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4" r:id="rId12"/>
    <p:sldId id="275" r:id="rId13"/>
    <p:sldId id="276" r:id="rId14"/>
    <p:sldId id="268" r:id="rId15"/>
    <p:sldId id="284" r:id="rId16"/>
    <p:sldId id="285" r:id="rId17"/>
    <p:sldId id="286" r:id="rId18"/>
    <p:sldId id="287" r:id="rId19"/>
    <p:sldId id="269" r:id="rId20"/>
    <p:sldId id="277" r:id="rId21"/>
    <p:sldId id="278" r:id="rId22"/>
    <p:sldId id="280" r:id="rId23"/>
    <p:sldId id="279" r:id="rId24"/>
    <p:sldId id="282" r:id="rId25"/>
    <p:sldId id="283" r:id="rId26"/>
    <p:sldId id="281" r:id="rId27"/>
    <p:sldId id="273" r:id="rId28"/>
    <p:sldId id="288" r:id="rId29"/>
    <p:sldId id="290" r:id="rId30"/>
    <p:sldId id="289" r:id="rId31"/>
    <p:sldId id="291" r:id="rId32"/>
    <p:sldId id="292" r:id="rId33"/>
    <p:sldId id="293" r:id="rId34"/>
    <p:sldId id="294" r:id="rId35"/>
    <p:sldId id="295" r:id="rId36"/>
    <p:sldId id="297" r:id="rId37"/>
    <p:sldId id="296" r:id="rId38"/>
    <p:sldId id="298" r:id="rId39"/>
    <p:sldId id="299" r:id="rId40"/>
    <p:sldId id="300" r:id="rId41"/>
    <p:sldId id="30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8A8AC0-694E-4FC2-BD5E-4210BBB99100}">
          <p14:sldIdLst>
            <p14:sldId id="256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4"/>
            <p14:sldId id="275"/>
            <p14:sldId id="276"/>
            <p14:sldId id="268"/>
            <p14:sldId id="284"/>
            <p14:sldId id="285"/>
            <p14:sldId id="286"/>
            <p14:sldId id="287"/>
            <p14:sldId id="269"/>
            <p14:sldId id="277"/>
            <p14:sldId id="278"/>
            <p14:sldId id="280"/>
            <p14:sldId id="279"/>
            <p14:sldId id="282"/>
            <p14:sldId id="283"/>
            <p14:sldId id="281"/>
            <p14:sldId id="273"/>
            <p14:sldId id="288"/>
            <p14:sldId id="290"/>
            <p14:sldId id="289"/>
            <p14:sldId id="291"/>
            <p14:sldId id="292"/>
            <p14:sldId id="293"/>
            <p14:sldId id="294"/>
            <p14:sldId id="295"/>
            <p14:sldId id="297"/>
            <p14:sldId id="296"/>
            <p14:sldId id="298"/>
            <p14:sldId id="299"/>
            <p14:sldId id="300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9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3C1F1-D481-4577-A245-FB3EEB6D81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F814A7-415F-423D-BB0D-080AB2B1AAC9}">
      <dgm:prSet/>
      <dgm:spPr/>
      <dgm:t>
        <a:bodyPr/>
        <a:lstStyle/>
        <a:p>
          <a:r>
            <a:rPr lang="en-US"/>
            <a:t>Advanced</a:t>
          </a:r>
        </a:p>
      </dgm:t>
    </dgm:pt>
    <dgm:pt modelId="{6C0408E1-7D19-4ECF-88C9-B52563C3A4DC}" type="parTrans" cxnId="{C7066C31-99C7-45E3-9E6F-846802B2693D}">
      <dgm:prSet/>
      <dgm:spPr/>
      <dgm:t>
        <a:bodyPr/>
        <a:lstStyle/>
        <a:p>
          <a:endParaRPr lang="en-US"/>
        </a:p>
      </dgm:t>
    </dgm:pt>
    <dgm:pt modelId="{43EB9426-E1C8-4A64-AC19-1AB0D69F3CDE}" type="sibTrans" cxnId="{C7066C31-99C7-45E3-9E6F-846802B2693D}">
      <dgm:prSet/>
      <dgm:spPr/>
      <dgm:t>
        <a:bodyPr/>
        <a:lstStyle/>
        <a:p>
          <a:endParaRPr lang="en-US"/>
        </a:p>
      </dgm:t>
    </dgm:pt>
    <dgm:pt modelId="{14CBB265-391C-4AB2-9ADB-C59B5C3020DB}">
      <dgm:prSet/>
      <dgm:spPr/>
      <dgm:t>
        <a:bodyPr/>
        <a:lstStyle/>
        <a:p>
          <a:r>
            <a:rPr lang="en-US"/>
            <a:t>Capabilities far beyond individual hackers or cybercrime gangs</a:t>
          </a:r>
        </a:p>
      </dgm:t>
    </dgm:pt>
    <dgm:pt modelId="{09DB9678-6887-43E1-9B0F-451896EABE57}" type="parTrans" cxnId="{9AD30C12-E903-4898-88A0-E567F9283020}">
      <dgm:prSet/>
      <dgm:spPr/>
      <dgm:t>
        <a:bodyPr/>
        <a:lstStyle/>
        <a:p>
          <a:endParaRPr lang="en-US"/>
        </a:p>
      </dgm:t>
    </dgm:pt>
    <dgm:pt modelId="{19031F15-9E19-4096-BA28-6C93ACB8C9E3}" type="sibTrans" cxnId="{9AD30C12-E903-4898-88A0-E567F9283020}">
      <dgm:prSet/>
      <dgm:spPr/>
      <dgm:t>
        <a:bodyPr/>
        <a:lstStyle/>
        <a:p>
          <a:endParaRPr lang="en-US"/>
        </a:p>
      </dgm:t>
    </dgm:pt>
    <dgm:pt modelId="{78DD4DAD-234E-4D41-A18F-210DC7303D61}">
      <dgm:prSet/>
      <dgm:spPr/>
      <dgm:t>
        <a:bodyPr/>
        <a:lstStyle/>
        <a:p>
          <a:r>
            <a:rPr lang="en-US"/>
            <a:t>Sometimes backed by nation-state resources</a:t>
          </a:r>
        </a:p>
      </dgm:t>
    </dgm:pt>
    <dgm:pt modelId="{6F5A034A-F7C9-40E6-8DD1-23B451803853}" type="parTrans" cxnId="{504AFCCB-19F2-4ECE-B429-FFB97853D8C4}">
      <dgm:prSet/>
      <dgm:spPr/>
      <dgm:t>
        <a:bodyPr/>
        <a:lstStyle/>
        <a:p>
          <a:endParaRPr lang="en-US"/>
        </a:p>
      </dgm:t>
    </dgm:pt>
    <dgm:pt modelId="{389F47DC-4BAF-4334-8E72-B5A4C0B85D7F}" type="sibTrans" cxnId="{504AFCCB-19F2-4ECE-B429-FFB97853D8C4}">
      <dgm:prSet/>
      <dgm:spPr/>
      <dgm:t>
        <a:bodyPr/>
        <a:lstStyle/>
        <a:p>
          <a:endParaRPr lang="en-US"/>
        </a:p>
      </dgm:t>
    </dgm:pt>
    <dgm:pt modelId="{30C12FE7-E9D6-4B1A-B2F5-D5FB9B0CCF68}">
      <dgm:prSet/>
      <dgm:spPr/>
      <dgm:t>
        <a:bodyPr/>
        <a:lstStyle/>
        <a:p>
          <a:r>
            <a:rPr lang="en-US"/>
            <a:t>Persistent</a:t>
          </a:r>
        </a:p>
      </dgm:t>
    </dgm:pt>
    <dgm:pt modelId="{28A606A2-E3D4-47DA-9A61-5DF70773783E}" type="parTrans" cxnId="{25100B7F-8F4B-40FE-8FB7-1BCD372BD908}">
      <dgm:prSet/>
      <dgm:spPr/>
      <dgm:t>
        <a:bodyPr/>
        <a:lstStyle/>
        <a:p>
          <a:endParaRPr lang="en-US"/>
        </a:p>
      </dgm:t>
    </dgm:pt>
    <dgm:pt modelId="{EA5D3CD4-870A-4D25-A5DE-6777FF96A48E}" type="sibTrans" cxnId="{25100B7F-8F4B-40FE-8FB7-1BCD372BD908}">
      <dgm:prSet/>
      <dgm:spPr/>
      <dgm:t>
        <a:bodyPr/>
        <a:lstStyle/>
        <a:p>
          <a:endParaRPr lang="en-US"/>
        </a:p>
      </dgm:t>
    </dgm:pt>
    <dgm:pt modelId="{A242AD26-85B8-482E-A1B2-E629DC203F09}">
      <dgm:prSet/>
      <dgm:spPr/>
      <dgm:t>
        <a:bodyPr/>
        <a:lstStyle/>
        <a:p>
          <a:r>
            <a:rPr lang="en-US"/>
            <a:t>Goal-driven, not necessarily opportunistic</a:t>
          </a:r>
        </a:p>
      </dgm:t>
    </dgm:pt>
    <dgm:pt modelId="{6EC7D4D0-E084-4390-86DD-ABAA0C9B8306}" type="parTrans" cxnId="{07A5E70C-B6D9-4EB0-A611-79D556349BAB}">
      <dgm:prSet/>
      <dgm:spPr/>
      <dgm:t>
        <a:bodyPr/>
        <a:lstStyle/>
        <a:p>
          <a:endParaRPr lang="en-US"/>
        </a:p>
      </dgm:t>
    </dgm:pt>
    <dgm:pt modelId="{A6ACC73B-9D2D-40BB-B366-BF59FA5976B0}" type="sibTrans" cxnId="{07A5E70C-B6D9-4EB0-A611-79D556349BAB}">
      <dgm:prSet/>
      <dgm:spPr/>
      <dgm:t>
        <a:bodyPr/>
        <a:lstStyle/>
        <a:p>
          <a:endParaRPr lang="en-US"/>
        </a:p>
      </dgm:t>
    </dgm:pt>
    <dgm:pt modelId="{4E143003-5B92-4567-A3C5-CAAC3CBE8E16}">
      <dgm:prSet/>
      <dgm:spPr/>
      <dgm:t>
        <a:bodyPr/>
        <a:lstStyle/>
        <a:p>
          <a:r>
            <a:rPr lang="en-US" dirty="0"/>
            <a:t>Long-term goals, not driven by immediacy</a:t>
          </a:r>
        </a:p>
      </dgm:t>
    </dgm:pt>
    <dgm:pt modelId="{2A461237-73C2-4602-9AFC-9DF89918FF09}" type="parTrans" cxnId="{E01E5E2F-317B-4DCC-9ACD-53AE7B65A542}">
      <dgm:prSet/>
      <dgm:spPr/>
      <dgm:t>
        <a:bodyPr/>
        <a:lstStyle/>
        <a:p>
          <a:endParaRPr lang="en-US"/>
        </a:p>
      </dgm:t>
    </dgm:pt>
    <dgm:pt modelId="{90FA57AF-6ECD-4ACC-B8E4-19344F1C48B3}" type="sibTrans" cxnId="{E01E5E2F-317B-4DCC-9ACD-53AE7B65A542}">
      <dgm:prSet/>
      <dgm:spPr/>
      <dgm:t>
        <a:bodyPr/>
        <a:lstStyle/>
        <a:p>
          <a:endParaRPr lang="en-US"/>
        </a:p>
      </dgm:t>
    </dgm:pt>
    <dgm:pt modelId="{9FE696D8-BE36-4078-91A7-8030FF18EBB9}">
      <dgm:prSet/>
      <dgm:spPr/>
      <dgm:t>
        <a:bodyPr/>
        <a:lstStyle/>
        <a:p>
          <a:r>
            <a:rPr lang="en-US"/>
            <a:t>Threats</a:t>
          </a:r>
        </a:p>
      </dgm:t>
    </dgm:pt>
    <dgm:pt modelId="{D127F15E-43E6-4B26-AE82-84613D297561}" type="parTrans" cxnId="{B213FF2F-F469-4D4D-B379-F8D3C68C7438}">
      <dgm:prSet/>
      <dgm:spPr/>
      <dgm:t>
        <a:bodyPr/>
        <a:lstStyle/>
        <a:p>
          <a:endParaRPr lang="en-US"/>
        </a:p>
      </dgm:t>
    </dgm:pt>
    <dgm:pt modelId="{8C327993-0B40-4C89-BE32-408A2ECC9928}" type="sibTrans" cxnId="{B213FF2F-F469-4D4D-B379-F8D3C68C7438}">
      <dgm:prSet/>
      <dgm:spPr/>
      <dgm:t>
        <a:bodyPr/>
        <a:lstStyle/>
        <a:p>
          <a:endParaRPr lang="en-US"/>
        </a:p>
      </dgm:t>
    </dgm:pt>
    <dgm:pt modelId="{4355A390-DEBA-4FFB-B410-FF108703A8E1}">
      <dgm:prSet/>
      <dgm:spPr/>
      <dgm:t>
        <a:bodyPr/>
        <a:lstStyle/>
        <a:p>
          <a:r>
            <a:rPr lang="en-US"/>
            <a:t>Offensive operations, not defense</a:t>
          </a:r>
        </a:p>
      </dgm:t>
    </dgm:pt>
    <dgm:pt modelId="{432638F7-4F6D-48B6-B14B-35E2EA23FB91}" type="parTrans" cxnId="{547441ED-FF0F-4C01-A5F7-3643B0208B81}">
      <dgm:prSet/>
      <dgm:spPr/>
      <dgm:t>
        <a:bodyPr/>
        <a:lstStyle/>
        <a:p>
          <a:endParaRPr lang="en-US"/>
        </a:p>
      </dgm:t>
    </dgm:pt>
    <dgm:pt modelId="{6924AEC3-2DF0-4F9B-AC37-B7FFF04907D0}" type="sibTrans" cxnId="{547441ED-FF0F-4C01-A5F7-3643B0208B81}">
      <dgm:prSet/>
      <dgm:spPr/>
      <dgm:t>
        <a:bodyPr/>
        <a:lstStyle/>
        <a:p>
          <a:endParaRPr lang="en-US"/>
        </a:p>
      </dgm:t>
    </dgm:pt>
    <dgm:pt modelId="{89E444DF-669E-4965-B75C-A8F42656EB00}" type="pres">
      <dgm:prSet presAssocID="{ED53C1F1-D481-4577-A245-FB3EEB6D8171}" presName="Name0" presStyleCnt="0">
        <dgm:presLayoutVars>
          <dgm:dir/>
          <dgm:animLvl val="lvl"/>
          <dgm:resizeHandles val="exact"/>
        </dgm:presLayoutVars>
      </dgm:prSet>
      <dgm:spPr/>
    </dgm:pt>
    <dgm:pt modelId="{BAA60327-792B-4070-8188-632AAC41A9C6}" type="pres">
      <dgm:prSet presAssocID="{6CF814A7-415F-423D-BB0D-080AB2B1AAC9}" presName="linNode" presStyleCnt="0"/>
      <dgm:spPr/>
    </dgm:pt>
    <dgm:pt modelId="{DF435C28-0C44-4AC5-B170-02546D9D6CF1}" type="pres">
      <dgm:prSet presAssocID="{6CF814A7-415F-423D-BB0D-080AB2B1AAC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7626189-918E-46D4-9A27-9D32AA86DA0B}" type="pres">
      <dgm:prSet presAssocID="{6CF814A7-415F-423D-BB0D-080AB2B1AAC9}" presName="descendantText" presStyleLbl="alignAccFollowNode1" presStyleIdx="0" presStyleCnt="3">
        <dgm:presLayoutVars>
          <dgm:bulletEnabled val="1"/>
        </dgm:presLayoutVars>
      </dgm:prSet>
      <dgm:spPr/>
    </dgm:pt>
    <dgm:pt modelId="{BF20ED90-6FFB-4278-AC4F-61D26A2EBEF5}" type="pres">
      <dgm:prSet presAssocID="{43EB9426-E1C8-4A64-AC19-1AB0D69F3CDE}" presName="sp" presStyleCnt="0"/>
      <dgm:spPr/>
    </dgm:pt>
    <dgm:pt modelId="{4BF5EEEC-0444-41D1-8112-77AADEE740A0}" type="pres">
      <dgm:prSet presAssocID="{30C12FE7-E9D6-4B1A-B2F5-D5FB9B0CCF68}" presName="linNode" presStyleCnt="0"/>
      <dgm:spPr/>
    </dgm:pt>
    <dgm:pt modelId="{CB317B33-9921-47F6-A48F-D275C3405D51}" type="pres">
      <dgm:prSet presAssocID="{30C12FE7-E9D6-4B1A-B2F5-D5FB9B0CCF6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76AC146-0B88-4421-BBE5-C1D449A9E655}" type="pres">
      <dgm:prSet presAssocID="{30C12FE7-E9D6-4B1A-B2F5-D5FB9B0CCF68}" presName="descendantText" presStyleLbl="alignAccFollowNode1" presStyleIdx="1" presStyleCnt="3">
        <dgm:presLayoutVars>
          <dgm:bulletEnabled val="1"/>
        </dgm:presLayoutVars>
      </dgm:prSet>
      <dgm:spPr/>
    </dgm:pt>
    <dgm:pt modelId="{7C0F69E8-7ED6-4157-B8F8-5C7CF7423AF0}" type="pres">
      <dgm:prSet presAssocID="{EA5D3CD4-870A-4D25-A5DE-6777FF96A48E}" presName="sp" presStyleCnt="0"/>
      <dgm:spPr/>
    </dgm:pt>
    <dgm:pt modelId="{687A794E-F3EE-4C8F-B5A9-9426E2538FDD}" type="pres">
      <dgm:prSet presAssocID="{9FE696D8-BE36-4078-91A7-8030FF18EBB9}" presName="linNode" presStyleCnt="0"/>
      <dgm:spPr/>
    </dgm:pt>
    <dgm:pt modelId="{FA2BC2AA-2C1C-4CD1-BECC-AFE8E8182017}" type="pres">
      <dgm:prSet presAssocID="{9FE696D8-BE36-4078-91A7-8030FF18EBB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62FB71A-85E1-46BF-BCFD-C385A95A3273}" type="pres">
      <dgm:prSet presAssocID="{9FE696D8-BE36-4078-91A7-8030FF18EBB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E70E501-9500-483C-B305-2190DE26CAB1}" type="presOf" srcId="{4E143003-5B92-4567-A3C5-CAAC3CBE8E16}" destId="{676AC146-0B88-4421-BBE5-C1D449A9E655}" srcOrd="0" destOrd="1" presId="urn:microsoft.com/office/officeart/2005/8/layout/vList5"/>
    <dgm:cxn modelId="{53BEF006-E6C6-4181-BC55-1C07B0C35BBA}" type="presOf" srcId="{30C12FE7-E9D6-4B1A-B2F5-D5FB9B0CCF68}" destId="{CB317B33-9921-47F6-A48F-D275C3405D51}" srcOrd="0" destOrd="0" presId="urn:microsoft.com/office/officeart/2005/8/layout/vList5"/>
    <dgm:cxn modelId="{F986AC0B-1397-4227-A1F6-84A94E2E7389}" type="presOf" srcId="{6CF814A7-415F-423D-BB0D-080AB2B1AAC9}" destId="{DF435C28-0C44-4AC5-B170-02546D9D6CF1}" srcOrd="0" destOrd="0" presId="urn:microsoft.com/office/officeart/2005/8/layout/vList5"/>
    <dgm:cxn modelId="{07A5E70C-B6D9-4EB0-A611-79D556349BAB}" srcId="{30C12FE7-E9D6-4B1A-B2F5-D5FB9B0CCF68}" destId="{A242AD26-85B8-482E-A1B2-E629DC203F09}" srcOrd="0" destOrd="0" parTransId="{6EC7D4D0-E084-4390-86DD-ABAA0C9B8306}" sibTransId="{A6ACC73B-9D2D-40BB-B366-BF59FA5976B0}"/>
    <dgm:cxn modelId="{9AD30C12-E903-4898-88A0-E567F9283020}" srcId="{6CF814A7-415F-423D-BB0D-080AB2B1AAC9}" destId="{14CBB265-391C-4AB2-9ADB-C59B5C3020DB}" srcOrd="0" destOrd="0" parTransId="{09DB9678-6887-43E1-9B0F-451896EABE57}" sibTransId="{19031F15-9E19-4096-BA28-6C93ACB8C9E3}"/>
    <dgm:cxn modelId="{E01E5E2F-317B-4DCC-9ACD-53AE7B65A542}" srcId="{30C12FE7-E9D6-4B1A-B2F5-D5FB9B0CCF68}" destId="{4E143003-5B92-4567-A3C5-CAAC3CBE8E16}" srcOrd="1" destOrd="0" parTransId="{2A461237-73C2-4602-9AFC-9DF89918FF09}" sibTransId="{90FA57AF-6ECD-4ACC-B8E4-19344F1C48B3}"/>
    <dgm:cxn modelId="{B213FF2F-F469-4D4D-B379-F8D3C68C7438}" srcId="{ED53C1F1-D481-4577-A245-FB3EEB6D8171}" destId="{9FE696D8-BE36-4078-91A7-8030FF18EBB9}" srcOrd="2" destOrd="0" parTransId="{D127F15E-43E6-4B26-AE82-84613D297561}" sibTransId="{8C327993-0B40-4C89-BE32-408A2ECC9928}"/>
    <dgm:cxn modelId="{C7066C31-99C7-45E3-9E6F-846802B2693D}" srcId="{ED53C1F1-D481-4577-A245-FB3EEB6D8171}" destId="{6CF814A7-415F-423D-BB0D-080AB2B1AAC9}" srcOrd="0" destOrd="0" parTransId="{6C0408E1-7D19-4ECF-88C9-B52563C3A4DC}" sibTransId="{43EB9426-E1C8-4A64-AC19-1AB0D69F3CDE}"/>
    <dgm:cxn modelId="{E4125735-06DA-4449-A1C5-E98B7AA9E82C}" type="presOf" srcId="{A242AD26-85B8-482E-A1B2-E629DC203F09}" destId="{676AC146-0B88-4421-BBE5-C1D449A9E655}" srcOrd="0" destOrd="0" presId="urn:microsoft.com/office/officeart/2005/8/layout/vList5"/>
    <dgm:cxn modelId="{34E74463-B143-43CD-A25D-7B61CBE54A2E}" type="presOf" srcId="{ED53C1F1-D481-4577-A245-FB3EEB6D8171}" destId="{89E444DF-669E-4965-B75C-A8F42656EB00}" srcOrd="0" destOrd="0" presId="urn:microsoft.com/office/officeart/2005/8/layout/vList5"/>
    <dgm:cxn modelId="{25100B7F-8F4B-40FE-8FB7-1BCD372BD908}" srcId="{ED53C1F1-D481-4577-A245-FB3EEB6D8171}" destId="{30C12FE7-E9D6-4B1A-B2F5-D5FB9B0CCF68}" srcOrd="1" destOrd="0" parTransId="{28A606A2-E3D4-47DA-9A61-5DF70773783E}" sibTransId="{EA5D3CD4-870A-4D25-A5DE-6777FF96A48E}"/>
    <dgm:cxn modelId="{176DD1AD-C91C-4AA5-9470-014136E4FDB4}" type="presOf" srcId="{4355A390-DEBA-4FFB-B410-FF108703A8E1}" destId="{762FB71A-85E1-46BF-BCFD-C385A95A3273}" srcOrd="0" destOrd="0" presId="urn:microsoft.com/office/officeart/2005/8/layout/vList5"/>
    <dgm:cxn modelId="{504AFCCB-19F2-4ECE-B429-FFB97853D8C4}" srcId="{6CF814A7-415F-423D-BB0D-080AB2B1AAC9}" destId="{78DD4DAD-234E-4D41-A18F-210DC7303D61}" srcOrd="1" destOrd="0" parTransId="{6F5A034A-F7C9-40E6-8DD1-23B451803853}" sibTransId="{389F47DC-4BAF-4334-8E72-B5A4C0B85D7F}"/>
    <dgm:cxn modelId="{1DEAC9EA-5D85-4745-924D-78950DC5C4B1}" type="presOf" srcId="{78DD4DAD-234E-4D41-A18F-210DC7303D61}" destId="{27626189-918E-46D4-9A27-9D32AA86DA0B}" srcOrd="0" destOrd="1" presId="urn:microsoft.com/office/officeart/2005/8/layout/vList5"/>
    <dgm:cxn modelId="{547441ED-FF0F-4C01-A5F7-3643B0208B81}" srcId="{9FE696D8-BE36-4078-91A7-8030FF18EBB9}" destId="{4355A390-DEBA-4FFB-B410-FF108703A8E1}" srcOrd="0" destOrd="0" parTransId="{432638F7-4F6D-48B6-B14B-35E2EA23FB91}" sibTransId="{6924AEC3-2DF0-4F9B-AC37-B7FFF04907D0}"/>
    <dgm:cxn modelId="{0CF427F7-D6C0-4159-8107-209506AF8ED6}" type="presOf" srcId="{14CBB265-391C-4AB2-9ADB-C59B5C3020DB}" destId="{27626189-918E-46D4-9A27-9D32AA86DA0B}" srcOrd="0" destOrd="0" presId="urn:microsoft.com/office/officeart/2005/8/layout/vList5"/>
    <dgm:cxn modelId="{5EA8D3FE-9A53-49C1-AC75-926F97C7F200}" type="presOf" srcId="{9FE696D8-BE36-4078-91A7-8030FF18EBB9}" destId="{FA2BC2AA-2C1C-4CD1-BECC-AFE8E8182017}" srcOrd="0" destOrd="0" presId="urn:microsoft.com/office/officeart/2005/8/layout/vList5"/>
    <dgm:cxn modelId="{798DD477-820E-4648-BE10-DF965914B85B}" type="presParOf" srcId="{89E444DF-669E-4965-B75C-A8F42656EB00}" destId="{BAA60327-792B-4070-8188-632AAC41A9C6}" srcOrd="0" destOrd="0" presId="urn:microsoft.com/office/officeart/2005/8/layout/vList5"/>
    <dgm:cxn modelId="{F1E398D7-3B4B-434E-BFD3-B33A415AC9A8}" type="presParOf" srcId="{BAA60327-792B-4070-8188-632AAC41A9C6}" destId="{DF435C28-0C44-4AC5-B170-02546D9D6CF1}" srcOrd="0" destOrd="0" presId="urn:microsoft.com/office/officeart/2005/8/layout/vList5"/>
    <dgm:cxn modelId="{96E31210-7B4A-47EE-9EE9-7D1BE5066962}" type="presParOf" srcId="{BAA60327-792B-4070-8188-632AAC41A9C6}" destId="{27626189-918E-46D4-9A27-9D32AA86DA0B}" srcOrd="1" destOrd="0" presId="urn:microsoft.com/office/officeart/2005/8/layout/vList5"/>
    <dgm:cxn modelId="{920338E9-09F7-4806-9B8B-78D60B7531FC}" type="presParOf" srcId="{89E444DF-669E-4965-B75C-A8F42656EB00}" destId="{BF20ED90-6FFB-4278-AC4F-61D26A2EBEF5}" srcOrd="1" destOrd="0" presId="urn:microsoft.com/office/officeart/2005/8/layout/vList5"/>
    <dgm:cxn modelId="{DBBAD33B-A304-461D-AF03-BB020D8FDAC1}" type="presParOf" srcId="{89E444DF-669E-4965-B75C-A8F42656EB00}" destId="{4BF5EEEC-0444-41D1-8112-77AADEE740A0}" srcOrd="2" destOrd="0" presId="urn:microsoft.com/office/officeart/2005/8/layout/vList5"/>
    <dgm:cxn modelId="{C81D0D32-D68F-4ED4-AF93-1A77AFDA2EB9}" type="presParOf" srcId="{4BF5EEEC-0444-41D1-8112-77AADEE740A0}" destId="{CB317B33-9921-47F6-A48F-D275C3405D51}" srcOrd="0" destOrd="0" presId="urn:microsoft.com/office/officeart/2005/8/layout/vList5"/>
    <dgm:cxn modelId="{41A0994E-09C5-4938-ACAB-BDCE9053E64E}" type="presParOf" srcId="{4BF5EEEC-0444-41D1-8112-77AADEE740A0}" destId="{676AC146-0B88-4421-BBE5-C1D449A9E655}" srcOrd="1" destOrd="0" presId="urn:microsoft.com/office/officeart/2005/8/layout/vList5"/>
    <dgm:cxn modelId="{62CCCDFA-4BE6-4810-ACE1-BC85E4873F7A}" type="presParOf" srcId="{89E444DF-669E-4965-B75C-A8F42656EB00}" destId="{7C0F69E8-7ED6-4157-B8F8-5C7CF7423AF0}" srcOrd="3" destOrd="0" presId="urn:microsoft.com/office/officeart/2005/8/layout/vList5"/>
    <dgm:cxn modelId="{71A6833B-6D7A-4E2E-9798-0D072554CAE5}" type="presParOf" srcId="{89E444DF-669E-4965-B75C-A8F42656EB00}" destId="{687A794E-F3EE-4C8F-B5A9-9426E2538FDD}" srcOrd="4" destOrd="0" presId="urn:microsoft.com/office/officeart/2005/8/layout/vList5"/>
    <dgm:cxn modelId="{EF970ACD-3DDA-41F6-AF25-16A18AAC8543}" type="presParOf" srcId="{687A794E-F3EE-4C8F-B5A9-9426E2538FDD}" destId="{FA2BC2AA-2C1C-4CD1-BECC-AFE8E8182017}" srcOrd="0" destOrd="0" presId="urn:microsoft.com/office/officeart/2005/8/layout/vList5"/>
    <dgm:cxn modelId="{D171D605-9A3D-4D45-89AE-4849156D562D}" type="presParOf" srcId="{687A794E-F3EE-4C8F-B5A9-9426E2538FDD}" destId="{762FB71A-85E1-46BF-BCFD-C385A95A32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EC9897-1465-4841-8621-9390E651C2D2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29F13386-F017-4C30-8B0F-141A273D3C17}">
      <dgm:prSet/>
      <dgm:spPr/>
      <dgm:t>
        <a:bodyPr/>
        <a:lstStyle/>
        <a:p>
          <a:pPr>
            <a:defRPr b="1"/>
          </a:pPr>
          <a:r>
            <a:rPr lang="en-US"/>
            <a:t>There is no Geneva Convention for conflict on the internet</a:t>
          </a:r>
        </a:p>
      </dgm:t>
    </dgm:pt>
    <dgm:pt modelId="{4CD822CA-70F0-48FA-BA4F-408F6B754EEA}" type="parTrans" cxnId="{FEC42823-43F2-4B30-AB64-1EAF3DBEEF40}">
      <dgm:prSet/>
      <dgm:spPr/>
      <dgm:t>
        <a:bodyPr/>
        <a:lstStyle/>
        <a:p>
          <a:endParaRPr lang="en-US"/>
        </a:p>
      </dgm:t>
    </dgm:pt>
    <dgm:pt modelId="{65CBCC68-BAC6-4A23-8723-619646002869}" type="sibTrans" cxnId="{FEC42823-43F2-4B30-AB64-1EAF3DBEEF40}">
      <dgm:prSet/>
      <dgm:spPr/>
      <dgm:t>
        <a:bodyPr/>
        <a:lstStyle/>
        <a:p>
          <a:endParaRPr lang="en-US"/>
        </a:p>
      </dgm:t>
    </dgm:pt>
    <dgm:pt modelId="{C751F4C0-32FE-463F-9580-FA722F4486B2}">
      <dgm:prSet/>
      <dgm:spPr/>
      <dgm:t>
        <a:bodyPr/>
        <a:lstStyle/>
        <a:p>
          <a:pPr>
            <a:defRPr b="1"/>
          </a:pPr>
          <a:r>
            <a:rPr lang="en-US"/>
            <a:t>The closest thing that exists is the Tallinn Manual</a:t>
          </a:r>
        </a:p>
      </dgm:t>
    </dgm:pt>
    <dgm:pt modelId="{FFE934C8-1F16-4D24-9EF7-42692AFB26A5}" type="parTrans" cxnId="{F926DB1A-90D4-4E2D-A892-23FF7EDCDFFF}">
      <dgm:prSet/>
      <dgm:spPr/>
      <dgm:t>
        <a:bodyPr/>
        <a:lstStyle/>
        <a:p>
          <a:endParaRPr lang="en-US"/>
        </a:p>
      </dgm:t>
    </dgm:pt>
    <dgm:pt modelId="{BA38C2BA-9422-4477-975F-A5F548451042}" type="sibTrans" cxnId="{F926DB1A-90D4-4E2D-A892-23FF7EDCDFFF}">
      <dgm:prSet/>
      <dgm:spPr/>
      <dgm:t>
        <a:bodyPr/>
        <a:lstStyle/>
        <a:p>
          <a:endParaRPr lang="en-US"/>
        </a:p>
      </dgm:t>
    </dgm:pt>
    <dgm:pt modelId="{8DA92B2A-B3D3-4BCC-9F37-10985B7002CF}">
      <dgm:prSet/>
      <dgm:spPr/>
      <dgm:t>
        <a:bodyPr/>
        <a:lstStyle/>
        <a:p>
          <a:r>
            <a:rPr lang="en-US" dirty="0"/>
            <a:t>Developed and published at the behest of NATO</a:t>
          </a:r>
        </a:p>
      </dgm:t>
    </dgm:pt>
    <dgm:pt modelId="{BE296B24-1C4B-4DEB-8A2D-F51AFAB587AA}" type="parTrans" cxnId="{407B53D7-9C53-418E-9A0E-61AF2AD965E9}">
      <dgm:prSet/>
      <dgm:spPr/>
      <dgm:t>
        <a:bodyPr/>
        <a:lstStyle/>
        <a:p>
          <a:endParaRPr lang="en-US"/>
        </a:p>
      </dgm:t>
    </dgm:pt>
    <dgm:pt modelId="{5D4BA4DC-610A-4234-BE79-4AD802C717C8}" type="sibTrans" cxnId="{407B53D7-9C53-418E-9A0E-61AF2AD965E9}">
      <dgm:prSet/>
      <dgm:spPr/>
      <dgm:t>
        <a:bodyPr/>
        <a:lstStyle/>
        <a:p>
          <a:endParaRPr lang="en-US"/>
        </a:p>
      </dgm:t>
    </dgm:pt>
    <dgm:pt modelId="{D3459E5D-88C1-4657-9085-440FD0618B91}">
      <dgm:prSet/>
      <dgm:spPr/>
      <dgm:t>
        <a:bodyPr/>
        <a:lstStyle/>
        <a:p>
          <a:r>
            <a:rPr lang="en-US"/>
            <a:t>Academic study that examined how existing international law applies to online conflict</a:t>
          </a:r>
        </a:p>
      </dgm:t>
    </dgm:pt>
    <dgm:pt modelId="{DC7830F1-9133-4E38-9F43-21296BA5E9F7}" type="parTrans" cxnId="{697904FB-99A7-4F7E-B263-ACFFC266DF05}">
      <dgm:prSet/>
      <dgm:spPr/>
      <dgm:t>
        <a:bodyPr/>
        <a:lstStyle/>
        <a:p>
          <a:endParaRPr lang="en-US"/>
        </a:p>
      </dgm:t>
    </dgm:pt>
    <dgm:pt modelId="{87192C8B-3310-4450-A22D-6FC654A840D2}" type="sibTrans" cxnId="{697904FB-99A7-4F7E-B263-ACFFC266DF05}">
      <dgm:prSet/>
      <dgm:spPr/>
      <dgm:t>
        <a:bodyPr/>
        <a:lstStyle/>
        <a:p>
          <a:endParaRPr lang="en-US"/>
        </a:p>
      </dgm:t>
    </dgm:pt>
    <dgm:pt modelId="{02E9293C-E876-4A37-B7FF-DA11AB0BA4DB}">
      <dgm:prSet/>
      <dgm:spPr/>
      <dgm:t>
        <a:bodyPr/>
        <a:lstStyle/>
        <a:p>
          <a:r>
            <a:rPr lang="en-US"/>
            <a:t>Followed up by an expanded Tallinn Manual 2.0</a:t>
          </a:r>
        </a:p>
      </dgm:t>
    </dgm:pt>
    <dgm:pt modelId="{CC220AA6-926F-40CF-8E9A-C705EC71AAE7}" type="parTrans" cxnId="{928A20F6-9254-45D2-8BFD-2DB5C2285D95}">
      <dgm:prSet/>
      <dgm:spPr/>
      <dgm:t>
        <a:bodyPr/>
        <a:lstStyle/>
        <a:p>
          <a:endParaRPr lang="en-US"/>
        </a:p>
      </dgm:t>
    </dgm:pt>
    <dgm:pt modelId="{6C1A41FC-8501-4E14-813F-F34F26482E46}" type="sibTrans" cxnId="{928A20F6-9254-45D2-8BFD-2DB5C2285D95}">
      <dgm:prSet/>
      <dgm:spPr/>
      <dgm:t>
        <a:bodyPr/>
        <a:lstStyle/>
        <a:p>
          <a:endParaRPr lang="en-US"/>
        </a:p>
      </dgm:t>
    </dgm:pt>
    <dgm:pt modelId="{B26C891F-BA60-4CF2-BCFB-B6E7761640D2}" type="pres">
      <dgm:prSet presAssocID="{ADEC9897-1465-4841-8621-9390E651C2D2}" presName="root" presStyleCnt="0">
        <dgm:presLayoutVars>
          <dgm:dir/>
          <dgm:resizeHandles val="exact"/>
        </dgm:presLayoutVars>
      </dgm:prSet>
      <dgm:spPr/>
    </dgm:pt>
    <dgm:pt modelId="{089295F4-76F3-4D2C-97C5-6507853A3659}" type="pres">
      <dgm:prSet presAssocID="{29F13386-F017-4C30-8B0F-141A273D3C17}" presName="compNode" presStyleCnt="0"/>
      <dgm:spPr/>
    </dgm:pt>
    <dgm:pt modelId="{589CE35C-DC0C-4D91-8A80-C1717A8B3CB6}" type="pres">
      <dgm:prSet presAssocID="{29F13386-F017-4C30-8B0F-141A273D3C1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83385F21-CAD7-4F37-B17F-8C29BBCC1ED7}" type="pres">
      <dgm:prSet presAssocID="{29F13386-F017-4C30-8B0F-141A273D3C17}" presName="iconSpace" presStyleCnt="0"/>
      <dgm:spPr/>
    </dgm:pt>
    <dgm:pt modelId="{0AE886CF-470C-4F16-B2A9-613A4F241DC5}" type="pres">
      <dgm:prSet presAssocID="{29F13386-F017-4C30-8B0F-141A273D3C17}" presName="parTx" presStyleLbl="revTx" presStyleIdx="0" presStyleCnt="4">
        <dgm:presLayoutVars>
          <dgm:chMax val="0"/>
          <dgm:chPref val="0"/>
        </dgm:presLayoutVars>
      </dgm:prSet>
      <dgm:spPr/>
    </dgm:pt>
    <dgm:pt modelId="{9912BD26-36D4-465B-B846-97101013BD07}" type="pres">
      <dgm:prSet presAssocID="{29F13386-F017-4C30-8B0F-141A273D3C17}" presName="txSpace" presStyleCnt="0"/>
      <dgm:spPr/>
    </dgm:pt>
    <dgm:pt modelId="{860D0214-EF08-485B-B780-E0EB1541D9DA}" type="pres">
      <dgm:prSet presAssocID="{29F13386-F017-4C30-8B0F-141A273D3C17}" presName="desTx" presStyleLbl="revTx" presStyleIdx="1" presStyleCnt="4">
        <dgm:presLayoutVars/>
      </dgm:prSet>
      <dgm:spPr/>
    </dgm:pt>
    <dgm:pt modelId="{6A93B212-3350-42AB-9201-C853BB4FBD9A}" type="pres">
      <dgm:prSet presAssocID="{65CBCC68-BAC6-4A23-8723-619646002869}" presName="sibTrans" presStyleCnt="0"/>
      <dgm:spPr/>
    </dgm:pt>
    <dgm:pt modelId="{404FEF50-1026-4BEF-A31C-8E09D84019D5}" type="pres">
      <dgm:prSet presAssocID="{C751F4C0-32FE-463F-9580-FA722F4486B2}" presName="compNode" presStyleCnt="0"/>
      <dgm:spPr/>
    </dgm:pt>
    <dgm:pt modelId="{601EC2C4-4B0F-4B72-BEFB-5D6CEE02FE8A}" type="pres">
      <dgm:prSet presAssocID="{C751F4C0-32FE-463F-9580-FA722F4486B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20EB723-C1C6-4118-8AF2-D933F5019B6E}" type="pres">
      <dgm:prSet presAssocID="{C751F4C0-32FE-463F-9580-FA722F4486B2}" presName="iconSpace" presStyleCnt="0"/>
      <dgm:spPr/>
    </dgm:pt>
    <dgm:pt modelId="{8CC09BD1-1AD4-4E86-8E08-0258B6B293A3}" type="pres">
      <dgm:prSet presAssocID="{C751F4C0-32FE-463F-9580-FA722F4486B2}" presName="parTx" presStyleLbl="revTx" presStyleIdx="2" presStyleCnt="4">
        <dgm:presLayoutVars>
          <dgm:chMax val="0"/>
          <dgm:chPref val="0"/>
        </dgm:presLayoutVars>
      </dgm:prSet>
      <dgm:spPr/>
    </dgm:pt>
    <dgm:pt modelId="{5BA32D32-5D21-44D2-9F4A-07D0A16A4716}" type="pres">
      <dgm:prSet presAssocID="{C751F4C0-32FE-463F-9580-FA722F4486B2}" presName="txSpace" presStyleCnt="0"/>
      <dgm:spPr/>
    </dgm:pt>
    <dgm:pt modelId="{5E714856-675E-457A-BAA0-87F2EAC6439D}" type="pres">
      <dgm:prSet presAssocID="{C751F4C0-32FE-463F-9580-FA722F4486B2}" presName="desTx" presStyleLbl="revTx" presStyleIdx="3" presStyleCnt="4">
        <dgm:presLayoutVars/>
      </dgm:prSet>
      <dgm:spPr/>
    </dgm:pt>
  </dgm:ptLst>
  <dgm:cxnLst>
    <dgm:cxn modelId="{F926DB1A-90D4-4E2D-A892-23FF7EDCDFFF}" srcId="{ADEC9897-1465-4841-8621-9390E651C2D2}" destId="{C751F4C0-32FE-463F-9580-FA722F4486B2}" srcOrd="1" destOrd="0" parTransId="{FFE934C8-1F16-4D24-9EF7-42692AFB26A5}" sibTransId="{BA38C2BA-9422-4477-975F-A5F548451042}"/>
    <dgm:cxn modelId="{2F2FEB1D-E44B-46E7-BFDD-804034E8F3E0}" type="presOf" srcId="{29F13386-F017-4C30-8B0F-141A273D3C17}" destId="{0AE886CF-470C-4F16-B2A9-613A4F241DC5}" srcOrd="0" destOrd="0" presId="urn:microsoft.com/office/officeart/2018/2/layout/IconLabelDescriptionList"/>
    <dgm:cxn modelId="{FEC42823-43F2-4B30-AB64-1EAF3DBEEF40}" srcId="{ADEC9897-1465-4841-8621-9390E651C2D2}" destId="{29F13386-F017-4C30-8B0F-141A273D3C17}" srcOrd="0" destOrd="0" parTransId="{4CD822CA-70F0-48FA-BA4F-408F6B754EEA}" sibTransId="{65CBCC68-BAC6-4A23-8723-619646002869}"/>
    <dgm:cxn modelId="{FEF5F671-1E64-4BBA-B6AF-A381902BF65D}" type="presOf" srcId="{ADEC9897-1465-4841-8621-9390E651C2D2}" destId="{B26C891F-BA60-4CF2-BCFB-B6E7761640D2}" srcOrd="0" destOrd="0" presId="urn:microsoft.com/office/officeart/2018/2/layout/IconLabelDescriptionList"/>
    <dgm:cxn modelId="{97A54655-AB44-4223-B7D1-06DF70D61626}" type="presOf" srcId="{8DA92B2A-B3D3-4BCC-9F37-10985B7002CF}" destId="{5E714856-675E-457A-BAA0-87F2EAC6439D}" srcOrd="0" destOrd="0" presId="urn:microsoft.com/office/officeart/2018/2/layout/IconLabelDescriptionList"/>
    <dgm:cxn modelId="{C0F3C2CD-F7AD-4778-A7FA-BD9AE9B1F3E2}" type="presOf" srcId="{02E9293C-E876-4A37-B7FF-DA11AB0BA4DB}" destId="{5E714856-675E-457A-BAA0-87F2EAC6439D}" srcOrd="0" destOrd="2" presId="urn:microsoft.com/office/officeart/2018/2/layout/IconLabelDescriptionList"/>
    <dgm:cxn modelId="{F6455DCF-E888-4C82-A1A0-6AF53CDE33D6}" type="presOf" srcId="{D3459E5D-88C1-4657-9085-440FD0618B91}" destId="{5E714856-675E-457A-BAA0-87F2EAC6439D}" srcOrd="0" destOrd="1" presId="urn:microsoft.com/office/officeart/2018/2/layout/IconLabelDescriptionList"/>
    <dgm:cxn modelId="{EE58A3CF-2AC6-48FB-9B28-B5E467566926}" type="presOf" srcId="{C751F4C0-32FE-463F-9580-FA722F4486B2}" destId="{8CC09BD1-1AD4-4E86-8E08-0258B6B293A3}" srcOrd="0" destOrd="0" presId="urn:microsoft.com/office/officeart/2018/2/layout/IconLabelDescriptionList"/>
    <dgm:cxn modelId="{407B53D7-9C53-418E-9A0E-61AF2AD965E9}" srcId="{C751F4C0-32FE-463F-9580-FA722F4486B2}" destId="{8DA92B2A-B3D3-4BCC-9F37-10985B7002CF}" srcOrd="0" destOrd="0" parTransId="{BE296B24-1C4B-4DEB-8A2D-F51AFAB587AA}" sibTransId="{5D4BA4DC-610A-4234-BE79-4AD802C717C8}"/>
    <dgm:cxn modelId="{928A20F6-9254-45D2-8BFD-2DB5C2285D95}" srcId="{C751F4C0-32FE-463F-9580-FA722F4486B2}" destId="{02E9293C-E876-4A37-B7FF-DA11AB0BA4DB}" srcOrd="2" destOrd="0" parTransId="{CC220AA6-926F-40CF-8E9A-C705EC71AAE7}" sibTransId="{6C1A41FC-8501-4E14-813F-F34F26482E46}"/>
    <dgm:cxn modelId="{697904FB-99A7-4F7E-B263-ACFFC266DF05}" srcId="{C751F4C0-32FE-463F-9580-FA722F4486B2}" destId="{D3459E5D-88C1-4657-9085-440FD0618B91}" srcOrd="1" destOrd="0" parTransId="{DC7830F1-9133-4E38-9F43-21296BA5E9F7}" sibTransId="{87192C8B-3310-4450-A22D-6FC654A840D2}"/>
    <dgm:cxn modelId="{B65F4470-7A11-4131-9334-5D7090957BCB}" type="presParOf" srcId="{B26C891F-BA60-4CF2-BCFB-B6E7761640D2}" destId="{089295F4-76F3-4D2C-97C5-6507853A3659}" srcOrd="0" destOrd="0" presId="urn:microsoft.com/office/officeart/2018/2/layout/IconLabelDescriptionList"/>
    <dgm:cxn modelId="{556FD479-5C96-4EAC-BBE6-39B959ED9620}" type="presParOf" srcId="{089295F4-76F3-4D2C-97C5-6507853A3659}" destId="{589CE35C-DC0C-4D91-8A80-C1717A8B3CB6}" srcOrd="0" destOrd="0" presId="urn:microsoft.com/office/officeart/2018/2/layout/IconLabelDescriptionList"/>
    <dgm:cxn modelId="{7048B188-8128-466D-BB86-28474B2360E1}" type="presParOf" srcId="{089295F4-76F3-4D2C-97C5-6507853A3659}" destId="{83385F21-CAD7-4F37-B17F-8C29BBCC1ED7}" srcOrd="1" destOrd="0" presId="urn:microsoft.com/office/officeart/2018/2/layout/IconLabelDescriptionList"/>
    <dgm:cxn modelId="{FB15032D-2238-4020-A685-58C4030EBD10}" type="presParOf" srcId="{089295F4-76F3-4D2C-97C5-6507853A3659}" destId="{0AE886CF-470C-4F16-B2A9-613A4F241DC5}" srcOrd="2" destOrd="0" presId="urn:microsoft.com/office/officeart/2018/2/layout/IconLabelDescriptionList"/>
    <dgm:cxn modelId="{C0E1A92A-6181-4211-9713-EE15FFC9D0B0}" type="presParOf" srcId="{089295F4-76F3-4D2C-97C5-6507853A3659}" destId="{9912BD26-36D4-465B-B846-97101013BD07}" srcOrd="3" destOrd="0" presId="urn:microsoft.com/office/officeart/2018/2/layout/IconLabelDescriptionList"/>
    <dgm:cxn modelId="{8E2938C8-D8A7-47C4-8211-7DD9301FE8C8}" type="presParOf" srcId="{089295F4-76F3-4D2C-97C5-6507853A3659}" destId="{860D0214-EF08-485B-B780-E0EB1541D9DA}" srcOrd="4" destOrd="0" presId="urn:microsoft.com/office/officeart/2018/2/layout/IconLabelDescriptionList"/>
    <dgm:cxn modelId="{140BBE43-05DA-4DDC-A0EF-B4E0DDDF642C}" type="presParOf" srcId="{B26C891F-BA60-4CF2-BCFB-B6E7761640D2}" destId="{6A93B212-3350-42AB-9201-C853BB4FBD9A}" srcOrd="1" destOrd="0" presId="urn:microsoft.com/office/officeart/2018/2/layout/IconLabelDescriptionList"/>
    <dgm:cxn modelId="{34D43450-D88C-491E-91B1-2BC32BAE579A}" type="presParOf" srcId="{B26C891F-BA60-4CF2-BCFB-B6E7761640D2}" destId="{404FEF50-1026-4BEF-A31C-8E09D84019D5}" srcOrd="2" destOrd="0" presId="urn:microsoft.com/office/officeart/2018/2/layout/IconLabelDescriptionList"/>
    <dgm:cxn modelId="{CD56758D-E235-4C60-855D-964B23EFAAFE}" type="presParOf" srcId="{404FEF50-1026-4BEF-A31C-8E09D84019D5}" destId="{601EC2C4-4B0F-4B72-BEFB-5D6CEE02FE8A}" srcOrd="0" destOrd="0" presId="urn:microsoft.com/office/officeart/2018/2/layout/IconLabelDescriptionList"/>
    <dgm:cxn modelId="{8D1B1B78-1845-4B25-B35E-4A31F1A932E2}" type="presParOf" srcId="{404FEF50-1026-4BEF-A31C-8E09D84019D5}" destId="{020EB723-C1C6-4118-8AF2-D933F5019B6E}" srcOrd="1" destOrd="0" presId="urn:microsoft.com/office/officeart/2018/2/layout/IconLabelDescriptionList"/>
    <dgm:cxn modelId="{70B36C12-1A56-42CA-8796-5E448A508062}" type="presParOf" srcId="{404FEF50-1026-4BEF-A31C-8E09D84019D5}" destId="{8CC09BD1-1AD4-4E86-8E08-0258B6B293A3}" srcOrd="2" destOrd="0" presId="urn:microsoft.com/office/officeart/2018/2/layout/IconLabelDescriptionList"/>
    <dgm:cxn modelId="{C454BE26-450D-4C8A-B560-AA1E72389E83}" type="presParOf" srcId="{404FEF50-1026-4BEF-A31C-8E09D84019D5}" destId="{5BA32D32-5D21-44D2-9F4A-07D0A16A4716}" srcOrd="3" destOrd="0" presId="urn:microsoft.com/office/officeart/2018/2/layout/IconLabelDescriptionList"/>
    <dgm:cxn modelId="{2FA2F4D1-0B72-4851-A3AE-FD00D1004B50}" type="presParOf" srcId="{404FEF50-1026-4BEF-A31C-8E09D84019D5}" destId="{5E714856-675E-457A-BAA0-87F2EAC6439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26189-918E-46D4-9A27-9D32AA86DA0B}">
      <dsp:nvSpPr>
        <dsp:cNvPr id="0" name=""/>
        <dsp:cNvSpPr/>
      </dsp:nvSpPr>
      <dsp:spPr>
        <a:xfrm rot="5400000">
          <a:off x="6413701" y="-2441067"/>
          <a:ext cx="1473813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Capabilities far beyond individual hackers or cybercrime gangs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Sometimes backed by nation-state resources</a:t>
          </a:r>
        </a:p>
      </dsp:txBody>
      <dsp:txXfrm rot="-5400000">
        <a:off x="3785616" y="258964"/>
        <a:ext cx="6658038" cy="1329921"/>
      </dsp:txXfrm>
    </dsp:sp>
    <dsp:sp modelId="{DF435C28-0C44-4AC5-B170-02546D9D6CF1}">
      <dsp:nvSpPr>
        <dsp:cNvPr id="0" name=""/>
        <dsp:cNvSpPr/>
      </dsp:nvSpPr>
      <dsp:spPr>
        <a:xfrm>
          <a:off x="0" y="2791"/>
          <a:ext cx="3785616" cy="1842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Advanced</a:t>
          </a:r>
        </a:p>
      </dsp:txBody>
      <dsp:txXfrm>
        <a:off x="89932" y="92723"/>
        <a:ext cx="3605752" cy="1662402"/>
      </dsp:txXfrm>
    </dsp:sp>
    <dsp:sp modelId="{676AC146-0B88-4421-BBE5-C1D449A9E655}">
      <dsp:nvSpPr>
        <dsp:cNvPr id="0" name=""/>
        <dsp:cNvSpPr/>
      </dsp:nvSpPr>
      <dsp:spPr>
        <a:xfrm rot="5400000">
          <a:off x="6413701" y="-506687"/>
          <a:ext cx="1473813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Goal-driven, not necessarily opportunistic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Long-term goals, not driven by immediacy</a:t>
          </a:r>
        </a:p>
      </dsp:txBody>
      <dsp:txXfrm rot="-5400000">
        <a:off x="3785616" y="2193344"/>
        <a:ext cx="6658038" cy="1329921"/>
      </dsp:txXfrm>
    </dsp:sp>
    <dsp:sp modelId="{CB317B33-9921-47F6-A48F-D275C3405D51}">
      <dsp:nvSpPr>
        <dsp:cNvPr id="0" name=""/>
        <dsp:cNvSpPr/>
      </dsp:nvSpPr>
      <dsp:spPr>
        <a:xfrm>
          <a:off x="0" y="1937171"/>
          <a:ext cx="3785616" cy="1842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Persistent</a:t>
          </a:r>
        </a:p>
      </dsp:txBody>
      <dsp:txXfrm>
        <a:off x="89932" y="2027103"/>
        <a:ext cx="3605752" cy="1662402"/>
      </dsp:txXfrm>
    </dsp:sp>
    <dsp:sp modelId="{762FB71A-85E1-46BF-BCFD-C385A95A3273}">
      <dsp:nvSpPr>
        <dsp:cNvPr id="0" name=""/>
        <dsp:cNvSpPr/>
      </dsp:nvSpPr>
      <dsp:spPr>
        <a:xfrm rot="5400000">
          <a:off x="6413701" y="1427693"/>
          <a:ext cx="1473813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Offensive operations, not defense</a:t>
          </a:r>
        </a:p>
      </dsp:txBody>
      <dsp:txXfrm rot="-5400000">
        <a:off x="3785616" y="4127724"/>
        <a:ext cx="6658038" cy="1329921"/>
      </dsp:txXfrm>
    </dsp:sp>
    <dsp:sp modelId="{FA2BC2AA-2C1C-4CD1-BECC-AFE8E8182017}">
      <dsp:nvSpPr>
        <dsp:cNvPr id="0" name=""/>
        <dsp:cNvSpPr/>
      </dsp:nvSpPr>
      <dsp:spPr>
        <a:xfrm>
          <a:off x="0" y="3871551"/>
          <a:ext cx="3785616" cy="1842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Threats</a:t>
          </a:r>
        </a:p>
      </dsp:txBody>
      <dsp:txXfrm>
        <a:off x="89932" y="3961483"/>
        <a:ext cx="3605752" cy="1662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CE35C-DC0C-4D91-8A80-C1717A8B3CB6}">
      <dsp:nvSpPr>
        <dsp:cNvPr id="0" name=""/>
        <dsp:cNvSpPr/>
      </dsp:nvSpPr>
      <dsp:spPr>
        <a:xfrm>
          <a:off x="1005743" y="412280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886CF-470C-4F16-B2A9-613A4F241DC5}">
      <dsp:nvSpPr>
        <dsp:cNvPr id="0" name=""/>
        <dsp:cNvSpPr/>
      </dsp:nvSpPr>
      <dsp:spPr>
        <a:xfrm>
          <a:off x="1005743" y="207593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There is no Geneva Convention for conflict on the internet</a:t>
          </a:r>
        </a:p>
      </dsp:txBody>
      <dsp:txXfrm>
        <a:off x="1005743" y="2075931"/>
        <a:ext cx="4320000" cy="648000"/>
      </dsp:txXfrm>
    </dsp:sp>
    <dsp:sp modelId="{860D0214-EF08-485B-B780-E0EB1541D9DA}">
      <dsp:nvSpPr>
        <dsp:cNvPr id="0" name=""/>
        <dsp:cNvSpPr/>
      </dsp:nvSpPr>
      <dsp:spPr>
        <a:xfrm>
          <a:off x="1005743" y="2794467"/>
          <a:ext cx="4320000" cy="1144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EC2C4-4B0F-4B72-BEFB-5D6CEE02FE8A}">
      <dsp:nvSpPr>
        <dsp:cNvPr id="0" name=""/>
        <dsp:cNvSpPr/>
      </dsp:nvSpPr>
      <dsp:spPr>
        <a:xfrm>
          <a:off x="6081743" y="412280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09BD1-1AD4-4E86-8E08-0258B6B293A3}">
      <dsp:nvSpPr>
        <dsp:cNvPr id="0" name=""/>
        <dsp:cNvSpPr/>
      </dsp:nvSpPr>
      <dsp:spPr>
        <a:xfrm>
          <a:off x="6081743" y="207593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The closest thing that exists is the Tallinn Manual</a:t>
          </a:r>
        </a:p>
      </dsp:txBody>
      <dsp:txXfrm>
        <a:off x="6081743" y="2075931"/>
        <a:ext cx="4320000" cy="648000"/>
      </dsp:txXfrm>
    </dsp:sp>
    <dsp:sp modelId="{5E714856-675E-457A-BAA0-87F2EAC6439D}">
      <dsp:nvSpPr>
        <dsp:cNvPr id="0" name=""/>
        <dsp:cNvSpPr/>
      </dsp:nvSpPr>
      <dsp:spPr>
        <a:xfrm>
          <a:off x="6081743" y="2794467"/>
          <a:ext cx="4320000" cy="1144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Developed and published at the behest of NATO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Academic study that examined how existing international law applies to online conflict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Followed up by an expanded Tallinn Manual 2.0</a:t>
          </a:r>
        </a:p>
      </dsp:txBody>
      <dsp:txXfrm>
        <a:off x="6081743" y="2794467"/>
        <a:ext cx="4320000" cy="1144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3488-261D-492A-BF36-6C2B4B1B2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6070D-E942-4877-8BCB-E5F63D72C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C5840-5E21-4D3A-A013-960C8FC69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020F-0D31-47C5-890F-3E6F5223F0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EA416-A8D0-45C8-9D37-02114BF1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33627-6612-47E2-A1AA-25A7626E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2D64-6CA8-4D2E-9AA6-83F5F0F8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0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7BA5-F300-4EF0-999E-77E91FC8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5BCD8-9F16-4DDF-AD47-60F0B2F5E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3FD74-90FE-49B3-B70C-662E516B9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020F-0D31-47C5-890F-3E6F5223F0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4F525-D77C-4AC0-B008-94A2F20F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03BEC-6266-49C0-BBD0-35B82A4B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2D64-6CA8-4D2E-9AA6-83F5F0F8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0376B2-06F8-4024-BD80-9FCE0D356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63F28-1E78-40CA-BADA-D8AC40BFE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CF10F-2053-4AA0-9F3F-652A7EEA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020F-0D31-47C5-890F-3E6F5223F0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5B7C-DC0F-4AF4-A352-483FF27B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34188-5220-49D6-A5D7-50071181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2D64-6CA8-4D2E-9AA6-83F5F0F8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3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6B8C-F19E-44F7-96F4-C00A6BA3C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5D4A6-9400-4C01-901E-9758E48F7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EEAB0-6F96-4DA3-8B5A-207C4AC4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020F-0D31-47C5-890F-3E6F5223F0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D1EF-421E-4021-8815-06EBDD06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98A5F-B86C-47E5-8056-7AF3D1BB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2D64-6CA8-4D2E-9AA6-83F5F0F8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6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6391-2D46-4CC8-B68F-AE87EC00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0D8D5-0EA8-40BD-A3FB-FAE8863DF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DC282-BB87-4958-A83E-B7E269726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020F-0D31-47C5-890F-3E6F5223F0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084E1-3248-46F9-B5F7-1541F4E9C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6A7FE-5851-46F4-88B2-59FFAE85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2D64-6CA8-4D2E-9AA6-83F5F0F8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9EC78-CD7A-4042-82F4-76AA3EAB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4A88D-208B-40F6-9237-E367D3F96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F8DCE-170E-40F3-8168-840593BD8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910F9-1698-43DD-BEF0-74666C6F2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020F-0D31-47C5-890F-3E6F5223F0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E32C0-6BB2-4CB4-B328-6B4EB43B3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40225-5422-49D5-B53A-0844A368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2D64-6CA8-4D2E-9AA6-83F5F0F8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2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EB308-6263-407C-B86B-6D85AF51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821ED-BB4B-4ECA-893B-BE8A340CB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49336B-DF6A-465B-B144-42DCD46D5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1DB1C-DF2C-4DFD-AB71-5D08BA0AA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A9EB6-176A-4BC8-B671-31F1355CD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C7F2E1-ABDF-4961-803D-2669C1FE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020F-0D31-47C5-890F-3E6F5223F0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4F1CD-48FB-420B-87FC-7D89316C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F9E29-1CB0-49A1-A9D2-ECD0629F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2D64-6CA8-4D2E-9AA6-83F5F0F8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4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CF2C-A71C-4B72-B035-014A17F9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7E9D1F-1F77-40E1-830C-5E5F01CA6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020F-0D31-47C5-890F-3E6F5223F0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CA78A-5F2F-46A3-8125-F209F84D4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D1E08-ABF3-4793-B26E-818368D8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2D64-6CA8-4D2E-9AA6-83F5F0F8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3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FC0C6-71C4-4E1B-B24D-EF7E7C74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020F-0D31-47C5-890F-3E6F5223F0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447EF-1FC3-4C45-AA0B-DFE8B1D6A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85356-B29C-48E4-85C9-364A9273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2D64-6CA8-4D2E-9AA6-83F5F0F8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5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B548C-FDBE-450B-B183-DAFAD6AE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07C31-DAB0-4F85-BE56-E9A277080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BB061-D7EF-4B9F-B3AA-0432C274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01042-0D3F-42A5-BDE5-86985EE9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020F-0D31-47C5-890F-3E6F5223F0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63E8A-080A-4F52-BD3D-B9AB6E9ED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262BC-DBF7-4F14-BB3E-AF9B4DAAF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2D64-6CA8-4D2E-9AA6-83F5F0F8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7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EE063-64F8-4BD6-8FE6-8AE5D485D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D1991-1E9F-48D0-B343-FB7C16C2E2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8F797-5056-476F-9D87-ACA0CC93F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A41BF-2291-449C-8E51-C5A7B51B9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020F-0D31-47C5-890F-3E6F5223F0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C98F4-1BB8-4A01-BC2C-DD1C4F08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92F85-B029-4067-A521-C4F28555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2D64-6CA8-4D2E-9AA6-83F5F0F8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1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1A503B-B48E-486F-B5CC-9493B014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29FD2-A106-467B-A5C6-5D36E41D9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3C013-7B19-46A3-9F41-2754E6088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7020F-0D31-47C5-890F-3E6F5223F0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C40F9-76FF-463E-A8F9-670DB2372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518F8-B8D0-44EA-BB89-15F63D779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72D64-6CA8-4D2E-9AA6-83F5F0F8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9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9D22A-2D52-4BDB-89CC-2C983109A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 2550 Foundations of Cybersecurity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02D02-F37C-4133-B30B-9CABDC769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690"/>
            <a:ext cx="9144000" cy="1001110"/>
          </a:xfrm>
        </p:spPr>
        <p:txBody>
          <a:bodyPr>
            <a:normAutofit/>
          </a:bodyPr>
          <a:lstStyle/>
          <a:p>
            <a:r>
              <a:rPr lang="en-US" sz="4000" dirty="0"/>
              <a:t>Advanced Persistent Threats</a:t>
            </a:r>
          </a:p>
        </p:txBody>
      </p:sp>
    </p:spTree>
    <p:extLst>
      <p:ext uri="{BB962C8B-B14F-4D97-AF65-F5344CB8AC3E}">
        <p14:creationId xmlns:p14="http://schemas.microsoft.com/office/powerpoint/2010/main" val="99206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094DE3-6F5A-483E-B054-1700FDC78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0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644E00-D524-4CCA-AFBE-B8CFD63E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PLA Unit 61398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AED7F-DBBE-4952-BD9A-1E4D34FF7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28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B645DC-550A-4AB0-BB29-72479785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People’s Liberation Army Unit 63198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8B83AC-F718-4944-871E-C99FDE3FF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Since 2013, China has admitted to possessing cyber warfare units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details about these units are scarce</a:t>
            </a:r>
          </a:p>
          <a:p>
            <a:pPr lvl="1"/>
            <a:r>
              <a:rPr lang="en-US" dirty="0"/>
              <a:t>Who do they target?</a:t>
            </a:r>
          </a:p>
          <a:p>
            <a:pPr lvl="1"/>
            <a:r>
              <a:rPr lang="en-US" dirty="0"/>
              <a:t>When?</a:t>
            </a:r>
          </a:p>
          <a:p>
            <a:pPr lvl="1"/>
            <a:r>
              <a:rPr lang="en-US" dirty="0"/>
              <a:t>Using what methods?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PLA Unit 63198 is the most infamous APT group in China</a:t>
            </a:r>
          </a:p>
          <a:p>
            <a:pPr lvl="1"/>
            <a:r>
              <a:rPr lang="en-US" dirty="0"/>
              <a:t>Established ~2002</a:t>
            </a:r>
          </a:p>
          <a:p>
            <a:pPr lvl="1"/>
            <a:r>
              <a:rPr lang="en-US" dirty="0"/>
              <a:t>Goals: spying and espionage</a:t>
            </a:r>
          </a:p>
        </p:txBody>
      </p:sp>
    </p:spTree>
    <p:extLst>
      <p:ext uri="{BB962C8B-B14F-4D97-AF65-F5344CB8AC3E}">
        <p14:creationId xmlns:p14="http://schemas.microsoft.com/office/powerpoint/2010/main" val="3549166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15692-1903-4ABE-B415-8E5E88106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862" y="365125"/>
            <a:ext cx="8355724" cy="1325563"/>
          </a:xfrm>
        </p:spPr>
        <p:txBody>
          <a:bodyPr/>
          <a:lstStyle/>
          <a:p>
            <a:r>
              <a:rPr lang="en-US" dirty="0"/>
              <a:t>Operation Aurora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B450-73FA-4CD5-86D8-82B54EBAE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862" y="1825625"/>
            <a:ext cx="8355724" cy="4753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January 12, 2010: Google revealed that it was the victim of an intrusion</a:t>
            </a:r>
          </a:p>
          <a:p>
            <a:pPr lvl="1"/>
            <a:r>
              <a:rPr lang="en-US" dirty="0"/>
              <a:t>Later analysis suggested 20—34 other companies were also breached</a:t>
            </a:r>
          </a:p>
          <a:p>
            <a:pPr lvl="1"/>
            <a:r>
              <a:rPr lang="en-US" dirty="0"/>
              <a:t>Attacks had been ongoing for months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Leveraged multiple zero-days to infiltrate target organizations</a:t>
            </a:r>
          </a:p>
          <a:p>
            <a:pPr lvl="1"/>
            <a:r>
              <a:rPr lang="en-US" dirty="0"/>
              <a:t>Internet Explorer and Perforce version control</a:t>
            </a:r>
          </a:p>
          <a:p>
            <a:pPr lvl="1"/>
            <a:r>
              <a:rPr lang="en-US" dirty="0"/>
              <a:t>After exploitation, trojans were installed</a:t>
            </a:r>
          </a:p>
          <a:p>
            <a:pPr lvl="1"/>
            <a:r>
              <a:rPr lang="en-US" dirty="0"/>
              <a:t>Intranets were scanned for further vulnerable hosts to spread infection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Goals</a:t>
            </a:r>
          </a:p>
          <a:p>
            <a:pPr lvl="1"/>
            <a:r>
              <a:rPr lang="en-US" dirty="0"/>
              <a:t>Spying on foreign governments and dissidents, e.g., Ai Weiwei and the Dalai Lama</a:t>
            </a:r>
          </a:p>
          <a:p>
            <a:pPr lvl="1"/>
            <a:r>
              <a:rPr lang="en-US" dirty="0"/>
              <a:t>Industrial espionage, e.g., source code and trade secrets</a:t>
            </a:r>
          </a:p>
          <a:p>
            <a:pPr lvl="1"/>
            <a:endParaRPr lang="en-US" dirty="0"/>
          </a:p>
        </p:txBody>
      </p:sp>
      <p:pic>
        <p:nvPicPr>
          <p:cNvPr id="5" name="Picture 4" descr="A picture containing sky, star, water, standing&#10;&#10;Description automatically generated">
            <a:extLst>
              <a:ext uri="{FF2B5EF4-FFF2-40B4-BE49-F238E27FC236}">
                <a16:creationId xmlns:a16="http://schemas.microsoft.com/office/drawing/2014/main" id="{56DA83BF-BE71-4C4E-B6B2-0DEBFDC4A7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3" r="42977"/>
          <a:stretch/>
        </p:blipFill>
        <p:spPr>
          <a:xfrm>
            <a:off x="0" y="0"/>
            <a:ext cx="3174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91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51F98-E37E-4F30-9928-B4BFB24DD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56DF0-4E03-4AA0-B465-22226A438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State Department condemned the attacks and demanded a diplomatic response from China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Five suspected members of PLA Unit 61398 were indicted by the US Department of Justice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Caused Google to remove state-mandated censorship on google.cn</a:t>
            </a:r>
          </a:p>
          <a:p>
            <a:pPr lvl="1"/>
            <a:r>
              <a:rPr lang="en-US" dirty="0"/>
              <a:t>Google services have been censored in China ever since</a:t>
            </a:r>
          </a:p>
          <a:p>
            <a:pPr lvl="1"/>
            <a:r>
              <a:rPr lang="en-US" dirty="0"/>
              <a:t>Last attempt to re-enter China was Dragonfly in 2018</a:t>
            </a:r>
          </a:p>
        </p:txBody>
      </p:sp>
    </p:spTree>
    <p:extLst>
      <p:ext uri="{BB962C8B-B14F-4D97-AF65-F5344CB8AC3E}">
        <p14:creationId xmlns:p14="http://schemas.microsoft.com/office/powerpoint/2010/main" val="2133702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brown teddy bear sitting on top of a stuffed animal&#10;&#10;Description automatically generated">
            <a:extLst>
              <a:ext uri="{FF2B5EF4-FFF2-40B4-BE49-F238E27FC236}">
                <a16:creationId xmlns:a16="http://schemas.microsoft.com/office/drawing/2014/main" id="{8B65CF44-10BD-497A-87B2-345406291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9FFFD-5827-474E-B63D-2713A62E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Fancy Bear, Cozy Bear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8B14C-912A-4947-8D33-8B99547CE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54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8326CC-85F4-4812-A88C-71FEE1F9E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Russia, With Love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95AD9F-831D-4EA9-B220-88CEA3AF1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Fancy Bear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943D22-EF9E-46E9-AC85-5900F251D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211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Established ~2000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Linked to the GRU (Russian military intelligence)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Observed wielding multiple zero-days, as well as spear phishing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Noisy and bold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F1727D-4E5A-4FEC-A025-87472C6E2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Cozy Bear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2DCE5E8-B2C9-48D7-A3E3-A8A4317E6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211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Established ~2008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Linked to SVR (Russian Foreign Intelligence Service) or FSB (Russian Federal Security Service)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Favors spear phishing attacks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Stealthy</a:t>
            </a:r>
          </a:p>
        </p:txBody>
      </p:sp>
    </p:spTree>
    <p:extLst>
      <p:ext uri="{BB962C8B-B14F-4D97-AF65-F5344CB8AC3E}">
        <p14:creationId xmlns:p14="http://schemas.microsoft.com/office/powerpoint/2010/main" val="2443036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7E4D4D-93FA-4D6C-A1DE-453B2C1B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16873E-26ED-4113-AEF8-9D0F87901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77607" cy="4795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Foreign intelligence</a:t>
            </a:r>
          </a:p>
          <a:p>
            <a:pPr lvl="1"/>
            <a:r>
              <a:rPr lang="en-US" dirty="0"/>
              <a:t>Linked to hacks against many US, European, and Balkan targets</a:t>
            </a:r>
          </a:p>
          <a:p>
            <a:pPr lvl="1"/>
            <a:r>
              <a:rPr lang="en-US" dirty="0"/>
              <a:t>Think-tanks, NGOs, government agencies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Espionage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Political influence operations</a:t>
            </a:r>
          </a:p>
          <a:p>
            <a:pPr lvl="1"/>
            <a:r>
              <a:rPr lang="en-US" dirty="0"/>
              <a:t>Attacks against journalists and activists</a:t>
            </a:r>
          </a:p>
          <a:p>
            <a:pPr lvl="1"/>
            <a:r>
              <a:rPr lang="en-US" dirty="0"/>
              <a:t>Political campaigns, voting infrastructure, media organizations</a:t>
            </a:r>
          </a:p>
        </p:txBody>
      </p:sp>
      <p:pic>
        <p:nvPicPr>
          <p:cNvPr id="10" name="Picture 9" descr="A group of people walking down a street next to tall buildings&#10;&#10;Description automatically generated">
            <a:extLst>
              <a:ext uri="{FF2B5EF4-FFF2-40B4-BE49-F238E27FC236}">
                <a16:creationId xmlns:a16="http://schemas.microsoft.com/office/drawing/2014/main" id="{0CE38EE7-8812-4A62-98F5-615A9DA40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859" y="0"/>
            <a:ext cx="4554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55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D3CDF-EBAF-443E-8817-46EA1B53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Hacks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96800-009D-42A1-B7B1-B242B21AE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Fancy Bear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94F47B-B823-4AC0-9E3D-65D95EDC51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Dec. 2014: German parliament</a:t>
            </a:r>
          </a:p>
          <a:p>
            <a:pPr marL="0" indent="0">
              <a:buNone/>
            </a:pPr>
            <a:r>
              <a:rPr lang="en-US" dirty="0"/>
              <a:t>April 2015: French TV channels</a:t>
            </a:r>
          </a:p>
          <a:p>
            <a:pPr marL="0" indent="0">
              <a:buNone/>
            </a:pPr>
            <a:r>
              <a:rPr lang="en-US" dirty="0"/>
              <a:t>August 2016: World Anti-doping Agency</a:t>
            </a:r>
          </a:p>
          <a:p>
            <a:pPr marL="0" indent="0">
              <a:buNone/>
            </a:pPr>
            <a:r>
              <a:rPr lang="en-US" dirty="0"/>
              <a:t>January 2018: International Olympic Committee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931918-FE30-4BD8-99E3-3EE3D12E6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Cozy Bear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4CBA15-7719-4652-B552-037578A7AD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August 2015: The Pentagon</a:t>
            </a:r>
          </a:p>
          <a:p>
            <a:pPr lvl="1"/>
            <a:r>
              <a:rPr lang="en-US" dirty="0"/>
              <a:t>Shut down entire Joint Staff unclassified email system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July 2020: COVID vaccine data </a:t>
            </a:r>
          </a:p>
        </p:txBody>
      </p:sp>
    </p:spTree>
    <p:extLst>
      <p:ext uri="{BB962C8B-B14F-4D97-AF65-F5344CB8AC3E}">
        <p14:creationId xmlns:p14="http://schemas.microsoft.com/office/powerpoint/2010/main" val="409618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473227-481D-4A87-AF0E-053EF3A6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158" y="365125"/>
            <a:ext cx="7128642" cy="1325563"/>
          </a:xfrm>
        </p:spPr>
        <p:txBody>
          <a:bodyPr/>
          <a:lstStyle/>
          <a:p>
            <a:r>
              <a:rPr lang="en-US" dirty="0"/>
              <a:t>DNC and John Podesta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4C3DD8-F02C-4B87-8E41-4B6208A1B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158" y="1825625"/>
            <a:ext cx="7966842" cy="48589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Early 2016: phishing emails directed at Democratic National Convention and Hillary Clinton campaign staff</a:t>
            </a:r>
          </a:p>
          <a:p>
            <a:pPr lvl="1"/>
            <a:r>
              <a:rPr lang="en-US" dirty="0"/>
              <a:t>Among others, Clinton’s campaign manager, John Podesta, falls victim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“Guccifer 2.0” starts leaking emails and documents</a:t>
            </a:r>
          </a:p>
          <a:p>
            <a:pPr lvl="1"/>
            <a:r>
              <a:rPr lang="en-US" dirty="0"/>
              <a:t>Some documents were forgeries containing misinformation</a:t>
            </a:r>
          </a:p>
          <a:p>
            <a:pPr lvl="1"/>
            <a:r>
              <a:rPr lang="en-US" dirty="0"/>
              <a:t>Leveraged Wikileaks to spread the documents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Analysis indicates that Fancy and Cozy broke into the DNC</a:t>
            </a:r>
          </a:p>
          <a:p>
            <a:pPr lvl="1"/>
            <a:r>
              <a:rPr lang="en-US" dirty="0"/>
              <a:t>Cozy was present for ~1 year, Fancy for ~3 weeks</a:t>
            </a:r>
          </a:p>
          <a:p>
            <a:pPr lvl="1"/>
            <a:r>
              <a:rPr lang="en-US" dirty="0"/>
              <a:t>Fancy invented Guccifer 2.0 and initiated the leaks</a:t>
            </a:r>
          </a:p>
        </p:txBody>
      </p:sp>
      <p:pic>
        <p:nvPicPr>
          <p:cNvPr id="10" name="Picture 9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53A3CB30-CB9B-434F-A394-7D581EE44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1" r="27829"/>
          <a:stretch/>
        </p:blipFill>
        <p:spPr>
          <a:xfrm>
            <a:off x="0" y="0"/>
            <a:ext cx="4067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0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C1D4C-9772-4ADD-8CC0-890495635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59003-49F7-4F9C-A210-ED1685AB4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Lazarus Group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E6960-31EF-4F60-9C29-EB0E79F83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52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95969-082A-4BCB-BFC4-249A0B0F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974A7-D6AE-4A19-9AA5-4463B29A7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127"/>
            <a:ext cx="7874577" cy="494406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Threat modeling </a:t>
            </a:r>
            <a:r>
              <a:rPr lang="en-US" dirty="0"/>
              <a:t>is the process of systematically identifying the threats faced by a system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things of value that you want to protect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Enumerate the </a:t>
            </a:r>
            <a:r>
              <a:rPr lang="en-US" dirty="0">
                <a:solidFill>
                  <a:schemeClr val="accent1"/>
                </a:solidFill>
              </a:rPr>
              <a:t>attack surfaces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Hypothesize attackers and map them to</a:t>
            </a:r>
          </a:p>
          <a:p>
            <a:pPr lvl="1"/>
            <a:r>
              <a:rPr lang="en-US" dirty="0"/>
              <a:t>Things of value they want from (1)</a:t>
            </a:r>
          </a:p>
          <a:p>
            <a:pPr lvl="1"/>
            <a:r>
              <a:rPr lang="en-US" dirty="0"/>
              <a:t>Their ability to target vulnerable surfaces from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Survey mitigations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Balance costs versus risks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71784-FCAE-4D50-94C6-CE18A597C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4562" y="1720563"/>
            <a:ext cx="6857998" cy="34168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3E501F-56BE-4EB2-AB76-DCA742B072A6}"/>
              </a:ext>
            </a:extLst>
          </p:cNvPr>
          <p:cNvSpPr/>
          <p:nvPr/>
        </p:nvSpPr>
        <p:spPr>
          <a:xfrm>
            <a:off x="763051" y="4117953"/>
            <a:ext cx="4004441" cy="605396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0423F4-D58E-47D9-92A1-DA99B882E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Lazarus Group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4BBF7F-4927-44C4-9E44-CB89E00C5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953300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Established ~2009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FBI: Lazarus Group is sponsored by the North Korean government</a:t>
            </a:r>
          </a:p>
          <a:p>
            <a:pPr lvl="1"/>
            <a:r>
              <a:rPr lang="en-US" dirty="0"/>
              <a:t>Possible origins as a cybercrime gang</a:t>
            </a:r>
          </a:p>
          <a:p>
            <a:pPr lvl="1"/>
            <a:r>
              <a:rPr lang="en-US" dirty="0"/>
              <a:t>Has gained official state backing over time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Mixed goals</a:t>
            </a:r>
          </a:p>
          <a:p>
            <a:pPr lvl="1"/>
            <a:r>
              <a:rPr lang="en-US" dirty="0"/>
              <a:t>Spying and espionage against South Korea</a:t>
            </a:r>
          </a:p>
          <a:p>
            <a:pPr lvl="1"/>
            <a:r>
              <a:rPr lang="en-US" dirty="0"/>
              <a:t>Theft of money and cryptocurrency</a:t>
            </a:r>
          </a:p>
          <a:p>
            <a:pPr lvl="1"/>
            <a:r>
              <a:rPr lang="en-US" dirty="0"/>
              <a:t>Political hacktivism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601F3DA0-2DFC-4A39-A247-0FDA4D7A2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" r="-9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68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717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16EB5-4683-4872-A190-0781AEE5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Attacks Against South Korea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25E46-D061-4E3E-8EFF-837C1158E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2009: Operation Troy</a:t>
            </a:r>
          </a:p>
          <a:p>
            <a:pPr lvl="1"/>
            <a:r>
              <a:rPr lang="en-US" dirty="0"/>
              <a:t>DDoS attacks and defacements against South Korean websites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2013: “Ten Days of Rain”</a:t>
            </a:r>
          </a:p>
          <a:p>
            <a:pPr lvl="1"/>
            <a:r>
              <a:rPr lang="en-US" dirty="0"/>
              <a:t>DDoS attacks against media, banks, and infrastructure in South Korea</a:t>
            </a:r>
          </a:p>
          <a:p>
            <a:pPr lvl="1"/>
            <a:r>
              <a:rPr lang="en-US" dirty="0"/>
              <a:t>Malware that infected and destroyed victims’ computers </a:t>
            </a:r>
          </a:p>
        </p:txBody>
      </p:sp>
    </p:spTree>
    <p:extLst>
      <p:ext uri="{BB962C8B-B14F-4D97-AF65-F5344CB8AC3E}">
        <p14:creationId xmlns:p14="http://schemas.microsoft.com/office/powerpoint/2010/main" val="2652689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calendar, qr code&#10;&#10;Description automatically generated">
            <a:extLst>
              <a:ext uri="{FF2B5EF4-FFF2-40B4-BE49-F238E27FC236}">
                <a16:creationId xmlns:a16="http://schemas.microsoft.com/office/drawing/2014/main" id="{4FB51E11-BBBB-448A-9961-345F43375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25630" cy="6858000"/>
          </a:xfrm>
          <a:prstGeom prst="rect">
            <a:avLst/>
          </a:prstGeom>
        </p:spPr>
      </p:pic>
      <p:pic>
        <p:nvPicPr>
          <p:cNvPr id="9" name="Picture 8" descr="A person wearing a suit and tie talking on a cell phone&#10;&#10;Description automatically generated">
            <a:extLst>
              <a:ext uri="{FF2B5EF4-FFF2-40B4-BE49-F238E27FC236}">
                <a16:creationId xmlns:a16="http://schemas.microsoft.com/office/drawing/2014/main" id="{E553A973-2CD9-4128-A78F-0062D95F1A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r="11448"/>
          <a:stretch/>
        </p:blipFill>
        <p:spPr>
          <a:xfrm>
            <a:off x="4625630" y="664779"/>
            <a:ext cx="7566127" cy="552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86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C82A4-D6CF-46BE-BE25-C7BED0FFC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241"/>
          </a:xfrm>
        </p:spPr>
        <p:txBody>
          <a:bodyPr/>
          <a:lstStyle/>
          <a:p>
            <a:r>
              <a:rPr lang="en-US" dirty="0"/>
              <a:t>“The Guardians of Peace”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477AD-61FA-4C76-82EB-2F410AF97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886"/>
            <a:ext cx="105156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November 2014: </a:t>
            </a:r>
            <a:r>
              <a:rPr lang="en-US" dirty="0" err="1"/>
              <a:t>GoP</a:t>
            </a:r>
            <a:r>
              <a:rPr lang="en-US" dirty="0"/>
              <a:t> leak data from Sony Pictures and destroy their computers</a:t>
            </a:r>
          </a:p>
          <a:p>
            <a:pPr lvl="1"/>
            <a:r>
              <a:rPr lang="en-US" dirty="0"/>
              <a:t>Widespread damage to Sony’s infrastructure</a:t>
            </a:r>
          </a:p>
          <a:p>
            <a:pPr lvl="1"/>
            <a:r>
              <a:rPr lang="en-US" dirty="0"/>
              <a:t>Leaks included emails, contracts, unreleased movies and scripts, etc.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GOP demanded that </a:t>
            </a:r>
            <a:r>
              <a:rPr lang="en-US" i="1" dirty="0"/>
              <a:t>The Interview </a:t>
            </a:r>
            <a:r>
              <a:rPr lang="en-US" dirty="0"/>
              <a:t>be pulled from release</a:t>
            </a:r>
          </a:p>
          <a:p>
            <a:pPr lvl="1"/>
            <a:r>
              <a:rPr lang="en-US" dirty="0"/>
              <a:t>Threatened to bomb theaters otherwise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Outcomes:</a:t>
            </a:r>
          </a:p>
          <a:p>
            <a:pPr lvl="1"/>
            <a:r>
              <a:rPr lang="en-US" dirty="0"/>
              <a:t>Embarrassment of Sony executives, employees, and movie stars</a:t>
            </a:r>
          </a:p>
          <a:p>
            <a:pPr lvl="1"/>
            <a:r>
              <a:rPr lang="en-US" dirty="0"/>
              <a:t>CEO Amy Pascal stepped down</a:t>
            </a:r>
          </a:p>
          <a:p>
            <a:pPr lvl="1"/>
            <a:r>
              <a:rPr lang="en-US" dirty="0"/>
              <a:t>$15M in damage to Sony Pictures, weeks of productivity lost</a:t>
            </a:r>
          </a:p>
          <a:p>
            <a:pPr lvl="1"/>
            <a:r>
              <a:rPr lang="en-US" i="1" dirty="0"/>
              <a:t>The Interview</a:t>
            </a:r>
            <a:r>
              <a:rPr lang="en-US" dirty="0"/>
              <a:t> was released directly to digital, theater release mostly shelved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50382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810F-E78C-4F3D-9EFD-E149D17F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7"/>
            <a:ext cx="10515600" cy="1325563"/>
          </a:xfrm>
        </p:spPr>
        <p:txBody>
          <a:bodyPr/>
          <a:lstStyle/>
          <a:p>
            <a:r>
              <a:rPr lang="en-US" dirty="0" err="1"/>
              <a:t>Wannacry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D1F02-AC4C-4E09-8A4A-152407847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436"/>
            <a:ext cx="10515600" cy="5400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April 2017: the “Shadow Brokers” leaked a trove of exploits and attack tools stolen from the NSA</a:t>
            </a:r>
          </a:p>
          <a:p>
            <a:pPr lvl="1"/>
            <a:r>
              <a:rPr lang="en-US" dirty="0" err="1"/>
              <a:t>EternalBlue</a:t>
            </a:r>
            <a:r>
              <a:rPr lang="en-US" dirty="0"/>
              <a:t> – remote exploit in the SMB protocol used by Windows</a:t>
            </a:r>
          </a:p>
          <a:p>
            <a:pPr lvl="1"/>
            <a:r>
              <a:rPr lang="en-US" dirty="0"/>
              <a:t>Exploit enabled remote infection of unpatched machines without any user interaction</a:t>
            </a:r>
          </a:p>
          <a:p>
            <a:pPr marL="0" indent="0">
              <a:buNone/>
            </a:pPr>
            <a:r>
              <a:rPr lang="en-US" dirty="0"/>
              <a:t>May 2017: </a:t>
            </a:r>
            <a:r>
              <a:rPr lang="en-US" dirty="0" err="1"/>
              <a:t>Wannacry</a:t>
            </a:r>
            <a:r>
              <a:rPr lang="en-US" dirty="0"/>
              <a:t> ransomware begins to spread on the internet</a:t>
            </a:r>
          </a:p>
          <a:p>
            <a:pPr lvl="1"/>
            <a:r>
              <a:rPr lang="en-US" dirty="0"/>
              <a:t>Leveraged </a:t>
            </a:r>
            <a:r>
              <a:rPr lang="en-US" dirty="0" err="1"/>
              <a:t>EternalBlue</a:t>
            </a:r>
            <a:r>
              <a:rPr lang="en-US" dirty="0"/>
              <a:t> and other exploits to automatically spread</a:t>
            </a:r>
          </a:p>
          <a:p>
            <a:pPr lvl="1"/>
            <a:r>
              <a:rPr lang="en-US" dirty="0"/>
              <a:t>Encrypted victims’ hard drives and demanded payment in Bitcoin</a:t>
            </a:r>
          </a:p>
          <a:p>
            <a:pPr lvl="1"/>
            <a:r>
              <a:rPr lang="en-US" dirty="0"/>
              <a:t>Widely suspected to be the work of Lazarus Group</a:t>
            </a:r>
          </a:p>
          <a:p>
            <a:pPr marL="0" indent="0">
              <a:buNone/>
            </a:pPr>
            <a:r>
              <a:rPr lang="en-US" dirty="0"/>
              <a:t>Within 24 hours, ~230K machines were infected</a:t>
            </a:r>
          </a:p>
          <a:p>
            <a:pPr marL="0" indent="0">
              <a:buNone/>
            </a:pPr>
            <a:r>
              <a:rPr lang="en-US" dirty="0"/>
              <a:t>Spread stopped when Marcus Hutchins inadvertently activated a “kill switch” in the malware</a:t>
            </a:r>
          </a:p>
        </p:txBody>
      </p:sp>
    </p:spTree>
    <p:extLst>
      <p:ext uri="{BB962C8B-B14F-4D97-AF65-F5344CB8AC3E}">
        <p14:creationId xmlns:p14="http://schemas.microsoft.com/office/powerpoint/2010/main" val="343461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EF2BCAE-D583-456D-A9C1-85F8EBA40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89" y="3573"/>
            <a:ext cx="9175531" cy="685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4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AEC0C-967E-4248-BE82-312D9160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Robbing the Bank, 2017—present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6BBCA-A1DE-4FB8-B65D-C9580275C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Infected banks with malware targeting SWIFT money transfers</a:t>
            </a:r>
          </a:p>
          <a:p>
            <a:pPr lvl="1"/>
            <a:r>
              <a:rPr lang="en-US" dirty="0"/>
              <a:t>$12M from Banco del Austro in Ecuador</a:t>
            </a:r>
          </a:p>
          <a:p>
            <a:pPr lvl="1"/>
            <a:r>
              <a:rPr lang="en-US" dirty="0"/>
              <a:t>$1M from Tien </a:t>
            </a:r>
            <a:r>
              <a:rPr lang="en-US" dirty="0" err="1"/>
              <a:t>Phong</a:t>
            </a:r>
            <a:r>
              <a:rPr lang="en-US" dirty="0"/>
              <a:t> Bank in Vietnam</a:t>
            </a:r>
          </a:p>
          <a:p>
            <a:pPr lvl="1"/>
            <a:r>
              <a:rPr lang="en-US" dirty="0"/>
              <a:t>$81M from Bangladesh Bank</a:t>
            </a:r>
          </a:p>
          <a:p>
            <a:pPr lvl="1"/>
            <a:r>
              <a:rPr lang="en-US" dirty="0"/>
              <a:t>$60M from Far Eastern International Bank in Taiwan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Attacks against South Korean cryptocurrency exchanges and users</a:t>
            </a:r>
          </a:p>
          <a:p>
            <a:pPr lvl="1"/>
            <a:r>
              <a:rPr lang="en-US" dirty="0"/>
              <a:t>Spear phishing against cryptocurrency users</a:t>
            </a:r>
          </a:p>
          <a:p>
            <a:pPr lvl="1"/>
            <a:r>
              <a:rPr lang="en-US" dirty="0"/>
              <a:t>Malware attacks against exchanges</a:t>
            </a:r>
          </a:p>
          <a:p>
            <a:pPr lvl="1"/>
            <a:r>
              <a:rPr lang="en-US" dirty="0"/>
              <a:t>$7M from </a:t>
            </a:r>
            <a:r>
              <a:rPr lang="en-US" dirty="0" err="1"/>
              <a:t>Bitthumb</a:t>
            </a:r>
            <a:r>
              <a:rPr lang="en-US" dirty="0"/>
              <a:t>, $7M from </a:t>
            </a:r>
            <a:r>
              <a:rPr lang="en-US" dirty="0" err="1"/>
              <a:t>Youbit</a:t>
            </a:r>
            <a:r>
              <a:rPr lang="en-US" dirty="0"/>
              <a:t>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26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3C29E-C196-428E-A381-5C261D85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948" y="2335041"/>
            <a:ext cx="6151074" cy="21543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Equation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65B14-C7D1-470D-ADFA-22B2DA442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607" y="1414297"/>
            <a:ext cx="3842778" cy="48964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439DD6-1CCF-48C6-AF10-B70187930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360607" y="1167520"/>
            <a:ext cx="583139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C8A451-B6C1-4CB1-95FC-2DBDEC61F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686414"/>
            <a:ext cx="748602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955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F6B9B8-BD43-45B1-A4E5-D042B02AB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Tao of the NSA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03520F-C24F-4B6C-BD6B-CC07E32E9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080939" cy="4879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Equation Group is a blanket term</a:t>
            </a:r>
          </a:p>
          <a:p>
            <a:pPr lvl="1"/>
            <a:r>
              <a:rPr lang="en-US" dirty="0"/>
              <a:t>Refers to a collection of hacking tools and incidents involving them </a:t>
            </a:r>
          </a:p>
          <a:p>
            <a:pPr lvl="1"/>
            <a:r>
              <a:rPr lang="en-US" dirty="0"/>
              <a:t>Known to be associated with US intelligence, law enforcement, and military groups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Equation Group is not a specific team at a specific institution</a:t>
            </a:r>
          </a:p>
          <a:p>
            <a:pPr lvl="1"/>
            <a:r>
              <a:rPr lang="en-US" dirty="0"/>
              <a:t>Tailored Access Operations (TAO) at the NSA</a:t>
            </a:r>
          </a:p>
          <a:p>
            <a:pPr lvl="1"/>
            <a:r>
              <a:rPr lang="en-US" dirty="0"/>
              <a:t>CIA</a:t>
            </a:r>
          </a:p>
          <a:p>
            <a:pPr lvl="1"/>
            <a:r>
              <a:rPr lang="en-US" dirty="0"/>
              <a:t>US Cyber Command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Established ~2001</a:t>
            </a:r>
          </a:p>
          <a:p>
            <a:pPr lvl="1"/>
            <a:r>
              <a:rPr lang="en-US" dirty="0"/>
              <a:t>Suspected of operations in 40+ countries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BCDB35D-5261-41A4-8FB4-936B22D29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139" y="4699165"/>
            <a:ext cx="2117834" cy="211783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816E797-D12D-48DA-AEEB-75B478ABE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139" y="37881"/>
            <a:ext cx="2117834" cy="2117834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06398F3-7CB0-4795-B7AD-FB97E57EC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139" y="2370083"/>
            <a:ext cx="2117834" cy="211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19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28506-5979-46A0-B8B1-354FCCEBA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Goals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A082-0952-4074-86A4-938088D71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/>
              <a:t>Foreign intelligence</a:t>
            </a:r>
          </a:p>
          <a:p>
            <a:pPr lvl="1"/>
            <a:r>
              <a:rPr lang="en-US" dirty="0"/>
              <a:t>Political and military intelligence, not industrial</a:t>
            </a:r>
          </a:p>
          <a:p>
            <a:pPr lvl="1"/>
            <a:r>
              <a:rPr lang="en-US" dirty="0"/>
              <a:t>Enemies and allies alike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/>
              <a:t>Espionage</a:t>
            </a:r>
          </a:p>
          <a:p>
            <a:pPr lvl="1"/>
            <a:r>
              <a:rPr lang="en-US" dirty="0"/>
              <a:t>Stuxnet </a:t>
            </a:r>
          </a:p>
        </p:txBody>
      </p:sp>
    </p:spTree>
    <p:extLst>
      <p:ext uri="{BB962C8B-B14F-4D97-AF65-F5344CB8AC3E}">
        <p14:creationId xmlns:p14="http://schemas.microsoft.com/office/powerpoint/2010/main" val="3363734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2C7175D-0FED-4ABF-A352-4087DB1DAD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279303"/>
              </p:ext>
            </p:extLst>
          </p:nvPr>
        </p:nvGraphicFramePr>
        <p:xfrm>
          <a:off x="838200" y="460353"/>
          <a:ext cx="10515600" cy="571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3466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8F03-7677-47EA-9EC3-EACE8FE7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Known?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28921-7B7E-429F-BA9A-C4E6FDD35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602" y="1681163"/>
            <a:ext cx="5592973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Shadow Brokers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68CA32-885F-4E8C-A479-2EDDA503C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602" y="2505075"/>
            <a:ext cx="5592973" cy="41870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Summer 2016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Leaked Linux and Windows attack tools, including several zero-days in Windows</a:t>
            </a:r>
          </a:p>
          <a:p>
            <a:pPr lvl="1"/>
            <a:r>
              <a:rPr lang="en-US" dirty="0" err="1"/>
              <a:t>EternalBlue</a:t>
            </a:r>
            <a:r>
              <a:rPr lang="en-US" dirty="0"/>
              <a:t>, later weaponized by Lazarus Group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Contractor Harold. T  Martin III was the suspected source</a:t>
            </a:r>
          </a:p>
          <a:p>
            <a:pPr lvl="1"/>
            <a:r>
              <a:rPr lang="en-US" dirty="0"/>
              <a:t>Russians stole info from Martin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B6EBE0-F959-4906-A4FC-38C2AD2CE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15198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Vault7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0D218D-00A8-4623-9CAE-28CA20671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592973" cy="41870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February 2017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Wikileaks posted an extensive dump of CIA tools and tradecraft documents</a:t>
            </a:r>
          </a:p>
          <a:p>
            <a:pPr lvl="1"/>
            <a:r>
              <a:rPr lang="en-US" dirty="0"/>
              <a:t>Secret base in Frankfurt</a:t>
            </a:r>
          </a:p>
          <a:p>
            <a:pPr lvl="1"/>
            <a:r>
              <a:rPr lang="en-US" dirty="0"/>
              <a:t>Exploits against smart TVs</a:t>
            </a:r>
          </a:p>
          <a:p>
            <a:pPr lvl="1"/>
            <a:r>
              <a:rPr lang="en-US" dirty="0"/>
              <a:t>Trojans and evasion techniques</a:t>
            </a:r>
          </a:p>
          <a:p>
            <a:pPr lvl="1"/>
            <a:r>
              <a:rPr lang="en-US" dirty="0"/>
              <a:t>Zero days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CIA engineer Joshua Adam </a:t>
            </a:r>
            <a:r>
              <a:rPr lang="en-US" dirty="0" err="1"/>
              <a:t>Shulte</a:t>
            </a:r>
            <a:r>
              <a:rPr lang="en-US" dirty="0"/>
              <a:t> is the suspected source</a:t>
            </a:r>
          </a:p>
        </p:txBody>
      </p:sp>
    </p:spTree>
    <p:extLst>
      <p:ext uri="{BB962C8B-B14F-4D97-AF65-F5344CB8AC3E}">
        <p14:creationId xmlns:p14="http://schemas.microsoft.com/office/powerpoint/2010/main" val="114507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C9E53F-BDBF-4A4B-9F33-8C8FEC5B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Stuxnet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E433CE-859F-482E-B627-C1237D225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Arguably, the first “cyber weapon”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Operation Olympic Games</a:t>
            </a:r>
          </a:p>
          <a:p>
            <a:pPr lvl="1"/>
            <a:r>
              <a:rPr lang="en-US" dirty="0"/>
              <a:t>Joint between US and Israel</a:t>
            </a:r>
          </a:p>
          <a:p>
            <a:pPr lvl="1"/>
            <a:r>
              <a:rPr lang="en-US" dirty="0"/>
              <a:t>Designed to infiltrate and destroy nuclear centrifuges in Natanz, Iran</a:t>
            </a:r>
          </a:p>
          <a:p>
            <a:pPr lvl="1"/>
            <a:r>
              <a:rPr lang="en-US" dirty="0"/>
              <a:t>Suspected to be deployed between 2005 and 2010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Three variants have been observed in the wild</a:t>
            </a:r>
          </a:p>
          <a:p>
            <a:pPr lvl="1"/>
            <a:r>
              <a:rPr lang="en-US" dirty="0"/>
              <a:t>Would have remained clandestine if not for a bug that caused uncontrolled spread on the internet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98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mountain, outdoor, grass, field&#10;&#10;Description automatically generated">
            <a:extLst>
              <a:ext uri="{FF2B5EF4-FFF2-40B4-BE49-F238E27FC236}">
                <a16:creationId xmlns:a16="http://schemas.microsoft.com/office/drawing/2014/main" id="{55AC04AB-3CCD-4220-841C-727B241C6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0051438-BA6F-4612-818C-E04D9291D12C}"/>
              </a:ext>
            </a:extLst>
          </p:cNvPr>
          <p:cNvSpPr txBox="1">
            <a:spLocks/>
          </p:cNvSpPr>
          <p:nvPr/>
        </p:nvSpPr>
        <p:spPr>
          <a:xfrm>
            <a:off x="5155379" y="1065862"/>
            <a:ext cx="574468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Iran maintains a nuclear fuel enrichment program, in violation of international mandates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Claims the fuel is for civilian reacts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Widely suspected of developing nuclear weapons</a:t>
            </a:r>
          </a:p>
          <a:p>
            <a:pPr marL="0"/>
            <a:endParaRPr lang="en-US" sz="20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Victim of a wide variety of espionage in the past</a:t>
            </a:r>
          </a:p>
          <a:p>
            <a:pPr marL="0"/>
            <a:endParaRPr lang="en-US" sz="20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Natanz facility contains illegally procured centrifuges for nuclear enrichment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Heavily fortified and buried underground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Not directly connected to the internet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93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6B50-9C88-4422-81CA-E028E2A7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Stuxnet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49808-B6C8-4E82-8EAF-2BF682A51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Spread via infected flash drives and network scanning</a:t>
            </a:r>
          </a:p>
          <a:p>
            <a:pPr lvl="1"/>
            <a:r>
              <a:rPr lang="en-US" dirty="0"/>
              <a:t>Moved via USB to jump air gaps, e.g., into the Natanz network</a:t>
            </a:r>
          </a:p>
          <a:p>
            <a:pPr lvl="1"/>
            <a:r>
              <a:rPr lang="en-US" dirty="0"/>
              <a:t>Included limits on propagation to avoid indiscriminate spread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Included six exploits, including four zero-days for automatic infection</a:t>
            </a:r>
          </a:p>
          <a:p>
            <a:pPr lvl="1"/>
            <a:r>
              <a:rPr lang="en-US" dirty="0"/>
              <a:t>Windows .</a:t>
            </a:r>
            <a:r>
              <a:rPr lang="en-US" dirty="0" err="1"/>
              <a:t>lnk</a:t>
            </a:r>
            <a:r>
              <a:rPr lang="en-US" dirty="0"/>
              <a:t> parsing bug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Rootkit for stealth and persistence</a:t>
            </a:r>
          </a:p>
          <a:p>
            <a:pPr lvl="1"/>
            <a:r>
              <a:rPr lang="en-US" dirty="0"/>
              <a:t>Digitally signed using stolen private keys from </a:t>
            </a:r>
            <a:r>
              <a:rPr lang="en-US" dirty="0" err="1"/>
              <a:t>JMicron</a:t>
            </a:r>
            <a:r>
              <a:rPr lang="en-US" dirty="0"/>
              <a:t> and Realtek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Attacked Siemens Programmable Logic Controllers (PLCs)</a:t>
            </a:r>
          </a:p>
          <a:p>
            <a:pPr lvl="1"/>
            <a:r>
              <a:rPr lang="en-US" dirty="0"/>
              <a:t>Carefully engineered to identify PLCs used to control centrifuges</a:t>
            </a:r>
          </a:p>
          <a:p>
            <a:pPr lvl="1"/>
            <a:r>
              <a:rPr lang="en-US" dirty="0"/>
              <a:t>Infected the PLC to randomly speed up centrifuges, causing self-destruction</a:t>
            </a:r>
          </a:p>
          <a:p>
            <a:pPr lvl="1"/>
            <a:r>
              <a:rPr lang="en-US" dirty="0" err="1"/>
              <a:t>MitM</a:t>
            </a:r>
            <a:r>
              <a:rPr lang="en-US" dirty="0"/>
              <a:t> to hide viral presence and anomalous commands from operators</a:t>
            </a:r>
          </a:p>
        </p:txBody>
      </p:sp>
    </p:spTree>
    <p:extLst>
      <p:ext uri="{BB962C8B-B14F-4D97-AF65-F5344CB8AC3E}">
        <p14:creationId xmlns:p14="http://schemas.microsoft.com/office/powerpoint/2010/main" val="78763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105D3-7808-4D81-B685-91A82AE8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Aftermath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7BF70-4488-440D-8C9F-A9CB53CF1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200K+ machines infected worldwide, mostly in Iran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To this day, portions of Stuxnet remain encrypted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Similar tools found in-the-wild: </a:t>
            </a:r>
            <a:r>
              <a:rPr lang="en-US" sz="2000" dirty="0" err="1"/>
              <a:t>Duqu</a:t>
            </a:r>
            <a:r>
              <a:rPr lang="en-US" sz="2000" dirty="0"/>
              <a:t> and Flame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~1000 centrifuges (10%) at Natanz destroyed</a:t>
            </a:r>
          </a:p>
          <a:p>
            <a:pPr lvl="1"/>
            <a:r>
              <a:rPr lang="en-US" sz="2000" dirty="0"/>
              <a:t>Temporarily slowed enrichment by forcing the facility to shut down</a:t>
            </a:r>
          </a:p>
          <a:p>
            <a:pPr lvl="1"/>
            <a:r>
              <a:rPr lang="en-US" sz="2000" dirty="0"/>
              <a:t>Overall fuel production at Natanz increased</a:t>
            </a:r>
            <a:r>
              <a:rPr lang="en-US" sz="2000"/>
              <a:t>, year-over-year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Legitimized destructive cyber weaponry for espionage</a:t>
            </a:r>
          </a:p>
        </p:txBody>
      </p:sp>
    </p:spTree>
    <p:extLst>
      <p:ext uri="{BB962C8B-B14F-4D97-AF65-F5344CB8AC3E}">
        <p14:creationId xmlns:p14="http://schemas.microsoft.com/office/powerpoint/2010/main" val="335722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419F8-E649-4A80-BBAF-EF9BF4BE2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9BB071-600A-48B1-9035-C41A8BDB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2" y="3091928"/>
            <a:ext cx="11041213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Vulnerabilities Equities Process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DE442-8052-4254-ADEC-2ADAD5B86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3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02C812-D033-49F0-9327-A88E1CCCC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/>
              <a:t>On Cyberwar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79A538F-2D86-465C-8328-2040FD69A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935590"/>
              </p:ext>
            </p:extLst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2396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654BB4-F964-49D8-99AE-5965D6EE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Zero Days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B31108-02EE-4B01-BCFB-846EFE27B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Commonality among APTs: they thrive on zero-day exploits</a:t>
            </a:r>
          </a:p>
          <a:p>
            <a:pPr lvl="1"/>
            <a:r>
              <a:rPr lang="en-US" dirty="0"/>
              <a:t>See, for example, the Shadow Brokers and Vault7 leaks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do these zero-days come from?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Developed in-house; limited to very sophisticated, well resourced APTs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Bought on the grey market ($10K – $1M per exploit)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Treated as a scarce resource</a:t>
            </a:r>
          </a:p>
          <a:p>
            <a:pPr lvl="1"/>
            <a:r>
              <a:rPr lang="en-US" dirty="0"/>
              <a:t>Used sparingly – once used their advantage quickly fades</a:t>
            </a:r>
          </a:p>
          <a:p>
            <a:pPr lvl="1"/>
            <a:r>
              <a:rPr lang="en-US" dirty="0"/>
              <a:t>E.g., Stuxnet included an unprecedented four zero-days</a:t>
            </a:r>
          </a:p>
        </p:txBody>
      </p:sp>
    </p:spTree>
    <p:extLst>
      <p:ext uri="{BB962C8B-B14F-4D97-AF65-F5344CB8AC3E}">
        <p14:creationId xmlns:p14="http://schemas.microsoft.com/office/powerpoint/2010/main" val="10525336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4090A-0097-43F9-B9C0-5F2723ED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should intelligence services hoard or disclose zero-days?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B41874-24D6-49C5-B6C1-7F3B14FB2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Hoarding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8AF1D-875B-476C-8861-92B06EE14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211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Zero-days are expensive, rare weapons</a:t>
            </a:r>
          </a:p>
          <a:p>
            <a:pPr marL="0" indent="0">
              <a:buNone/>
            </a:pPr>
            <a:r>
              <a:rPr lang="en-US" dirty="0"/>
              <a:t>Disclosure is akin to disarmament</a:t>
            </a:r>
          </a:p>
          <a:p>
            <a:pPr marL="0" indent="0">
              <a:buNone/>
            </a:pPr>
            <a:r>
              <a:rPr lang="en-US" dirty="0"/>
              <a:t>Strong defense requires a strong offense</a:t>
            </a:r>
          </a:p>
          <a:p>
            <a:pPr marL="0" indent="0">
              <a:buNone/>
            </a:pPr>
            <a:r>
              <a:rPr lang="en-US" dirty="0"/>
              <a:t>Deterrence, i.e., “mutually assured destruction”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6DAA76-EBB1-47A6-A580-FC2037FBE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Disclosure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092ACA-FE96-46B2-A460-5468F49DA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211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Adversaries may also discover and leverage zero-days</a:t>
            </a:r>
          </a:p>
          <a:p>
            <a:pPr lvl="1"/>
            <a:r>
              <a:rPr lang="en-US" dirty="0"/>
              <a:t>Plus, exploits leak from APTs</a:t>
            </a:r>
          </a:p>
          <a:p>
            <a:pPr marL="0" indent="0">
              <a:buNone/>
            </a:pPr>
            <a:r>
              <a:rPr lang="en-US" dirty="0"/>
              <a:t>Asymmetric costs</a:t>
            </a:r>
          </a:p>
          <a:p>
            <a:pPr lvl="1"/>
            <a:r>
              <a:rPr lang="en-US" dirty="0"/>
              <a:t>How much value do we gain from a given exploit?</a:t>
            </a:r>
          </a:p>
          <a:p>
            <a:pPr lvl="1"/>
            <a:r>
              <a:rPr lang="en-US" dirty="0"/>
              <a:t>How much value do we lose if that exploit was used against us?</a:t>
            </a:r>
          </a:p>
          <a:p>
            <a:pPr marL="0" indent="0">
              <a:buNone/>
            </a:pPr>
            <a:r>
              <a:rPr lang="en-US" dirty="0"/>
              <a:t>Damage disproportionally falls on ordinary people and companies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7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92DFB84-9112-42AA-B9ED-89972EEE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627"/>
          </a:xfrm>
        </p:spPr>
        <p:txBody>
          <a:bodyPr/>
          <a:lstStyle/>
          <a:p>
            <a:r>
              <a:rPr lang="en-US" dirty="0"/>
              <a:t>Vulnerabilities Equities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F98E62-8B05-4859-BB45-8F4032F02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084"/>
            <a:ext cx="11175124" cy="52499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US policy for how to handle zero-day vulnerabilities</a:t>
            </a:r>
          </a:p>
          <a:p>
            <a:pPr lvl="1"/>
            <a:r>
              <a:rPr lang="en-US" dirty="0"/>
              <a:t>Developed in 2008, publicly disclosed in 2016 (redacted) and 2017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Decisions made by an Equities Review Board</a:t>
            </a:r>
          </a:p>
          <a:p>
            <a:pPr lvl="1"/>
            <a:r>
              <a:rPr lang="en-US" dirty="0"/>
              <a:t>NSA serves as the executive secretariat</a:t>
            </a:r>
          </a:p>
          <a:p>
            <a:pPr lvl="1"/>
            <a:r>
              <a:rPr lang="en-US" dirty="0"/>
              <a:t>Also includes Director of National Intelligence and representatives from DHS, DOD, CIA, DOE, State, Treasury,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Process: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Vulnerabilities are submitted, along with a recommendation to hoard or disclose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Stakeholders may weigh in; if disagreement, escalate to the full Board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Full Board decides based on “rational, objective methods” considering prevalence and severity</a:t>
            </a:r>
          </a:p>
        </p:txBody>
      </p:sp>
    </p:spTree>
    <p:extLst>
      <p:ext uri="{BB962C8B-B14F-4D97-AF65-F5344CB8AC3E}">
        <p14:creationId xmlns:p14="http://schemas.microsoft.com/office/powerpoint/2010/main" val="421774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0A78-AF99-45D5-9760-F8DDCFB6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 dirty="0"/>
              <a:t>Advanced Persistent Threats</a:t>
            </a:r>
            <a:br>
              <a:rPr lang="en-US" sz="4800" dirty="0"/>
            </a:br>
            <a:r>
              <a:rPr lang="en-US" sz="4800" dirty="0"/>
              <a:t>(APT)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D6857-02B4-4A2B-8C10-B8E799E5B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820" y="860612"/>
            <a:ext cx="6408484" cy="560934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Origin of the term is unclear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Colloquially used to refer to threat actors backed by nation-states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The most feared hacking groups in the world</a:t>
            </a:r>
          </a:p>
          <a:p>
            <a:pPr lvl="1"/>
            <a:r>
              <a:rPr lang="en-US" sz="2800" dirty="0" err="1">
                <a:solidFill>
                  <a:schemeClr val="bg1"/>
                </a:solidFill>
              </a:rPr>
              <a:t>E.g</a:t>
            </a:r>
            <a:r>
              <a:rPr lang="en-US" sz="2800" dirty="0">
                <a:solidFill>
                  <a:schemeClr val="bg1"/>
                </a:solidFill>
              </a:rPr>
              <a:t>, Cozy Bear, Lazarus Group, The Equation Group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Modern usage may refer to any sufficiently advanced and persistent attacker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E.g., High-stakes ransomware gangs, circa 2020</a:t>
            </a:r>
          </a:p>
        </p:txBody>
      </p:sp>
    </p:spTree>
    <p:extLst>
      <p:ext uri="{BB962C8B-B14F-4D97-AF65-F5344CB8AC3E}">
        <p14:creationId xmlns:p14="http://schemas.microsoft.com/office/powerpoint/2010/main" val="13677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EFEB-8E77-40C1-9357-B6B62FADA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Criticism of the VEP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40CBC-7361-4B5A-A1D3-BB3EC237F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NSA has the controlling interest</a:t>
            </a:r>
          </a:p>
          <a:p>
            <a:pPr lvl="1"/>
            <a:r>
              <a:rPr lang="en-US" dirty="0"/>
              <a:t>Primarily an offensive, rather than defensive, organization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Fmr</a:t>
            </a:r>
            <a:r>
              <a:rPr lang="en-US" dirty="0"/>
              <a:t>. NSA Director Michael Hayden – “Nobody but us”</a:t>
            </a:r>
          </a:p>
          <a:p>
            <a:pPr lvl="1"/>
            <a:r>
              <a:rPr lang="en-US" dirty="0"/>
              <a:t>Hoard zero-days that only the US is sophisticated enough to identify</a:t>
            </a:r>
          </a:p>
          <a:p>
            <a:pPr lvl="1"/>
            <a:r>
              <a:rPr lang="en-US" dirty="0"/>
              <a:t>But unclear how to quantify or ensure that this is true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Non-transparent and weighted towards hoarding</a:t>
            </a:r>
          </a:p>
          <a:p>
            <a:pPr lvl="1"/>
            <a:r>
              <a:rPr lang="en-US" dirty="0"/>
              <a:t>Doesn’t use standard methods for quantifying risk like DREAD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Unclear if all agencies (e.g., the CIA) are obeying the rules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41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B799-829F-438D-B9D8-2A91187D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Prioritizing Defense Over Offense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2BCB9-DDB0-4AB7-8C7B-74902EF3C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23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Prominent experts like Bruce </a:t>
            </a:r>
            <a:r>
              <a:rPr lang="en-US" dirty="0" err="1"/>
              <a:t>Schneier</a:t>
            </a:r>
            <a:r>
              <a:rPr lang="en-US" dirty="0"/>
              <a:t> and Cory Doctorow argue for greater and faster disclosure</a:t>
            </a:r>
          </a:p>
          <a:p>
            <a:pPr lvl="1"/>
            <a:r>
              <a:rPr lang="en-US" dirty="0"/>
              <a:t>The risks to millions of Americans by unpatched zero-days outweighs the potential offensive value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Hoarding reduces trust in US technology</a:t>
            </a:r>
          </a:p>
          <a:p>
            <a:pPr lvl="1"/>
            <a:r>
              <a:rPr lang="en-US" dirty="0"/>
              <a:t>Tantamount to the government favoring vulnerable products to secure products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Disclosure ≠ unilateral disarmament</a:t>
            </a:r>
          </a:p>
          <a:p>
            <a:pPr lvl="1"/>
            <a:r>
              <a:rPr lang="en-US" dirty="0"/>
              <a:t>Disclosure + patching also disarms our adversaries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5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23B6B-F5C4-4148-BDED-5E94A3754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522" y="388390"/>
            <a:ext cx="5512053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Cybercriminals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A996F-F850-4924-ABF9-6C5696331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522" y="1212302"/>
            <a:ext cx="5512053" cy="49773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Profit-driven</a:t>
            </a:r>
          </a:p>
          <a:p>
            <a:pPr lvl="1"/>
            <a:r>
              <a:rPr lang="en-US" dirty="0"/>
              <a:t>Functions like a business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Opportunistic</a:t>
            </a:r>
          </a:p>
          <a:p>
            <a:pPr lvl="1"/>
            <a:r>
              <a:rPr lang="en-US" dirty="0"/>
              <a:t>Lack sophisticated capabilities like zero-day exploits</a:t>
            </a:r>
          </a:p>
          <a:p>
            <a:pPr lvl="1"/>
            <a:r>
              <a:rPr lang="en-US" dirty="0"/>
              <a:t>Limited to hunting easy victims</a:t>
            </a:r>
          </a:p>
          <a:p>
            <a:pPr lvl="1"/>
            <a:r>
              <a:rPr lang="en-US" dirty="0"/>
              <a:t>Goal is to achieve scale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Part of an underground economy</a:t>
            </a:r>
          </a:p>
          <a:p>
            <a:pPr lvl="1"/>
            <a:r>
              <a:rPr lang="en-US" dirty="0"/>
              <a:t>Operates in the open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71EC50-857D-4643-B20F-A045DB587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88390"/>
            <a:ext cx="5534278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Nation-State APTs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D98FAA-5913-4E4D-85F6-193371A53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212302"/>
            <a:ext cx="5666448" cy="49773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Intelligence and espionage-driven</a:t>
            </a:r>
          </a:p>
          <a:p>
            <a:pPr lvl="1"/>
            <a:r>
              <a:rPr lang="en-US" dirty="0"/>
              <a:t>Funding/resources are not issues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Highly targeted</a:t>
            </a:r>
          </a:p>
          <a:p>
            <a:pPr lvl="1"/>
            <a:r>
              <a:rPr lang="en-US" dirty="0"/>
              <a:t>Advanced capabilities like zero-day exploits</a:t>
            </a:r>
          </a:p>
          <a:p>
            <a:pPr lvl="1"/>
            <a:r>
              <a:rPr lang="en-US" dirty="0"/>
              <a:t>Carefully executed, multi-stage attacks</a:t>
            </a:r>
          </a:p>
          <a:p>
            <a:pPr lvl="1"/>
            <a:r>
              <a:rPr lang="en-US" dirty="0"/>
              <a:t>Evading detection is key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Highly secretive</a:t>
            </a:r>
          </a:p>
          <a:p>
            <a:pPr lvl="1"/>
            <a:r>
              <a:rPr lang="en-US" dirty="0"/>
              <a:t>Much of what is known is anecdotal</a:t>
            </a:r>
          </a:p>
        </p:txBody>
      </p:sp>
    </p:spTree>
    <p:extLst>
      <p:ext uri="{BB962C8B-B14F-4D97-AF65-F5344CB8AC3E}">
        <p14:creationId xmlns:p14="http://schemas.microsoft.com/office/powerpoint/2010/main" val="4158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869E0B-4CC9-4BB4-ADB0-16CEBE61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DE7C30-3526-4B20-9282-524E9E2A7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China, People’s Liberation Army Unit 61398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Russia, Fancy Bear and Cozy Bear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North Korea, Lazarus Group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United States, The Equation Group</a:t>
            </a:r>
          </a:p>
        </p:txBody>
      </p:sp>
    </p:spTree>
    <p:extLst>
      <p:ext uri="{BB962C8B-B14F-4D97-AF65-F5344CB8AC3E}">
        <p14:creationId xmlns:p14="http://schemas.microsoft.com/office/powerpoint/2010/main" val="166945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4872-89BF-4E03-AFB9-282D5ED8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Challenging Our Assumptions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F22FA-ED02-44F8-8A1E-D59FE794D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General APT Characterization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DA5FA5-AE07-4B85-9345-44CEA3D431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Intelligence and espionage-driven</a:t>
            </a:r>
          </a:p>
          <a:p>
            <a:pPr lvl="1"/>
            <a:r>
              <a:rPr lang="en-US" dirty="0"/>
              <a:t>Funding/resources are not issues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Highly targeted</a:t>
            </a:r>
          </a:p>
          <a:p>
            <a:pPr lvl="1"/>
            <a:r>
              <a:rPr lang="en-US" dirty="0"/>
              <a:t>Advanced capabilities like zero-day exploits</a:t>
            </a:r>
          </a:p>
          <a:p>
            <a:pPr lvl="1"/>
            <a:r>
              <a:rPr lang="en-US" dirty="0"/>
              <a:t>Carefully executed, multi-stage attacks</a:t>
            </a:r>
          </a:p>
          <a:p>
            <a:pPr lvl="1"/>
            <a:r>
              <a:rPr lang="en-US" dirty="0"/>
              <a:t>Evading detection is key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Highly secretive</a:t>
            </a:r>
          </a:p>
          <a:p>
            <a:pPr lvl="1"/>
            <a:r>
              <a:rPr lang="en-US" dirty="0"/>
              <a:t>Much of what is known is anecdotal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48EA82-EB9F-465D-BF2E-A478556D2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Counterexample: Lazarus Group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4D03FF-94A1-4B0C-AE1F-2E2368A3628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Profit-driven</a:t>
            </a:r>
          </a:p>
          <a:p>
            <a:pPr lvl="1"/>
            <a:r>
              <a:rPr lang="en-US" dirty="0"/>
              <a:t>Known to target cryptocurrency exchanges</a:t>
            </a:r>
          </a:p>
          <a:p>
            <a:pPr lvl="1"/>
            <a:r>
              <a:rPr lang="en-US" dirty="0"/>
              <a:t>Sanctions make NK desperate for cash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Statement-driven Mayhem</a:t>
            </a:r>
          </a:p>
          <a:p>
            <a:pPr lvl="1"/>
            <a:r>
              <a:rPr lang="en-US" dirty="0"/>
              <a:t>Trashed Sony Pictures as retribution for mocking Kim Jong Un</a:t>
            </a:r>
          </a:p>
          <a:p>
            <a:pPr lvl="1"/>
            <a:r>
              <a:rPr lang="en-US" dirty="0"/>
              <a:t>Intentionally loud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248839-4FD9-453C-890F-72AA621559BD}"/>
              </a:ext>
            </a:extLst>
          </p:cNvPr>
          <p:cNvCxnSpPr>
            <a:cxnSpLocks/>
          </p:cNvCxnSpPr>
          <p:nvPr/>
        </p:nvCxnSpPr>
        <p:spPr>
          <a:xfrm>
            <a:off x="839788" y="3010237"/>
            <a:ext cx="4630428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F6E016-D0EC-4F54-8487-ABBBE5995A4F}"/>
              </a:ext>
            </a:extLst>
          </p:cNvPr>
          <p:cNvCxnSpPr>
            <a:cxnSpLocks/>
          </p:cNvCxnSpPr>
          <p:nvPr/>
        </p:nvCxnSpPr>
        <p:spPr>
          <a:xfrm>
            <a:off x="839788" y="4918608"/>
            <a:ext cx="4630428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A0AE6F-FBEF-44B4-936B-0A2C29E6DDE1}"/>
              </a:ext>
            </a:extLst>
          </p:cNvPr>
          <p:cNvCxnSpPr>
            <a:cxnSpLocks/>
          </p:cNvCxnSpPr>
          <p:nvPr/>
        </p:nvCxnSpPr>
        <p:spPr>
          <a:xfrm>
            <a:off x="839788" y="5621267"/>
            <a:ext cx="4630428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DBC29C-51BD-423C-AE51-4AC812726683}"/>
              </a:ext>
            </a:extLst>
          </p:cNvPr>
          <p:cNvCxnSpPr>
            <a:cxnSpLocks/>
          </p:cNvCxnSpPr>
          <p:nvPr/>
        </p:nvCxnSpPr>
        <p:spPr>
          <a:xfrm>
            <a:off x="839788" y="5943600"/>
            <a:ext cx="4630428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BB8EBA-A8A7-4BEF-A9DA-0C77F1B0C4BB}"/>
              </a:ext>
            </a:extLst>
          </p:cNvPr>
          <p:cNvCxnSpPr>
            <a:cxnSpLocks/>
          </p:cNvCxnSpPr>
          <p:nvPr/>
        </p:nvCxnSpPr>
        <p:spPr>
          <a:xfrm>
            <a:off x="839788" y="2685207"/>
            <a:ext cx="4630428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98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4872-89BF-4E03-AFB9-282D5ED8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Challenging Our Assumptions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F22FA-ED02-44F8-8A1E-D59FE794D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General APT Characterization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DA5FA5-AE07-4B85-9345-44CEA3D43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3529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Intelligence and espionage-driven</a:t>
            </a:r>
          </a:p>
          <a:p>
            <a:pPr lvl="1"/>
            <a:r>
              <a:rPr lang="en-US" dirty="0"/>
              <a:t>Funding/resources are not issues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Highly targeted</a:t>
            </a:r>
          </a:p>
          <a:p>
            <a:pPr lvl="1"/>
            <a:r>
              <a:rPr lang="en-US" dirty="0"/>
              <a:t>Advanced capabilities like zero-day exploits</a:t>
            </a:r>
          </a:p>
          <a:p>
            <a:pPr lvl="1"/>
            <a:r>
              <a:rPr lang="en-US" dirty="0"/>
              <a:t>Carefully executed, multi-stage attacks</a:t>
            </a:r>
          </a:p>
          <a:p>
            <a:pPr lvl="1"/>
            <a:r>
              <a:rPr lang="en-US" dirty="0"/>
              <a:t>Evading detection is key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Highly secretive</a:t>
            </a:r>
          </a:p>
          <a:p>
            <a:pPr lvl="1"/>
            <a:r>
              <a:rPr lang="en-US" dirty="0"/>
              <a:t>Much of what is known is anecdotal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48EA82-EB9F-465D-BF2E-A478556D2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06908" cy="82391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Counterexample: Ransomware Gangs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4D03FF-94A1-4B0C-AE1F-2E2368A36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3529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Profit-driven</a:t>
            </a:r>
          </a:p>
          <a:p>
            <a:pPr lvl="1"/>
            <a:r>
              <a:rPr lang="en-US" dirty="0"/>
              <a:t>Extort victims for decryption keys and by threatening to leak sensitive data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Somewhat targeted</a:t>
            </a:r>
          </a:p>
          <a:p>
            <a:pPr lvl="1"/>
            <a:r>
              <a:rPr lang="en-US" dirty="0"/>
              <a:t>Large companies = big ransoms</a:t>
            </a:r>
          </a:p>
          <a:p>
            <a:pPr lvl="1"/>
            <a:r>
              <a:rPr lang="en-US" dirty="0"/>
              <a:t>Carefully executed, multi-stage attacks</a:t>
            </a:r>
          </a:p>
          <a:p>
            <a:pPr lvl="1"/>
            <a:r>
              <a:rPr lang="en-US" dirty="0"/>
              <a:t>Evading detection is key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Operate in the open</a:t>
            </a:r>
          </a:p>
          <a:p>
            <a:pPr lvl="1"/>
            <a:r>
              <a:rPr lang="en-US" dirty="0"/>
              <a:t>Gangs cultivate a reputation</a:t>
            </a:r>
          </a:p>
          <a:p>
            <a:pPr lvl="1"/>
            <a:r>
              <a:rPr lang="en-US" dirty="0"/>
              <a:t>Victims must know threats are real…</a:t>
            </a:r>
          </a:p>
          <a:p>
            <a:pPr lvl="1"/>
            <a:r>
              <a:rPr lang="en-US" dirty="0"/>
              <a:t>And that the gang will act in good faith when paid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248839-4FD9-453C-890F-72AA621559BD}"/>
              </a:ext>
            </a:extLst>
          </p:cNvPr>
          <p:cNvCxnSpPr>
            <a:cxnSpLocks/>
          </p:cNvCxnSpPr>
          <p:nvPr/>
        </p:nvCxnSpPr>
        <p:spPr>
          <a:xfrm>
            <a:off x="839788" y="2937409"/>
            <a:ext cx="4630428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A0AE6F-FBEF-44B4-936B-0A2C29E6DDE1}"/>
              </a:ext>
            </a:extLst>
          </p:cNvPr>
          <p:cNvCxnSpPr>
            <a:cxnSpLocks/>
          </p:cNvCxnSpPr>
          <p:nvPr/>
        </p:nvCxnSpPr>
        <p:spPr>
          <a:xfrm>
            <a:off x="839788" y="5289494"/>
            <a:ext cx="4630428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DBC29C-51BD-423C-AE51-4AC812726683}"/>
              </a:ext>
            </a:extLst>
          </p:cNvPr>
          <p:cNvCxnSpPr>
            <a:cxnSpLocks/>
          </p:cNvCxnSpPr>
          <p:nvPr/>
        </p:nvCxnSpPr>
        <p:spPr>
          <a:xfrm>
            <a:off x="839788" y="5611827"/>
            <a:ext cx="4630428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2ADE52-E5BB-41AB-A2A6-7452BD26B97D}"/>
              </a:ext>
            </a:extLst>
          </p:cNvPr>
          <p:cNvCxnSpPr>
            <a:cxnSpLocks/>
          </p:cNvCxnSpPr>
          <p:nvPr/>
        </p:nvCxnSpPr>
        <p:spPr>
          <a:xfrm>
            <a:off x="839788" y="2669023"/>
            <a:ext cx="4630428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74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B41D5A-3A57-4215-ADD6-E154251B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 Hype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5A394D-0857-4DD2-810F-F0D44E286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2297" cy="48503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Where do the funny names of APT groups come from?</a:t>
            </a:r>
          </a:p>
          <a:p>
            <a:pPr lvl="1"/>
            <a:r>
              <a:rPr lang="en-US" dirty="0"/>
              <a:t>Cybersecurity companies, e.g., FireEye, </a:t>
            </a:r>
            <a:r>
              <a:rPr lang="en-US" dirty="0" err="1"/>
              <a:t>Crowdstrike</a:t>
            </a:r>
            <a:r>
              <a:rPr lang="en-US" dirty="0"/>
              <a:t>, Microsoft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Are APTs as dangerous and well resourced as professionals claim?</a:t>
            </a:r>
          </a:p>
          <a:p>
            <a:pPr lvl="1"/>
            <a:r>
              <a:rPr lang="en-US" dirty="0"/>
              <a:t>Yes, but only up to a point</a:t>
            </a:r>
          </a:p>
          <a:p>
            <a:pPr lvl="1"/>
            <a:r>
              <a:rPr lang="en-US" dirty="0"/>
              <a:t>Not all targets are appealing to nation-state threat actors</a:t>
            </a:r>
          </a:p>
          <a:p>
            <a:pPr lvl="1"/>
            <a:r>
              <a:rPr lang="en-US" dirty="0"/>
              <a:t>Ransomware gangs are APTs, but they aren’t a nation-state threat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Nuance is essential</a:t>
            </a:r>
          </a:p>
          <a:p>
            <a:pPr lvl="1"/>
            <a:r>
              <a:rPr lang="en-US" dirty="0"/>
              <a:t>“APT” is often a marketing gimmick, meant to sell expensive cybersecurity services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7B93F1-6275-4C6D-93D0-4DD2FD9D3F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4" r="40275"/>
          <a:stretch/>
        </p:blipFill>
        <p:spPr>
          <a:xfrm>
            <a:off x="6869373" y="0"/>
            <a:ext cx="5322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9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2219</Words>
  <Application>Microsoft Office PowerPoint</Application>
  <PresentationFormat>Widescreen</PresentationFormat>
  <Paragraphs>401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CY 2550 Foundations of Cybersecurity</vt:lpstr>
      <vt:lpstr>Threat Modeling</vt:lpstr>
      <vt:lpstr>PowerPoint Presentation</vt:lpstr>
      <vt:lpstr>Advanced Persistent Threats (APT)</vt:lpstr>
      <vt:lpstr>PowerPoint Presentation</vt:lpstr>
      <vt:lpstr>Case Studies</vt:lpstr>
      <vt:lpstr>Challenging Our Assumptions</vt:lpstr>
      <vt:lpstr>Challenging Our Assumptions</vt:lpstr>
      <vt:lpstr>Beware Hype</vt:lpstr>
      <vt:lpstr>PLA Unit 61398</vt:lpstr>
      <vt:lpstr>People’s Liberation Army Unit 63198</vt:lpstr>
      <vt:lpstr>Operation Aurora</vt:lpstr>
      <vt:lpstr>Aftermath</vt:lpstr>
      <vt:lpstr>Fancy Bear, Cozy Bear</vt:lpstr>
      <vt:lpstr>From Russia, With Love</vt:lpstr>
      <vt:lpstr>Goals</vt:lpstr>
      <vt:lpstr>Notable Hacks</vt:lpstr>
      <vt:lpstr>DNC and John Podesta</vt:lpstr>
      <vt:lpstr>Lazarus Group</vt:lpstr>
      <vt:lpstr>Lazarus Group</vt:lpstr>
      <vt:lpstr>Attacks Against South Korea</vt:lpstr>
      <vt:lpstr>PowerPoint Presentation</vt:lpstr>
      <vt:lpstr>“The Guardians of Peace”</vt:lpstr>
      <vt:lpstr>Wannacry</vt:lpstr>
      <vt:lpstr>PowerPoint Presentation</vt:lpstr>
      <vt:lpstr>Robbing the Bank, 2017—present day</vt:lpstr>
      <vt:lpstr>The Equation Group</vt:lpstr>
      <vt:lpstr>The Tao of the NSA</vt:lpstr>
      <vt:lpstr>Goals</vt:lpstr>
      <vt:lpstr>What Is Known?</vt:lpstr>
      <vt:lpstr>Stuxnet</vt:lpstr>
      <vt:lpstr>PowerPoint Presentation</vt:lpstr>
      <vt:lpstr>Stuxnet Operations</vt:lpstr>
      <vt:lpstr>Aftermath</vt:lpstr>
      <vt:lpstr>Vulnerabilities Equities Process</vt:lpstr>
      <vt:lpstr>On Cyberwar</vt:lpstr>
      <vt:lpstr>Focus on Zero Days</vt:lpstr>
      <vt:lpstr>Problem: should intelligence services hoard or disclose zero-days?</vt:lpstr>
      <vt:lpstr>Vulnerabilities Equities Process</vt:lpstr>
      <vt:lpstr>Criticism of the VEP</vt:lpstr>
      <vt:lpstr>Prioritizing Defense Over Offense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 2550 Foundations of Cybersecurity</dc:title>
  <dc:creator>Wilson, Christo</dc:creator>
  <cp:lastModifiedBy>Wilson, Christo</cp:lastModifiedBy>
  <cp:revision>22</cp:revision>
  <dcterms:created xsi:type="dcterms:W3CDTF">2020-11-20T02:56:55Z</dcterms:created>
  <dcterms:modified xsi:type="dcterms:W3CDTF">2020-11-20T05:18:31Z</dcterms:modified>
</cp:coreProperties>
</file>