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56" r:id="rId2"/>
    <p:sldId id="259" r:id="rId3"/>
    <p:sldId id="260" r:id="rId4"/>
    <p:sldId id="258" r:id="rId5"/>
    <p:sldId id="257" r:id="rId6"/>
    <p:sldId id="264" r:id="rId7"/>
    <p:sldId id="265" r:id="rId8"/>
    <p:sldId id="269" r:id="rId9"/>
    <p:sldId id="261" r:id="rId10"/>
    <p:sldId id="263" r:id="rId11"/>
    <p:sldId id="271" r:id="rId12"/>
    <p:sldId id="270" r:id="rId13"/>
    <p:sldId id="334" r:id="rId14"/>
    <p:sldId id="273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66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335" r:id="rId36"/>
    <p:sldId id="292" r:id="rId37"/>
    <p:sldId id="293" r:id="rId38"/>
    <p:sldId id="294" r:id="rId39"/>
    <p:sldId id="295" r:id="rId40"/>
    <p:sldId id="296" r:id="rId41"/>
    <p:sldId id="297" r:id="rId42"/>
    <p:sldId id="299" r:id="rId43"/>
    <p:sldId id="298" r:id="rId44"/>
    <p:sldId id="300" r:id="rId45"/>
    <p:sldId id="301" r:id="rId46"/>
    <p:sldId id="303" r:id="rId47"/>
    <p:sldId id="302" r:id="rId48"/>
    <p:sldId id="304" r:id="rId49"/>
    <p:sldId id="267" r:id="rId50"/>
    <p:sldId id="305" r:id="rId51"/>
    <p:sldId id="306" r:id="rId52"/>
    <p:sldId id="307" r:id="rId53"/>
    <p:sldId id="308" r:id="rId54"/>
    <p:sldId id="309" r:id="rId55"/>
    <p:sldId id="336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37" r:id="rId64"/>
    <p:sldId id="317" r:id="rId65"/>
    <p:sldId id="319" r:id="rId66"/>
    <p:sldId id="321" r:id="rId67"/>
    <p:sldId id="322" r:id="rId68"/>
    <p:sldId id="318" r:id="rId69"/>
    <p:sldId id="323" r:id="rId70"/>
    <p:sldId id="268" r:id="rId71"/>
    <p:sldId id="325" r:id="rId72"/>
    <p:sldId id="324" r:id="rId73"/>
    <p:sldId id="326" r:id="rId74"/>
    <p:sldId id="328" r:id="rId75"/>
    <p:sldId id="329" r:id="rId76"/>
    <p:sldId id="331" r:id="rId77"/>
    <p:sldId id="338" r:id="rId78"/>
    <p:sldId id="330" r:id="rId79"/>
    <p:sldId id="332" r:id="rId80"/>
    <p:sldId id="333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A5"/>
    <a:srgbClr val="757E32"/>
    <a:srgbClr val="C0C430"/>
    <a:srgbClr val="ADC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3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237FF-53FF-4035-A27C-15DA8B3D9AC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595F9-848B-4291-8C67-6C906022E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9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95F9-848B-4291-8C67-6C906022E8B4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1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F93B5-6861-44A9-A0D7-7D135AE59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B73EE9-9B10-4329-AF0B-E118ABC95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B3D54-0C79-4B4A-B595-0F7088830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A7D7-DE09-4D54-80ED-7A07A68C5A4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E8906-7C77-474A-B3C3-A18424B14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6DBEF-E33B-4AE3-AF5F-909C1727A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2548-2FFB-49DD-A0C9-B3DB4072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4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5BFC8-99A7-49C7-A3BF-377F87D8F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1CD05D-48AD-41FF-9A11-05E12E65E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9EA97-1E88-4F3E-A7B4-EDA237E01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A7D7-DE09-4D54-80ED-7A07A68C5A4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CE2B9-2E03-43AA-8538-A82B9A309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137FF-A276-4EB7-B24E-F8B26598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2548-2FFB-49DD-A0C9-B3DB4072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1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3580B4-E6FD-487E-98D3-346229E18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7A19EA-F5DD-4D78-9982-75AFF410F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34510-5140-46C5-B703-28EA8EEB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A7D7-DE09-4D54-80ED-7A07A68C5A4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F3381-B9E7-419B-8039-B3E7F3035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FFF97-6FA0-4E69-8F05-53065BA9F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2548-2FFB-49DD-A0C9-B3DB4072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4A3B8-67C8-4DE0-8A9D-E284B6155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E4D94-5D91-4520-B93E-99B674EF8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A116D-D263-4BA0-AA5F-82ADF3D6E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A7D7-DE09-4D54-80ED-7A07A68C5A4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66F1F-7468-477D-81B6-46BE18130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E4FE5-0927-4877-84A3-037FA9FCB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2548-2FFB-49DD-A0C9-B3DB4072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9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DE534-0D8E-493F-8547-00E28C93F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4B763-5486-4CC4-8F98-94B4558E2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F4E0F-9CB3-466A-A808-8588CFD3C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A7D7-DE09-4D54-80ED-7A07A68C5A4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7F326-8FE8-44EA-87A1-FEF9CE905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CAD79-B7DD-4D7C-814E-896AB3CE2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2548-2FFB-49DD-A0C9-B3DB4072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5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83C39-4301-4B00-8574-CF5E01AD2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84CE0-80DD-4F7D-BEF2-302FC6AA7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3B068-9363-4267-A319-A49B49422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BED86-557E-49AB-A6A5-58C0B86FB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A7D7-DE09-4D54-80ED-7A07A68C5A4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146C1A-1476-4999-B9D4-3B635EE33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7934B-292F-4317-88C6-5C0852DC9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2548-2FFB-49DD-A0C9-B3DB4072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5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05589-2ED0-4AE4-8F20-1630DBA51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E6B21-53F5-4DDA-A814-AF7968A60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4E6BA1-A38B-468D-A9E0-B408A7707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557D85-E047-4944-8B1E-E5CE65CBD6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831067-0181-4552-A28C-882591FA7B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F01D8C-E240-4519-A088-F8A30EE91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A7D7-DE09-4D54-80ED-7A07A68C5A4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774E9C-009C-41EF-81FA-EED5CEF1D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2938CD-1BF0-4C2D-88C0-48F6D3C8C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2548-2FFB-49DD-A0C9-B3DB4072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6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DAE64-534B-4F6A-B121-A1977A194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545320-8F96-4A6A-BA0C-27BA6DED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A7D7-DE09-4D54-80ED-7A07A68C5A4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AE8AE9-6F11-41D1-801B-B5125A453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BEF9D-C5A0-4EA9-B239-16C2D8CC2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2548-2FFB-49DD-A0C9-B3DB4072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87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5D5FFB-1C31-4F90-9F2B-8F3816490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A7D7-DE09-4D54-80ED-7A07A68C5A4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4B7B9F-A879-44C5-86F1-456296D8A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8D384-C572-48F0-A92E-B6E0ABF9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2548-2FFB-49DD-A0C9-B3DB4072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8404A-38F2-47ED-99DB-BB69DEB2B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EF51B-F5E4-48AB-82F4-A94DDDE0A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21B8E-D858-44F8-B1A1-7C3B5680D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77FF-1E4B-40FF-A1A2-7AE1C36DE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A7D7-DE09-4D54-80ED-7A07A68C5A4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9B088-D099-4C37-B4F2-E4C34A6AB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1C318-C5FB-4079-A0BD-004BA1DF2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2548-2FFB-49DD-A0C9-B3DB4072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58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233DC-6361-4FA3-9161-332BCAED2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B8385E-AD1D-449F-A220-BE65C1DB9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C7279-8C68-4F2C-8C30-C86EEDC7A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DDED13-6D6B-4298-A212-F9368794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A7D7-DE09-4D54-80ED-7A07A68C5A4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D538E-9926-4E75-A178-382C4FFC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F446E-F951-4F60-8F88-E789A74CC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2548-2FFB-49DD-A0C9-B3DB4072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9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3119BE-9658-4CD5-941A-5581F265D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F12A3-D582-493C-853C-24AECDB48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F98DF-3C38-497C-BAE7-8F856EA2A5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AA7D7-DE09-4D54-80ED-7A07A68C5A4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55A79-4E53-48AC-8B64-1FF03B9E5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58DD5-1659-46B6-BD7D-3BCE08E67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22548-2FFB-49DD-A0C9-B3DB4072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5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BB7D-10C8-48ED-83C3-010E41DCA7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CY 2550 Foundations of Cybersecurity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106F3B-B01C-4EB8-B20E-09AD9ACAF9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Access Control</a:t>
            </a:r>
          </a:p>
        </p:txBody>
      </p:sp>
    </p:spTree>
    <p:extLst>
      <p:ext uri="{BB962C8B-B14F-4D97-AF65-F5344CB8AC3E}">
        <p14:creationId xmlns:p14="http://schemas.microsoft.com/office/powerpoint/2010/main" val="1691568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Control List (ACL)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7095699" cy="471824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Each object has an associated list of </a:t>
            </a:r>
            <a:r>
              <a:rPr lang="en-US" dirty="0" err="1"/>
              <a:t>subject</a:t>
            </a:r>
            <a:r>
              <a:rPr lang="en-US" dirty="0" err="1">
                <a:sym typeface="Wingdings" panose="05000000000000000000" pitchFamily="2" charset="2"/>
              </a:rPr>
              <a:t>operation</a:t>
            </a:r>
            <a:r>
              <a:rPr lang="en-US" dirty="0">
                <a:sym typeface="Wingdings" panose="05000000000000000000" pitchFamily="2" charset="2"/>
              </a:rPr>
              <a:t> pairs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Authorization verified for each request by checking list of tuples</a:t>
            </a:r>
          </a:p>
          <a:p>
            <a:pPr marL="0" indent="0">
              <a:buNone/>
            </a:pPr>
            <a:r>
              <a:rPr lang="en-US" dirty="0"/>
              <a:t>Used pervasively in filesystems and networks</a:t>
            </a:r>
          </a:p>
          <a:p>
            <a:pPr lvl="1"/>
            <a:r>
              <a:rPr lang="en-US" dirty="0"/>
              <a:t>"Users a, b, and c and read file x."</a:t>
            </a:r>
          </a:p>
          <a:p>
            <a:pPr lvl="1"/>
            <a:r>
              <a:rPr lang="en-US" dirty="0"/>
              <a:t>"Hosts a and b can listen on port x."</a:t>
            </a:r>
          </a:p>
        </p:txBody>
      </p:sp>
      <p:graphicFrame>
        <p:nvGraphicFramePr>
          <p:cNvPr id="4" name="Table 97">
            <a:extLst>
              <a:ext uri="{FF2B5EF4-FFF2-40B4-BE49-F238E27FC236}">
                <a16:creationId xmlns:a16="http://schemas.microsoft.com/office/drawing/2014/main" id="{EE5D30B1-AE55-4AA4-B8AE-FD8DE63255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9974397"/>
              </p:ext>
            </p:extLst>
          </p:nvPr>
        </p:nvGraphicFramePr>
        <p:xfrm>
          <a:off x="8543464" y="3291778"/>
          <a:ext cx="2857500" cy="178593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71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648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 sz="2400" dirty="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/>
                        <a:t>o</a:t>
                      </a:r>
                      <a:r>
                        <a:rPr sz="2400" baseline="-5999"/>
                        <a:t>1</a:t>
                      </a:r>
                      <a:endParaRPr sz="2400" b="1" i="1" baseline="-5999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/>
                        <a:t>o</a:t>
                      </a:r>
                      <a:r>
                        <a:rPr sz="2400" baseline="-5999" dirty="0"/>
                        <a:t>2</a:t>
                      </a:r>
                      <a:endParaRPr sz="2400" b="1" i="1" baseline="-5999" dirty="0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/>
                        <a:t>o</a:t>
                      </a:r>
                      <a:r>
                        <a:rPr sz="2400" baseline="-5999"/>
                        <a:t>3</a:t>
                      </a:r>
                      <a:endParaRPr sz="2400" b="1" i="1" baseline="-5999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84"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/>
                        <a:t>s</a:t>
                      </a:r>
                      <a:r>
                        <a:rPr sz="2400" baseline="-5999"/>
                        <a:t>1</a:t>
                      </a:r>
                      <a:endParaRPr sz="2400" b="1" i="1" baseline="-5999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2400" dirty="0">
                          <a:sym typeface="Helvetica Light"/>
                        </a:rPr>
                        <a:t>RW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2400" dirty="0">
                          <a:sym typeface="Helvetica Light"/>
                        </a:rPr>
                        <a:t>RX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600">
                          <a:sym typeface="Helvetica Light"/>
                        </a:defRPr>
                      </a:pPr>
                      <a:endParaRPr sz="2400"/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84"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/>
                        <a:t>s</a:t>
                      </a:r>
                      <a:r>
                        <a:rPr sz="2400" baseline="-5999"/>
                        <a:t>2</a:t>
                      </a:r>
                      <a:endParaRPr sz="2400" b="1" i="1" baseline="-5999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2400">
                          <a:sym typeface="Helvetica Light"/>
                        </a:rPr>
                        <a:t>R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2400" dirty="0">
                          <a:sym typeface="Helvetica Light"/>
                        </a:rPr>
                        <a:t>RWX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2400" dirty="0">
                          <a:sym typeface="Helvetica Light"/>
                        </a:rPr>
                        <a:t>RW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484"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/>
                        <a:t>s</a:t>
                      </a:r>
                      <a:r>
                        <a:rPr sz="2400" baseline="-5999"/>
                        <a:t>3</a:t>
                      </a:r>
                      <a:endParaRPr sz="2400" b="1" i="1" baseline="-5999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600">
                          <a:sym typeface="Helvetica Light"/>
                        </a:defRPr>
                      </a:pPr>
                      <a:endParaRPr sz="24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2400">
                          <a:sym typeface="Helvetica Light"/>
                        </a:rPr>
                        <a:t>RWX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600">
                          <a:sym typeface="Helvetica Light"/>
                        </a:defRPr>
                      </a:pPr>
                      <a:endParaRPr sz="2400" dirty="0"/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3BC011D-1942-458E-9C3B-81E03E7B94A2}"/>
              </a:ext>
            </a:extLst>
          </p:cNvPr>
          <p:cNvSpPr/>
          <p:nvPr/>
        </p:nvSpPr>
        <p:spPr>
          <a:xfrm>
            <a:off x="9917374" y="3129319"/>
            <a:ext cx="827964" cy="2110854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63D25169-1FF5-48CE-AA32-54CE15AD3037}"/>
              </a:ext>
            </a:extLst>
          </p:cNvPr>
          <p:cNvSpPr/>
          <p:nvPr/>
        </p:nvSpPr>
        <p:spPr>
          <a:xfrm>
            <a:off x="9708108" y="2074458"/>
            <a:ext cx="1564944" cy="691487"/>
          </a:xfrm>
          <a:prstGeom prst="wedgeRectCallout">
            <a:avLst>
              <a:gd name="adj1" fmla="val -20833"/>
              <a:gd name="adj2" fmla="val 875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ACL for o</a:t>
            </a:r>
            <a:r>
              <a:rPr lang="en-US" sz="2400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9458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3AFBF-53F1-48C4-8FD0-527293852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ACLs</a:t>
            </a:r>
          </a:p>
        </p:txBody>
      </p:sp>
      <p:graphicFrame>
        <p:nvGraphicFramePr>
          <p:cNvPr id="4" name="Table 97">
            <a:extLst>
              <a:ext uri="{FF2B5EF4-FFF2-40B4-BE49-F238E27FC236}">
                <a16:creationId xmlns:a16="http://schemas.microsoft.com/office/drawing/2014/main" id="{C886D222-03D2-4533-8B6E-4449322DAD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092908"/>
              </p:ext>
            </p:extLst>
          </p:nvPr>
        </p:nvGraphicFramePr>
        <p:xfrm>
          <a:off x="918753" y="2642050"/>
          <a:ext cx="6751290" cy="279559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882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9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648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 sz="3200" dirty="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1" i="1" baseline="-5999" dirty="0">
                          <a:solidFill>
                            <a:srgbClr val="FFFFFF"/>
                          </a:solidFill>
                        </a:rPr>
                        <a:t>D:\Music</a:t>
                      </a:r>
                      <a:endParaRPr sz="3200" b="1" i="1" baseline="-5999" dirty="0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1" i="1" baseline="-5999" dirty="0">
                          <a:solidFill>
                            <a:srgbClr val="FFFFFF"/>
                          </a:solidFill>
                        </a:rPr>
                        <a:t>D:\Images</a:t>
                      </a:r>
                      <a:endParaRPr sz="3200" b="1" i="1" baseline="-5999" dirty="0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1" i="1" baseline="-5999" dirty="0">
                          <a:solidFill>
                            <a:srgbClr val="FFFFFF"/>
                          </a:solidFill>
                        </a:rPr>
                        <a:t>D:\Documents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84"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1" i="1" baseline="-5999" dirty="0">
                          <a:solidFill>
                            <a:srgbClr val="FFFFFF"/>
                          </a:solidFill>
                        </a:rPr>
                        <a:t>System</a:t>
                      </a:r>
                      <a:endParaRPr sz="3200" b="1" i="1" baseline="-5999" dirty="0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lang="en-US" sz="3200" dirty="0">
                          <a:sym typeface="Helvetica Light"/>
                        </a:rPr>
                        <a:t>RWX</a:t>
                      </a:r>
                      <a:endParaRPr sz="3200" dirty="0">
                        <a:sym typeface="Helvetica Light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lang="en-US" sz="3200" dirty="0">
                          <a:sym typeface="Helvetica Light"/>
                        </a:rPr>
                        <a:t>RWX</a:t>
                      </a:r>
                      <a:endParaRPr sz="3200" dirty="0">
                        <a:sym typeface="Helvetica Light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600">
                          <a:sym typeface="Helvetica Light"/>
                        </a:defRPr>
                      </a:pPr>
                      <a:r>
                        <a:rPr lang="en-US" sz="3200" dirty="0"/>
                        <a:t>RWX</a:t>
                      </a:r>
                      <a:endParaRPr sz="3200" dirty="0"/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84"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1" i="1" baseline="-5999" dirty="0">
                          <a:solidFill>
                            <a:srgbClr val="FFFFFF"/>
                          </a:solidFill>
                        </a:rPr>
                        <a:t>Administrators</a:t>
                      </a:r>
                      <a:endParaRPr sz="3200" b="1" i="1" baseline="-5999" dirty="0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3200" dirty="0">
                          <a:sym typeface="Helvetica Light"/>
                        </a:rPr>
                        <a:t>R</a:t>
                      </a:r>
                      <a:r>
                        <a:rPr lang="en-US" sz="3200" dirty="0">
                          <a:sym typeface="Helvetica Light"/>
                        </a:rPr>
                        <a:t>W</a:t>
                      </a:r>
                      <a:endParaRPr sz="3200" dirty="0">
                        <a:sym typeface="Helvetica Light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3200" dirty="0">
                          <a:sym typeface="Helvetica Light"/>
                        </a:rPr>
                        <a:t>RW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3200" dirty="0">
                          <a:sym typeface="Helvetica Light"/>
                        </a:rPr>
                        <a:t>RW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484"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1" i="1" baseline="-5999" dirty="0" err="1">
                          <a:solidFill>
                            <a:srgbClr val="FFFFFF"/>
                          </a:solidFill>
                        </a:rPr>
                        <a:t>Users:cbw</a:t>
                      </a:r>
                      <a:endParaRPr sz="3200" b="1" i="1" baseline="-5999" dirty="0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600">
                          <a:sym typeface="Helvetica Light"/>
                        </a:defRPr>
                      </a:pPr>
                      <a:r>
                        <a:rPr lang="en-US" sz="3200" dirty="0"/>
                        <a:t>RWX</a:t>
                      </a:r>
                      <a:endParaRPr sz="3200" dirty="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3200" dirty="0">
                          <a:sym typeface="Helvetica Light"/>
                        </a:rPr>
                        <a:t>RW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600">
                          <a:sym typeface="Helvetica Light"/>
                        </a:defRPr>
                      </a:pPr>
                      <a:endParaRPr sz="3200" dirty="0"/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484"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1" i="1" baseline="-5999" dirty="0" err="1">
                          <a:solidFill>
                            <a:srgbClr val="FFFFFF"/>
                          </a:solidFill>
                        </a:rPr>
                        <a:t>Users:amislove</a:t>
                      </a:r>
                      <a:endParaRPr sz="3200" b="1" i="1" baseline="-5999" dirty="0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600">
                          <a:sym typeface="Helvetica Light"/>
                        </a:defRPr>
                      </a:pPr>
                      <a:endParaRPr sz="3200" dirty="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lang="en-US" sz="3200" dirty="0">
                          <a:sym typeface="Helvetica Light"/>
                        </a:rPr>
                        <a:t>RW</a:t>
                      </a:r>
                      <a:endParaRPr sz="3200" dirty="0">
                        <a:sym typeface="Helvetica Light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600">
                          <a:sym typeface="Helvetica Light"/>
                        </a:defRPr>
                      </a:pPr>
                      <a:r>
                        <a:rPr lang="en-US" sz="3200" dirty="0"/>
                        <a:t>R</a:t>
                      </a:r>
                      <a:endParaRPr sz="3200" dirty="0"/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97672462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2478B662-51F7-4718-B4DB-D8DA9AC92AC1}"/>
              </a:ext>
            </a:extLst>
          </p:cNvPr>
          <p:cNvGrpSpPr/>
          <p:nvPr/>
        </p:nvGrpSpPr>
        <p:grpSpPr>
          <a:xfrm>
            <a:off x="7942997" y="1346579"/>
            <a:ext cx="4148919" cy="5146296"/>
            <a:chOff x="7942997" y="1346579"/>
            <a:chExt cx="4148919" cy="5146296"/>
          </a:xfrm>
        </p:grpSpPr>
        <p:sp>
          <p:nvSpPr>
            <p:cNvPr id="23" name="Speech Bubble: Rectangle 22">
              <a:extLst>
                <a:ext uri="{FF2B5EF4-FFF2-40B4-BE49-F238E27FC236}">
                  <a16:creationId xmlns:a16="http://schemas.microsoft.com/office/drawing/2014/main" id="{9BC677FC-E43B-4AFE-850E-8EF3D2B28BDD}"/>
                </a:ext>
              </a:extLst>
            </p:cNvPr>
            <p:cNvSpPr/>
            <p:nvPr/>
          </p:nvSpPr>
          <p:spPr>
            <a:xfrm>
              <a:off x="7942997" y="1346579"/>
              <a:ext cx="4148919" cy="5146296"/>
            </a:xfrm>
            <a:prstGeom prst="wedgeRectCallout">
              <a:avLst>
                <a:gd name="adj1" fmla="val -68421"/>
                <a:gd name="adj2" fmla="val -30407"/>
              </a:avLst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CFC21E-8134-4A2C-A489-AB2884DA2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6947" y="1486731"/>
              <a:ext cx="3858163" cy="490606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635E91A-1C6B-4DB3-9F14-9F1D0F9BC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137" y="1823941"/>
            <a:ext cx="958486" cy="9584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8FD3E8-24B5-4512-8AED-A914985E78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36" y="1823941"/>
            <a:ext cx="947254" cy="9285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5CB23D-0DE1-4040-B8DB-42521BA019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1" y="3177189"/>
            <a:ext cx="544453" cy="5444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041C54-1B8A-414E-AD76-B8D796DA04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3941"/>
            <a:ext cx="958486" cy="9584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187BC7B-0FEA-4359-8EFA-195DE5EB6A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1" y="3772059"/>
            <a:ext cx="544453" cy="5444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0467980-E96B-4B5C-92CD-0BC85DD083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1" y="4343806"/>
            <a:ext cx="544453" cy="5444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111583C-7352-4E96-A16D-4F907A83A9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1" y="4915553"/>
            <a:ext cx="544453" cy="54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8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4C42357-304F-4BE1-9C95-789D19EC1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ACL Review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398D57-2F7B-4D6C-8CD1-4E8328A182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The Good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E6DD06-519F-402A-B9F4-CBDC72FC53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Very flexible</a:t>
            </a:r>
          </a:p>
          <a:p>
            <a:pPr lvl="1"/>
            <a:r>
              <a:rPr lang="en-US" dirty="0"/>
              <a:t>Can express any possible access control matrix</a:t>
            </a:r>
          </a:p>
          <a:p>
            <a:pPr lvl="1"/>
            <a:r>
              <a:rPr lang="en-US" dirty="0"/>
              <a:t>Any principal can be configured to have any rights on any object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E472D47-5C82-4B93-B2FE-F7FC27692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The Bad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FA91129-0989-4254-9F1C-F6301D77464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Complicated to manage</a:t>
            </a:r>
          </a:p>
          <a:p>
            <a:pPr lvl="1"/>
            <a:r>
              <a:rPr lang="en-US" dirty="0"/>
              <a:t>Every object can have wildly different policies</a:t>
            </a:r>
          </a:p>
          <a:p>
            <a:pPr lvl="1"/>
            <a:r>
              <a:rPr lang="en-US" dirty="0"/>
              <a:t>Infinite permutations of subjects, objects, and rights</a:t>
            </a:r>
          </a:p>
        </p:txBody>
      </p:sp>
    </p:spTree>
    <p:extLst>
      <p:ext uri="{BB962C8B-B14F-4D97-AF65-F5344CB8AC3E}">
        <p14:creationId xmlns:p14="http://schemas.microsoft.com/office/powerpoint/2010/main" val="41277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841D3FA-3A84-4BDC-AC77-9C32776A3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65" y="3298722"/>
            <a:ext cx="8495070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DAC in *nix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0EDB24-F50B-44C7-940F-591665158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8465" y="5258851"/>
            <a:ext cx="8495070" cy="90400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 descr="Bee with hive">
            <a:extLst>
              <a:ext uri="{FF2B5EF4-FFF2-40B4-BE49-F238E27FC236}">
                <a16:creationId xmlns:a16="http://schemas.microsoft.com/office/drawing/2014/main" id="{B11ED454-2744-4616-BA6F-C1638AC04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74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81FB40B-77C5-4697-865D-E3D31C38B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Unix-style Permissions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234523E-67BD-413A-885F-D3574F6B2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Based around the concept of </a:t>
            </a:r>
            <a:r>
              <a:rPr lang="en-US" dirty="0">
                <a:solidFill>
                  <a:schemeClr val="accent1"/>
                </a:solidFill>
              </a:rPr>
              <a:t>owners</a:t>
            </a:r>
            <a:r>
              <a:rPr lang="en-US" dirty="0"/>
              <a:t> and </a:t>
            </a:r>
            <a:r>
              <a:rPr lang="en-US" dirty="0">
                <a:solidFill>
                  <a:schemeClr val="accent1"/>
                </a:solidFill>
              </a:rPr>
              <a:t>groups</a:t>
            </a:r>
          </a:p>
          <a:p>
            <a:pPr lvl="1"/>
            <a:r>
              <a:rPr lang="en-US" dirty="0"/>
              <a:t>All objects have an owner and a group</a:t>
            </a:r>
          </a:p>
          <a:p>
            <a:pPr lvl="1"/>
            <a:r>
              <a:rPr lang="en-US" dirty="0"/>
              <a:t>Permissions assigned to owner, group, and everyone else</a:t>
            </a:r>
          </a:p>
          <a:p>
            <a:pPr marL="0" indent="0">
              <a:buNone/>
            </a:pPr>
            <a:r>
              <a:rPr lang="en-US" dirty="0"/>
              <a:t>Authorization verified for each request by mapping the subject to owner, group, or other and checking the associated permissions</a:t>
            </a:r>
          </a:p>
        </p:txBody>
      </p:sp>
    </p:spTree>
    <p:extLst>
      <p:ext uri="{BB962C8B-B14F-4D97-AF65-F5344CB8AC3E}">
        <p14:creationId xmlns:p14="http://schemas.microsoft.com/office/powerpoint/2010/main" val="467965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9867259-6D13-41BE-A62A-4FF1E6DC7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Permissions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632D3CE-AB1C-4037-A13F-165A43DEA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8538"/>
            <a:ext cx="10871579" cy="227780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cbw@DESKTOP</a:t>
            </a: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:~$ 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ls -l</a:t>
            </a:r>
          </a:p>
          <a:p>
            <a:pPr marL="0" indent="0">
              <a:buNone/>
            </a:pP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drwxrwxrwx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0 cbw 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cbw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    512 Jan 29 22:46 </a:t>
            </a:r>
            <a:r>
              <a:rPr lang="en-US" sz="2400" dirty="0" err="1">
                <a:solidFill>
                  <a:schemeClr val="accent1"/>
                </a:solidFill>
                <a:latin typeface="Consolas" panose="020B0609020204030204" pitchFamily="49" charset="0"/>
              </a:rPr>
              <a:t>my_dir</a:t>
            </a:r>
            <a:endParaRPr lang="en-US" sz="2400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rw-rw-rw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- 1 cbw 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cbw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     17 Jan 29 22:46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my_file</a:t>
            </a:r>
            <a:endParaRPr lang="en-US" sz="24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rwxrwxrwx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1 cbw  faculty 313 Jan 29 22:47 </a:t>
            </a:r>
            <a:r>
              <a:rPr lang="en-US" sz="2400" dirty="0">
                <a:solidFill>
                  <a:schemeClr val="accent6"/>
                </a:solidFill>
                <a:latin typeface="Consolas" panose="020B0609020204030204" pitchFamily="49" charset="0"/>
              </a:rPr>
              <a:t>my_program.py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rw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------- 1 root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root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   896 Jan 29 22:47 sensitive_data.csv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BF7CD614-B7C9-48D7-AAB7-EFD474AD7CA5}"/>
              </a:ext>
            </a:extLst>
          </p:cNvPr>
          <p:cNvSpPr/>
          <p:nvPr/>
        </p:nvSpPr>
        <p:spPr>
          <a:xfrm rot="16200000">
            <a:off x="1254823" y="4225486"/>
            <a:ext cx="178962" cy="44127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65AEA485-C6EB-4914-80AC-EFEEBFF50C04}"/>
              </a:ext>
            </a:extLst>
          </p:cNvPr>
          <p:cNvSpPr/>
          <p:nvPr/>
        </p:nvSpPr>
        <p:spPr>
          <a:xfrm rot="16200000">
            <a:off x="1762067" y="4225486"/>
            <a:ext cx="178962" cy="44127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0B318BBE-4318-4FA7-8C88-C203B3C2DAA3}"/>
              </a:ext>
            </a:extLst>
          </p:cNvPr>
          <p:cNvSpPr/>
          <p:nvPr/>
        </p:nvSpPr>
        <p:spPr>
          <a:xfrm rot="16200000">
            <a:off x="2257938" y="4225486"/>
            <a:ext cx="178962" cy="44127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9AF54866-06E2-4CC3-B539-4E93B48D1F9E}"/>
              </a:ext>
            </a:extLst>
          </p:cNvPr>
          <p:cNvSpPr/>
          <p:nvPr/>
        </p:nvSpPr>
        <p:spPr>
          <a:xfrm rot="16200000">
            <a:off x="3385037" y="4099229"/>
            <a:ext cx="133433" cy="64826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0FBE9D43-15FE-41F0-B8ED-8CD0C3439F50}"/>
              </a:ext>
            </a:extLst>
          </p:cNvPr>
          <p:cNvSpPr/>
          <p:nvPr/>
        </p:nvSpPr>
        <p:spPr>
          <a:xfrm rot="16200000">
            <a:off x="4228923" y="4099230"/>
            <a:ext cx="133433" cy="64826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0F6F1E-EF74-4F5B-A140-2DA6427DDADA}"/>
              </a:ext>
            </a:extLst>
          </p:cNvPr>
          <p:cNvSpPr txBox="1"/>
          <p:nvPr/>
        </p:nvSpPr>
        <p:spPr>
          <a:xfrm>
            <a:off x="2940458" y="4535606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Owner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DE3696-09F1-4451-B069-17123E6AC203}"/>
              </a:ext>
            </a:extLst>
          </p:cNvPr>
          <p:cNvSpPr txBox="1"/>
          <p:nvPr/>
        </p:nvSpPr>
        <p:spPr>
          <a:xfrm>
            <a:off x="3943573" y="4535606"/>
            <a:ext cx="966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Group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817F99-82B5-49F2-9373-FEA7712BCF07}"/>
              </a:ext>
            </a:extLst>
          </p:cNvPr>
          <p:cNvSpPr txBox="1"/>
          <p:nvPr/>
        </p:nvSpPr>
        <p:spPr>
          <a:xfrm rot="3577991">
            <a:off x="1004329" y="4896569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Owner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18360C-562B-4BB1-AB8E-F809DE95E354}"/>
              </a:ext>
            </a:extLst>
          </p:cNvPr>
          <p:cNvSpPr txBox="1"/>
          <p:nvPr/>
        </p:nvSpPr>
        <p:spPr>
          <a:xfrm rot="3577991">
            <a:off x="1541322" y="4868852"/>
            <a:ext cx="966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Group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07746A-EBBE-4ACF-8339-D67CE4366A8C}"/>
              </a:ext>
            </a:extLst>
          </p:cNvPr>
          <p:cNvSpPr txBox="1"/>
          <p:nvPr/>
        </p:nvSpPr>
        <p:spPr>
          <a:xfrm rot="3577991">
            <a:off x="2080692" y="4846087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Other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9A4A88-2BBE-45AD-B92D-A95C01372F33}"/>
              </a:ext>
            </a:extLst>
          </p:cNvPr>
          <p:cNvSpPr txBox="1"/>
          <p:nvPr/>
        </p:nvSpPr>
        <p:spPr>
          <a:xfrm>
            <a:off x="399723" y="5954666"/>
            <a:ext cx="876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 </a:t>
            </a:r>
            <a:r>
              <a:rPr lang="en-US" sz="2400" b="1" dirty="0">
                <a:sym typeface="Wingdings" panose="05000000000000000000" pitchFamily="2" charset="2"/>
              </a:rPr>
              <a:t> Directory		</a:t>
            </a:r>
            <a:r>
              <a:rPr lang="en-US" sz="2400" b="1" dirty="0"/>
              <a:t>r </a:t>
            </a:r>
            <a:r>
              <a:rPr lang="en-US" sz="2400" b="1" dirty="0">
                <a:sym typeface="Wingdings" panose="05000000000000000000" pitchFamily="2" charset="2"/>
              </a:rPr>
              <a:t> Read	w  Write	x  </a:t>
            </a:r>
            <a:r>
              <a:rPr lang="en-US" sz="2400" b="1" dirty="0" err="1">
                <a:sym typeface="Wingdings" panose="05000000000000000000" pitchFamily="2" charset="2"/>
              </a:rPr>
              <a:t>eXecute</a:t>
            </a:r>
            <a:endParaRPr lang="en-US" sz="2400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9DD48A0-EA53-4531-BEE2-BE88082EEA73}"/>
              </a:ext>
            </a:extLst>
          </p:cNvPr>
          <p:cNvSpPr/>
          <p:nvPr/>
        </p:nvSpPr>
        <p:spPr>
          <a:xfrm>
            <a:off x="774106" y="2474795"/>
            <a:ext cx="481488" cy="481488"/>
          </a:xfrm>
          <a:prstGeom prst="ellipse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01D8B13-A371-482F-B850-A2E64A9133E4}"/>
              </a:ext>
            </a:extLst>
          </p:cNvPr>
          <p:cNvSpPr/>
          <p:nvPr/>
        </p:nvSpPr>
        <p:spPr>
          <a:xfrm>
            <a:off x="2296964" y="2475933"/>
            <a:ext cx="481488" cy="481488"/>
          </a:xfrm>
          <a:prstGeom prst="ellipse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ABA8D392-81F0-4C5F-B987-07E5C43E61FC}"/>
              </a:ext>
            </a:extLst>
          </p:cNvPr>
          <p:cNvSpPr/>
          <p:nvPr/>
        </p:nvSpPr>
        <p:spPr>
          <a:xfrm>
            <a:off x="189111" y="1414146"/>
            <a:ext cx="1392072" cy="586394"/>
          </a:xfrm>
          <a:prstGeom prst="wedgeRectCallout">
            <a:avLst>
              <a:gd name="adj1" fmla="val -1225"/>
              <a:gd name="adj2" fmla="val 1245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Directory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25E57756-FA9D-4193-8E46-10F939469E97}"/>
              </a:ext>
            </a:extLst>
          </p:cNvPr>
          <p:cNvSpPr/>
          <p:nvPr/>
        </p:nvSpPr>
        <p:spPr>
          <a:xfrm>
            <a:off x="1851548" y="1420256"/>
            <a:ext cx="5645622" cy="586394"/>
          </a:xfrm>
          <a:prstGeom prst="wedgeRectCallout">
            <a:avLst>
              <a:gd name="adj1" fmla="val -34424"/>
              <a:gd name="adj2" fmla="val 1245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Permission to list the contents of a directory</a:t>
            </a:r>
          </a:p>
        </p:txBody>
      </p:sp>
    </p:spTree>
    <p:extLst>
      <p:ext uri="{BB962C8B-B14F-4D97-AF65-F5344CB8AC3E}">
        <p14:creationId xmlns:p14="http://schemas.microsoft.com/office/powerpoint/2010/main" val="154389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28587-6231-4645-931D-CBD58C965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Permissions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0F927-770B-4DDF-A86E-0B31BE3AD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510" y="3390568"/>
            <a:ext cx="10515600" cy="53998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/>
              <a:t>chmod</a:t>
            </a:r>
            <a:r>
              <a:rPr lang="en-US" dirty="0"/>
              <a:t> [who]&lt;+/-&gt;&lt;permissions&gt; &lt;file1&gt; [file2] …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DB3CCDB6-A5A1-45A9-8650-21E85CC621C3}"/>
              </a:ext>
            </a:extLst>
          </p:cNvPr>
          <p:cNvSpPr/>
          <p:nvPr/>
        </p:nvSpPr>
        <p:spPr>
          <a:xfrm>
            <a:off x="1524000" y="4653341"/>
            <a:ext cx="4572000" cy="2061357"/>
          </a:xfrm>
          <a:prstGeom prst="wedgeRectCallout">
            <a:avLst>
              <a:gd name="adj1" fmla="val 2304"/>
              <a:gd name="adj2" fmla="val -871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(omitted) </a:t>
            </a:r>
            <a:r>
              <a:rPr lang="en-US" sz="2400" dirty="0">
                <a:sym typeface="Wingdings" panose="05000000000000000000" pitchFamily="2" charset="2"/>
              </a:rPr>
              <a:t> user, group, and other</a:t>
            </a:r>
          </a:p>
          <a:p>
            <a:r>
              <a:rPr lang="en-US" sz="2400" dirty="0">
                <a:sym typeface="Wingdings" panose="05000000000000000000" pitchFamily="2" charset="2"/>
              </a:rPr>
              <a:t>a  user, group, and other</a:t>
            </a:r>
          </a:p>
          <a:p>
            <a:r>
              <a:rPr lang="en-US" sz="2400" dirty="0"/>
              <a:t>u </a:t>
            </a:r>
            <a:r>
              <a:rPr lang="en-US" sz="2400" dirty="0">
                <a:sym typeface="Wingdings" panose="05000000000000000000" pitchFamily="2" charset="2"/>
              </a:rPr>
              <a:t> user</a:t>
            </a:r>
          </a:p>
          <a:p>
            <a:r>
              <a:rPr lang="en-US" sz="2400" dirty="0">
                <a:sym typeface="Wingdings" panose="05000000000000000000" pitchFamily="2" charset="2"/>
              </a:rPr>
              <a:t>g  group</a:t>
            </a:r>
          </a:p>
          <a:p>
            <a:r>
              <a:rPr lang="en-US" sz="2400" dirty="0">
                <a:sym typeface="Wingdings" panose="05000000000000000000" pitchFamily="2" charset="2"/>
              </a:rPr>
              <a:t>o  other</a:t>
            </a:r>
            <a:endParaRPr lang="en-US" sz="2400" dirty="0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5E9CDA59-46A4-4665-B21D-AF9409C5F657}"/>
              </a:ext>
            </a:extLst>
          </p:cNvPr>
          <p:cNvSpPr/>
          <p:nvPr/>
        </p:nvSpPr>
        <p:spPr>
          <a:xfrm>
            <a:off x="4395716" y="1639462"/>
            <a:ext cx="3273188" cy="1325564"/>
          </a:xfrm>
          <a:prstGeom prst="wedgeRectCallout">
            <a:avLst>
              <a:gd name="adj1" fmla="val -41106"/>
              <a:gd name="adj2" fmla="val 82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+ </a:t>
            </a:r>
            <a:r>
              <a:rPr lang="en-US" sz="2400" dirty="0">
                <a:sym typeface="Wingdings" panose="05000000000000000000" pitchFamily="2" charset="2"/>
              </a:rPr>
              <a:t> add permissions</a:t>
            </a:r>
          </a:p>
          <a:p>
            <a:r>
              <a:rPr lang="en-US" sz="2400" dirty="0">
                <a:sym typeface="Wingdings" panose="05000000000000000000" pitchFamily="2" charset="2"/>
              </a:rPr>
              <a:t>-  remove permissions</a:t>
            </a:r>
            <a:endParaRPr lang="en-US" sz="2400" dirty="0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34687CD4-EA65-41BA-B763-BB5B72557F36}"/>
              </a:ext>
            </a:extLst>
          </p:cNvPr>
          <p:cNvSpPr/>
          <p:nvPr/>
        </p:nvSpPr>
        <p:spPr>
          <a:xfrm>
            <a:off x="7187819" y="4653341"/>
            <a:ext cx="1837900" cy="1325564"/>
          </a:xfrm>
          <a:prstGeom prst="wedgeRectCallout">
            <a:avLst>
              <a:gd name="adj1" fmla="val -105187"/>
              <a:gd name="adj2" fmla="val -109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r </a:t>
            </a:r>
            <a:r>
              <a:rPr lang="en-US" sz="2400" dirty="0">
                <a:sym typeface="Wingdings" panose="05000000000000000000" pitchFamily="2" charset="2"/>
              </a:rPr>
              <a:t> Read</a:t>
            </a:r>
          </a:p>
          <a:p>
            <a:r>
              <a:rPr lang="en-US" sz="2400" dirty="0">
                <a:sym typeface="Wingdings" panose="05000000000000000000" pitchFamily="2" charset="2"/>
              </a:rPr>
              <a:t>w  Write</a:t>
            </a:r>
          </a:p>
          <a:p>
            <a:r>
              <a:rPr lang="en-US" sz="2400" dirty="0">
                <a:sym typeface="Wingdings" panose="05000000000000000000" pitchFamily="2" charset="2"/>
              </a:rPr>
              <a:t>x  </a:t>
            </a:r>
            <a:r>
              <a:rPr lang="en-US" sz="2400" dirty="0" err="1">
                <a:sym typeface="Wingdings" panose="05000000000000000000" pitchFamily="2" charset="2"/>
              </a:rPr>
              <a:t>eXecute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9949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55F21F0-CF69-4089-968E-B3CA7E99B1F6}"/>
              </a:ext>
            </a:extLst>
          </p:cNvPr>
          <p:cNvSpPr txBox="1">
            <a:spLocks/>
          </p:cNvSpPr>
          <p:nvPr/>
        </p:nvSpPr>
        <p:spPr>
          <a:xfrm>
            <a:off x="838200" y="127379"/>
            <a:ext cx="10871579" cy="66055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cbw@DESKTOP</a:t>
            </a: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:~$ 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ls -l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drwxrwxrwx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0 cbw 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cbw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    512 Jan 29 22:46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my_dir</a:t>
            </a:r>
            <a:endParaRPr lang="en-US" sz="24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rw-rw-rw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- 1 cbw 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cbw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     17 Jan 29 22:46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my_file</a:t>
            </a:r>
            <a:endParaRPr lang="en-US" sz="24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rwxrwxrwx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1 cbw  faculty 313 Jan 29 22:47 </a:t>
            </a:r>
            <a:r>
              <a:rPr lang="en-US" sz="2400" dirty="0">
                <a:solidFill>
                  <a:schemeClr val="accent6"/>
                </a:solidFill>
                <a:latin typeface="Consolas" panose="020B0609020204030204" pitchFamily="49" charset="0"/>
              </a:rPr>
              <a:t>my_program.py</a:t>
            </a:r>
          </a:p>
          <a:p>
            <a:pPr marL="0" indent="0">
              <a:buNone/>
            </a:pPr>
            <a:r>
              <a:rPr lang="en-US" sz="2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cbw@DESKTOP</a:t>
            </a: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:~$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chmod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ugo-rwx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my_dir</a:t>
            </a:r>
            <a:endParaRPr lang="en-US" sz="24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cbw@DESKTOP</a:t>
            </a: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:~$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chmod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go-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rwx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my_program.py</a:t>
            </a:r>
          </a:p>
          <a:p>
            <a:pPr marL="0" indent="0">
              <a:buNone/>
            </a:pPr>
            <a:r>
              <a:rPr lang="en-US" sz="2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cbw@DESKTOP</a:t>
            </a: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:~$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chmod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u-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rw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my_program.py</a:t>
            </a:r>
          </a:p>
          <a:p>
            <a:pPr marL="0" indent="0">
              <a:buNone/>
            </a:pPr>
            <a:r>
              <a:rPr lang="en-US" sz="2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cbw@DESKTOP</a:t>
            </a: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:~$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chmod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+x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my_file</a:t>
            </a:r>
            <a:endParaRPr lang="en-US" sz="24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cbw@DESKTOP</a:t>
            </a: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:~$ 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ls -l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d--------- 0 cbw 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cbw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    512 Jan 29 22:46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my_dir</a:t>
            </a:r>
            <a:endParaRPr lang="en-US" sz="24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rwxrwxrwx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1 cbw 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cbw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     17 Jan 29 22:46 </a:t>
            </a:r>
            <a:r>
              <a:rPr lang="en-US" sz="2400" dirty="0" err="1">
                <a:solidFill>
                  <a:schemeClr val="accent6"/>
                </a:solidFill>
                <a:latin typeface="Consolas" panose="020B0609020204030204" pitchFamily="49" charset="0"/>
              </a:rPr>
              <a:t>my_file</a:t>
            </a:r>
            <a:endParaRPr lang="en-US" sz="2400" dirty="0">
              <a:solidFill>
                <a:schemeClr val="accent6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---x------ 1 cbw  faculty 313 Jan 29 22:47 </a:t>
            </a:r>
            <a:r>
              <a:rPr lang="en-US" sz="2400" dirty="0">
                <a:solidFill>
                  <a:schemeClr val="accent6"/>
                </a:solidFill>
                <a:latin typeface="Consolas" panose="020B0609020204030204" pitchFamily="49" charset="0"/>
              </a:rPr>
              <a:t>my_program.py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chemeClr val="accent6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35E973-1D3F-453E-862F-F152AE132764}"/>
              </a:ext>
            </a:extLst>
          </p:cNvPr>
          <p:cNvSpPr/>
          <p:nvPr/>
        </p:nvSpPr>
        <p:spPr>
          <a:xfrm>
            <a:off x="838200" y="1956216"/>
            <a:ext cx="10794167" cy="178383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EB2766-432B-40AA-BCF3-BBF06B6C676C}"/>
              </a:ext>
            </a:extLst>
          </p:cNvPr>
          <p:cNvSpPr/>
          <p:nvPr/>
        </p:nvSpPr>
        <p:spPr>
          <a:xfrm>
            <a:off x="876905" y="3785053"/>
            <a:ext cx="10794167" cy="178383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7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28587-6231-4645-931D-CBD58C965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Form of Setting Permissions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0F927-770B-4DDF-A86E-0B31BE3AD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0299"/>
            <a:ext cx="10515600" cy="451257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/>
              <a:t>chmod</a:t>
            </a:r>
            <a:r>
              <a:rPr lang="en-US" dirty="0"/>
              <a:t> ### &lt;file1&gt; [file2] …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#s correspond to owner, group, and other</a:t>
            </a:r>
          </a:p>
          <a:p>
            <a:pPr marL="0" indent="0">
              <a:buNone/>
            </a:pPr>
            <a:r>
              <a:rPr lang="en-US" dirty="0"/>
              <a:t>Each value encodes read, write, and execute permissions</a:t>
            </a:r>
          </a:p>
          <a:p>
            <a:pPr lvl="1"/>
            <a:r>
              <a:rPr lang="en-US" dirty="0"/>
              <a:t>1 </a:t>
            </a:r>
            <a:r>
              <a:rPr lang="en-US" dirty="0">
                <a:sym typeface="Wingdings" panose="05000000000000000000" pitchFamily="2" charset="2"/>
              </a:rPr>
              <a:t> execute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2  write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4  read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What if you want to set something as read, write, and execute?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1 + 2 + 4 =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71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55F21F0-CF69-4089-968E-B3CA7E99B1F6}"/>
              </a:ext>
            </a:extLst>
          </p:cNvPr>
          <p:cNvSpPr txBox="1">
            <a:spLocks/>
          </p:cNvSpPr>
          <p:nvPr/>
        </p:nvSpPr>
        <p:spPr>
          <a:xfrm>
            <a:off x="838200" y="127379"/>
            <a:ext cx="10871579" cy="66055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cbw@DESKTOP</a:t>
            </a: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:~$ 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ls -l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drwxrwxrwx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0 cbw 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cbw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    512 Jan 29 22:46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my_dir</a:t>
            </a:r>
            <a:endParaRPr lang="en-US" sz="24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rw-rw-rw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- 1 cbw 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cbw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     17 Jan 29 22:46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my_file</a:t>
            </a:r>
            <a:endParaRPr lang="en-US" sz="24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rwxrwxrwx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1 cbw  faculty 313 Jan 29 22:47 </a:t>
            </a:r>
            <a:r>
              <a:rPr lang="en-US" sz="2400" dirty="0">
                <a:solidFill>
                  <a:schemeClr val="accent6"/>
                </a:solidFill>
                <a:latin typeface="Consolas" panose="020B0609020204030204" pitchFamily="49" charset="0"/>
              </a:rPr>
              <a:t>my_program.py</a:t>
            </a:r>
          </a:p>
          <a:p>
            <a:pPr marL="0" indent="0">
              <a:buNone/>
            </a:pPr>
            <a:r>
              <a:rPr lang="en-US" sz="2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cbw@DESKTOP</a:t>
            </a: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:~$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chmod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000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my_dir</a:t>
            </a:r>
            <a:endParaRPr lang="en-US" sz="24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cbw@DESKTOP</a:t>
            </a: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:~$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chmod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100 my_program.py</a:t>
            </a:r>
          </a:p>
          <a:p>
            <a:pPr marL="0" indent="0">
              <a:buNone/>
            </a:pPr>
            <a:r>
              <a:rPr lang="en-US" sz="2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cbw@DESKTOP</a:t>
            </a: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:~$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chmod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777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my_file</a:t>
            </a:r>
            <a:endParaRPr lang="en-US" sz="24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cbw@DESKTOP</a:t>
            </a: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:~$ 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ls -l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d--------- 0 cbw 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cbw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    512 Jan 29 22:46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my_dir</a:t>
            </a:r>
            <a:endParaRPr lang="en-US" sz="24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rwxrwxrwx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1 cbw 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cbw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     17 Jan 29 22:46 </a:t>
            </a:r>
            <a:r>
              <a:rPr lang="en-US" sz="2400" dirty="0" err="1">
                <a:solidFill>
                  <a:schemeClr val="accent6"/>
                </a:solidFill>
                <a:latin typeface="Consolas" panose="020B0609020204030204" pitchFamily="49" charset="0"/>
              </a:rPr>
              <a:t>my_file</a:t>
            </a:r>
            <a:endParaRPr lang="en-US" sz="2400" dirty="0">
              <a:solidFill>
                <a:schemeClr val="accent6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---x------ 1 cbw  faculty 313 Jan 29 22:47 </a:t>
            </a:r>
            <a:r>
              <a:rPr lang="en-US" sz="2400" dirty="0">
                <a:solidFill>
                  <a:schemeClr val="accent6"/>
                </a:solidFill>
                <a:latin typeface="Consolas" panose="020B0609020204030204" pitchFamily="49" charset="0"/>
              </a:rPr>
              <a:t>my_program.py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chemeClr val="accent6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5E70FA-58DA-4C54-9CAB-3EDC5E6B4107}"/>
              </a:ext>
            </a:extLst>
          </p:cNvPr>
          <p:cNvSpPr/>
          <p:nvPr/>
        </p:nvSpPr>
        <p:spPr>
          <a:xfrm>
            <a:off x="838200" y="1956216"/>
            <a:ext cx="10794167" cy="131177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D91FFB-C716-48AE-BE83-C93B6CA28AA6}"/>
              </a:ext>
            </a:extLst>
          </p:cNvPr>
          <p:cNvSpPr/>
          <p:nvPr/>
        </p:nvSpPr>
        <p:spPr>
          <a:xfrm>
            <a:off x="876905" y="3312993"/>
            <a:ext cx="10794167" cy="178383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3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07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Verification of identity claim made by a subject on behalf of a principal</a:t>
            </a:r>
          </a:p>
          <a:p>
            <a:pPr marL="0" indent="0">
              <a:buNone/>
            </a:pPr>
            <a:r>
              <a:rPr lang="en-US" dirty="0"/>
              <a:t>Three classes of secrets: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Something you know</a:t>
            </a:r>
          </a:p>
          <a:p>
            <a:pPr lvl="2"/>
            <a:r>
              <a:rPr lang="en-US" dirty="0"/>
              <a:t>Example: a password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Something you have</a:t>
            </a:r>
          </a:p>
          <a:p>
            <a:pPr lvl="2"/>
            <a:r>
              <a:rPr lang="en-US" dirty="0"/>
              <a:t>Examples: a smart card or smart phone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Something you are</a:t>
            </a:r>
          </a:p>
          <a:p>
            <a:pPr lvl="2"/>
            <a:r>
              <a:rPr lang="en-US" dirty="0"/>
              <a:t>Examples: fingerprint, voice scan, iris scan</a:t>
            </a:r>
          </a:p>
          <a:p>
            <a:pPr marL="0" indent="0">
              <a:buNone/>
            </a:pPr>
            <a:r>
              <a:rPr lang="en-US" dirty="0"/>
              <a:t>Desirable properties include being </a:t>
            </a:r>
            <a:r>
              <a:rPr lang="en-US" i="1" dirty="0"/>
              <a:t>unforgeable</a:t>
            </a:r>
            <a:r>
              <a:rPr lang="en-US" dirty="0"/>
              <a:t>, </a:t>
            </a:r>
            <a:r>
              <a:rPr lang="en-US" i="1" dirty="0" err="1"/>
              <a:t>unguessable</a:t>
            </a:r>
            <a:r>
              <a:rPr lang="en-US" dirty="0"/>
              <a:t>, and </a:t>
            </a:r>
            <a:r>
              <a:rPr lang="en-US" i="1" dirty="0"/>
              <a:t>revocable</a:t>
            </a:r>
          </a:p>
        </p:txBody>
      </p:sp>
    </p:spTree>
    <p:extLst>
      <p:ext uri="{BB962C8B-B14F-4D97-AF65-F5344CB8AC3E}">
        <p14:creationId xmlns:p14="http://schemas.microsoft.com/office/powerpoint/2010/main" val="4024861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A30DC-1FFA-47B8-A0C1-20297C317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May Change Permissions?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15B8B-1E34-4EDA-AAAC-0AC9DDE0C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13360"/>
            <a:ext cx="10515600" cy="1655929"/>
          </a:xfrm>
        </p:spPr>
        <p:txBody>
          <a:bodyPr/>
          <a:lstStyle/>
          <a:p>
            <a:r>
              <a:rPr lang="en-US" dirty="0"/>
              <a:t>Which files is user </a:t>
            </a:r>
            <a:r>
              <a:rPr lang="en-US" i="1" dirty="0"/>
              <a:t>cbw</a:t>
            </a:r>
            <a:r>
              <a:rPr lang="en-US" dirty="0"/>
              <a:t> permitted to </a:t>
            </a:r>
            <a:r>
              <a:rPr lang="en-US" i="1" dirty="0" err="1"/>
              <a:t>chmod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Only owners can </a:t>
            </a:r>
            <a:r>
              <a:rPr lang="en-US" i="1" dirty="0" err="1"/>
              <a:t>chmod</a:t>
            </a:r>
            <a:r>
              <a:rPr lang="en-US" dirty="0"/>
              <a:t> files</a:t>
            </a:r>
          </a:p>
          <a:p>
            <a:pPr lvl="1"/>
            <a:r>
              <a:rPr lang="en-US" i="1" dirty="0"/>
              <a:t>cbw</a:t>
            </a:r>
            <a:r>
              <a:rPr lang="en-US" dirty="0"/>
              <a:t> can </a:t>
            </a:r>
            <a:r>
              <a:rPr lang="en-US" i="1" dirty="0" err="1"/>
              <a:t>chmod</a:t>
            </a:r>
            <a:r>
              <a:rPr lang="en-US" dirty="0"/>
              <a:t> </a:t>
            </a:r>
            <a:r>
              <a:rPr lang="en-US" i="1" dirty="0" err="1"/>
              <a:t>my_file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 err="1"/>
              <a:t>my_other_file</a:t>
            </a:r>
            <a:endParaRPr lang="en-US" i="1" dirty="0"/>
          </a:p>
          <a:p>
            <a:pPr lvl="1"/>
            <a:r>
              <a:rPr lang="en-US" dirty="0"/>
              <a:t>Group membership doesn’t grant </a:t>
            </a:r>
            <a:r>
              <a:rPr lang="en-US" i="1" dirty="0" err="1"/>
              <a:t>chmod</a:t>
            </a:r>
            <a:r>
              <a:rPr lang="en-US" dirty="0"/>
              <a:t> ability (cannot </a:t>
            </a:r>
            <a:r>
              <a:rPr lang="en-US" i="1" dirty="0" err="1"/>
              <a:t>chmod</a:t>
            </a:r>
            <a:r>
              <a:rPr lang="en-US" i="1" dirty="0"/>
              <a:t> program.py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CF4A5FB-79E2-49CF-B0B3-D0F7A68981E0}"/>
              </a:ext>
            </a:extLst>
          </p:cNvPr>
          <p:cNvSpPr txBox="1">
            <a:spLocks/>
          </p:cNvSpPr>
          <p:nvPr/>
        </p:nvSpPr>
        <p:spPr>
          <a:xfrm>
            <a:off x="660210" y="1690688"/>
            <a:ext cx="10871579" cy="32952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cbw@DESKTOP</a:t>
            </a: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:~$ 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groups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cbw faculty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cbw@DESKTOP</a:t>
            </a: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:~$ 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ls -l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rw-rw-rw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- 1 cbw 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cbw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     17 Jan 29 22:46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my_file</a:t>
            </a:r>
            <a:endParaRPr lang="en-US" sz="24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rw-rw-rw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- 1 cbw  faculty  17 Jan 29 22:46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my_other_file</a:t>
            </a:r>
            <a:endParaRPr lang="en-US" sz="24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rw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------- 1 root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root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   896 Jan 29 22:47 sensitive_data.csv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rwxrwx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--- 1 root faculty 313 Jan 29 22:47 </a:t>
            </a:r>
            <a:r>
              <a:rPr lang="en-US" sz="2400" dirty="0">
                <a:solidFill>
                  <a:schemeClr val="accent6"/>
                </a:solidFill>
                <a:latin typeface="Consolas" panose="020B0609020204030204" pitchFamily="49" charset="0"/>
              </a:rPr>
              <a:t>program.py</a:t>
            </a:r>
          </a:p>
        </p:txBody>
      </p:sp>
    </p:spTree>
    <p:extLst>
      <p:ext uri="{BB962C8B-B14F-4D97-AF65-F5344CB8AC3E}">
        <p14:creationId xmlns:p14="http://schemas.microsoft.com/office/powerpoint/2010/main" val="356627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3C205-EF95-44D4-A211-071DA31B0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Ownership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07419-C4BA-4473-A75E-9A8D1797E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Unix uses discretionary access control</a:t>
            </a:r>
          </a:p>
          <a:p>
            <a:pPr lvl="1"/>
            <a:r>
              <a:rPr lang="en-US" dirty="0"/>
              <a:t>New objects are owned by the subject that created them</a:t>
            </a:r>
          </a:p>
          <a:p>
            <a:pPr marL="0" indent="0">
              <a:buNone/>
            </a:pPr>
            <a:r>
              <a:rPr lang="en-US" dirty="0"/>
              <a:t>How can you modify the owner or group of an object?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chown</a:t>
            </a:r>
            <a:r>
              <a:rPr lang="en-US" dirty="0"/>
              <a:t> &lt;owner&gt;:&lt;group&gt; &lt;file1&gt; [file2] …</a:t>
            </a:r>
          </a:p>
        </p:txBody>
      </p:sp>
    </p:spTree>
    <p:extLst>
      <p:ext uri="{BB962C8B-B14F-4D97-AF65-F5344CB8AC3E}">
        <p14:creationId xmlns:p14="http://schemas.microsoft.com/office/powerpoint/2010/main" val="2033396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A30DC-1FFA-47B8-A0C1-20297C317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64441"/>
          </a:xfrm>
        </p:spPr>
        <p:txBody>
          <a:bodyPr/>
          <a:lstStyle/>
          <a:p>
            <a:r>
              <a:rPr lang="en-US" dirty="0"/>
              <a:t>Who May Change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15B8B-1E34-4EDA-AAAC-0AC9DDE0C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85565"/>
            <a:ext cx="10515600" cy="5277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operations are permitted?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CF4A5FB-79E2-49CF-B0B3-D0F7A68981E0}"/>
              </a:ext>
            </a:extLst>
          </p:cNvPr>
          <p:cNvSpPr txBox="1">
            <a:spLocks/>
          </p:cNvSpPr>
          <p:nvPr/>
        </p:nvSpPr>
        <p:spPr>
          <a:xfrm>
            <a:off x="660210" y="964442"/>
            <a:ext cx="10871579" cy="32952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cbw@DESKTOP</a:t>
            </a: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:~$ 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groups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cbw faculty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cbw@DESKTOP</a:t>
            </a: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:~$ 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ls -l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rw-rw-rw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- 1 cbw 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cbw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     17 Jan 29 22:46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my_file</a:t>
            </a:r>
            <a:endParaRPr lang="en-US" sz="24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rw-rw-rw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- 1 cbw  faculty  17 Jan 29 22:46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my_other_file</a:t>
            </a:r>
            <a:endParaRPr lang="en-US" sz="24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rw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------- 1 root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root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   896 Jan 29 22:47 sensitive_data.csv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rwxrwx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--- 1 root faculty 313 Jan 29 22:47 </a:t>
            </a:r>
            <a:r>
              <a:rPr lang="en-US" sz="2400" dirty="0">
                <a:solidFill>
                  <a:schemeClr val="accent6"/>
                </a:solidFill>
                <a:latin typeface="Consolas" panose="020B0609020204030204" pitchFamily="49" charset="0"/>
              </a:rPr>
              <a:t>program.py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491342-A949-48DC-95E8-2E805EC757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606600"/>
              </p:ext>
            </p:extLst>
          </p:nvPr>
        </p:nvGraphicFramePr>
        <p:xfrm>
          <a:off x="1386005" y="4979158"/>
          <a:ext cx="10145784" cy="18288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4857242">
                  <a:extLst>
                    <a:ext uri="{9D8B030D-6E8A-4147-A177-3AD203B41FA5}">
                      <a16:colId xmlns:a16="http://schemas.microsoft.com/office/drawing/2014/main" val="4223417172"/>
                    </a:ext>
                  </a:extLst>
                </a:gridCol>
                <a:gridCol w="5288542">
                  <a:extLst>
                    <a:ext uri="{9D8B030D-6E8A-4147-A177-3AD203B41FA5}">
                      <a16:colId xmlns:a16="http://schemas.microsoft.com/office/drawing/2014/main" val="20524026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2400" dirty="0" err="1"/>
                        <a:t>chown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cbw:faculty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my_file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Yes, cbw belongs to the faculty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898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chown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root:root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my_other_file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No, only root many change file owners!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319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chown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cbw:cbw</a:t>
                      </a:r>
                      <a:r>
                        <a:rPr lang="en-US" sz="2400" dirty="0"/>
                        <a:t> sensitive_date.csv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No, only root many change file owners!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909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chown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cbw:faculty</a:t>
                      </a:r>
                      <a:r>
                        <a:rPr lang="en-US" sz="2400" dirty="0"/>
                        <a:t> program.py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No, only root many change file owners!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38974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D12DA7F-C198-48B7-A1E1-613DD4BC12B2}"/>
              </a:ext>
            </a:extLst>
          </p:cNvPr>
          <p:cNvSpPr/>
          <p:nvPr/>
        </p:nvSpPr>
        <p:spPr>
          <a:xfrm>
            <a:off x="5968621" y="4979158"/>
            <a:ext cx="4972927" cy="434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79BEE3-1D91-417B-8853-04E58CFCC029}"/>
              </a:ext>
            </a:extLst>
          </p:cNvPr>
          <p:cNvSpPr/>
          <p:nvPr/>
        </p:nvSpPr>
        <p:spPr>
          <a:xfrm>
            <a:off x="1195145" y="5509148"/>
            <a:ext cx="4578823" cy="434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C61832-4C8A-4E77-86BF-AF3928DD882D}"/>
              </a:ext>
            </a:extLst>
          </p:cNvPr>
          <p:cNvSpPr/>
          <p:nvPr/>
        </p:nvSpPr>
        <p:spPr>
          <a:xfrm>
            <a:off x="1273239" y="5995916"/>
            <a:ext cx="4578823" cy="434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876F3C-EFD1-4AC6-901D-E7C4896932D8}"/>
              </a:ext>
            </a:extLst>
          </p:cNvPr>
          <p:cNvSpPr/>
          <p:nvPr/>
        </p:nvSpPr>
        <p:spPr>
          <a:xfrm>
            <a:off x="1351333" y="6423546"/>
            <a:ext cx="4578823" cy="434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BB8543-20AC-44AE-9226-17E5DBEB808E}"/>
              </a:ext>
            </a:extLst>
          </p:cNvPr>
          <p:cNvSpPr/>
          <p:nvPr/>
        </p:nvSpPr>
        <p:spPr>
          <a:xfrm>
            <a:off x="6261845" y="5472751"/>
            <a:ext cx="4972927" cy="434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CEF5CC-65BA-4324-805B-80FD5B9E519B}"/>
              </a:ext>
            </a:extLst>
          </p:cNvPr>
          <p:cNvSpPr/>
          <p:nvPr/>
        </p:nvSpPr>
        <p:spPr>
          <a:xfrm>
            <a:off x="6261845" y="5877635"/>
            <a:ext cx="4972927" cy="434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BD6880-D92C-44DC-A309-8114760C13E9}"/>
              </a:ext>
            </a:extLst>
          </p:cNvPr>
          <p:cNvSpPr/>
          <p:nvPr/>
        </p:nvSpPr>
        <p:spPr>
          <a:xfrm>
            <a:off x="6261845" y="6305265"/>
            <a:ext cx="4972927" cy="434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3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8123-B3E6-4AA0-B2F4-9356B47BA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Access Control Exercise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C2968-2A5D-4BC4-937C-99631B70F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76715"/>
          </a:xfrm>
        </p:spPr>
        <p:txBody>
          <a:bodyPr/>
          <a:lstStyle/>
          <a:p>
            <a:r>
              <a:rPr lang="en-US" dirty="0"/>
              <a:t>What Unix group and permission assignments satisfy this access control matrix?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4E67C06-6292-42C2-987E-4B230786D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842386"/>
              </p:ext>
            </p:extLst>
          </p:nvPr>
        </p:nvGraphicFramePr>
        <p:xfrm>
          <a:off x="294202" y="3911279"/>
          <a:ext cx="275844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file1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file</a:t>
                      </a:r>
                      <a:r>
                        <a:rPr lang="en-US" sz="2400" baseline="0" dirty="0"/>
                        <a:t>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user1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rwx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user2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rw</a:t>
                      </a:r>
                      <a:r>
                        <a:rPr lang="en-US" sz="2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user3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rw</a:t>
                      </a:r>
                      <a:r>
                        <a:rPr lang="en-US" sz="2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user4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rwx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rw</a:t>
                      </a:r>
                      <a:r>
                        <a:rPr lang="en-US" sz="2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E2A3FC9-9D0A-4501-9F1C-5D8D2DB0221F}"/>
              </a:ext>
            </a:extLst>
          </p:cNvPr>
          <p:cNvSpPr txBox="1"/>
          <p:nvPr/>
        </p:nvSpPr>
        <p:spPr>
          <a:xfrm>
            <a:off x="300351" y="3449614"/>
            <a:ext cx="275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Desired Permissions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0A9D49A7-4D69-46D2-9773-025060F49BAC}"/>
              </a:ext>
            </a:extLst>
          </p:cNvPr>
          <p:cNvSpPr txBox="1">
            <a:spLocks/>
          </p:cNvSpPr>
          <p:nvPr/>
        </p:nvSpPr>
        <p:spPr>
          <a:xfrm>
            <a:off x="3871983" y="5095164"/>
            <a:ext cx="7828697" cy="15392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~$ 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ls -l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rwxr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--r-- 1 user4 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user4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 0 file1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rwxrw-rw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- 1 user1 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user1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 0 file2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C1A7AF4-5764-4792-8E88-346F7F9DE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035171"/>
              </p:ext>
            </p:extLst>
          </p:nvPr>
        </p:nvGraphicFramePr>
        <p:xfrm>
          <a:off x="3871983" y="2839618"/>
          <a:ext cx="7828698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0393">
                  <a:extLst>
                    <a:ext uri="{9D8B030D-6E8A-4147-A177-3AD203B41FA5}">
                      <a16:colId xmlns:a16="http://schemas.microsoft.com/office/drawing/2014/main" val="765777724"/>
                    </a:ext>
                  </a:extLst>
                </a:gridCol>
                <a:gridCol w="6678305">
                  <a:extLst>
                    <a:ext uri="{9D8B030D-6E8A-4147-A177-3AD203B41FA5}">
                      <a16:colId xmlns:a16="http://schemas.microsoft.com/office/drawing/2014/main" val="1422148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Groups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99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user1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user1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415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user2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user2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882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user3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user3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971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user4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user4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681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01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8123-B3E6-4AA0-B2F4-9356B47BA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Access Control Exercise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C2968-2A5D-4BC4-937C-99631B70F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07" y="1825625"/>
            <a:ext cx="11722308" cy="9767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Unix group and permission assignments satisfy this access control matrix?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4E67C06-6292-42C2-987E-4B230786D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964385"/>
              </p:ext>
            </p:extLst>
          </p:nvPr>
        </p:nvGraphicFramePr>
        <p:xfrm>
          <a:off x="294202" y="3911279"/>
          <a:ext cx="275844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file1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file</a:t>
                      </a:r>
                      <a:r>
                        <a:rPr lang="en-US" sz="2400" baseline="0" dirty="0"/>
                        <a:t>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user1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--x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user2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r-x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rwx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user3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r-x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user4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rwx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E2A3FC9-9D0A-4501-9F1C-5D8D2DB0221F}"/>
              </a:ext>
            </a:extLst>
          </p:cNvPr>
          <p:cNvSpPr txBox="1"/>
          <p:nvPr/>
        </p:nvSpPr>
        <p:spPr>
          <a:xfrm>
            <a:off x="300351" y="3449614"/>
            <a:ext cx="275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Desired Permissions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0A9D49A7-4D69-46D2-9773-025060F49BAC}"/>
              </a:ext>
            </a:extLst>
          </p:cNvPr>
          <p:cNvSpPr txBox="1">
            <a:spLocks/>
          </p:cNvSpPr>
          <p:nvPr/>
        </p:nvSpPr>
        <p:spPr>
          <a:xfrm>
            <a:off x="3871983" y="5095164"/>
            <a:ext cx="7828697" cy="15392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~$ 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ls -l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rwxr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xr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-- 1 user4  group1  0 file1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rwxr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----x 1 user2  group2  0 file2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C1A7AF4-5764-4792-8E88-346F7F9DE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906497"/>
              </p:ext>
            </p:extLst>
          </p:nvPr>
        </p:nvGraphicFramePr>
        <p:xfrm>
          <a:off x="3871983" y="2839618"/>
          <a:ext cx="7828698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0393">
                  <a:extLst>
                    <a:ext uri="{9D8B030D-6E8A-4147-A177-3AD203B41FA5}">
                      <a16:colId xmlns:a16="http://schemas.microsoft.com/office/drawing/2014/main" val="765777724"/>
                    </a:ext>
                  </a:extLst>
                </a:gridCol>
                <a:gridCol w="6678305">
                  <a:extLst>
                    <a:ext uri="{9D8B030D-6E8A-4147-A177-3AD203B41FA5}">
                      <a16:colId xmlns:a16="http://schemas.microsoft.com/office/drawing/2014/main" val="1422148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Groups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99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user1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user1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415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user2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user2, group1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882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user3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user3, group1, group2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971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user4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user4, group2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681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49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8123-B3E6-4AA0-B2F4-9356B47BA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Access Control Exercise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C2968-2A5D-4BC4-937C-99631B70F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16" y="1825625"/>
            <a:ext cx="11887200" cy="9767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Unix group and permission assignments satisfy this access control matrix?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2A3FC9-9D0A-4501-9F1C-5D8D2DB0221F}"/>
              </a:ext>
            </a:extLst>
          </p:cNvPr>
          <p:cNvSpPr txBox="1"/>
          <p:nvPr/>
        </p:nvSpPr>
        <p:spPr>
          <a:xfrm>
            <a:off x="300351" y="3449614"/>
            <a:ext cx="275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Desired Permissions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E51A590-45E2-442A-9162-DCF52C54D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742145"/>
              </p:ext>
            </p:extLst>
          </p:nvPr>
        </p:nvGraphicFramePr>
        <p:xfrm>
          <a:off x="294202" y="3911279"/>
          <a:ext cx="275844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file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file</a:t>
                      </a:r>
                      <a:r>
                        <a:rPr lang="en-US" sz="2400" baseline="0" dirty="0"/>
                        <a:t> 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user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rw</a:t>
                      </a:r>
                      <a:r>
                        <a:rPr lang="en-US" sz="2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user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user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rwx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rwx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user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rwx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D4E38E-211F-43FC-81AD-5D254C090372}"/>
              </a:ext>
            </a:extLst>
          </p:cNvPr>
          <p:cNvSpPr txBox="1">
            <a:spLocks/>
          </p:cNvSpPr>
          <p:nvPr/>
        </p:nvSpPr>
        <p:spPr>
          <a:xfrm>
            <a:off x="3948751" y="2721515"/>
            <a:ext cx="7751929" cy="41364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Trick question! This matrix </a:t>
            </a:r>
            <a:r>
              <a:rPr lang="en-US" b="1" dirty="0"/>
              <a:t>cannot</a:t>
            </a:r>
            <a:r>
              <a:rPr lang="en-US" dirty="0"/>
              <a:t> be represented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file2</a:t>
            </a:r>
            <a:r>
              <a:rPr lang="en-US" dirty="0"/>
              <a:t>: four distinct privilege levels</a:t>
            </a:r>
          </a:p>
          <a:p>
            <a:pPr marL="800100" lvl="1" indent="-342900"/>
            <a:r>
              <a:rPr lang="en-US" sz="2800" dirty="0"/>
              <a:t>Maximum of three levels (user, group, other)</a:t>
            </a:r>
          </a:p>
          <a:p>
            <a:pPr marL="800100" lvl="1" indent="-342900"/>
            <a:endParaRPr lang="en-US" sz="2800" dirty="0"/>
          </a:p>
          <a:p>
            <a:pPr marL="0" indent="0">
              <a:buNone/>
            </a:pPr>
            <a:r>
              <a:rPr lang="en-US" i="1" dirty="0"/>
              <a:t>file1</a:t>
            </a:r>
            <a:r>
              <a:rPr lang="en-US" dirty="0"/>
              <a:t>: two users have high privileges</a:t>
            </a:r>
          </a:p>
          <a:p>
            <a:pPr marL="800100" lvl="1" indent="-342900"/>
            <a:r>
              <a:rPr lang="en-US" sz="2800" dirty="0"/>
              <a:t>If </a:t>
            </a:r>
            <a:r>
              <a:rPr lang="en-US" sz="2800" i="1" dirty="0"/>
              <a:t>user3</a:t>
            </a:r>
            <a:r>
              <a:rPr lang="en-US" sz="2800" dirty="0"/>
              <a:t> and </a:t>
            </a:r>
            <a:r>
              <a:rPr lang="en-US" sz="2800" i="1" dirty="0"/>
              <a:t>user4</a:t>
            </a:r>
            <a:r>
              <a:rPr lang="en-US" sz="2800" dirty="0"/>
              <a:t> are in a group, how to give </a:t>
            </a:r>
            <a:r>
              <a:rPr lang="en-US" sz="2800" i="1" dirty="0"/>
              <a:t>user2</a:t>
            </a:r>
            <a:r>
              <a:rPr lang="en-US" sz="2800" dirty="0"/>
              <a:t> read and </a:t>
            </a:r>
            <a:r>
              <a:rPr lang="en-US" sz="2800" i="1" dirty="0"/>
              <a:t>user1</a:t>
            </a:r>
            <a:r>
              <a:rPr lang="en-US" sz="2800" dirty="0"/>
              <a:t> nothing?</a:t>
            </a:r>
          </a:p>
          <a:p>
            <a:pPr marL="800100" lvl="1" indent="-342900"/>
            <a:r>
              <a:rPr lang="en-US" sz="2800" dirty="0"/>
              <a:t>If </a:t>
            </a:r>
            <a:r>
              <a:rPr lang="en-US" sz="2800" i="1" dirty="0"/>
              <a:t>user1</a:t>
            </a:r>
            <a:r>
              <a:rPr lang="en-US" sz="2800" dirty="0"/>
              <a:t> or </a:t>
            </a:r>
            <a:r>
              <a:rPr lang="en-US" sz="2800" i="1" dirty="0"/>
              <a:t>user2</a:t>
            </a:r>
            <a:r>
              <a:rPr lang="en-US" sz="2800" dirty="0"/>
              <a:t> are owner, they can grant themselves write and execute permissions :(</a:t>
            </a:r>
          </a:p>
        </p:txBody>
      </p:sp>
    </p:spTree>
    <p:extLst>
      <p:ext uri="{BB962C8B-B14F-4D97-AF65-F5344CB8AC3E}">
        <p14:creationId xmlns:p14="http://schemas.microsoft.com/office/powerpoint/2010/main" val="381972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4C42357-304F-4BE1-9C95-789D19EC1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Access Control Review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398D57-2F7B-4D6C-8CD1-4E8328A18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The Good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E6DD06-519F-402A-B9F4-CBDC72FC5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Very simple model</a:t>
            </a:r>
          </a:p>
          <a:p>
            <a:pPr lvl="1"/>
            <a:r>
              <a:rPr lang="en-US" dirty="0"/>
              <a:t>Owners, groups, and other</a:t>
            </a:r>
          </a:p>
          <a:p>
            <a:pPr lvl="1"/>
            <a:r>
              <a:rPr lang="en-US" dirty="0"/>
              <a:t>Read, write, execute</a:t>
            </a:r>
          </a:p>
          <a:p>
            <a:pPr marL="0" indent="0">
              <a:buNone/>
            </a:pPr>
            <a:r>
              <a:rPr lang="en-US" dirty="0"/>
              <a:t>Relatively simple to manage and understand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E472D47-5C82-4B93-B2FE-F7FC27692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The Bad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FA91129-0989-4254-9F1C-F6301D7746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Not all policies can be encoded!</a:t>
            </a:r>
          </a:p>
          <a:p>
            <a:pPr lvl="1"/>
            <a:r>
              <a:rPr lang="en-US" dirty="0"/>
              <a:t>Contrast to ACL</a:t>
            </a:r>
          </a:p>
          <a:p>
            <a:pPr marL="0" indent="0">
              <a:buNone/>
            </a:pPr>
            <a:r>
              <a:rPr lang="en-US" dirty="0"/>
              <a:t>Not quite as simple as it seems</a:t>
            </a:r>
          </a:p>
          <a:p>
            <a:pPr lvl="1"/>
            <a:r>
              <a:rPr lang="en-US" dirty="0" err="1"/>
              <a:t>setuid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69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DD7B95-4400-4F5F-8BE4-617DBF634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65" y="3298722"/>
            <a:ext cx="8495070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Problems with Principals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FA6E6-BEBD-4C65-9D72-12D0C48DC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8465" y="5258851"/>
            <a:ext cx="8495070" cy="90400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3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setuid</a:t>
            </a:r>
          </a:p>
          <a:p>
            <a:pPr algn="ctr"/>
            <a:r>
              <a:rPr lang="en-US" sz="13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The Confused Deputy Problem</a:t>
            </a:r>
          </a:p>
          <a:p>
            <a:pPr algn="ctr"/>
            <a:r>
              <a:rPr lang="en-US" sz="13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Capability-based Access Control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Irritant">
            <a:extLst>
              <a:ext uri="{FF2B5EF4-FFF2-40B4-BE49-F238E27FC236}">
                <a16:creationId xmlns:a16="http://schemas.microsoft.com/office/drawing/2014/main" id="{7DD5892C-F805-4407-96DE-ADCC6A278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83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0AF818-D9C4-4400-8FE3-C81B8E7AB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Principals to Subjects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0702FB-E0FE-443F-B935-BB4459123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Thus far, we have focused on </a:t>
            </a:r>
            <a:r>
              <a:rPr lang="en-US" dirty="0">
                <a:solidFill>
                  <a:schemeClr val="accent1"/>
                </a:solidFill>
              </a:rPr>
              <a:t>principals</a:t>
            </a:r>
          </a:p>
          <a:p>
            <a:pPr lvl="1"/>
            <a:r>
              <a:rPr lang="en-US" dirty="0"/>
              <a:t>What user created/owns an object?</a:t>
            </a:r>
          </a:p>
          <a:p>
            <a:pPr lvl="1"/>
            <a:r>
              <a:rPr lang="en-US" dirty="0"/>
              <a:t>What groups does a user belong to?</a:t>
            </a:r>
          </a:p>
          <a:p>
            <a:pPr marL="0" indent="0">
              <a:buNone/>
            </a:pPr>
            <a:r>
              <a:rPr lang="en-US" dirty="0"/>
              <a:t>What about </a:t>
            </a:r>
            <a:r>
              <a:rPr lang="en-US" dirty="0">
                <a:solidFill>
                  <a:schemeClr val="accent1"/>
                </a:solidFill>
              </a:rPr>
              <a:t>subjects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When you run a program, what permissions does it have?</a:t>
            </a:r>
          </a:p>
          <a:p>
            <a:pPr lvl="1"/>
            <a:r>
              <a:rPr lang="en-US" dirty="0"/>
              <a:t>Who is the “owner” of a running program?</a:t>
            </a:r>
          </a:p>
        </p:txBody>
      </p:sp>
    </p:spTree>
    <p:extLst>
      <p:ext uri="{BB962C8B-B14F-4D97-AF65-F5344CB8AC3E}">
        <p14:creationId xmlns:p14="http://schemas.microsoft.com/office/powerpoint/2010/main" val="4229743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B9454-806C-4B5A-BA05-936389235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Owners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19A583D-ED30-4BEC-8BAA-ADE5AA9B969F}"/>
              </a:ext>
            </a:extLst>
          </p:cNvPr>
          <p:cNvSpPr txBox="1">
            <a:spLocks/>
          </p:cNvSpPr>
          <p:nvPr/>
        </p:nvSpPr>
        <p:spPr>
          <a:xfrm>
            <a:off x="660210" y="1522270"/>
            <a:ext cx="10871579" cy="18833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cbw@DESKTOP</a:t>
            </a: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:~$ 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ls -l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rwxr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xr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-x 1 cbw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cbw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313 Jan 29 22:47 </a:t>
            </a:r>
            <a:r>
              <a:rPr lang="en-US" sz="2400" dirty="0">
                <a:solidFill>
                  <a:schemeClr val="accent6"/>
                </a:solidFill>
                <a:latin typeface="Consolas" panose="020B0609020204030204" pitchFamily="49" charset="0"/>
              </a:rPr>
              <a:t>my_program.py</a:t>
            </a:r>
          </a:p>
          <a:p>
            <a:pPr marL="0" indent="0">
              <a:buNone/>
            </a:pPr>
            <a:r>
              <a:rPr lang="en-US" sz="2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cbw@DESKTOP</a:t>
            </a: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:~$ 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./my_program.py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…</a:t>
            </a:r>
          </a:p>
          <a:p>
            <a:pPr marL="0" indent="0">
              <a:buNone/>
            </a:pPr>
            <a:endParaRPr lang="en-US" sz="2400" dirty="0">
              <a:solidFill>
                <a:schemeClr val="accent6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73DBCC12-F5A9-4B5B-8FB9-1AD66C094761}"/>
              </a:ext>
            </a:extLst>
          </p:cNvPr>
          <p:cNvSpPr txBox="1">
            <a:spLocks/>
          </p:cNvSpPr>
          <p:nvPr/>
        </p:nvSpPr>
        <p:spPr>
          <a:xfrm>
            <a:off x="660210" y="5623422"/>
            <a:ext cx="10871579" cy="9911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cbw@DESKTOP</a:t>
            </a: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:~$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ps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aux | grep my_program.py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nsolas" panose="020B0609020204030204" pitchFamily="49" charset="0"/>
              </a:rPr>
              <a:t>cbw        tty1     S    01:06   0:00 python ./my_program.py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A91246F4-8510-4020-ABD4-28C359C39206}"/>
              </a:ext>
            </a:extLst>
          </p:cNvPr>
          <p:cNvSpPr/>
          <p:nvPr/>
        </p:nvSpPr>
        <p:spPr>
          <a:xfrm>
            <a:off x="4239904" y="3784979"/>
            <a:ext cx="2047165" cy="1264693"/>
          </a:xfrm>
          <a:prstGeom prst="wedgeRectCallout">
            <a:avLst>
              <a:gd name="adj1" fmla="val -36388"/>
              <a:gd name="adj2" fmla="val -1173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Who is the owner of this process?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E9C694E4-60DA-4057-8C7B-D5D61CC0B2C4}"/>
              </a:ext>
            </a:extLst>
          </p:cNvPr>
          <p:cNvSpPr/>
          <p:nvPr/>
        </p:nvSpPr>
        <p:spPr>
          <a:xfrm>
            <a:off x="1380698" y="3784979"/>
            <a:ext cx="2047165" cy="1264693"/>
          </a:xfrm>
          <a:prstGeom prst="wedgeRectCallout">
            <a:avLst>
              <a:gd name="adj1" fmla="val -60388"/>
              <a:gd name="adj2" fmla="val 1344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cbw is the owner. Why?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14FEEA-F8BF-47A0-818F-1CFBF65A3F2E}"/>
              </a:ext>
            </a:extLst>
          </p:cNvPr>
          <p:cNvSpPr/>
          <p:nvPr/>
        </p:nvSpPr>
        <p:spPr>
          <a:xfrm>
            <a:off x="2820316" y="1941442"/>
            <a:ext cx="784276" cy="50832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00D076-1159-4862-8E5E-83BA340F5BD3}"/>
              </a:ext>
            </a:extLst>
          </p:cNvPr>
          <p:cNvSpPr/>
          <p:nvPr/>
        </p:nvSpPr>
        <p:spPr>
          <a:xfrm>
            <a:off x="596422" y="2406799"/>
            <a:ext cx="784276" cy="50832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4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Authorization follows authentication</a:t>
            </a:r>
          </a:p>
          <a:p>
            <a:pPr lvl="1"/>
            <a:r>
              <a:rPr lang="en-US" dirty="0"/>
              <a:t>If asking what someone can do, you must know who they are</a:t>
            </a:r>
          </a:p>
          <a:p>
            <a:pPr marL="0" indent="0">
              <a:buNone/>
            </a:pPr>
            <a:r>
              <a:rPr lang="en-US" dirty="0"/>
              <a:t>Usually represented as a </a:t>
            </a:r>
            <a:r>
              <a:rPr lang="en-US" dirty="0">
                <a:solidFill>
                  <a:schemeClr val="accent1"/>
                </a:solidFill>
              </a:rPr>
              <a:t>policy</a:t>
            </a:r>
            <a:r>
              <a:rPr lang="en-US" dirty="0"/>
              <a:t> specification</a:t>
            </a:r>
          </a:p>
          <a:p>
            <a:pPr lvl="1"/>
            <a:r>
              <a:rPr lang="en-US" dirty="0"/>
              <a:t>What resources can be accessed by a given subject?</a:t>
            </a:r>
          </a:p>
          <a:p>
            <a:pPr lvl="1"/>
            <a:r>
              <a:rPr lang="en-US" dirty="0"/>
              <a:t>Can also include the nature of the access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55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B9454-806C-4B5A-BA05-936389235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Owners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19A583D-ED30-4BEC-8BAA-ADE5AA9B969F}"/>
              </a:ext>
            </a:extLst>
          </p:cNvPr>
          <p:cNvSpPr txBox="1">
            <a:spLocks/>
          </p:cNvSpPr>
          <p:nvPr/>
        </p:nvSpPr>
        <p:spPr>
          <a:xfrm>
            <a:off x="660210" y="1522270"/>
            <a:ext cx="10871579" cy="24173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cbw@DESKTOP</a:t>
            </a: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:~$ 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ls -l /bin/ls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rwxr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xr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-x 1 root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root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110080 Mar 10  2016 </a:t>
            </a:r>
            <a:r>
              <a:rPr lang="en-US" sz="2400" dirty="0">
                <a:solidFill>
                  <a:schemeClr val="accent6"/>
                </a:solidFill>
                <a:latin typeface="Consolas" panose="020B0609020204030204" pitchFamily="49" charset="0"/>
              </a:rPr>
              <a:t>/bin/ls</a:t>
            </a:r>
          </a:p>
          <a:p>
            <a:pPr marL="0" indent="0">
              <a:buNone/>
            </a:pPr>
            <a:r>
              <a:rPr lang="en-US" sz="2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cbw@DESKTOP</a:t>
            </a: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:~$ 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ls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…</a:t>
            </a:r>
          </a:p>
          <a:p>
            <a:pPr marL="0" indent="0">
              <a:buNone/>
            </a:pPr>
            <a:endParaRPr lang="en-US" sz="2400" dirty="0">
              <a:solidFill>
                <a:schemeClr val="accent6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73DBCC12-F5A9-4B5B-8FB9-1AD66C094761}"/>
              </a:ext>
            </a:extLst>
          </p:cNvPr>
          <p:cNvSpPr txBox="1">
            <a:spLocks/>
          </p:cNvSpPr>
          <p:nvPr/>
        </p:nvSpPr>
        <p:spPr>
          <a:xfrm>
            <a:off x="660210" y="5623422"/>
            <a:ext cx="10871579" cy="9911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cbw@DESKTOP</a:t>
            </a: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:~$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ps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aux | grep ls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nsolas" panose="020B0609020204030204" pitchFamily="49" charset="0"/>
              </a:rPr>
              <a:t>cbw        tty1     S    01:06   0:00 /bin/ls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A91246F4-8510-4020-ABD4-28C359C39206}"/>
              </a:ext>
            </a:extLst>
          </p:cNvPr>
          <p:cNvSpPr/>
          <p:nvPr/>
        </p:nvSpPr>
        <p:spPr>
          <a:xfrm>
            <a:off x="4338136" y="2730963"/>
            <a:ext cx="2607194" cy="947186"/>
          </a:xfrm>
          <a:prstGeom prst="wedgeRectCallout">
            <a:avLst>
              <a:gd name="adj1" fmla="val -82166"/>
              <a:gd name="adj2" fmla="val -533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Who is the owner of this process?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E9C694E4-60DA-4057-8C7B-D5D61CC0B2C4}"/>
              </a:ext>
            </a:extLst>
          </p:cNvPr>
          <p:cNvSpPr/>
          <p:nvPr/>
        </p:nvSpPr>
        <p:spPr>
          <a:xfrm>
            <a:off x="2177839" y="4422554"/>
            <a:ext cx="2047165" cy="1108385"/>
          </a:xfrm>
          <a:prstGeom prst="wedgeRectCallout">
            <a:avLst>
              <a:gd name="adj1" fmla="val -90166"/>
              <a:gd name="adj2" fmla="val 1200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cbw is the owner. Why?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F50F70EB-984D-4D24-AB08-267012F51638}"/>
              </a:ext>
            </a:extLst>
          </p:cNvPr>
          <p:cNvSpPr/>
          <p:nvPr/>
        </p:nvSpPr>
        <p:spPr>
          <a:xfrm rot="21156449">
            <a:off x="638033" y="4785269"/>
            <a:ext cx="626660" cy="8831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19E666C2-228A-484F-8AC4-49EC6BCD9EC7}"/>
              </a:ext>
            </a:extLst>
          </p:cNvPr>
          <p:cNvSpPr/>
          <p:nvPr/>
        </p:nvSpPr>
        <p:spPr>
          <a:xfrm rot="12045211">
            <a:off x="400514" y="2849517"/>
            <a:ext cx="626660" cy="13092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4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C6591-6D02-4D4A-A74C-7A2266FE9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 Ownership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EABA9-CC8C-49D9-B4C6-B0077E44A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690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Under normal circumstances, subjects are owned by the principal that executes them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File ownership is irrelevant</a:t>
            </a:r>
          </a:p>
          <a:p>
            <a:pPr marL="0" indent="0">
              <a:buNone/>
            </a:pPr>
            <a:r>
              <a:rPr lang="en-US" dirty="0"/>
              <a:t>Why is this important for security?</a:t>
            </a:r>
          </a:p>
          <a:p>
            <a:pPr lvl="1"/>
            <a:r>
              <a:rPr lang="en-US" dirty="0"/>
              <a:t>A principal that is able to execute a file owned by root should not be granted root privileges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7245C01D-48D7-4D38-B2D0-025D0C282C35}"/>
              </a:ext>
            </a:extLst>
          </p:cNvPr>
          <p:cNvSpPr txBox="1">
            <a:spLocks/>
          </p:cNvSpPr>
          <p:nvPr/>
        </p:nvSpPr>
        <p:spPr>
          <a:xfrm>
            <a:off x="838200" y="5043391"/>
            <a:ext cx="10871579" cy="10918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cbw@DESKTOP</a:t>
            </a: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:~$ 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ls -l /bin/bash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rwxr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xr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-x 1 root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root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110080 Mar 10  2016 </a:t>
            </a:r>
            <a:r>
              <a:rPr lang="en-US" sz="2400" dirty="0">
                <a:solidFill>
                  <a:schemeClr val="accent6"/>
                </a:solidFill>
                <a:latin typeface="Consolas" panose="020B0609020204030204" pitchFamily="49" charset="0"/>
              </a:rPr>
              <a:t>/bin/bash</a:t>
            </a:r>
          </a:p>
        </p:txBody>
      </p:sp>
    </p:spTree>
    <p:extLst>
      <p:ext uri="{BB962C8B-B14F-4D97-AF65-F5344CB8AC3E}">
        <p14:creationId xmlns:p14="http://schemas.microsoft.com/office/powerpoint/2010/main" val="282974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9A900-96C1-497C-9F8B-573385F1A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31C84-6B14-4FC7-83D9-024CE46DC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39152"/>
            <a:ext cx="10989860" cy="191833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Consider the </a:t>
            </a:r>
            <a:r>
              <a:rPr lang="en-US" i="1" dirty="0" err="1"/>
              <a:t>passwd</a:t>
            </a:r>
            <a:r>
              <a:rPr lang="en-US" i="1" dirty="0"/>
              <a:t> </a:t>
            </a:r>
            <a:r>
              <a:rPr lang="en-US" dirty="0"/>
              <a:t>program</a:t>
            </a:r>
          </a:p>
          <a:p>
            <a:pPr lvl="1"/>
            <a:r>
              <a:rPr lang="en-US" dirty="0"/>
              <a:t>All users must be able to execute it (to set and change their passwords)</a:t>
            </a:r>
          </a:p>
          <a:p>
            <a:pPr lvl="1"/>
            <a:r>
              <a:rPr lang="en-US" dirty="0"/>
              <a:t>Must have write access to </a:t>
            </a:r>
            <a:r>
              <a:rPr lang="en-US" i="1" dirty="0"/>
              <a:t>/</a:t>
            </a:r>
            <a:r>
              <a:rPr lang="en-US" i="1" dirty="0" err="1"/>
              <a:t>etc</a:t>
            </a:r>
            <a:r>
              <a:rPr lang="en-US" i="1" dirty="0"/>
              <a:t>/shadow </a:t>
            </a:r>
            <a:r>
              <a:rPr lang="en-US" dirty="0"/>
              <a:t>(file where password hashes are stored)</a:t>
            </a:r>
          </a:p>
          <a:p>
            <a:pPr marL="0" indent="0">
              <a:buNone/>
            </a:pPr>
            <a:r>
              <a:rPr lang="en-US" dirty="0"/>
              <a:t>Problem: </a:t>
            </a:r>
            <a:r>
              <a:rPr lang="en-US" i="1" dirty="0"/>
              <a:t>/</a:t>
            </a:r>
            <a:r>
              <a:rPr lang="en-US" i="1" dirty="0" err="1"/>
              <a:t>etc</a:t>
            </a:r>
            <a:r>
              <a:rPr lang="en-US" i="1" dirty="0"/>
              <a:t>/shadow </a:t>
            </a:r>
            <a:r>
              <a:rPr lang="en-US" dirty="0"/>
              <a:t>is only writable by root user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FD1087D-A07B-4B2D-A580-9D77ABE1A4EB}"/>
              </a:ext>
            </a:extLst>
          </p:cNvPr>
          <p:cNvSpPr txBox="1">
            <a:spLocks/>
          </p:cNvSpPr>
          <p:nvPr/>
        </p:nvSpPr>
        <p:spPr>
          <a:xfrm>
            <a:off x="838200" y="1600519"/>
            <a:ext cx="10871579" cy="15111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cbw@DESKTOP</a:t>
            </a: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:~$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passwd</a:t>
            </a:r>
            <a:endParaRPr lang="en-US" sz="24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Changing password for cbw.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(current) UNIX password:</a:t>
            </a:r>
            <a:endParaRPr lang="en-US" sz="2400" dirty="0">
              <a:solidFill>
                <a:schemeClr val="accent6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FA8D757D-0E54-443B-B0D9-A7FCCFDEE8AD}"/>
              </a:ext>
            </a:extLst>
          </p:cNvPr>
          <p:cNvSpPr txBox="1">
            <a:spLocks/>
          </p:cNvSpPr>
          <p:nvPr/>
        </p:nvSpPr>
        <p:spPr>
          <a:xfrm>
            <a:off x="838200" y="5418162"/>
            <a:ext cx="10871579" cy="10144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cbw@DESKTOP</a:t>
            </a: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:~$ 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ls -l /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etc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/shadow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rw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-r----- 1 root shadow 922 Jan  8 14:56 /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etc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/shadow</a:t>
            </a:r>
            <a:endParaRPr lang="en-US" sz="2400" dirty="0">
              <a:solidFill>
                <a:schemeClr val="accent6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47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CD2EF-AC9B-4413-8EE9-F555592A4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setuid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0BA4B-247B-4765-B71A-B1781849F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585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Objects may have the </a:t>
            </a:r>
            <a:r>
              <a:rPr lang="en-US" i="1" dirty="0" err="1"/>
              <a:t>setuid</a:t>
            </a:r>
            <a:r>
              <a:rPr lang="en-US" dirty="0"/>
              <a:t> permission</a:t>
            </a:r>
          </a:p>
          <a:p>
            <a:pPr lvl="1"/>
            <a:r>
              <a:rPr lang="en-US" dirty="0"/>
              <a:t>Program may execute as the </a:t>
            </a:r>
            <a:r>
              <a:rPr lang="en-US" b="1" dirty="0"/>
              <a:t>file owner</a:t>
            </a:r>
            <a:r>
              <a:rPr lang="en-US" dirty="0"/>
              <a:t>, rather than </a:t>
            </a:r>
            <a:r>
              <a:rPr lang="en-US" b="1" dirty="0"/>
              <a:t>executing principal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76A7BDA6-82E8-4E9F-8625-0CD5693640D4}"/>
              </a:ext>
            </a:extLst>
          </p:cNvPr>
          <p:cNvSpPr txBox="1">
            <a:spLocks/>
          </p:cNvSpPr>
          <p:nvPr/>
        </p:nvSpPr>
        <p:spPr>
          <a:xfrm>
            <a:off x="660210" y="5623422"/>
            <a:ext cx="10871579" cy="9911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cbw@DESKTOP</a:t>
            </a: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:~$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ps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aux | grep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passwd</a:t>
            </a:r>
            <a:endParaRPr lang="en-US" sz="24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Consolas" panose="020B0609020204030204" pitchFamily="49" charset="0"/>
              </a:rPr>
              <a:t>root        tty1     S    01:06   0:00 python ./my_program.py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56FAF7D0-E81B-41C9-A31F-19A7C93EDB27}"/>
              </a:ext>
            </a:extLst>
          </p:cNvPr>
          <p:cNvSpPr txBox="1">
            <a:spLocks/>
          </p:cNvSpPr>
          <p:nvPr/>
        </p:nvSpPr>
        <p:spPr>
          <a:xfrm>
            <a:off x="660210" y="2919080"/>
            <a:ext cx="10871579" cy="25582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cbw@DESKTOP</a:t>
            </a: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:~$ 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ls -l /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usr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/bin/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passwd</a:t>
            </a:r>
            <a:endParaRPr lang="en-US" sz="24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rwsr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xr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-x 1 root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root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47032 May 16  2017 </a:t>
            </a:r>
            <a:r>
              <a:rPr lang="en-US" sz="2400" dirty="0">
                <a:solidFill>
                  <a:schemeClr val="bg1"/>
                </a:solidFill>
                <a:highlight>
                  <a:srgbClr val="FF0000"/>
                </a:highlight>
                <a:latin typeface="Consolas" panose="020B0609020204030204" pitchFamily="49" charset="0"/>
              </a:rPr>
              <a:t>/</a:t>
            </a:r>
            <a:r>
              <a:rPr lang="en-US" sz="2400" dirty="0" err="1">
                <a:solidFill>
                  <a:schemeClr val="bg1"/>
                </a:solidFill>
                <a:highlight>
                  <a:srgbClr val="FF0000"/>
                </a:highlight>
                <a:latin typeface="Consolas" panose="020B0609020204030204" pitchFamily="49" charset="0"/>
              </a:rPr>
              <a:t>usr</a:t>
            </a:r>
            <a:r>
              <a:rPr lang="en-US" sz="2400" dirty="0">
                <a:solidFill>
                  <a:schemeClr val="bg1"/>
                </a:solidFill>
                <a:highlight>
                  <a:srgbClr val="FF0000"/>
                </a:highlight>
                <a:latin typeface="Consolas" panose="020B0609020204030204" pitchFamily="49" charset="0"/>
              </a:rPr>
              <a:t>/bin/</a:t>
            </a:r>
            <a:r>
              <a:rPr lang="en-US" sz="2400" dirty="0" err="1">
                <a:solidFill>
                  <a:schemeClr val="bg1"/>
                </a:solidFill>
                <a:highlight>
                  <a:srgbClr val="FF0000"/>
                </a:highlight>
                <a:latin typeface="Consolas" panose="020B0609020204030204" pitchFamily="49" charset="0"/>
              </a:rPr>
              <a:t>passwd</a:t>
            </a:r>
            <a:endParaRPr lang="en-US" sz="2400" dirty="0">
              <a:solidFill>
                <a:schemeClr val="bg1"/>
              </a:solidFill>
              <a:highlight>
                <a:srgbClr val="FF0000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cbw@DESKTOP</a:t>
            </a: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:~$ 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passwd</a:t>
            </a:r>
            <a:endParaRPr lang="en-US" sz="24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Changing password for cbw.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(current) UNIX password:</a:t>
            </a:r>
            <a:endParaRPr lang="en-US" sz="2400" dirty="0">
              <a:solidFill>
                <a:schemeClr val="accent6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FE89E29-B4B0-401F-B6DB-B8521F24AE0F}"/>
              </a:ext>
            </a:extLst>
          </p:cNvPr>
          <p:cNvSpPr/>
          <p:nvPr/>
        </p:nvSpPr>
        <p:spPr>
          <a:xfrm>
            <a:off x="1092554" y="3357350"/>
            <a:ext cx="481488" cy="481488"/>
          </a:xfrm>
          <a:prstGeom prst="ellipse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4781D79-9C51-446F-87A3-8C69BBB7C710}"/>
              </a:ext>
            </a:extLst>
          </p:cNvPr>
          <p:cNvSpPr/>
          <p:nvPr/>
        </p:nvSpPr>
        <p:spPr>
          <a:xfrm>
            <a:off x="542827" y="6055788"/>
            <a:ext cx="1099453" cy="481488"/>
          </a:xfrm>
          <a:prstGeom prst="ellipse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B9C071F-3D11-420B-B048-00EE3F1A029E}"/>
              </a:ext>
            </a:extLst>
          </p:cNvPr>
          <p:cNvSpPr/>
          <p:nvPr/>
        </p:nvSpPr>
        <p:spPr>
          <a:xfrm>
            <a:off x="2733097" y="3357350"/>
            <a:ext cx="1085869" cy="481488"/>
          </a:xfrm>
          <a:prstGeom prst="ellipse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3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8D82E-054C-4DCE-A8D7-58C2D359E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chmod</a:t>
            </a:r>
            <a:r>
              <a:rPr lang="en-US" dirty="0"/>
              <a:t> Revisited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2A802-0502-4890-ACB4-27850B723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7141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to add </a:t>
            </a:r>
            <a:r>
              <a:rPr lang="en-US" i="1" dirty="0" err="1"/>
              <a:t>setuid</a:t>
            </a:r>
            <a:r>
              <a:rPr lang="en-US" i="1" dirty="0"/>
              <a:t> </a:t>
            </a:r>
            <a:r>
              <a:rPr lang="en-US" dirty="0"/>
              <a:t>to an object?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chmod</a:t>
            </a:r>
            <a:r>
              <a:rPr lang="en-US" dirty="0"/>
              <a:t> </a:t>
            </a:r>
            <a:r>
              <a:rPr lang="en-US" dirty="0" err="1"/>
              <a:t>u+s</a:t>
            </a:r>
            <a:r>
              <a:rPr lang="en-US" dirty="0"/>
              <a:t> &lt;file1&gt; [file2] …</a:t>
            </a:r>
          </a:p>
          <a:p>
            <a:pPr marL="0" indent="0" algn="ctr">
              <a:buNone/>
            </a:pPr>
            <a:r>
              <a:rPr lang="en-US" dirty="0" err="1"/>
              <a:t>chmod</a:t>
            </a:r>
            <a:r>
              <a:rPr lang="en-US" dirty="0"/>
              <a:t> 2### &lt;file1&gt; [file2] …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WARNING: NEVER SET A SCRIPT AS SETUID</a:t>
            </a:r>
          </a:p>
          <a:p>
            <a:pPr lvl="1"/>
            <a:r>
              <a:rPr lang="en-US" dirty="0"/>
              <a:t>Only set </a:t>
            </a:r>
            <a:r>
              <a:rPr lang="en-US" i="1" dirty="0" err="1"/>
              <a:t>setuid</a:t>
            </a:r>
            <a:r>
              <a:rPr lang="en-US" dirty="0"/>
              <a:t> on compiled binary programs</a:t>
            </a:r>
          </a:p>
          <a:p>
            <a:pPr lvl="1"/>
            <a:r>
              <a:rPr lang="en-US" dirty="0"/>
              <a:t>Scripts with </a:t>
            </a:r>
            <a:r>
              <a:rPr lang="en-US" i="1" dirty="0" err="1"/>
              <a:t>setuid</a:t>
            </a:r>
            <a:r>
              <a:rPr lang="en-US" dirty="0"/>
              <a:t> lead to </a:t>
            </a:r>
            <a:r>
              <a:rPr lang="en-US" dirty="0">
                <a:solidFill>
                  <a:schemeClr val="accent1"/>
                </a:solidFill>
              </a:rPr>
              <a:t>Time of Check Time of Use </a:t>
            </a:r>
            <a:r>
              <a:rPr lang="en-US" dirty="0"/>
              <a:t>(</a:t>
            </a:r>
            <a:r>
              <a:rPr lang="en-US" dirty="0">
                <a:solidFill>
                  <a:schemeClr val="accent1"/>
                </a:solidFill>
              </a:rPr>
              <a:t>TOCTOU</a:t>
            </a:r>
            <a:r>
              <a:rPr lang="en-US" dirty="0"/>
              <a:t>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vulnerabilities</a:t>
            </a:r>
          </a:p>
        </p:txBody>
      </p:sp>
    </p:spTree>
    <p:extLst>
      <p:ext uri="{BB962C8B-B14F-4D97-AF65-F5344CB8AC3E}">
        <p14:creationId xmlns:p14="http://schemas.microsoft.com/office/powerpoint/2010/main" val="345213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91BFCD-C820-4D89-8A1D-290040D13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65" y="3298722"/>
            <a:ext cx="8495070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Ambient Authority and the Confused Deputy Problem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2D0647-5FA5-4F48-AD84-ADB4651B0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8465" y="5258851"/>
            <a:ext cx="8495070" cy="90400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 descr="User">
            <a:extLst>
              <a:ext uri="{FF2B5EF4-FFF2-40B4-BE49-F238E27FC236}">
                <a16:creationId xmlns:a16="http://schemas.microsoft.com/office/drawing/2014/main" id="{A47D5456-1F9B-44D8-A745-988678AF4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321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6F8FC-5147-46DE-B6F2-6AF953381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</a:t>
            </a:r>
            <a:r>
              <a:rPr lang="en-US" dirty="0" err="1"/>
              <a:t>setuid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0FF59-F010-4A45-90CC-C05654134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749" y="1825624"/>
            <a:ext cx="10515600" cy="47343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Consider an example </a:t>
            </a:r>
            <a:r>
              <a:rPr lang="en-US" i="1" dirty="0" err="1"/>
              <a:t>turnin</a:t>
            </a:r>
            <a:r>
              <a:rPr lang="en-US" dirty="0"/>
              <a:t> program</a:t>
            </a:r>
          </a:p>
          <a:p>
            <a:pPr marL="0" indent="0" algn="ctr">
              <a:buNone/>
            </a:pPr>
            <a:r>
              <a:rPr lang="en-US" dirty="0"/>
              <a:t>/cy2550/</a:t>
            </a:r>
            <a:r>
              <a:rPr lang="en-US" dirty="0" err="1"/>
              <a:t>turnin</a:t>
            </a:r>
            <a:r>
              <a:rPr lang="en-US" dirty="0"/>
              <a:t> &lt;project #&gt; &lt;</a:t>
            </a:r>
            <a:r>
              <a:rPr lang="en-US" dirty="0" err="1"/>
              <a:t>in_file</a:t>
            </a:r>
            <a:r>
              <a:rPr lang="en-US" dirty="0"/>
              <a:t>&gt; &lt;</a:t>
            </a:r>
            <a:r>
              <a:rPr lang="en-US" dirty="0" err="1"/>
              <a:t>out_file</a:t>
            </a:r>
            <a:r>
              <a:rPr lang="en-US" dirty="0"/>
              <a:t>&gt;</a:t>
            </a:r>
          </a:p>
          <a:p>
            <a:pPr marL="0" indent="0" algn="ctr">
              <a:buNone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Copies </a:t>
            </a:r>
            <a:r>
              <a:rPr lang="en-US" i="1" dirty="0"/>
              <a:t>&lt;</a:t>
            </a:r>
            <a:r>
              <a:rPr lang="en-US" i="1" dirty="0" err="1"/>
              <a:t>in_file</a:t>
            </a:r>
            <a:r>
              <a:rPr lang="en-US" i="1" dirty="0"/>
              <a:t>&gt; </a:t>
            </a:r>
            <a:r>
              <a:rPr lang="en-US" dirty="0"/>
              <a:t>to </a:t>
            </a:r>
            <a:r>
              <a:rPr lang="en-US" i="1" dirty="0"/>
              <a:t>&lt;</a:t>
            </a:r>
            <a:r>
              <a:rPr lang="en-US" i="1" dirty="0" err="1"/>
              <a:t>out_file</a:t>
            </a:r>
            <a:r>
              <a:rPr lang="en-US" i="1" dirty="0"/>
              <a:t>&gt;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Grades the assignment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Writes the grade to </a:t>
            </a:r>
            <a:r>
              <a:rPr lang="en-US" i="1" dirty="0"/>
              <a:t>/cy2550/&lt;project#&gt;/grades</a:t>
            </a:r>
          </a:p>
          <a:p>
            <a:pPr marL="0" indent="0">
              <a:buNone/>
            </a:pPr>
            <a:r>
              <a:rPr lang="en-US" dirty="0"/>
              <a:t>Challenge: students cannot have write access to project directories or grade files</a:t>
            </a:r>
          </a:p>
          <a:p>
            <a:pPr lvl="1"/>
            <a:r>
              <a:rPr lang="en-US" i="1" dirty="0" err="1"/>
              <a:t>turnin</a:t>
            </a:r>
            <a:r>
              <a:rPr lang="en-US" dirty="0"/>
              <a:t> program must be </a:t>
            </a:r>
            <a:r>
              <a:rPr lang="en-US" i="1" dirty="0" err="1"/>
              <a:t>setuid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4184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ECED3061-94D7-4401-8DD8-000E3DE1E7D9}"/>
              </a:ext>
            </a:extLst>
          </p:cNvPr>
          <p:cNvSpPr txBox="1">
            <a:spLocks/>
          </p:cNvSpPr>
          <p:nvPr/>
        </p:nvSpPr>
        <p:spPr>
          <a:xfrm>
            <a:off x="200167" y="1728716"/>
            <a:ext cx="11791665" cy="45925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alice@login</a:t>
            </a: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:~$ 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/cy2550/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turnin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project1 pwcrack.py /cy2550/project1/pwcrack.py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Thank you for turning in project 1.</a:t>
            </a:r>
            <a:endParaRPr lang="en-US" sz="2400" dirty="0">
              <a:solidFill>
                <a:schemeClr val="bg1"/>
              </a:solidFill>
              <a:highlight>
                <a:srgbClr val="FF0000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alice@login</a:t>
            </a: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:~$ 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ls –l /cy2550/</a:t>
            </a:r>
          </a:p>
          <a:p>
            <a:pPr marL="0" indent="0">
              <a:buNone/>
            </a:pP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drwx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--x--x 0 cbw  faculty     512 Jan 29 22:46 project1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rwsr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xr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-x 1 cbw  faculty      17 Jan 29 22:46 </a:t>
            </a:r>
            <a:r>
              <a:rPr lang="en-US" sz="2400" dirty="0" err="1">
                <a:solidFill>
                  <a:schemeClr val="bg1"/>
                </a:solidFill>
                <a:highlight>
                  <a:srgbClr val="FF0000"/>
                </a:highlight>
                <a:latin typeface="Consolas" panose="020B0609020204030204" pitchFamily="49" charset="0"/>
              </a:rPr>
              <a:t>turnin</a:t>
            </a:r>
            <a:endParaRPr lang="en-US" sz="2400" dirty="0">
              <a:solidFill>
                <a:schemeClr val="bg1"/>
              </a:solidFill>
              <a:highlight>
                <a:srgbClr val="FF0000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alice@login</a:t>
            </a: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:~$ 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ls –l /cy2550/project1/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-r-x------ 0 cbw  faculty     512 Jan 29 22:46 </a:t>
            </a:r>
            <a:r>
              <a:rPr lang="en-US" sz="2400" dirty="0">
                <a:solidFill>
                  <a:schemeClr val="accent6"/>
                </a:solidFill>
                <a:latin typeface="Consolas" panose="020B0609020204030204" pitchFamily="49" charset="0"/>
              </a:rPr>
              <a:t>pwcrack.py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rw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------- 1 cbw  faculty      17 Jan 29 22:46 grades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B8AD6C-9497-478D-9145-658EA3DFB5C9}"/>
              </a:ext>
            </a:extLst>
          </p:cNvPr>
          <p:cNvSpPr/>
          <p:nvPr/>
        </p:nvSpPr>
        <p:spPr>
          <a:xfrm>
            <a:off x="200167" y="2888516"/>
            <a:ext cx="11702936" cy="1740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04EC25-07D9-4162-A7C2-0DF805D8728A}"/>
              </a:ext>
            </a:extLst>
          </p:cNvPr>
          <p:cNvSpPr/>
          <p:nvPr/>
        </p:nvSpPr>
        <p:spPr>
          <a:xfrm>
            <a:off x="200167" y="4356623"/>
            <a:ext cx="11702936" cy="13668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3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9F115-840F-4BD6-8283-956C2C190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Ambient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C6D56-C368-42CA-9557-BB71FDD5F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767316" cy="491636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Ambient authority</a:t>
            </a:r>
          </a:p>
          <a:p>
            <a:pPr lvl="1"/>
            <a:r>
              <a:rPr lang="en-US" dirty="0"/>
              <a:t>A subject’s permissions are automatically exercised</a:t>
            </a:r>
          </a:p>
          <a:p>
            <a:pPr lvl="1"/>
            <a:r>
              <a:rPr lang="en-US" dirty="0"/>
              <a:t>No need to select specific permissions</a:t>
            </a:r>
          </a:p>
          <a:p>
            <a:pPr marL="0" indent="0">
              <a:buNone/>
            </a:pPr>
            <a:r>
              <a:rPr lang="en-US" dirty="0"/>
              <a:t>Systems that use ACLs or Unix-style permissions grant ambient authority</a:t>
            </a:r>
          </a:p>
          <a:p>
            <a:pPr lvl="1"/>
            <a:r>
              <a:rPr lang="en-US" dirty="0"/>
              <a:t>A subject automatically gains all permissions of the principal</a:t>
            </a:r>
          </a:p>
          <a:p>
            <a:pPr lvl="1"/>
            <a:r>
              <a:rPr lang="en-US" dirty="0"/>
              <a:t>A </a:t>
            </a:r>
            <a:r>
              <a:rPr lang="en-US" dirty="0" err="1"/>
              <a:t>setuid</a:t>
            </a:r>
            <a:r>
              <a:rPr lang="en-US" dirty="0"/>
              <a:t> subject also gains permissions of the file owner</a:t>
            </a:r>
          </a:p>
          <a:p>
            <a:pPr marL="0" indent="0">
              <a:buNone/>
            </a:pPr>
            <a:r>
              <a:rPr lang="en-US" dirty="0"/>
              <a:t>Ambient authority is a security vulnerability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D91E06-D8E6-4B21-AC9B-693EFA02F3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0" r="10207"/>
          <a:stretch/>
        </p:blipFill>
        <p:spPr>
          <a:xfrm>
            <a:off x="7142329" y="542925"/>
            <a:ext cx="5049671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319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891F9F-0AA2-474A-B51C-5A8F3CEC0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Confused Deputy Problem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F18E45-3B7C-444B-BBC2-2A301787D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98877"/>
            <a:ext cx="10515600" cy="25839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i="1" dirty="0" err="1"/>
              <a:t>turnin</a:t>
            </a:r>
            <a:r>
              <a:rPr lang="en-US" dirty="0"/>
              <a:t> program is a </a:t>
            </a:r>
            <a:r>
              <a:rPr lang="en-US" dirty="0">
                <a:solidFill>
                  <a:schemeClr val="accent5"/>
                </a:solidFill>
              </a:rPr>
              <a:t>confused deputy</a:t>
            </a:r>
          </a:p>
          <a:p>
            <a:pPr lvl="1"/>
            <a:r>
              <a:rPr lang="en-US" dirty="0"/>
              <a:t>It is the deputy of two principals: </a:t>
            </a:r>
            <a:r>
              <a:rPr lang="en-US" i="1" dirty="0" err="1"/>
              <a:t>mallory</a:t>
            </a:r>
            <a:r>
              <a:rPr lang="en-US" dirty="0"/>
              <a:t> and </a:t>
            </a:r>
            <a:r>
              <a:rPr lang="en-US" i="1" dirty="0"/>
              <a:t>cbw</a:t>
            </a:r>
          </a:p>
          <a:p>
            <a:pPr lvl="1"/>
            <a:r>
              <a:rPr lang="en-US" i="1" dirty="0" err="1"/>
              <a:t>mallory</a:t>
            </a:r>
            <a:r>
              <a:rPr lang="en-US" dirty="0"/>
              <a:t> cannot directly access </a:t>
            </a:r>
            <a:r>
              <a:rPr lang="en-US" i="1" dirty="0"/>
              <a:t>/cy2550/project1/grades</a:t>
            </a:r>
          </a:p>
          <a:p>
            <a:pPr lvl="1"/>
            <a:r>
              <a:rPr lang="en-US" dirty="0"/>
              <a:t>However, </a:t>
            </a:r>
            <a:r>
              <a:rPr lang="en-US" i="1" dirty="0"/>
              <a:t>cbw</a:t>
            </a:r>
            <a:r>
              <a:rPr lang="en-US" dirty="0"/>
              <a:t> can access </a:t>
            </a:r>
            <a:r>
              <a:rPr lang="en-US" i="1" dirty="0"/>
              <a:t>/cy2550/project1/grades</a:t>
            </a:r>
          </a:p>
          <a:p>
            <a:pPr marL="0" indent="0">
              <a:buNone/>
            </a:pPr>
            <a:r>
              <a:rPr lang="en-US" dirty="0"/>
              <a:t>Key problem: the subject cannot tell which principal it is serving when it performs a write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35BC2BED-3C62-40E6-A493-E384F89F2772}"/>
              </a:ext>
            </a:extLst>
          </p:cNvPr>
          <p:cNvSpPr txBox="1">
            <a:spLocks/>
          </p:cNvSpPr>
          <p:nvPr/>
        </p:nvSpPr>
        <p:spPr>
          <a:xfrm>
            <a:off x="200167" y="1728716"/>
            <a:ext cx="11791665" cy="21745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mallory@login</a:t>
            </a: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:~$ 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/cy2550/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turnin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project1 best_grade.txt /cy2550/project1/grades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Thank you for turning in project 1.</a:t>
            </a:r>
            <a:endParaRPr lang="en-US" sz="2400" dirty="0">
              <a:solidFill>
                <a:schemeClr val="bg1"/>
              </a:solidFill>
              <a:highlight>
                <a:srgbClr val="FF0000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alice@login</a:t>
            </a: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:~$ 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ls –l /cy2550/project1/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rw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------- 1 cbw  faculty      17 Jan 29 22:46 grades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1F3462-98E3-4925-92AB-3BC584F5FCF5}"/>
              </a:ext>
            </a:extLst>
          </p:cNvPr>
          <p:cNvSpPr/>
          <p:nvPr/>
        </p:nvSpPr>
        <p:spPr>
          <a:xfrm>
            <a:off x="232604" y="2884227"/>
            <a:ext cx="11726790" cy="10190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58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Policy specifying how entities can interact with resources</a:t>
            </a:r>
          </a:p>
          <a:p>
            <a:pPr lvl="1"/>
            <a:r>
              <a:rPr lang="en-US" dirty="0"/>
              <a:t>i.e., Who can access what?</a:t>
            </a:r>
          </a:p>
          <a:p>
            <a:pPr lvl="1"/>
            <a:r>
              <a:rPr lang="en-US" dirty="0"/>
              <a:t>Requires authentication and authorization</a:t>
            </a:r>
          </a:p>
          <a:p>
            <a:pPr marL="0" indent="0">
              <a:buNone/>
            </a:pPr>
            <a:r>
              <a:rPr lang="en-US" dirty="0"/>
              <a:t>Access control primitives</a:t>
            </a:r>
          </a:p>
          <a:p>
            <a:endParaRPr lang="en-US" dirty="0"/>
          </a:p>
        </p:txBody>
      </p:sp>
      <p:graphicFrame>
        <p:nvGraphicFramePr>
          <p:cNvPr id="4" name="Table 80"/>
          <p:cNvGraphicFramePr/>
          <p:nvPr>
            <p:extLst>
              <p:ext uri="{D42A27DB-BD31-4B8C-83A1-F6EECF244321}">
                <p14:modId xmlns:p14="http://schemas.microsoft.com/office/powerpoint/2010/main" val="4081005374"/>
              </p:ext>
            </p:extLst>
          </p:nvPr>
        </p:nvGraphicFramePr>
        <p:xfrm>
          <a:off x="2020049" y="3870235"/>
          <a:ext cx="7487892" cy="2695694"/>
        </p:xfrm>
        <a:graphic>
          <a:graphicData uri="http://schemas.openxmlformats.org/drawingml/2006/table">
            <a:tbl>
              <a:tblPr/>
              <a:tblGrid>
                <a:gridCol w="1296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067">
                  <a:extLst>
                    <a:ext uri="{9D8B030D-6E8A-4147-A177-3AD203B41FA5}">
                      <a16:colId xmlns:a16="http://schemas.microsoft.com/office/drawing/2014/main" val="1902617164"/>
                    </a:ext>
                  </a:extLst>
                </a:gridCol>
              </a:tblGrid>
              <a:tr h="625078"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800" b="1" dirty="0">
                          <a:solidFill>
                            <a:schemeClr val="accent1"/>
                          </a:solidFill>
                          <a:latin typeface="Helvetica"/>
                          <a:ea typeface="Helvetica"/>
                          <a:cs typeface="Helvetica"/>
                        </a:rPr>
                        <a:t>Principal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sz="1800" dirty="0">
                          <a:sym typeface="Helvetica Light"/>
                        </a:rPr>
                        <a:t>User of a system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endParaRPr sz="1800" dirty="0">
                        <a:sym typeface="Helvetica Light"/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898"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800" b="1" dirty="0">
                          <a:solidFill>
                            <a:schemeClr val="accent1"/>
                          </a:solidFill>
                          <a:latin typeface="Helvetica"/>
                          <a:ea typeface="Helvetica"/>
                          <a:cs typeface="Helvetica"/>
                        </a:rPr>
                        <a:t>Subject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sz="1800" dirty="0">
                          <a:sym typeface="Helvetica Light"/>
                        </a:rPr>
                        <a:t>Entity that acts on behalf of principals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lang="en-US" sz="1800" dirty="0">
                          <a:sym typeface="Helvetica Light"/>
                        </a:rPr>
                        <a:t>Software program</a:t>
                      </a:r>
                      <a:endParaRPr sz="1800" dirty="0">
                        <a:sym typeface="Helvetica Light"/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078"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800" b="1" dirty="0">
                          <a:solidFill>
                            <a:schemeClr val="accent1"/>
                          </a:solidFill>
                          <a:latin typeface="Helvetica"/>
                          <a:ea typeface="Helvetica"/>
                          <a:cs typeface="Helvetica"/>
                        </a:rPr>
                        <a:t>Object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sz="1800" dirty="0">
                          <a:sym typeface="Helvetica Light"/>
                        </a:rPr>
                        <a:t>Resource acted upon by subjects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lang="en-US" sz="1800" dirty="0">
                          <a:sym typeface="Helvetica Light"/>
                        </a:rPr>
                        <a:t>Files</a:t>
                      </a:r>
                    </a:p>
                    <a:p>
                      <a:pPr lvl="0" algn="l" defTabSz="914400">
                        <a:defRPr sz="1800"/>
                      </a:pPr>
                      <a:r>
                        <a:rPr lang="en-US" sz="1800" dirty="0">
                          <a:sym typeface="Helvetica Light"/>
                        </a:rPr>
                        <a:t>Sockets</a:t>
                      </a:r>
                    </a:p>
                    <a:p>
                      <a:pPr lvl="0" algn="l" defTabSz="914400">
                        <a:defRPr sz="1800"/>
                      </a:pPr>
                      <a:r>
                        <a:rPr lang="en-US" sz="1800" dirty="0">
                          <a:sym typeface="Helvetica Light"/>
                        </a:rPr>
                        <a:t>Devices</a:t>
                      </a:r>
                    </a:p>
                    <a:p>
                      <a:pPr lvl="0" algn="l" defTabSz="914400">
                        <a:defRPr sz="1800"/>
                      </a:pPr>
                      <a:r>
                        <a:rPr lang="en-US" sz="1800" dirty="0">
                          <a:sym typeface="Helvetica Light"/>
                        </a:rPr>
                        <a:t>OS APIs</a:t>
                      </a:r>
                      <a:endParaRPr sz="1800" dirty="0">
                        <a:sym typeface="Helvetica Light"/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7420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A7690-C5F3-44A9-8FD7-0403E9EA6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232176" cy="1325563"/>
          </a:xfrm>
        </p:spPr>
        <p:txBody>
          <a:bodyPr/>
          <a:lstStyle/>
          <a:p>
            <a:r>
              <a:rPr lang="en-US" dirty="0"/>
              <a:t>Preventing Confused Deputies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B74B2-3988-4229-A37B-10F7BC561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3217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ACL and Unix-style systems are fundamentally vulnerable to confused deputies</a:t>
            </a:r>
          </a:p>
          <a:p>
            <a:pPr lvl="1"/>
            <a:r>
              <a:rPr lang="en-US" dirty="0"/>
              <a:t>Cannot prevent misuse of ambient authority</a:t>
            </a:r>
          </a:p>
          <a:p>
            <a:pPr marL="0" indent="0">
              <a:buNone/>
            </a:pPr>
            <a:r>
              <a:rPr lang="en-US" dirty="0"/>
              <a:t>Solution: move to </a:t>
            </a:r>
            <a:r>
              <a:rPr lang="en-US" dirty="0">
                <a:solidFill>
                  <a:schemeClr val="accent5"/>
                </a:solidFill>
              </a:rPr>
              <a:t>capability</a:t>
            </a:r>
            <a:r>
              <a:rPr lang="en-US" dirty="0"/>
              <a:t>-based access control system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C7ACA5-6746-4A01-88C8-ED1B0EA967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7" r="14657"/>
          <a:stretch/>
        </p:blipFill>
        <p:spPr>
          <a:xfrm>
            <a:off x="8980226" y="0"/>
            <a:ext cx="3211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612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0D820-A80E-4617-8458-34755C66B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Capabilities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719B9A-1437-47F9-A8EA-47C7817BCF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ACLs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AF2A4C-66F4-4667-A7F0-4CB378427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923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Encode columns of an access control matrix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74B66C-6DBF-4BA8-B6F3-20C08D0C60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Capabilities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A908414-83AC-444F-9073-0F8B8D6DF6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88866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Encode rows of an access control matrix</a:t>
            </a:r>
          </a:p>
        </p:txBody>
      </p:sp>
      <p:graphicFrame>
        <p:nvGraphicFramePr>
          <p:cNvPr id="10" name="Table 97">
            <a:extLst>
              <a:ext uri="{FF2B5EF4-FFF2-40B4-BE49-F238E27FC236}">
                <a16:creationId xmlns:a16="http://schemas.microsoft.com/office/drawing/2014/main" id="{AE765F2D-19AF-4820-A15F-E86A046316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2047525"/>
              </p:ext>
            </p:extLst>
          </p:nvPr>
        </p:nvGraphicFramePr>
        <p:xfrm>
          <a:off x="1701386" y="4403727"/>
          <a:ext cx="2857500" cy="178593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71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648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 sz="2400" dirty="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/>
                        <a:t>o</a:t>
                      </a:r>
                      <a:r>
                        <a:rPr sz="2400" baseline="-5999"/>
                        <a:t>1</a:t>
                      </a:r>
                      <a:endParaRPr sz="2400" b="1" i="1" baseline="-5999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/>
                        <a:t>o</a:t>
                      </a:r>
                      <a:r>
                        <a:rPr sz="2400" baseline="-5999" dirty="0"/>
                        <a:t>2</a:t>
                      </a:r>
                      <a:endParaRPr sz="2400" b="1" i="1" baseline="-5999" dirty="0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/>
                        <a:t>o</a:t>
                      </a:r>
                      <a:r>
                        <a:rPr sz="2400" baseline="-5999"/>
                        <a:t>3</a:t>
                      </a:r>
                      <a:endParaRPr sz="2400" b="1" i="1" baseline="-5999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84"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/>
                        <a:t>s</a:t>
                      </a:r>
                      <a:r>
                        <a:rPr sz="2400" baseline="-5999"/>
                        <a:t>1</a:t>
                      </a:r>
                      <a:endParaRPr sz="2400" b="1" i="1" baseline="-5999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2400" dirty="0">
                          <a:sym typeface="Helvetica Light"/>
                        </a:rPr>
                        <a:t>RW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2400" dirty="0">
                          <a:sym typeface="Helvetica Light"/>
                        </a:rPr>
                        <a:t>RX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600">
                          <a:sym typeface="Helvetica Light"/>
                        </a:defRPr>
                      </a:pPr>
                      <a:endParaRPr sz="2400"/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84"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/>
                        <a:t>s</a:t>
                      </a:r>
                      <a:r>
                        <a:rPr sz="2400" baseline="-5999"/>
                        <a:t>2</a:t>
                      </a:r>
                      <a:endParaRPr sz="2400" b="1" i="1" baseline="-5999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2400">
                          <a:sym typeface="Helvetica Light"/>
                        </a:rPr>
                        <a:t>R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2400" dirty="0">
                          <a:sym typeface="Helvetica Light"/>
                        </a:rPr>
                        <a:t>RWX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2400" dirty="0">
                          <a:sym typeface="Helvetica Light"/>
                        </a:rPr>
                        <a:t>RW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484"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/>
                        <a:t>s</a:t>
                      </a:r>
                      <a:r>
                        <a:rPr sz="2400" baseline="-5999"/>
                        <a:t>3</a:t>
                      </a:r>
                      <a:endParaRPr sz="2400" b="1" i="1" baseline="-5999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600">
                          <a:sym typeface="Helvetica Light"/>
                        </a:defRPr>
                      </a:pPr>
                      <a:endParaRPr sz="24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2400">
                          <a:sym typeface="Helvetica Light"/>
                        </a:rPr>
                        <a:t>RWX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600">
                          <a:sym typeface="Helvetica Light"/>
                        </a:defRPr>
                      </a:pPr>
                      <a:endParaRPr sz="2400" dirty="0"/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FD34BF8-445F-4D7F-BB55-90722A579E49}"/>
              </a:ext>
            </a:extLst>
          </p:cNvPr>
          <p:cNvSpPr/>
          <p:nvPr/>
        </p:nvSpPr>
        <p:spPr>
          <a:xfrm>
            <a:off x="3075296" y="4241268"/>
            <a:ext cx="827964" cy="2110854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C54DB85D-BBFB-4220-A5BB-0CB65D244824}"/>
              </a:ext>
            </a:extLst>
          </p:cNvPr>
          <p:cNvSpPr/>
          <p:nvPr/>
        </p:nvSpPr>
        <p:spPr>
          <a:xfrm>
            <a:off x="3022676" y="3532151"/>
            <a:ext cx="1564944" cy="472862"/>
          </a:xfrm>
          <a:prstGeom prst="wedgeRectCallout">
            <a:avLst>
              <a:gd name="adj1" fmla="val -20833"/>
              <a:gd name="adj2" fmla="val 875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ACL for o</a:t>
            </a:r>
            <a:r>
              <a:rPr lang="en-US" sz="2400" baseline="-25000" dirty="0"/>
              <a:t>2</a:t>
            </a:r>
          </a:p>
        </p:txBody>
      </p:sp>
      <p:graphicFrame>
        <p:nvGraphicFramePr>
          <p:cNvPr id="13" name="Table 97">
            <a:extLst>
              <a:ext uri="{FF2B5EF4-FFF2-40B4-BE49-F238E27FC236}">
                <a16:creationId xmlns:a16="http://schemas.microsoft.com/office/drawing/2014/main" id="{C2834B46-F322-4677-95E1-4A5A7BB7F1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5726801"/>
              </p:ext>
            </p:extLst>
          </p:nvPr>
        </p:nvGraphicFramePr>
        <p:xfrm>
          <a:off x="6921654" y="4403727"/>
          <a:ext cx="2857500" cy="178593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71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648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 sz="2400" dirty="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/>
                        <a:t>o</a:t>
                      </a:r>
                      <a:r>
                        <a:rPr sz="2400" baseline="-5999"/>
                        <a:t>1</a:t>
                      </a:r>
                      <a:endParaRPr sz="2400" b="1" i="1" baseline="-5999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/>
                        <a:t>o</a:t>
                      </a:r>
                      <a:r>
                        <a:rPr sz="2400" baseline="-5999" dirty="0"/>
                        <a:t>2</a:t>
                      </a:r>
                      <a:endParaRPr sz="2400" b="1" i="1" baseline="-5999" dirty="0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/>
                        <a:t>o</a:t>
                      </a:r>
                      <a:r>
                        <a:rPr sz="2400" baseline="-5999"/>
                        <a:t>3</a:t>
                      </a:r>
                      <a:endParaRPr sz="2400" b="1" i="1" baseline="-5999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84"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/>
                        <a:t>s</a:t>
                      </a:r>
                      <a:r>
                        <a:rPr sz="2400" baseline="-5999"/>
                        <a:t>1</a:t>
                      </a:r>
                      <a:endParaRPr sz="2400" b="1" i="1" baseline="-5999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2400" dirty="0">
                          <a:sym typeface="Helvetica Light"/>
                        </a:rPr>
                        <a:t>RW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2400" dirty="0">
                          <a:sym typeface="Helvetica Light"/>
                        </a:rPr>
                        <a:t>RX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600">
                          <a:sym typeface="Helvetica Light"/>
                        </a:defRPr>
                      </a:pPr>
                      <a:endParaRPr sz="2400"/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84"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/>
                        <a:t>s</a:t>
                      </a:r>
                      <a:r>
                        <a:rPr sz="2400" baseline="-5999"/>
                        <a:t>2</a:t>
                      </a:r>
                      <a:endParaRPr sz="2400" b="1" i="1" baseline="-5999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2400">
                          <a:sym typeface="Helvetica Light"/>
                        </a:rPr>
                        <a:t>R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2400" dirty="0">
                          <a:sym typeface="Helvetica Light"/>
                        </a:rPr>
                        <a:t>RWX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2400" dirty="0">
                          <a:sym typeface="Helvetica Light"/>
                        </a:rPr>
                        <a:t>RW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484"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/>
                        <a:t>s</a:t>
                      </a:r>
                      <a:r>
                        <a:rPr sz="2400" baseline="-5999"/>
                        <a:t>3</a:t>
                      </a:r>
                      <a:endParaRPr sz="2400" b="1" i="1" baseline="-5999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600">
                          <a:sym typeface="Helvetica Light"/>
                        </a:defRPr>
                      </a:pPr>
                      <a:endParaRPr sz="24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2400">
                          <a:sym typeface="Helvetica Light"/>
                        </a:rPr>
                        <a:t>RWX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600">
                          <a:sym typeface="Helvetica Light"/>
                        </a:defRPr>
                      </a:pPr>
                      <a:endParaRPr sz="2400" dirty="0"/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04755488-8261-4AE4-BE1A-97DF7015DC5C}"/>
              </a:ext>
            </a:extLst>
          </p:cNvPr>
          <p:cNvSpPr/>
          <p:nvPr/>
        </p:nvSpPr>
        <p:spPr>
          <a:xfrm>
            <a:off x="6830704" y="4787179"/>
            <a:ext cx="3032078" cy="594588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8F233D66-92C2-471C-8EFB-7BE6B2512728}"/>
              </a:ext>
            </a:extLst>
          </p:cNvPr>
          <p:cNvSpPr/>
          <p:nvPr/>
        </p:nvSpPr>
        <p:spPr>
          <a:xfrm>
            <a:off x="10172166" y="4386395"/>
            <a:ext cx="1701386" cy="990113"/>
          </a:xfrm>
          <a:prstGeom prst="wedgeRectCallout">
            <a:avLst>
              <a:gd name="adj1" fmla="val -65227"/>
              <a:gd name="adj2" fmla="val 2312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Capabilities for s</a:t>
            </a:r>
            <a:r>
              <a:rPr lang="en-US" sz="2400" baseline="-25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122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4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EF27512-49D4-4315-9369-E41349E3C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Capability-based Access Control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9431A15-21F3-49E5-9AF4-487A376CC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Principals and subjects have capabilities which:</a:t>
            </a:r>
          </a:p>
          <a:p>
            <a:pPr lvl="1"/>
            <a:r>
              <a:rPr lang="en-US" dirty="0"/>
              <a:t>Give them access to objects</a:t>
            </a:r>
          </a:p>
          <a:p>
            <a:pPr lvl="2"/>
            <a:r>
              <a:rPr lang="en-US" dirty="0"/>
              <a:t>Files, keys, devices, etc.</a:t>
            </a:r>
          </a:p>
          <a:p>
            <a:pPr lvl="1"/>
            <a:r>
              <a:rPr lang="en-US" dirty="0"/>
              <a:t>Are transferable and unforgeable tokens of authority</a:t>
            </a:r>
          </a:p>
          <a:p>
            <a:pPr lvl="2"/>
            <a:r>
              <a:rPr lang="en-US" dirty="0"/>
              <a:t>Can be passed from principal to subject, and subject to subject</a:t>
            </a:r>
          </a:p>
          <a:p>
            <a:pPr lvl="2"/>
            <a:r>
              <a:rPr lang="en-US" dirty="0"/>
              <a:t>Similar to file descriptors</a:t>
            </a:r>
          </a:p>
          <a:p>
            <a:pPr marL="0" indent="0">
              <a:buNone/>
            </a:pPr>
            <a:r>
              <a:rPr lang="en-US" dirty="0"/>
              <a:t>Why do capabilities solve the confused deputy problem?</a:t>
            </a:r>
          </a:p>
          <a:p>
            <a:pPr lvl="1"/>
            <a:r>
              <a:rPr lang="en-US" dirty="0"/>
              <a:t>When attempting to access an object, a capability must be selected</a:t>
            </a:r>
          </a:p>
          <a:p>
            <a:pPr lvl="1"/>
            <a:r>
              <a:rPr lang="en-US" dirty="0"/>
              <a:t>Selecting a capability inherently also selects a master</a:t>
            </a:r>
          </a:p>
        </p:txBody>
      </p:sp>
    </p:spTree>
    <p:extLst>
      <p:ext uri="{BB962C8B-B14F-4D97-AF65-F5344CB8AC3E}">
        <p14:creationId xmlns:p14="http://schemas.microsoft.com/office/powerpoint/2010/main" val="17158834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891F9F-0AA2-474A-B51C-5A8F3CEC0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147"/>
            <a:ext cx="10515600" cy="948429"/>
          </a:xfrm>
        </p:spPr>
        <p:txBody>
          <a:bodyPr/>
          <a:lstStyle/>
          <a:p>
            <a:r>
              <a:rPr lang="en-US" dirty="0"/>
              <a:t>Confused Deputy Revisited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F18E45-3B7C-444B-BBC2-2A301787D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5788" y="4416611"/>
            <a:ext cx="9912020" cy="226624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Principal must pass capabilities to objects at invocation time</a:t>
            </a:r>
          </a:p>
          <a:p>
            <a:pPr lvl="1"/>
            <a:r>
              <a:rPr lang="en-US" i="1" dirty="0" err="1"/>
              <a:t>mallory</a:t>
            </a:r>
            <a:r>
              <a:rPr lang="en-US" i="1" dirty="0"/>
              <a:t> </a:t>
            </a:r>
            <a:r>
              <a:rPr lang="en-US" dirty="0"/>
              <a:t>has permission to access best_grade.txt</a:t>
            </a:r>
          </a:p>
          <a:p>
            <a:pPr lvl="1"/>
            <a:r>
              <a:rPr lang="en-US" i="1" dirty="0" err="1"/>
              <a:t>mallory</a:t>
            </a:r>
            <a:r>
              <a:rPr lang="en-US" dirty="0"/>
              <a:t> does not have permission to access </a:t>
            </a:r>
            <a:r>
              <a:rPr lang="en-US" i="1" dirty="0"/>
              <a:t>/cy2550/project1/grades</a:t>
            </a:r>
          </a:p>
          <a:p>
            <a:pPr marL="0" indent="0">
              <a:buNone/>
            </a:pPr>
            <a:r>
              <a:rPr lang="en-US" dirty="0"/>
              <a:t>No ambient authority in a capability-based access control system</a:t>
            </a:r>
          </a:p>
          <a:p>
            <a:pPr lvl="1"/>
            <a:r>
              <a:rPr lang="en-US" dirty="0"/>
              <a:t>Principal cannot pass a capability it doesn’t have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35BC2BED-3C62-40E6-A493-E384F89F2772}"/>
              </a:ext>
            </a:extLst>
          </p:cNvPr>
          <p:cNvSpPr txBox="1">
            <a:spLocks/>
          </p:cNvSpPr>
          <p:nvPr/>
        </p:nvSpPr>
        <p:spPr>
          <a:xfrm>
            <a:off x="206143" y="2735286"/>
            <a:ext cx="11791665" cy="1325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mallory@login</a:t>
            </a:r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:~$ 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/csy550/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turnin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project1 open(best_grade.txt) open(/cy2550/project1/grades)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ERROR: Permission denied to /cs2550/project1/grades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1F3462-98E3-4925-92AB-3BC584F5FCF5}"/>
              </a:ext>
            </a:extLst>
          </p:cNvPr>
          <p:cNvSpPr/>
          <p:nvPr/>
        </p:nvSpPr>
        <p:spPr>
          <a:xfrm>
            <a:off x="242536" y="3551332"/>
            <a:ext cx="11743321" cy="4211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6C1401B5-D494-4AB1-8EC9-DC690CA72D21}"/>
              </a:ext>
            </a:extLst>
          </p:cNvPr>
          <p:cNvSpPr/>
          <p:nvPr/>
        </p:nvSpPr>
        <p:spPr>
          <a:xfrm>
            <a:off x="8576235" y="1763059"/>
            <a:ext cx="1099671" cy="693270"/>
          </a:xfrm>
          <a:prstGeom prst="wedgeRectCallout">
            <a:avLst>
              <a:gd name="adj1" fmla="val -52355"/>
              <a:gd name="adj2" fmla="val 9870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Allow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ACCDF6DD-12DC-4E7B-9C57-DD795A7E6CF9}"/>
              </a:ext>
            </a:extLst>
          </p:cNvPr>
          <p:cNvSpPr/>
          <p:nvPr/>
        </p:nvSpPr>
        <p:spPr>
          <a:xfrm>
            <a:off x="206143" y="1422400"/>
            <a:ext cx="7969669" cy="1084334"/>
          </a:xfrm>
          <a:prstGeom prst="wedgeRectCallout">
            <a:avLst>
              <a:gd name="adj1" fmla="val -35231"/>
              <a:gd name="adj2" fmla="val 795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BDFC262-9A80-4A89-8BCC-B6EC6E1B0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849115"/>
              </p:ext>
            </p:extLst>
          </p:nvPr>
        </p:nvGraphicFramePr>
        <p:xfrm>
          <a:off x="421804" y="1568327"/>
          <a:ext cx="7564011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018">
                  <a:extLst>
                    <a:ext uri="{9D8B030D-6E8A-4147-A177-3AD203B41FA5}">
                      <a16:colId xmlns:a16="http://schemas.microsoft.com/office/drawing/2014/main" val="3406657755"/>
                    </a:ext>
                  </a:extLst>
                </a:gridCol>
                <a:gridCol w="421005">
                  <a:extLst>
                    <a:ext uri="{9D8B030D-6E8A-4147-A177-3AD203B41FA5}">
                      <a16:colId xmlns:a16="http://schemas.microsoft.com/office/drawing/2014/main" val="3085535472"/>
                    </a:ext>
                  </a:extLst>
                </a:gridCol>
                <a:gridCol w="2108073">
                  <a:extLst>
                    <a:ext uri="{9D8B030D-6E8A-4147-A177-3AD203B41FA5}">
                      <a16:colId xmlns:a16="http://schemas.microsoft.com/office/drawing/2014/main" val="2511120799"/>
                    </a:ext>
                  </a:extLst>
                </a:gridCol>
                <a:gridCol w="2853182">
                  <a:extLst>
                    <a:ext uri="{9D8B030D-6E8A-4147-A177-3AD203B41FA5}">
                      <a16:colId xmlns:a16="http://schemas.microsoft.com/office/drawing/2014/main" val="3646014424"/>
                    </a:ext>
                  </a:extLst>
                </a:gridCol>
                <a:gridCol w="1025733">
                  <a:extLst>
                    <a:ext uri="{9D8B030D-6E8A-4147-A177-3AD203B41FA5}">
                      <a16:colId xmlns:a16="http://schemas.microsoft.com/office/drawing/2014/main" val="20788393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Principal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/home/</a:t>
                      </a:r>
                      <a:r>
                        <a:rPr lang="en-US" sz="2000" dirty="0" err="1"/>
                        <a:t>mallory</a:t>
                      </a:r>
                      <a:r>
                        <a:rPr lang="en-US" sz="2000" dirty="0"/>
                        <a:t>/*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/cs2550/project1/grades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776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mallory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RWX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03420"/>
                  </a:ext>
                </a:extLst>
              </a:tr>
            </a:tbl>
          </a:graphicData>
        </a:graphic>
      </p:graphicFrame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49D0E0BE-ACAD-4F52-9410-781268A5378D}"/>
              </a:ext>
            </a:extLst>
          </p:cNvPr>
          <p:cNvSpPr/>
          <p:nvPr/>
        </p:nvSpPr>
        <p:spPr>
          <a:xfrm>
            <a:off x="288364" y="4183625"/>
            <a:ext cx="1099671" cy="693270"/>
          </a:xfrm>
          <a:prstGeom prst="wedgeRectCallout">
            <a:avLst>
              <a:gd name="adj1" fmla="val -24638"/>
              <a:gd name="adj2" fmla="val -159051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Deny</a:t>
            </a:r>
          </a:p>
        </p:txBody>
      </p:sp>
    </p:spTree>
    <p:extLst>
      <p:ext uri="{BB962C8B-B14F-4D97-AF65-F5344CB8AC3E}">
        <p14:creationId xmlns:p14="http://schemas.microsoft.com/office/powerpoint/2010/main" val="65784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D0328-282B-4B26-9348-2074EF34D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Capabilities vs. ACLs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BCBD4-8DFB-4F1D-83C3-86A2C86B1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2309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Consider two security mechanisms for bank accounts</a:t>
            </a:r>
          </a:p>
          <a:p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Identity-based</a:t>
            </a:r>
          </a:p>
          <a:p>
            <a:pPr lvl="2"/>
            <a:r>
              <a:rPr lang="en-US" dirty="0"/>
              <a:t>Each account has multiple authorized owners</a:t>
            </a:r>
          </a:p>
          <a:p>
            <a:pPr lvl="2"/>
            <a:r>
              <a:rPr lang="en-US" dirty="0"/>
              <a:t>To authenticate, show a valid ID at the bank</a:t>
            </a:r>
          </a:p>
          <a:p>
            <a:pPr lvl="2"/>
            <a:r>
              <a:rPr lang="en-US" dirty="0"/>
              <a:t>Once authenticated, you may access all authorized accounts</a:t>
            </a:r>
          </a:p>
          <a:p>
            <a:pPr lvl="2"/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Token-based</a:t>
            </a:r>
          </a:p>
          <a:p>
            <a:pPr lvl="2"/>
            <a:r>
              <a:rPr lang="en-US" dirty="0"/>
              <a:t>When opening an account, you are given a unique hardware key</a:t>
            </a:r>
          </a:p>
          <a:p>
            <a:pPr lvl="2"/>
            <a:r>
              <a:rPr lang="en-US" dirty="0"/>
              <a:t>To access an account, you must possess the corresponding key</a:t>
            </a:r>
          </a:p>
          <a:p>
            <a:pPr lvl="2"/>
            <a:r>
              <a:rPr lang="en-US" dirty="0"/>
              <a:t>Keys may be passed from person to person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4FBF64E9-D859-4E5C-A479-4C41B9030253}"/>
              </a:ext>
            </a:extLst>
          </p:cNvPr>
          <p:cNvSpPr/>
          <p:nvPr/>
        </p:nvSpPr>
        <p:spPr>
          <a:xfrm>
            <a:off x="8725469" y="2583976"/>
            <a:ext cx="3220871" cy="1546746"/>
          </a:xfrm>
          <a:prstGeom prst="wedgeRectCallout">
            <a:avLst>
              <a:gd name="adj1" fmla="val -80438"/>
              <a:gd name="adj2" fmla="val -80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ACL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Ambient authority to access all authorized accounts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F546D498-D5C1-402E-9132-752F122133A5}"/>
              </a:ext>
            </a:extLst>
          </p:cNvPr>
          <p:cNvSpPr/>
          <p:nvPr/>
        </p:nvSpPr>
        <p:spPr>
          <a:xfrm>
            <a:off x="9378287" y="4683267"/>
            <a:ext cx="2031241" cy="1546746"/>
          </a:xfrm>
          <a:prstGeom prst="wedgeRectCallout">
            <a:avLst>
              <a:gd name="adj1" fmla="val -80438"/>
              <a:gd name="adj2" fmla="val -80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Capability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 ambient authority</a:t>
            </a:r>
          </a:p>
        </p:txBody>
      </p:sp>
    </p:spTree>
    <p:extLst>
      <p:ext uri="{BB962C8B-B14F-4D97-AF65-F5344CB8AC3E}">
        <p14:creationId xmlns:p14="http://schemas.microsoft.com/office/powerpoint/2010/main" val="118130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C8700-A0CE-41D7-A1EC-9A16EF0FE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Capabilities IRL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0FD0E-E0E8-4EC9-8FB7-AD71AADB9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8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From a security perspective, capability systems are more secure than ACL and Unix-style systems</a:t>
            </a:r>
          </a:p>
          <a:p>
            <a:pPr marL="0" indent="0">
              <a:buNone/>
            </a:pPr>
            <a:r>
              <a:rPr lang="en-US" dirty="0"/>
              <a:t>… and yet, most major operating systems use the latter</a:t>
            </a:r>
          </a:p>
          <a:p>
            <a:pPr marL="0" indent="0">
              <a:buNone/>
            </a:pPr>
            <a:r>
              <a:rPr lang="en-US" dirty="0"/>
              <a:t>Why?</a:t>
            </a:r>
          </a:p>
          <a:p>
            <a:pPr lvl="1"/>
            <a:r>
              <a:rPr lang="en-US" dirty="0"/>
              <a:t>Easier for users</a:t>
            </a:r>
          </a:p>
          <a:p>
            <a:pPr lvl="2"/>
            <a:r>
              <a:rPr lang="en-US" dirty="0"/>
              <a:t>ACLs are good for user-level sharing, intuitive</a:t>
            </a:r>
          </a:p>
          <a:p>
            <a:pPr lvl="2"/>
            <a:r>
              <a:rPr lang="en-US" dirty="0"/>
              <a:t>Capabilities are good for process-level sharing, not </a:t>
            </a:r>
            <a:r>
              <a:rPr lang="en-US" dirty="0" err="1"/>
              <a:t>untuitive</a:t>
            </a:r>
            <a:endParaRPr lang="en-US" dirty="0"/>
          </a:p>
          <a:p>
            <a:pPr lvl="1"/>
            <a:r>
              <a:rPr lang="en-US" dirty="0"/>
              <a:t>Easier for developers</a:t>
            </a:r>
          </a:p>
          <a:p>
            <a:pPr lvl="2"/>
            <a:r>
              <a:rPr lang="en-US" dirty="0"/>
              <a:t>Processes are tightly coupled in capability systems</a:t>
            </a:r>
          </a:p>
          <a:p>
            <a:pPr lvl="2"/>
            <a:r>
              <a:rPr lang="en-US" dirty="0"/>
              <a:t>Must carefully manage passing capabilities around</a:t>
            </a:r>
          </a:p>
          <a:p>
            <a:pPr lvl="2"/>
            <a:r>
              <a:rPr lang="en-US" dirty="0"/>
              <a:t>In contrast, ambient authority makes programming easy, but insecure</a:t>
            </a:r>
          </a:p>
        </p:txBody>
      </p:sp>
    </p:spTree>
    <p:extLst>
      <p:ext uri="{BB962C8B-B14F-4D97-AF65-F5344CB8AC3E}">
        <p14:creationId xmlns:p14="http://schemas.microsoft.com/office/powerpoint/2010/main" val="12635267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0D5FC-CFD5-43A4-A1E2-B28373AF8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Steps Towards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56953-634D-4943-B536-8FD5E62C8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Some limited examples of capability systems exist</a:t>
            </a:r>
          </a:p>
          <a:p>
            <a:pPr lvl="1"/>
            <a:r>
              <a:rPr lang="en-US" dirty="0"/>
              <a:t>Android/iOS app permissions</a:t>
            </a:r>
          </a:p>
          <a:p>
            <a:pPr lvl="1"/>
            <a:r>
              <a:rPr lang="en-US" dirty="0"/>
              <a:t>POSIX capabilities</a:t>
            </a:r>
          </a:p>
          <a:p>
            <a:pPr lvl="1"/>
            <a:r>
              <a:rPr lang="en-US" dirty="0" err="1"/>
              <a:t>SELinux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4303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EC44D-01C7-49BD-9CA8-8378EBBDD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Android/iOS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C15C5-3A4B-48CA-9874-4AAEB08A9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12642" cy="492546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Android and iOS support (relatively) fine grained capabilities for apps</a:t>
            </a:r>
          </a:p>
          <a:p>
            <a:pPr lvl="1"/>
            <a:r>
              <a:rPr lang="en-US" dirty="0"/>
              <a:t>User must grant permissions to apps at install time</a:t>
            </a:r>
          </a:p>
          <a:p>
            <a:pPr lvl="1"/>
            <a:r>
              <a:rPr lang="en-US" dirty="0"/>
              <a:t>May only access sensitive APIs with user consent</a:t>
            </a:r>
          </a:p>
          <a:p>
            <a:pPr marL="0" indent="0">
              <a:buNone/>
            </a:pPr>
            <a:r>
              <a:rPr lang="en-US" dirty="0"/>
              <a:t>Apps can “borrow” capabilities from each other by exporting </a:t>
            </a:r>
            <a:r>
              <a:rPr lang="en-US" i="1" dirty="0"/>
              <a:t>intents</a:t>
            </a:r>
            <a:endParaRPr lang="en-US" dirty="0"/>
          </a:p>
          <a:p>
            <a:pPr lvl="1"/>
            <a:r>
              <a:rPr lang="en-US" dirty="0"/>
              <a:t>Example: an app without camera access can ask the camera app to return a photo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903DF9-0E86-4E9F-A2C4-BAF0D1843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84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372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4DF0C-009D-4F17-B911-2A73311DE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POSIX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DAC8E-5795-405B-BAF5-CD62DCC94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Traditional Unix systems had two types of processes</a:t>
            </a:r>
          </a:p>
          <a:p>
            <a:pPr lvl="1"/>
            <a:r>
              <a:rPr lang="en-US" dirty="0"/>
              <a:t>Privileged, i.e. root processes</a:t>
            </a:r>
          </a:p>
          <a:p>
            <a:pPr lvl="2"/>
            <a:r>
              <a:rPr lang="en-US" dirty="0"/>
              <a:t>Bypass all security and access control checks</a:t>
            </a:r>
          </a:p>
          <a:p>
            <a:pPr lvl="1"/>
            <a:r>
              <a:rPr lang="en-US" dirty="0"/>
              <a:t>Unprivileged, i.e. everything else</a:t>
            </a:r>
          </a:p>
          <a:p>
            <a:pPr lvl="2"/>
            <a:r>
              <a:rPr lang="en-US" dirty="0"/>
              <a:t>Subject to access controls</a:t>
            </a:r>
          </a:p>
          <a:p>
            <a:pPr marL="0" indent="0">
              <a:buNone/>
            </a:pPr>
            <a:r>
              <a:rPr lang="en-US" dirty="0"/>
              <a:t>Modern Unix/Linux systems offer some finer grained capabilities</a:t>
            </a:r>
          </a:p>
          <a:p>
            <a:pPr lvl="1"/>
            <a:r>
              <a:rPr lang="en-US" dirty="0"/>
              <a:t>Specified processes may be granted a subset of root privileges</a:t>
            </a:r>
          </a:p>
          <a:p>
            <a:pPr lvl="1"/>
            <a:r>
              <a:rPr lang="en-US" dirty="0"/>
              <a:t>CAP_CHOWN: make arbitrary changes to file owners and groups</a:t>
            </a:r>
          </a:p>
          <a:p>
            <a:pPr lvl="1"/>
            <a:r>
              <a:rPr lang="en-US" dirty="0"/>
              <a:t>CAP_KILL: kill arbitrary processes</a:t>
            </a:r>
          </a:p>
          <a:p>
            <a:pPr lvl="1"/>
            <a:r>
              <a:rPr lang="en-US" dirty="0"/>
              <a:t>CAP_SYS_TIME: change the system clock</a:t>
            </a:r>
          </a:p>
        </p:txBody>
      </p:sp>
    </p:spTree>
    <p:extLst>
      <p:ext uri="{BB962C8B-B14F-4D97-AF65-F5344CB8AC3E}">
        <p14:creationId xmlns:p14="http://schemas.microsoft.com/office/powerpoint/2010/main" val="20062865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DD119B-6BFA-4C3F-90CE-97DAFD604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1FBE9D-6415-4678-BAAD-54453D56D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Mandatory Access Control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5BB2B-A234-407C-B869-A0BE4BB55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38729" y="965198"/>
            <a:ext cx="2707937" cy="49276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kern="120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Multi-level Security</a:t>
            </a:r>
          </a:p>
          <a:p>
            <a:r>
              <a:rPr lang="en-US" sz="2000" kern="120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Bell-LaPadula Model</a:t>
            </a:r>
          </a:p>
          <a:p>
            <a:r>
              <a:rPr lang="en-US" sz="2000" kern="120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Biba Model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1572D0-F0FD-4D84-8F82-DC59140E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8160" y="2057399"/>
            <a:ext cx="0" cy="2743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892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8AF41-79BD-4680-8C77-255AA09E2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Control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35175-C34A-4004-BCC5-93257F48E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009"/>
            <a:ext cx="10515600" cy="9569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Given an access request from a </a:t>
            </a:r>
            <a:r>
              <a:rPr lang="en-US" dirty="0">
                <a:solidFill>
                  <a:schemeClr val="accent1"/>
                </a:solidFill>
              </a:rPr>
              <a:t>subject</a:t>
            </a:r>
            <a:r>
              <a:rPr lang="en-US" dirty="0"/>
              <a:t>, on behalf of a </a:t>
            </a:r>
            <a:r>
              <a:rPr lang="en-US" dirty="0">
                <a:solidFill>
                  <a:schemeClr val="accent1"/>
                </a:solidFill>
              </a:rPr>
              <a:t>principal</a:t>
            </a:r>
            <a:r>
              <a:rPr lang="en-US" dirty="0"/>
              <a:t>, for an </a:t>
            </a:r>
            <a:r>
              <a:rPr lang="en-US" dirty="0">
                <a:solidFill>
                  <a:schemeClr val="accent1"/>
                </a:solidFill>
              </a:rPr>
              <a:t>object</a:t>
            </a:r>
            <a:r>
              <a:rPr lang="en-US" dirty="0"/>
              <a:t>, return an access control decision based on the </a:t>
            </a:r>
            <a:r>
              <a:rPr lang="en-US" dirty="0">
                <a:solidFill>
                  <a:schemeClr val="accent1"/>
                </a:solidFill>
              </a:rPr>
              <a:t>policy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F3D268-8A24-4A42-81D5-094F571C7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968" y="4304645"/>
            <a:ext cx="916699" cy="91669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96DDC70-405A-4CC5-8F67-B96D7B757773}"/>
              </a:ext>
            </a:extLst>
          </p:cNvPr>
          <p:cNvGrpSpPr/>
          <p:nvPr/>
        </p:nvGrpSpPr>
        <p:grpSpPr>
          <a:xfrm>
            <a:off x="1495336" y="4304645"/>
            <a:ext cx="1263487" cy="1429816"/>
            <a:chOff x="1004017" y="4360601"/>
            <a:chExt cx="1263487" cy="142981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5F99AEF-8A70-41A9-998A-A0EEC9C1C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412" y="4360601"/>
              <a:ext cx="916699" cy="91669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798691-1C2D-44D2-B699-F4F2C006E720}"/>
                </a:ext>
              </a:extLst>
            </p:cNvPr>
            <p:cNvSpPr txBox="1"/>
            <p:nvPr/>
          </p:nvSpPr>
          <p:spPr>
            <a:xfrm>
              <a:off x="1004017" y="5328752"/>
              <a:ext cx="12634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Principal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EB282B1-79DB-4BE8-A74E-A7ABF64B7B8D}"/>
              </a:ext>
            </a:extLst>
          </p:cNvPr>
          <p:cNvGrpSpPr/>
          <p:nvPr/>
        </p:nvGrpSpPr>
        <p:grpSpPr>
          <a:xfrm>
            <a:off x="3697473" y="4304645"/>
            <a:ext cx="1109599" cy="1429814"/>
            <a:chOff x="3206154" y="4360601"/>
            <a:chExt cx="1109599" cy="142981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881BE8A-4AD6-4CE5-A51C-32A8844CA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605" y="4360601"/>
              <a:ext cx="916699" cy="91669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71CCFB-71D6-40ED-827D-FA7A42606569}"/>
                </a:ext>
              </a:extLst>
            </p:cNvPr>
            <p:cNvSpPr txBox="1"/>
            <p:nvPr/>
          </p:nvSpPr>
          <p:spPr>
            <a:xfrm>
              <a:off x="3206154" y="5328750"/>
              <a:ext cx="11095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Subject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5FFA93C-290C-46B0-ACB6-895F98F18D96}"/>
              </a:ext>
            </a:extLst>
          </p:cNvPr>
          <p:cNvGrpSpPr/>
          <p:nvPr/>
        </p:nvGrpSpPr>
        <p:grpSpPr>
          <a:xfrm>
            <a:off x="5025674" y="2778081"/>
            <a:ext cx="2019993" cy="916699"/>
            <a:chOff x="4534355" y="2834037"/>
            <a:chExt cx="2019993" cy="9166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8052CA0-1EC9-44C5-A7B0-D2BED94B1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7649" y="2834037"/>
              <a:ext cx="916699" cy="91669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59D1D8-0CD8-4887-9BF7-08557984A530}"/>
                </a:ext>
              </a:extLst>
            </p:cNvPr>
            <p:cNvSpPr txBox="1"/>
            <p:nvPr/>
          </p:nvSpPr>
          <p:spPr>
            <a:xfrm>
              <a:off x="4534355" y="3114437"/>
              <a:ext cx="10102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Object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895A4C6-44E4-4FE1-A18B-4033212F1933}"/>
              </a:ext>
            </a:extLst>
          </p:cNvPr>
          <p:cNvGrpSpPr/>
          <p:nvPr/>
        </p:nvGrpSpPr>
        <p:grpSpPr>
          <a:xfrm>
            <a:off x="5175127" y="5824543"/>
            <a:ext cx="1876546" cy="916699"/>
            <a:chOff x="4683808" y="5880499"/>
            <a:chExt cx="1876546" cy="91669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1D935A1-41E9-45B3-B5FD-BFA0068AD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3655" y="5880499"/>
              <a:ext cx="916699" cy="91669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82B461F-E552-4E22-8DDC-82D248ED0A30}"/>
                </a:ext>
              </a:extLst>
            </p:cNvPr>
            <p:cNvSpPr txBox="1"/>
            <p:nvPr/>
          </p:nvSpPr>
          <p:spPr>
            <a:xfrm>
              <a:off x="4683808" y="6093833"/>
              <a:ext cx="9094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Policy</a:t>
              </a:r>
            </a:p>
          </p:txBody>
        </p:sp>
      </p:grp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025FEAC-414B-4D87-8357-1D1CAEF948BC}"/>
              </a:ext>
            </a:extLst>
          </p:cNvPr>
          <p:cNvSpPr/>
          <p:nvPr/>
        </p:nvSpPr>
        <p:spPr>
          <a:xfrm>
            <a:off x="2758823" y="4606138"/>
            <a:ext cx="916699" cy="316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2176D645-A793-4E24-84AB-BA476F512CFA}"/>
              </a:ext>
            </a:extLst>
          </p:cNvPr>
          <p:cNvSpPr/>
          <p:nvPr/>
        </p:nvSpPr>
        <p:spPr>
          <a:xfrm>
            <a:off x="4807072" y="4604922"/>
            <a:ext cx="1228816" cy="316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C7A1493A-E923-4996-8A67-7E80D13F858B}"/>
              </a:ext>
            </a:extLst>
          </p:cNvPr>
          <p:cNvSpPr/>
          <p:nvPr/>
        </p:nvSpPr>
        <p:spPr>
          <a:xfrm rot="5400000">
            <a:off x="6309437" y="3814588"/>
            <a:ext cx="555757" cy="316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1E09BEA3-4617-411D-861C-B143F46CAD9A}"/>
              </a:ext>
            </a:extLst>
          </p:cNvPr>
          <p:cNvSpPr/>
          <p:nvPr/>
        </p:nvSpPr>
        <p:spPr>
          <a:xfrm rot="16200000">
            <a:off x="6333363" y="5365261"/>
            <a:ext cx="507903" cy="316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AB47A6C9-8704-4E2A-925C-70E6AEF58660}"/>
              </a:ext>
            </a:extLst>
          </p:cNvPr>
          <p:cNvSpPr/>
          <p:nvPr/>
        </p:nvSpPr>
        <p:spPr>
          <a:xfrm rot="20706145">
            <a:off x="7158733" y="4318165"/>
            <a:ext cx="1228816" cy="316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EED8B8D2-6291-4CC8-B10E-463B9E491D47}"/>
              </a:ext>
            </a:extLst>
          </p:cNvPr>
          <p:cNvSpPr/>
          <p:nvPr/>
        </p:nvSpPr>
        <p:spPr>
          <a:xfrm rot="777400">
            <a:off x="7132428" y="4920689"/>
            <a:ext cx="1228816" cy="316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1D568EC-0A3B-4965-AD01-C2EDC22FC562}"/>
              </a:ext>
            </a:extLst>
          </p:cNvPr>
          <p:cNvGrpSpPr/>
          <p:nvPr/>
        </p:nvGrpSpPr>
        <p:grpSpPr>
          <a:xfrm>
            <a:off x="8526946" y="3822335"/>
            <a:ext cx="1920716" cy="1973827"/>
            <a:chOff x="8035627" y="3878291"/>
            <a:chExt cx="1920716" cy="197382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3B28955-9DB4-4470-9B9A-905BA75EF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5627" y="4887499"/>
              <a:ext cx="964619" cy="96461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33D897A-ACFB-42E0-BA81-7CD0F7314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5627" y="3878291"/>
              <a:ext cx="964619" cy="964619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353A94F-AED9-4EB9-BD62-D0D96B4BBF7F}"/>
                </a:ext>
              </a:extLst>
            </p:cNvPr>
            <p:cNvSpPr txBox="1"/>
            <p:nvPr/>
          </p:nvSpPr>
          <p:spPr>
            <a:xfrm>
              <a:off x="9072382" y="4129767"/>
              <a:ext cx="8839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Allow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D293A91-E7E5-4D46-8D10-D7C8B6D8FB2B}"/>
                </a:ext>
              </a:extLst>
            </p:cNvPr>
            <p:cNvSpPr txBox="1"/>
            <p:nvPr/>
          </p:nvSpPr>
          <p:spPr>
            <a:xfrm>
              <a:off x="9102679" y="5117623"/>
              <a:ext cx="8233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Deny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791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6" grpId="0" animBg="1"/>
      <p:bldP spid="2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2170BE-AE92-4213-BB4A-07A933C1B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75"/>
            <a:ext cx="10515600" cy="819807"/>
          </a:xfrm>
        </p:spPr>
        <p:txBody>
          <a:bodyPr/>
          <a:lstStyle/>
          <a:p>
            <a:r>
              <a:rPr lang="en-US" dirty="0"/>
              <a:t>Keeping Secrets?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28356C-3298-4B2D-A8E8-C861F4F7A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9784"/>
            <a:ext cx="10515600" cy="819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Suppose we have secret data that only certain users should access</a:t>
            </a:r>
          </a:p>
          <a:p>
            <a:pPr marL="0" indent="0">
              <a:buNone/>
            </a:pPr>
            <a:r>
              <a:rPr lang="en-US" sz="2000" dirty="0"/>
              <a:t>Is DAC enough to prevent leaks?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FE51325C-A276-4BA8-A953-310215178EEB}"/>
              </a:ext>
            </a:extLst>
          </p:cNvPr>
          <p:cNvSpPr txBox="1">
            <a:spLocks/>
          </p:cNvSpPr>
          <p:nvPr/>
        </p:nvSpPr>
        <p:spPr>
          <a:xfrm>
            <a:off x="723272" y="1789591"/>
            <a:ext cx="10871579" cy="50256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>
                <a:solidFill>
                  <a:schemeClr val="accent5"/>
                </a:solidFill>
                <a:latin typeface="Consolas" panose="020B0609020204030204" pitchFamily="49" charset="0"/>
              </a:rPr>
              <a:t>charlie@DESKTOP</a:t>
            </a:r>
            <a:r>
              <a:rPr lang="en-US" sz="2000" dirty="0">
                <a:solidFill>
                  <a:schemeClr val="accent5"/>
                </a:solidFill>
                <a:latin typeface="Consolas" panose="020B0609020204030204" pitchFamily="49" charset="0"/>
              </a:rPr>
              <a:t>:~$ 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groups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charlie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topsecret</a:t>
            </a:r>
            <a:endParaRPr lang="en-US" sz="20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>
                <a:solidFill>
                  <a:schemeClr val="accent5"/>
                </a:solidFill>
                <a:latin typeface="Consolas" panose="020B0609020204030204" pitchFamily="49" charset="0"/>
              </a:rPr>
              <a:t>charlie@DESKTOP</a:t>
            </a:r>
            <a:r>
              <a:rPr lang="en-US" sz="2000" dirty="0">
                <a:solidFill>
                  <a:schemeClr val="accent5"/>
                </a:solidFill>
                <a:latin typeface="Consolas" panose="020B0609020204030204" pitchFamily="49" charset="0"/>
              </a:rPr>
              <a:t>:~$ 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ls –la /top-secret-intel/</a:t>
            </a:r>
          </a:p>
          <a:p>
            <a:pPr marL="0" indent="0">
              <a:buNone/>
            </a:pPr>
            <a:r>
              <a:rPr lang="nl-NL" sz="2000" dirty="0">
                <a:solidFill>
                  <a:schemeClr val="bg1"/>
                </a:solidFill>
                <a:latin typeface="Consolas" panose="020B0609020204030204" pitchFamily="49" charset="0"/>
              </a:rPr>
              <a:t>drwxr-xr-x 0 root root      512 Jan  8 14:55 .</a:t>
            </a:r>
          </a:p>
          <a:p>
            <a:pPr marL="0" indent="0">
              <a:buNone/>
            </a:pPr>
            <a:r>
              <a:rPr lang="nl-NL" sz="2000" dirty="0">
                <a:solidFill>
                  <a:schemeClr val="bg1"/>
                </a:solidFill>
                <a:latin typeface="Consolas" panose="020B0609020204030204" pitchFamily="49" charset="0"/>
              </a:rPr>
              <a:t>drwxr-xr-x 0 root root      512 Oct 11 19:58 ..</a:t>
            </a:r>
            <a:endParaRPr lang="en-US" sz="20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rw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-r----- 1 root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topsecret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 896 Jan 29 22:47 northkorea.pdf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accent5"/>
                </a:solidFill>
                <a:latin typeface="Consolas" panose="020B0609020204030204" pitchFamily="49" charset="0"/>
              </a:rPr>
              <a:t>charlie@DESKTOP</a:t>
            </a:r>
            <a:r>
              <a:rPr lang="en-US" sz="2000" dirty="0">
                <a:solidFill>
                  <a:schemeClr val="accent5"/>
                </a:solidFill>
                <a:latin typeface="Consolas" panose="020B0609020204030204" pitchFamily="49" charset="0"/>
              </a:rPr>
              <a:t>:~$ 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groups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mallory</a:t>
            </a:r>
            <a:endParaRPr lang="en-US" sz="20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mallory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 secret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accent5"/>
                </a:solidFill>
                <a:latin typeface="Consolas" panose="020B0609020204030204" pitchFamily="49" charset="0"/>
              </a:rPr>
              <a:t>charlie@DESKTOP</a:t>
            </a:r>
            <a:r>
              <a:rPr lang="en-US" sz="2000" dirty="0">
                <a:solidFill>
                  <a:schemeClr val="accent5"/>
                </a:solidFill>
                <a:latin typeface="Consolas" panose="020B0609020204030204" pitchFamily="49" charset="0"/>
              </a:rPr>
              <a:t>:~$ 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ls –la /home/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mallory</a:t>
            </a:r>
            <a:endParaRPr lang="en-US" sz="20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nl-NL" sz="2000" dirty="0">
                <a:solidFill>
                  <a:schemeClr val="bg1"/>
                </a:solidFill>
                <a:latin typeface="Consolas" panose="020B0609020204030204" pitchFamily="49" charset="0"/>
              </a:rPr>
              <a:t>drwxrwxrwx 0 mallory mallory   512 Jan  8 14:55 .</a:t>
            </a:r>
          </a:p>
          <a:p>
            <a:pPr marL="0" indent="0">
              <a:buNone/>
            </a:pPr>
            <a:r>
              <a:rPr lang="nl-NL" sz="2000" dirty="0">
                <a:solidFill>
                  <a:schemeClr val="bg1"/>
                </a:solidFill>
                <a:latin typeface="Consolas" panose="020B0609020204030204" pitchFamily="49" charset="0"/>
              </a:rPr>
              <a:t>drwxr-xr-x 0 root    root      512 Oct 11 19:58 ..</a:t>
            </a:r>
            <a:endParaRPr lang="en-US" sz="20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accent5"/>
                </a:solidFill>
                <a:latin typeface="Consolas" panose="020B0609020204030204" pitchFamily="49" charset="0"/>
              </a:rPr>
              <a:t>charlie@DESKTOP</a:t>
            </a:r>
            <a:r>
              <a:rPr lang="en-US" sz="2000" dirty="0">
                <a:solidFill>
                  <a:schemeClr val="accent5"/>
                </a:solidFill>
                <a:latin typeface="Consolas" panose="020B0609020204030204" pitchFamily="49" charset="0"/>
              </a:rPr>
              <a:t>:~$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cp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 /top-secret-intel/northkorea.pdf /home/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mallory</a:t>
            </a:r>
            <a:endParaRPr lang="en-US" sz="20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accent5"/>
                </a:solidFill>
                <a:latin typeface="Consolas" panose="020B0609020204030204" pitchFamily="49" charset="0"/>
              </a:rPr>
              <a:t>charlie@DESKTOP</a:t>
            </a:r>
            <a:r>
              <a:rPr lang="en-US" sz="2000" dirty="0">
                <a:solidFill>
                  <a:schemeClr val="accent5"/>
                </a:solidFill>
                <a:latin typeface="Consolas" panose="020B0609020204030204" pitchFamily="49" charset="0"/>
              </a:rPr>
              <a:t>:~$ 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ls –l /home/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mallory</a:t>
            </a:r>
            <a:endParaRPr lang="en-US" sz="20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rw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-r----- 1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charlie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charlie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 896 Jan 29 22:47 northkorea.pdf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accent5"/>
                </a:solidFill>
                <a:latin typeface="Consolas" panose="020B0609020204030204" pitchFamily="49" charset="0"/>
              </a:rPr>
              <a:t>charlie@DESKTOP</a:t>
            </a:r>
            <a:r>
              <a:rPr lang="en-US" sz="2000" dirty="0">
                <a:solidFill>
                  <a:schemeClr val="accent5"/>
                </a:solidFill>
                <a:latin typeface="Consolas" panose="020B0609020204030204" pitchFamily="49" charset="0"/>
              </a:rPr>
              <a:t>:~$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chmod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ugo+rw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 /home/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mallory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/northkorea.pdf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905995-C8F1-4160-B8B1-76A1E5E7E8CC}"/>
              </a:ext>
            </a:extLst>
          </p:cNvPr>
          <p:cNvSpPr/>
          <p:nvPr/>
        </p:nvSpPr>
        <p:spPr>
          <a:xfrm>
            <a:off x="779228" y="2409027"/>
            <a:ext cx="10705145" cy="12981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DC808A-59CD-4FBB-ADB1-50B8141845BB}"/>
              </a:ext>
            </a:extLst>
          </p:cNvPr>
          <p:cNvSpPr/>
          <p:nvPr/>
        </p:nvSpPr>
        <p:spPr>
          <a:xfrm>
            <a:off x="779228" y="3707149"/>
            <a:ext cx="10705145" cy="675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158813-27E0-4CA9-9BB8-6972082D10F3}"/>
              </a:ext>
            </a:extLst>
          </p:cNvPr>
          <p:cNvSpPr/>
          <p:nvPr/>
        </p:nvSpPr>
        <p:spPr>
          <a:xfrm>
            <a:off x="779228" y="4382814"/>
            <a:ext cx="10705145" cy="9549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55CE09-9F20-4E5B-96C6-667222797CB3}"/>
              </a:ext>
            </a:extLst>
          </p:cNvPr>
          <p:cNvSpPr/>
          <p:nvPr/>
        </p:nvSpPr>
        <p:spPr>
          <a:xfrm>
            <a:off x="779228" y="5337754"/>
            <a:ext cx="10705145" cy="14774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2BE50C-9E06-4960-97BD-370310A1356D}"/>
              </a:ext>
            </a:extLst>
          </p:cNvPr>
          <p:cNvSpPr/>
          <p:nvPr/>
        </p:nvSpPr>
        <p:spPr>
          <a:xfrm>
            <a:off x="1799039" y="1976919"/>
            <a:ext cx="1362303" cy="474900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FDA4A8-75AA-477B-BA7D-D97952CA96BE}"/>
              </a:ext>
            </a:extLst>
          </p:cNvPr>
          <p:cNvSpPr/>
          <p:nvPr/>
        </p:nvSpPr>
        <p:spPr>
          <a:xfrm>
            <a:off x="707627" y="3287694"/>
            <a:ext cx="3800810" cy="474900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27C8F7-43C2-4DFA-8E3E-556F7AF4C057}"/>
              </a:ext>
            </a:extLst>
          </p:cNvPr>
          <p:cNvSpPr/>
          <p:nvPr/>
        </p:nvSpPr>
        <p:spPr>
          <a:xfrm>
            <a:off x="1758451" y="3985689"/>
            <a:ext cx="1090434" cy="474900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83A394-4185-47A8-ADAB-0181B32A7202}"/>
              </a:ext>
            </a:extLst>
          </p:cNvPr>
          <p:cNvSpPr/>
          <p:nvPr/>
        </p:nvSpPr>
        <p:spPr>
          <a:xfrm>
            <a:off x="707627" y="4646247"/>
            <a:ext cx="1553100" cy="474900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CE8D2B-63B2-426D-9730-302DADC69AAC}"/>
              </a:ext>
            </a:extLst>
          </p:cNvPr>
          <p:cNvSpPr/>
          <p:nvPr/>
        </p:nvSpPr>
        <p:spPr>
          <a:xfrm>
            <a:off x="707627" y="5954431"/>
            <a:ext cx="3951678" cy="474900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2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61C50-5379-4AE7-B390-A161D120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of DAC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F5457-7E31-4B28-80B4-ACF456A03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763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DAC cannot prevent the leaking of secrets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A7864E-DA2D-436D-B79D-5142EFD2D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11" y="3551964"/>
            <a:ext cx="1049741" cy="10497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CCA33B-8111-4C52-879E-5E6661989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12" y="5242012"/>
            <a:ext cx="1049741" cy="10497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7F9A3E-F56F-4BA6-868D-9392B874BA9B}"/>
              </a:ext>
            </a:extLst>
          </p:cNvPr>
          <p:cNvSpPr txBox="1"/>
          <p:nvPr/>
        </p:nvSpPr>
        <p:spPr>
          <a:xfrm>
            <a:off x="8843748" y="3596926"/>
            <a:ext cx="14510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Consolas" panose="020B0609020204030204" pitchFamily="49" charset="0"/>
              </a:rPr>
              <a:t>Secret.pdf</a:t>
            </a:r>
          </a:p>
          <a:p>
            <a:r>
              <a:rPr lang="en-US" dirty="0" err="1">
                <a:latin typeface="Consolas" panose="020B0609020204030204" pitchFamily="49" charset="0"/>
              </a:rPr>
              <a:t>rwx</a:t>
            </a:r>
            <a:r>
              <a:rPr lang="en-US" dirty="0">
                <a:latin typeface="Consolas" panose="020B0609020204030204" pitchFamily="49" charset="0"/>
              </a:rPr>
              <a:t> User A</a:t>
            </a:r>
          </a:p>
          <a:p>
            <a:r>
              <a:rPr lang="en-US" dirty="0">
                <a:latin typeface="Consolas" panose="020B0609020204030204" pitchFamily="49" charset="0"/>
              </a:rPr>
              <a:t>--- User 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ACB27B-46F7-4192-82D4-012664934C51}"/>
              </a:ext>
            </a:extLst>
          </p:cNvPr>
          <p:cNvSpPr txBox="1"/>
          <p:nvPr/>
        </p:nvSpPr>
        <p:spPr>
          <a:xfrm>
            <a:off x="8819927" y="5305215"/>
            <a:ext cx="18309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Consolas" panose="020B0609020204030204" pitchFamily="49" charset="0"/>
              </a:rPr>
              <a:t>NotSecret.pdf</a:t>
            </a:r>
          </a:p>
          <a:p>
            <a:r>
              <a:rPr lang="en-US" dirty="0" err="1">
                <a:latin typeface="Consolas" panose="020B0609020204030204" pitchFamily="49" charset="0"/>
              </a:rPr>
              <a:t>rwx</a:t>
            </a:r>
            <a:r>
              <a:rPr lang="en-US" dirty="0">
                <a:latin typeface="Consolas" panose="020B0609020204030204" pitchFamily="49" charset="0"/>
              </a:rPr>
              <a:t> User A</a:t>
            </a:r>
          </a:p>
          <a:p>
            <a:r>
              <a:rPr lang="en-US" dirty="0" err="1">
                <a:latin typeface="Consolas" panose="020B0609020204030204" pitchFamily="49" charset="0"/>
              </a:rPr>
              <a:t>rwx</a:t>
            </a:r>
            <a:r>
              <a:rPr lang="en-US" dirty="0">
                <a:latin typeface="Consolas" panose="020B0609020204030204" pitchFamily="49" charset="0"/>
              </a:rPr>
              <a:t> User B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9BEFE3-C85A-40C2-B290-C4564EC0C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836" y="5127054"/>
            <a:ext cx="1279654" cy="127965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7945624-C090-47EF-909C-4158B69BE807}"/>
              </a:ext>
            </a:extLst>
          </p:cNvPr>
          <p:cNvGrpSpPr/>
          <p:nvPr/>
        </p:nvGrpSpPr>
        <p:grpSpPr>
          <a:xfrm>
            <a:off x="2456598" y="3418764"/>
            <a:ext cx="2483892" cy="1279654"/>
            <a:chOff x="2456598" y="3418764"/>
            <a:chExt cx="2483892" cy="127965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1BFA2FD-EB3B-4B00-85BD-94AC0F4F4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0836" y="3418764"/>
              <a:ext cx="1279654" cy="127965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914C01-4498-456B-8EB0-B5913731F0BA}"/>
                </a:ext>
              </a:extLst>
            </p:cNvPr>
            <p:cNvSpPr txBox="1"/>
            <p:nvPr/>
          </p:nvSpPr>
          <p:spPr>
            <a:xfrm>
              <a:off x="2456598" y="3831741"/>
              <a:ext cx="10102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User A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4B7ACEB-D0C0-4941-A665-EA778DF0B852}"/>
              </a:ext>
            </a:extLst>
          </p:cNvPr>
          <p:cNvSpPr txBox="1"/>
          <p:nvPr/>
        </p:nvSpPr>
        <p:spPr>
          <a:xfrm>
            <a:off x="2456598" y="5536048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User B</a:t>
            </a: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BF928B1D-1865-402F-B0A7-CC7D60ADCEF0}"/>
              </a:ext>
            </a:extLst>
          </p:cNvPr>
          <p:cNvSpPr/>
          <p:nvPr/>
        </p:nvSpPr>
        <p:spPr>
          <a:xfrm>
            <a:off x="5304432" y="3769135"/>
            <a:ext cx="2110854" cy="6463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7938C3F8-73DA-4CFD-B4D6-E93327EB3857}"/>
              </a:ext>
            </a:extLst>
          </p:cNvPr>
          <p:cNvSpPr/>
          <p:nvPr/>
        </p:nvSpPr>
        <p:spPr>
          <a:xfrm rot="1519804">
            <a:off x="5266329" y="4925880"/>
            <a:ext cx="2358221" cy="745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Write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CD04C7A-562B-4623-9CD0-569050E1D2EC}"/>
              </a:ext>
            </a:extLst>
          </p:cNvPr>
          <p:cNvGrpSpPr/>
          <p:nvPr/>
        </p:nvGrpSpPr>
        <p:grpSpPr>
          <a:xfrm>
            <a:off x="3946383" y="2714781"/>
            <a:ext cx="1380506" cy="2068085"/>
            <a:chOff x="811879" y="4115468"/>
            <a:chExt cx="1380506" cy="206808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C2297E4-AE73-4F9B-9044-85BC3CC20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944" y="4903898"/>
              <a:ext cx="1279655" cy="127965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6FDEA4-F6B9-497D-A52F-F11DF68C9B79}"/>
                </a:ext>
              </a:extLst>
            </p:cNvPr>
            <p:cNvSpPr txBox="1"/>
            <p:nvPr/>
          </p:nvSpPr>
          <p:spPr>
            <a:xfrm>
              <a:off x="811879" y="4115468"/>
              <a:ext cx="138050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Malicious</a:t>
              </a:r>
            </a:p>
            <a:p>
              <a:pPr algn="ctr"/>
              <a:r>
                <a:rPr lang="en-US" sz="2400" dirty="0"/>
                <a:t>Trojan</a:t>
              </a:r>
            </a:p>
          </p:txBody>
        </p:sp>
      </p:grp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8FEA647-0CDA-4F79-A9D6-433A7B115E2A}"/>
              </a:ext>
            </a:extLst>
          </p:cNvPr>
          <p:cNvSpPr/>
          <p:nvPr/>
        </p:nvSpPr>
        <p:spPr>
          <a:xfrm>
            <a:off x="2688611" y="3764707"/>
            <a:ext cx="1204238" cy="691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Execute</a:t>
            </a:r>
          </a:p>
        </p:txBody>
      </p:sp>
    </p:spTree>
    <p:extLst>
      <p:ext uri="{BB962C8B-B14F-4D97-AF65-F5344CB8AC3E}">
        <p14:creationId xmlns:p14="http://schemas.microsoft.com/office/powerpoint/2010/main" val="376008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-0.19948 -0.00023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7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9A146-0036-4FAA-A925-AE1623104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58301" cy="1325563"/>
          </a:xfrm>
        </p:spPr>
        <p:txBody>
          <a:bodyPr/>
          <a:lstStyle/>
          <a:p>
            <a:r>
              <a:rPr lang="en-US" dirty="0"/>
              <a:t>Why is DAC Vulnerable?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F9784-E39E-45F4-9DB0-CAF994BAF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5830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Implicit assumptions</a:t>
            </a:r>
          </a:p>
          <a:p>
            <a:pPr lvl="1"/>
            <a:r>
              <a:rPr lang="en-US" dirty="0"/>
              <a:t>Software is benign</a:t>
            </a:r>
          </a:p>
          <a:p>
            <a:pPr lvl="1"/>
            <a:r>
              <a:rPr lang="en-US" dirty="0"/>
              <a:t>Software is bug free</a:t>
            </a:r>
          </a:p>
          <a:p>
            <a:pPr lvl="1"/>
            <a:r>
              <a:rPr lang="en-US" dirty="0"/>
              <a:t>Users are well behaved</a:t>
            </a:r>
          </a:p>
          <a:p>
            <a:pPr marL="0" indent="0">
              <a:buNone/>
            </a:pPr>
            <a:r>
              <a:rPr lang="en-US" dirty="0"/>
              <a:t>Reality</a:t>
            </a:r>
          </a:p>
          <a:p>
            <a:pPr lvl="1"/>
            <a:r>
              <a:rPr lang="en-US" dirty="0"/>
              <a:t>Software is full of bugs (i.e. confused deputies)</a:t>
            </a:r>
          </a:p>
          <a:p>
            <a:pPr lvl="1"/>
            <a:r>
              <a:rPr lang="en-US" dirty="0"/>
              <a:t>Malware is widely available</a:t>
            </a:r>
          </a:p>
          <a:p>
            <a:pPr lvl="1"/>
            <a:r>
              <a:rPr lang="en-US" dirty="0"/>
              <a:t>Users may be malicious (inside threats)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F33DF9-E3B1-4119-A348-F723935030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4" r="40275"/>
          <a:stretch/>
        </p:blipFill>
        <p:spPr>
          <a:xfrm>
            <a:off x="6869373" y="0"/>
            <a:ext cx="5322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763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10F14-8D35-46CA-8B88-8CCB442AB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Mandatory Access Control (MAC)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EE6A0-3D9C-4EA5-9EEA-B78AA4BC5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Mandatory access controls (MAC) restrict the access of subjects to objects based on a system-wide policy</a:t>
            </a:r>
          </a:p>
          <a:p>
            <a:pPr lvl="1"/>
            <a:r>
              <a:rPr lang="en-US" dirty="0"/>
              <a:t>Denying users full control over to resources that they create</a:t>
            </a:r>
          </a:p>
          <a:p>
            <a:pPr lvl="1"/>
            <a:r>
              <a:rPr lang="en-US" dirty="0"/>
              <a:t>System security policy (as set by the administrator) entirely determines  access rights</a:t>
            </a:r>
          </a:p>
          <a:p>
            <a:pPr marL="0" indent="0">
              <a:buNone/>
            </a:pPr>
            <a:r>
              <a:rPr lang="en-US" dirty="0"/>
              <a:t>Often used in systems that must support </a:t>
            </a:r>
            <a:r>
              <a:rPr lang="en-US" dirty="0">
                <a:solidFill>
                  <a:schemeClr val="accent1"/>
                </a:solidFill>
              </a:rPr>
              <a:t>Multi-level Security </a:t>
            </a:r>
            <a:r>
              <a:rPr lang="en-US" dirty="0"/>
              <a:t>(</a:t>
            </a:r>
            <a:r>
              <a:rPr lang="en-US" dirty="0">
                <a:solidFill>
                  <a:schemeClr val="accent1"/>
                </a:solidFill>
              </a:rPr>
              <a:t>MLS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82869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1FEC8-1C75-4920-B8C5-A2DAE6D5D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Multi-level Security (MLS)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AF438-6CF3-45F8-83F1-43BF6AA8B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capability of a computer system to carry information with different sensitivities</a:t>
            </a:r>
          </a:p>
          <a:p>
            <a:pPr lvl="1"/>
            <a:r>
              <a:rPr lang="en-US" dirty="0"/>
              <a:t>Permit simultaneous access by users with different security clearances and need-to-know</a:t>
            </a:r>
          </a:p>
          <a:p>
            <a:pPr lvl="1"/>
            <a:r>
              <a:rPr lang="en-US" dirty="0"/>
              <a:t>Prevent users from obtaining access to information for which they lack authorization</a:t>
            </a:r>
          </a:p>
          <a:p>
            <a:pPr marL="0" indent="0">
              <a:buNone/>
            </a:pPr>
            <a:r>
              <a:rPr lang="en-US" dirty="0"/>
              <a:t>Examples of security levels</a:t>
            </a:r>
          </a:p>
          <a:p>
            <a:pPr lvl="1"/>
            <a:r>
              <a:rPr lang="en-US" dirty="0"/>
              <a:t>Top Secret &gt; Secret &gt; Confidential &gt; Unclassified</a:t>
            </a:r>
          </a:p>
          <a:p>
            <a:pPr marL="0" indent="0">
              <a:buNone/>
            </a:pPr>
            <a:r>
              <a:rPr lang="en-US" dirty="0"/>
              <a:t>Overall goal is confidentiality</a:t>
            </a:r>
          </a:p>
          <a:p>
            <a:pPr lvl="1"/>
            <a:r>
              <a:rPr lang="en-US" dirty="0"/>
              <a:t>Ensure that information does not flow to those not cleared for that level</a:t>
            </a:r>
          </a:p>
        </p:txBody>
      </p:sp>
    </p:spTree>
    <p:extLst>
      <p:ext uri="{BB962C8B-B14F-4D97-AF65-F5344CB8AC3E}">
        <p14:creationId xmlns:p14="http://schemas.microsoft.com/office/powerpoint/2010/main" val="20585056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D6441C-BBFF-46F3-B204-F36E413B5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65" y="3298722"/>
            <a:ext cx="8495070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Bell-Lapadula Model of MAC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686B57-B3D9-4B10-8A4E-FEDAF45F3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8465" y="5258851"/>
            <a:ext cx="8495070" cy="90400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 descr="Bell">
            <a:extLst>
              <a:ext uri="{FF2B5EF4-FFF2-40B4-BE49-F238E27FC236}">
                <a16:creationId xmlns:a16="http://schemas.microsoft.com/office/drawing/2014/main" id="{AC39160D-A05F-49F5-8E84-4858C0C26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372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9BCA6-5B57-4849-B81A-CA72DD035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Bell-</a:t>
            </a:r>
            <a:r>
              <a:rPr lang="en-US" dirty="0" err="1"/>
              <a:t>LaPadula</a:t>
            </a:r>
            <a:r>
              <a:rPr lang="en-US" dirty="0"/>
              <a:t>: A MAC Model for MLS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7F1CE-648D-42F2-A8D0-D66FDE99F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Introduced in 1973</a:t>
            </a:r>
          </a:p>
          <a:p>
            <a:pPr lvl="1"/>
            <a:r>
              <a:rPr lang="en-US" dirty="0"/>
              <a:t>Extremely influential document</a:t>
            </a:r>
          </a:p>
          <a:p>
            <a:pPr lvl="1"/>
            <a:r>
              <a:rPr lang="en-US" dirty="0"/>
              <a:t>Introduced fundamental ideas for formally modeling security</a:t>
            </a:r>
          </a:p>
          <a:p>
            <a:pPr marL="0" indent="0">
              <a:buNone/>
            </a:pPr>
            <a:r>
              <a:rPr lang="en-US" dirty="0"/>
              <a:t>Air Force was concerned about data confidentiality in time-sharing systems</a:t>
            </a:r>
          </a:p>
          <a:p>
            <a:pPr lvl="1"/>
            <a:r>
              <a:rPr lang="en-US" dirty="0"/>
              <a:t>Old OS with many bugs</a:t>
            </a:r>
          </a:p>
          <a:p>
            <a:pPr lvl="1"/>
            <a:r>
              <a:rPr lang="en-US" dirty="0"/>
              <a:t>Accidental misuse by operators</a:t>
            </a:r>
          </a:p>
          <a:p>
            <a:pPr lvl="1"/>
            <a:r>
              <a:rPr lang="en-US" dirty="0"/>
              <a:t>Insider threats</a:t>
            </a:r>
          </a:p>
          <a:p>
            <a:pPr marL="0" indent="0">
              <a:buNone/>
            </a:pPr>
            <a:r>
              <a:rPr lang="en-US" dirty="0"/>
              <a:t>Goal: formally show that a computer system can securely process classified information</a:t>
            </a:r>
          </a:p>
        </p:txBody>
      </p:sp>
    </p:spTree>
    <p:extLst>
      <p:ext uri="{BB962C8B-B14F-4D97-AF65-F5344CB8AC3E}">
        <p14:creationId xmlns:p14="http://schemas.microsoft.com/office/powerpoint/2010/main" val="16402040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6DFD6-F2A9-4D2B-87A5-08E348F7F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14564" cy="1325563"/>
          </a:xfrm>
        </p:spPr>
        <p:txBody>
          <a:bodyPr/>
          <a:lstStyle/>
          <a:p>
            <a:r>
              <a:rPr lang="en-US" dirty="0"/>
              <a:t>Security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69B31-A13E-4635-9487-2E438FFE3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1456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Bell-</a:t>
            </a:r>
            <a:r>
              <a:rPr lang="en-US" dirty="0" err="1"/>
              <a:t>LaPadula</a:t>
            </a:r>
            <a:r>
              <a:rPr lang="en-US" dirty="0"/>
              <a:t> is a </a:t>
            </a:r>
            <a:r>
              <a:rPr lang="en-US" dirty="0">
                <a:solidFill>
                  <a:schemeClr val="accent1"/>
                </a:solidFill>
              </a:rPr>
              <a:t>security model</a:t>
            </a:r>
          </a:p>
          <a:p>
            <a:pPr lvl="1"/>
            <a:r>
              <a:rPr lang="en-US" dirty="0"/>
              <a:t>A mathematical formalization of what a computer system should do</a:t>
            </a:r>
          </a:p>
          <a:p>
            <a:pPr lvl="1"/>
            <a:r>
              <a:rPr lang="en-US" dirty="0"/>
              <a:t>Formally defines security requirements (policy)</a:t>
            </a:r>
          </a:p>
          <a:p>
            <a:pPr lvl="1"/>
            <a:r>
              <a:rPr lang="en-US" dirty="0"/>
              <a:t>System model + security policy = security model</a:t>
            </a:r>
          </a:p>
          <a:p>
            <a:pPr marL="0" indent="0">
              <a:buNone/>
            </a:pPr>
            <a:r>
              <a:rPr lang="en-US" dirty="0"/>
              <a:t>Bell-</a:t>
            </a:r>
            <a:r>
              <a:rPr lang="en-US" dirty="0" err="1"/>
              <a:t>LaPadula</a:t>
            </a:r>
            <a:r>
              <a:rPr lang="en-US" dirty="0"/>
              <a:t> is </a:t>
            </a:r>
            <a:r>
              <a:rPr lang="en-US" b="1" dirty="0"/>
              <a:t>not software</a:t>
            </a:r>
          </a:p>
          <a:p>
            <a:pPr lvl="1"/>
            <a:r>
              <a:rPr lang="en-US" dirty="0"/>
              <a:t>It’s not an implementation</a:t>
            </a:r>
          </a:p>
          <a:p>
            <a:pPr lvl="1"/>
            <a:r>
              <a:rPr lang="en-US" dirty="0"/>
              <a:t>Security model that can be (and has been) adopted and implemented by others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755718-0E84-4534-B165-F8FCA0E9D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7" r="56352"/>
          <a:stretch/>
        </p:blipFill>
        <p:spPr>
          <a:xfrm>
            <a:off x="8925636" y="0"/>
            <a:ext cx="3266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395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C4ED-05BF-4A5A-9A54-28BA5C021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Bell-</a:t>
            </a:r>
            <a:r>
              <a:rPr lang="en-US" dirty="0" err="1"/>
              <a:t>LaPadula</a:t>
            </a:r>
            <a:r>
              <a:rPr lang="en-US" dirty="0"/>
              <a:t>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CC720-2A10-4325-9CDF-26C7F9D06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345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Model the computer system using state transitions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System is secure </a:t>
            </a:r>
            <a:r>
              <a:rPr lang="en-US" dirty="0" err="1"/>
              <a:t>iff</a:t>
            </a:r>
            <a:r>
              <a:rPr lang="en-US" dirty="0"/>
              <a:t> every reachable state obeys four properties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Simple-security property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★-property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Discretionary-security property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Tranquility principle</a:t>
            </a:r>
          </a:p>
          <a:p>
            <a:pPr marL="0" indent="0">
              <a:buNone/>
            </a:pPr>
            <a:r>
              <a:rPr lang="en-US" dirty="0"/>
              <a:t>Prove a Basic Security Theorem (BST)</a:t>
            </a:r>
          </a:p>
          <a:p>
            <a:pPr lvl="1"/>
            <a:r>
              <a:rPr lang="en-US" dirty="0"/>
              <a:t>Given a state-transition model of a system…</a:t>
            </a:r>
          </a:p>
          <a:p>
            <a:pPr lvl="1"/>
            <a:r>
              <a:rPr lang="en-US" dirty="0"/>
              <a:t>That begins in a secure state…</a:t>
            </a:r>
          </a:p>
          <a:p>
            <a:pPr lvl="1"/>
            <a:r>
              <a:rPr lang="en-US" dirty="0"/>
              <a:t>Each transition leads to another secure state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EDCB406-6B54-4918-A797-C108775C958F}"/>
              </a:ext>
            </a:extLst>
          </p:cNvPr>
          <p:cNvSpPr/>
          <p:nvPr/>
        </p:nvSpPr>
        <p:spPr>
          <a:xfrm>
            <a:off x="4158018" y="2524838"/>
            <a:ext cx="600502" cy="60050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B1EDCE-2279-4A77-9344-B53276C7D6E7}"/>
              </a:ext>
            </a:extLst>
          </p:cNvPr>
          <p:cNvSpPr/>
          <p:nvPr/>
        </p:nvSpPr>
        <p:spPr>
          <a:xfrm>
            <a:off x="5556913" y="2524838"/>
            <a:ext cx="600502" cy="60050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4E6FBDA-D725-4DE3-B6C1-C19B5BC1E417}"/>
              </a:ext>
            </a:extLst>
          </p:cNvPr>
          <p:cNvSpPr/>
          <p:nvPr/>
        </p:nvSpPr>
        <p:spPr>
          <a:xfrm>
            <a:off x="6955808" y="2524838"/>
            <a:ext cx="600502" cy="60050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A3FB8F7-35C4-4EA6-8482-C5ABE6E562CC}"/>
              </a:ext>
            </a:extLst>
          </p:cNvPr>
          <p:cNvCxnSpPr>
            <a:stCxn id="4" idx="6"/>
            <a:endCxn id="5" idx="2"/>
          </p:cNvCxnSpPr>
          <p:nvPr/>
        </p:nvCxnSpPr>
        <p:spPr>
          <a:xfrm>
            <a:off x="4758520" y="2825089"/>
            <a:ext cx="79839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E17C527-7983-4BE2-AE10-47B0F67B3697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6157415" y="2825089"/>
            <a:ext cx="79839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51A53B6B-E507-4EE7-83D4-21601B03D328}"/>
              </a:ext>
            </a:extLst>
          </p:cNvPr>
          <p:cNvCxnSpPr>
            <a:stCxn id="6" idx="6"/>
            <a:endCxn id="4" idx="2"/>
          </p:cNvCxnSpPr>
          <p:nvPr/>
        </p:nvCxnSpPr>
        <p:spPr>
          <a:xfrm flipH="1">
            <a:off x="4158018" y="2825089"/>
            <a:ext cx="3398292" cy="12700"/>
          </a:xfrm>
          <a:prstGeom prst="bentConnector5">
            <a:avLst>
              <a:gd name="adj1" fmla="val -6727"/>
              <a:gd name="adj2" fmla="val -3788063"/>
              <a:gd name="adj3" fmla="val 106727"/>
            </a:avLst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67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F5F15-FA22-4B2B-BEF0-3308851D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the Bell-</a:t>
            </a:r>
            <a:r>
              <a:rPr lang="en-US" dirty="0" err="1"/>
              <a:t>LaPadula</a:t>
            </a:r>
            <a:r>
              <a:rPr lang="en-US" dirty="0"/>
              <a:t> Model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8E6EC1F-C01E-4E84-9410-14E18CA03C23}"/>
              </a:ext>
            </a:extLst>
          </p:cNvPr>
          <p:cNvGrpSpPr/>
          <p:nvPr/>
        </p:nvGrpSpPr>
        <p:grpSpPr>
          <a:xfrm>
            <a:off x="489877" y="3001495"/>
            <a:ext cx="2130493" cy="970304"/>
            <a:chOff x="426188" y="2619233"/>
            <a:chExt cx="2130493" cy="9703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D719E9B-C380-4327-86AE-72560C9E2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6377" y="2619233"/>
              <a:ext cx="970304" cy="97030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D741CEF-9170-4B6D-9769-541751050EED}"/>
                </a:ext>
              </a:extLst>
            </p:cNvPr>
            <p:cNvSpPr txBox="1"/>
            <p:nvPr/>
          </p:nvSpPr>
          <p:spPr>
            <a:xfrm>
              <a:off x="426188" y="2919719"/>
              <a:ext cx="1160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Top Secret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B7E346D-A387-41ED-BE38-518A7A374A50}"/>
              </a:ext>
            </a:extLst>
          </p:cNvPr>
          <p:cNvGrpSpPr/>
          <p:nvPr/>
        </p:nvGrpSpPr>
        <p:grpSpPr>
          <a:xfrm>
            <a:off x="878123" y="4152456"/>
            <a:ext cx="1742247" cy="970304"/>
            <a:chOff x="814434" y="3770194"/>
            <a:chExt cx="1742247" cy="97030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164E441-65C7-4650-8433-BD6CE6433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6377" y="3770194"/>
              <a:ext cx="970304" cy="97030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3F0383-6245-4D63-8BF7-0FB986199817}"/>
                </a:ext>
              </a:extLst>
            </p:cNvPr>
            <p:cNvSpPr txBox="1"/>
            <p:nvPr/>
          </p:nvSpPr>
          <p:spPr>
            <a:xfrm>
              <a:off x="814434" y="4070680"/>
              <a:ext cx="771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Secret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3D24419-7D6F-4D7D-8700-EC3894FA71B7}"/>
              </a:ext>
            </a:extLst>
          </p:cNvPr>
          <p:cNvGrpSpPr/>
          <p:nvPr/>
        </p:nvGrpSpPr>
        <p:grpSpPr>
          <a:xfrm>
            <a:off x="347787" y="5303418"/>
            <a:ext cx="2272583" cy="970304"/>
            <a:chOff x="284098" y="4921156"/>
            <a:chExt cx="2272583" cy="97030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8AD9410-42F0-4C70-82D1-0277B03CC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6377" y="4921156"/>
              <a:ext cx="970304" cy="97030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9748C83-F2FE-4FF6-B9FE-625CF7DEAED7}"/>
                </a:ext>
              </a:extLst>
            </p:cNvPr>
            <p:cNvSpPr txBox="1"/>
            <p:nvPr/>
          </p:nvSpPr>
          <p:spPr>
            <a:xfrm>
              <a:off x="284098" y="5221642"/>
              <a:ext cx="1324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Confidential</a:t>
              </a:r>
            </a:p>
          </p:txBody>
        </p:sp>
      </p:grpSp>
      <p:graphicFrame>
        <p:nvGraphicFramePr>
          <p:cNvPr id="13" name="Table 97">
            <a:extLst>
              <a:ext uri="{FF2B5EF4-FFF2-40B4-BE49-F238E27FC236}">
                <a16:creationId xmlns:a16="http://schemas.microsoft.com/office/drawing/2014/main" id="{4BDAA7C6-8E86-4C96-BBD9-2EA4C232B4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9392005"/>
              </p:ext>
            </p:extLst>
          </p:nvPr>
        </p:nvGraphicFramePr>
        <p:xfrm>
          <a:off x="4521051" y="3429000"/>
          <a:ext cx="2857500" cy="178593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71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648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 sz="2400" dirty="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/>
                        <a:t>o</a:t>
                      </a:r>
                      <a:r>
                        <a:rPr sz="2400" baseline="-5999"/>
                        <a:t>1</a:t>
                      </a:r>
                      <a:endParaRPr sz="2400" b="1" i="1" baseline="-5999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/>
                        <a:t>o</a:t>
                      </a:r>
                      <a:r>
                        <a:rPr sz="2400" baseline="-5999" dirty="0"/>
                        <a:t>2</a:t>
                      </a:r>
                      <a:endParaRPr sz="2400" b="1" i="1" baseline="-5999" dirty="0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/>
                        <a:t>o</a:t>
                      </a:r>
                      <a:r>
                        <a:rPr sz="2400" baseline="-5999"/>
                        <a:t>3</a:t>
                      </a:r>
                      <a:endParaRPr sz="2400" b="1" i="1" baseline="-5999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84"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/>
                        <a:t>s</a:t>
                      </a:r>
                      <a:r>
                        <a:rPr sz="2400" baseline="-5999"/>
                        <a:t>1</a:t>
                      </a:r>
                      <a:endParaRPr sz="2400" b="1" i="1" baseline="-5999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2400" dirty="0">
                          <a:sym typeface="Helvetica Light"/>
                        </a:rPr>
                        <a:t>RW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2400" dirty="0">
                          <a:sym typeface="Helvetica Light"/>
                        </a:rPr>
                        <a:t>RX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600">
                          <a:sym typeface="Helvetica Light"/>
                        </a:defRPr>
                      </a:pPr>
                      <a:endParaRPr sz="2400" dirty="0"/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84"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/>
                        <a:t>s</a:t>
                      </a:r>
                      <a:r>
                        <a:rPr sz="2400" baseline="-5999"/>
                        <a:t>2</a:t>
                      </a:r>
                      <a:endParaRPr sz="2400" b="1" i="1" baseline="-5999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2400">
                          <a:sym typeface="Helvetica Light"/>
                        </a:rPr>
                        <a:t>R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2400" dirty="0">
                          <a:sym typeface="Helvetica Light"/>
                        </a:rPr>
                        <a:t>RWX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2400" dirty="0">
                          <a:sym typeface="Helvetica Light"/>
                        </a:rPr>
                        <a:t>RW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484"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/>
                        <a:t>s</a:t>
                      </a:r>
                      <a:r>
                        <a:rPr sz="2400" baseline="-5999"/>
                        <a:t>3</a:t>
                      </a:r>
                      <a:endParaRPr sz="2400" b="1" i="1" baseline="-5999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600">
                          <a:sym typeface="Helvetica Light"/>
                        </a:defRPr>
                      </a:pPr>
                      <a:endParaRPr sz="24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2400">
                          <a:sym typeface="Helvetica Light"/>
                        </a:rPr>
                        <a:t>RWX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600">
                          <a:sym typeface="Helvetica Light"/>
                        </a:defRPr>
                      </a:pPr>
                      <a:endParaRPr sz="2400" dirty="0"/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422F1AF9-268B-4CB0-BF0F-D1FD66E27429}"/>
              </a:ext>
            </a:extLst>
          </p:cNvPr>
          <p:cNvGrpSpPr/>
          <p:nvPr/>
        </p:nvGrpSpPr>
        <p:grpSpPr>
          <a:xfrm>
            <a:off x="8958690" y="2729185"/>
            <a:ext cx="1951383" cy="844626"/>
            <a:chOff x="8958690" y="2196920"/>
            <a:chExt cx="1951383" cy="84462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9D8D74B-198D-4978-9DA3-7BD9F8375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8690" y="2196920"/>
              <a:ext cx="844626" cy="844626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2A8EA6F-3B72-4905-A6CB-8B01CCB50B6C}"/>
                </a:ext>
              </a:extLst>
            </p:cNvPr>
            <p:cNvSpPr txBox="1"/>
            <p:nvPr/>
          </p:nvSpPr>
          <p:spPr>
            <a:xfrm>
              <a:off x="9749884" y="2434567"/>
              <a:ext cx="1160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Top Secret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1E4BB2-3280-4C47-B2E7-3BE75BAAE27C}"/>
              </a:ext>
            </a:extLst>
          </p:cNvPr>
          <p:cNvGrpSpPr/>
          <p:nvPr/>
        </p:nvGrpSpPr>
        <p:grpSpPr>
          <a:xfrm>
            <a:off x="8958690" y="3706634"/>
            <a:ext cx="1563137" cy="844626"/>
            <a:chOff x="8958690" y="3351790"/>
            <a:chExt cx="1563137" cy="84462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13ED955-6EFF-4171-89A7-DD8E52B1D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8690" y="3351790"/>
              <a:ext cx="844626" cy="84462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F927D8-0BC2-40D0-A560-7B1107F7209A}"/>
                </a:ext>
              </a:extLst>
            </p:cNvPr>
            <p:cNvSpPr txBox="1"/>
            <p:nvPr/>
          </p:nvSpPr>
          <p:spPr>
            <a:xfrm>
              <a:off x="9749884" y="3547778"/>
              <a:ext cx="771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Secret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8C86B15-0B07-4812-B898-BC0A1AB3124A}"/>
              </a:ext>
            </a:extLst>
          </p:cNvPr>
          <p:cNvGrpSpPr/>
          <p:nvPr/>
        </p:nvGrpSpPr>
        <p:grpSpPr>
          <a:xfrm>
            <a:off x="8958690" y="4684083"/>
            <a:ext cx="2115339" cy="844626"/>
            <a:chOff x="8958690" y="4506660"/>
            <a:chExt cx="2115339" cy="84462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8F707C8-0AF2-40A4-B040-1A54BF067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8690" y="4506660"/>
              <a:ext cx="844626" cy="84462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989D777-8DB8-4347-847E-DE2B32C41FDF}"/>
                </a:ext>
              </a:extLst>
            </p:cNvPr>
            <p:cNvSpPr txBox="1"/>
            <p:nvPr/>
          </p:nvSpPr>
          <p:spPr>
            <a:xfrm>
              <a:off x="9749884" y="4699294"/>
              <a:ext cx="1324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Confidential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EF78B71-4CE5-4F7C-A8A6-9B2CD8B055F6}"/>
              </a:ext>
            </a:extLst>
          </p:cNvPr>
          <p:cNvGrpSpPr/>
          <p:nvPr/>
        </p:nvGrpSpPr>
        <p:grpSpPr>
          <a:xfrm>
            <a:off x="8958690" y="5661531"/>
            <a:ext cx="2099564" cy="844626"/>
            <a:chOff x="8958690" y="5661531"/>
            <a:chExt cx="2099564" cy="84462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F9C5DAA-8156-4E66-AC0A-B06ED8211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8690" y="5661531"/>
              <a:ext cx="844626" cy="84462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7643FD5-FD5C-4601-8D36-4A9F08C91463}"/>
                </a:ext>
              </a:extLst>
            </p:cNvPr>
            <p:cNvSpPr txBox="1"/>
            <p:nvPr/>
          </p:nvSpPr>
          <p:spPr>
            <a:xfrm>
              <a:off x="9749883" y="5907145"/>
              <a:ext cx="13083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Unclassified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E2AA217-A1FB-417C-910F-70240E3895BA}"/>
              </a:ext>
            </a:extLst>
          </p:cNvPr>
          <p:cNvSpPr txBox="1"/>
          <p:nvPr/>
        </p:nvSpPr>
        <p:spPr>
          <a:xfrm>
            <a:off x="643143" y="1619700"/>
            <a:ext cx="29841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Subjects</a:t>
            </a:r>
          </a:p>
          <a:p>
            <a:r>
              <a:rPr lang="en-US" sz="2400" i="1" dirty="0" err="1"/>
              <a:t>L</a:t>
            </a:r>
            <a:r>
              <a:rPr lang="en-US" sz="2400" i="1" baseline="-25000" dirty="0" err="1"/>
              <a:t>m</a:t>
            </a:r>
            <a:r>
              <a:rPr lang="en-US" sz="2400" i="1" dirty="0"/>
              <a:t>(s)</a:t>
            </a:r>
            <a:r>
              <a:rPr lang="en-US" sz="2400" dirty="0"/>
              <a:t> : maximum level</a:t>
            </a:r>
          </a:p>
          <a:p>
            <a:r>
              <a:rPr lang="en-US" sz="2400" i="1" dirty="0" err="1"/>
              <a:t>L</a:t>
            </a:r>
            <a:r>
              <a:rPr lang="en-US" sz="2400" i="1" baseline="-25000" dirty="0" err="1"/>
              <a:t>c</a:t>
            </a:r>
            <a:r>
              <a:rPr lang="en-US" sz="2400" i="1" dirty="0"/>
              <a:t>(s) </a:t>
            </a:r>
            <a:r>
              <a:rPr lang="en-US" sz="2400" dirty="0"/>
              <a:t>: current level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D63470-6C4F-4C03-9DF9-403600F75E1C}"/>
              </a:ext>
            </a:extLst>
          </p:cNvPr>
          <p:cNvSpPr txBox="1"/>
          <p:nvPr/>
        </p:nvSpPr>
        <p:spPr>
          <a:xfrm>
            <a:off x="9313430" y="1806096"/>
            <a:ext cx="1502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Objects</a:t>
            </a:r>
          </a:p>
          <a:p>
            <a:r>
              <a:rPr lang="en-US" sz="2400" i="1" dirty="0"/>
              <a:t>L(o) </a:t>
            </a:r>
            <a:r>
              <a:rPr lang="en-US" sz="2400" dirty="0"/>
              <a:t>: level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F9F07C1-D00B-4927-9236-4ECAFD07DF62}"/>
              </a:ext>
            </a:extLst>
          </p:cNvPr>
          <p:cNvSpPr txBox="1"/>
          <p:nvPr/>
        </p:nvSpPr>
        <p:spPr>
          <a:xfrm>
            <a:off x="4011995" y="2019068"/>
            <a:ext cx="38756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Discretionary Access</a:t>
            </a:r>
          </a:p>
          <a:p>
            <a:pPr algn="ctr"/>
            <a:r>
              <a:rPr lang="en-US" sz="2400" b="1" dirty="0"/>
              <a:t>Control Matrix</a:t>
            </a:r>
          </a:p>
          <a:p>
            <a:pPr algn="ctr"/>
            <a:r>
              <a:rPr lang="en-US" sz="2400" dirty="0"/>
              <a:t>Defined by the administrator</a:t>
            </a:r>
          </a:p>
        </p:txBody>
      </p:sp>
    </p:spTree>
    <p:extLst>
      <p:ext uri="{BB962C8B-B14F-4D97-AF65-F5344CB8AC3E}">
        <p14:creationId xmlns:p14="http://schemas.microsoft.com/office/powerpoint/2010/main" val="948990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AF8A7-A645-47BB-A3E8-728C1194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Control Models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6FA98E-A687-40C7-9D30-6EFEB18BB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41287" cy="823912"/>
          </a:xfrm>
        </p:spPr>
        <p:txBody>
          <a:bodyPr>
            <a:noAutofit/>
          </a:bodyPr>
          <a:lstStyle/>
          <a:p>
            <a:r>
              <a:rPr lang="en-US" sz="3200" dirty="0"/>
              <a:t>Discretionary Access Control (DAC)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34C78-4E29-46D3-BBE0-EFADEB66B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669097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kind of access control you are familiar with</a:t>
            </a:r>
          </a:p>
          <a:p>
            <a:pPr marL="0" indent="0">
              <a:buNone/>
            </a:pPr>
            <a:r>
              <a:rPr lang="en-US" dirty="0"/>
              <a:t>Access rights propagate and may be changed at subject’s discretion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2320B6-D1C7-4DC1-890D-FE5DC62446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5691" y="1681163"/>
            <a:ext cx="5274083" cy="823912"/>
          </a:xfrm>
        </p:spPr>
        <p:txBody>
          <a:bodyPr>
            <a:noAutofit/>
          </a:bodyPr>
          <a:lstStyle/>
          <a:p>
            <a:r>
              <a:rPr lang="en-US" sz="3200" dirty="0"/>
              <a:t>Mandatory Access Control (MAC)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35A1A4-2B87-43BD-B39A-84F32531B2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65692" y="2505075"/>
            <a:ext cx="4789696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Access of subjects to objects is based on a system-wide policy</a:t>
            </a:r>
          </a:p>
          <a:p>
            <a:pPr marL="0" indent="0">
              <a:buNone/>
            </a:pPr>
            <a:r>
              <a:rPr lang="en-US" dirty="0"/>
              <a:t>Denies users full control over resources they create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855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054F-D64A-40A1-8A32-8851A112D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Bell-</a:t>
            </a:r>
            <a:r>
              <a:rPr lang="en-US" dirty="0" err="1"/>
              <a:t>LaPadula</a:t>
            </a:r>
            <a:r>
              <a:rPr lang="en-US" dirty="0"/>
              <a:t> Security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63F074-C26A-40C6-AC2B-4E0178E8E3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9163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 state is secure </a:t>
                </a:r>
                <a:r>
                  <a:rPr lang="en-US" dirty="0" err="1"/>
                  <a:t>iff</a:t>
                </a:r>
                <a:r>
                  <a:rPr lang="en-US" dirty="0"/>
                  <a:t> it obeys: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Simple-security property</a:t>
                </a:r>
              </a:p>
              <a:p>
                <a:pPr lvl="2"/>
                <a:r>
                  <a:rPr lang="en-US" i="1" dirty="0"/>
                  <a:t>s</a:t>
                </a:r>
                <a:r>
                  <a:rPr lang="en-US" dirty="0"/>
                  <a:t> can read </a:t>
                </a:r>
                <a:r>
                  <a:rPr lang="en-US" i="1" dirty="0"/>
                  <a:t>o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:r>
                  <a:rPr lang="en-US" i="1" dirty="0" err="1"/>
                  <a:t>L</a:t>
                </a:r>
                <a:r>
                  <a:rPr lang="en-US" i="1" baseline="-25000" dirty="0" err="1"/>
                  <a:t>m</a:t>
                </a:r>
                <a:r>
                  <a:rPr lang="en-US" i="1" dirty="0"/>
                  <a:t>(s) &gt;= L(o)	</a:t>
                </a:r>
                <a:r>
                  <a:rPr lang="en-US" dirty="0"/>
                  <a:t>(</a:t>
                </a:r>
                <a:r>
                  <a:rPr lang="en-US" b="1" dirty="0"/>
                  <a:t>no read up</a:t>
                </a:r>
                <a:r>
                  <a:rPr lang="en-US" dirty="0"/>
                  <a:t>)</a:t>
                </a:r>
                <a:endParaRPr lang="en-US" i="1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★-property</a:t>
                </a:r>
              </a:p>
              <a:p>
                <a:pPr lvl="2"/>
                <a:r>
                  <a:rPr lang="en-US" i="1" dirty="0"/>
                  <a:t>s</a:t>
                </a:r>
                <a:r>
                  <a:rPr lang="en-US" dirty="0"/>
                  <a:t> can read </a:t>
                </a:r>
                <a:r>
                  <a:rPr lang="en-US" i="1" dirty="0"/>
                  <a:t>o</a:t>
                </a:r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:r>
                  <a:rPr lang="en-US" i="1" dirty="0" err="1"/>
                  <a:t>L</a:t>
                </a:r>
                <a:r>
                  <a:rPr lang="en-US" i="1" baseline="-25000" dirty="0" err="1"/>
                  <a:t>c</a:t>
                </a:r>
                <a:r>
                  <a:rPr lang="en-US" i="1" dirty="0"/>
                  <a:t>(s) &gt;= L(o) </a:t>
                </a:r>
                <a:r>
                  <a:rPr lang="en-US" dirty="0"/>
                  <a:t>	(</a:t>
                </a:r>
                <a:r>
                  <a:rPr lang="en-US" b="1" dirty="0"/>
                  <a:t>no read up</a:t>
                </a:r>
                <a:r>
                  <a:rPr lang="en-US" dirty="0"/>
                  <a:t>)</a:t>
                </a:r>
              </a:p>
              <a:p>
                <a:pPr lvl="2"/>
                <a:r>
                  <a:rPr lang="en-US" i="1" dirty="0"/>
                  <a:t>s</a:t>
                </a:r>
                <a:r>
                  <a:rPr lang="en-US" dirty="0"/>
                  <a:t> can write </a:t>
                </a:r>
                <a:r>
                  <a:rPr lang="en-US" i="1" dirty="0"/>
                  <a:t>o</a:t>
                </a:r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:r>
                  <a:rPr lang="en-US" i="1" dirty="0" err="1"/>
                  <a:t>L</a:t>
                </a:r>
                <a:r>
                  <a:rPr lang="en-US" i="1" baseline="-25000" dirty="0" err="1"/>
                  <a:t>c</a:t>
                </a:r>
                <a:r>
                  <a:rPr lang="en-US" i="1" dirty="0"/>
                  <a:t>(s) &lt;= L(o)</a:t>
                </a:r>
                <a:r>
                  <a:rPr lang="en-US" dirty="0"/>
                  <a:t> 	(</a:t>
                </a:r>
                <a:r>
                  <a:rPr lang="en-US" b="1" dirty="0"/>
                  <a:t>no write down</a:t>
                </a:r>
                <a:r>
                  <a:rPr lang="en-US" dirty="0"/>
                  <a:t>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Discretionary-security property</a:t>
                </a:r>
              </a:p>
              <a:p>
                <a:pPr lvl="2"/>
                <a:r>
                  <a:rPr lang="en-US" dirty="0"/>
                  <a:t>Every access is allowed by the access matrix</a:t>
                </a:r>
              </a:p>
              <a:p>
                <a:pPr marL="0" indent="0">
                  <a:buNone/>
                </a:pPr>
                <a:r>
                  <a:rPr lang="en-US" dirty="0"/>
                  <a:t>A sequence of states is secure </a:t>
                </a:r>
                <a:r>
                  <a:rPr lang="en-US" dirty="0" err="1"/>
                  <a:t>iff</a:t>
                </a:r>
                <a:r>
                  <a:rPr lang="en-US" dirty="0"/>
                  <a:t> they obey:</a:t>
                </a:r>
              </a:p>
              <a:p>
                <a:pPr marL="914400" lvl="1" indent="-457200">
                  <a:buFont typeface="+mj-lt"/>
                  <a:buAutoNum type="arabicPeriod" startAt="4"/>
                </a:pPr>
                <a:r>
                  <a:rPr lang="en-US" dirty="0"/>
                  <a:t>Tranquility principle</a:t>
                </a:r>
              </a:p>
              <a:p>
                <a:pPr lvl="2"/>
                <a:r>
                  <a:rPr lang="en-US" i="1" dirty="0" err="1"/>
                  <a:t>L</a:t>
                </a:r>
                <a:r>
                  <a:rPr lang="en-US" i="1" baseline="-25000" dirty="0" err="1"/>
                  <a:t>m</a:t>
                </a:r>
                <a:r>
                  <a:rPr lang="en-US" i="1" dirty="0"/>
                  <a:t>(s) = </a:t>
                </a:r>
                <a:r>
                  <a:rPr lang="en-US" i="1" dirty="0" err="1"/>
                  <a:t>L</a:t>
                </a:r>
                <a:r>
                  <a:rPr lang="en-US" i="1" baseline="-25000" dirty="0" err="1"/>
                  <a:t>c</a:t>
                </a:r>
                <a:r>
                  <a:rPr lang="en-US" i="1" dirty="0"/>
                  <a:t>(s) </a:t>
                </a:r>
                <a:r>
                  <a:rPr lang="en-US" dirty="0"/>
                  <a:t>is always true, 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 &gt;=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where </a:t>
                </a:r>
                <a:r>
                  <a:rPr lang="en-US" i="1" dirty="0"/>
                  <a:t>t+1 </a:t>
                </a:r>
                <a:r>
                  <a:rPr lang="en-US" dirty="0"/>
                  <a:t>and </a:t>
                </a:r>
                <a:r>
                  <a:rPr lang="en-US" i="1" dirty="0"/>
                  <a:t>t</a:t>
                </a:r>
                <a:r>
                  <a:rPr lang="en-US" dirty="0"/>
                  <a:t> are subsequent states</a:t>
                </a:r>
              </a:p>
              <a:p>
                <a:pPr marL="0" indent="0">
                  <a:buNone/>
                </a:pPr>
                <a:r>
                  <a:rPr lang="en-US" dirty="0"/>
                  <a:t>A system is secure </a:t>
                </a:r>
                <a:r>
                  <a:rPr lang="en-US" dirty="0" err="1"/>
                  <a:t>iff</a:t>
                </a:r>
                <a:r>
                  <a:rPr lang="en-US" dirty="0"/>
                  <a:t> all four properties hold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63F074-C26A-40C6-AC2B-4E0178E8E3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916369"/>
              </a:xfrm>
              <a:blipFill>
                <a:blip r:embed="rId2"/>
                <a:stretch>
                  <a:fillRect l="-1217" t="-1983" b="-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01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4BDE0902-1C55-4702-B5D7-612DCADA6654}"/>
              </a:ext>
            </a:extLst>
          </p:cNvPr>
          <p:cNvSpPr/>
          <p:nvPr/>
        </p:nvSpPr>
        <p:spPr>
          <a:xfrm>
            <a:off x="7228765" y="4432639"/>
            <a:ext cx="2447498" cy="1013216"/>
          </a:xfrm>
          <a:prstGeom prst="rect">
            <a:avLst/>
          </a:prstGeom>
          <a:solidFill>
            <a:srgbClr val="C0C430"/>
          </a:solidFill>
          <a:ln>
            <a:solidFill>
              <a:srgbClr val="757E3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268FC7C-69F8-4B3C-B6F9-64062811EA48}"/>
              </a:ext>
            </a:extLst>
          </p:cNvPr>
          <p:cNvSpPr/>
          <p:nvPr/>
        </p:nvSpPr>
        <p:spPr>
          <a:xfrm>
            <a:off x="7228765" y="5521177"/>
            <a:ext cx="2447498" cy="10132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2E0F093-C9A9-44A1-82DE-2A8AF541D5DF}"/>
              </a:ext>
            </a:extLst>
          </p:cNvPr>
          <p:cNvSpPr/>
          <p:nvPr/>
        </p:nvSpPr>
        <p:spPr>
          <a:xfrm>
            <a:off x="7228765" y="3338207"/>
            <a:ext cx="2447498" cy="10132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851A771-9C25-4E88-9859-A78A2B2C6EED}"/>
              </a:ext>
            </a:extLst>
          </p:cNvPr>
          <p:cNvSpPr/>
          <p:nvPr/>
        </p:nvSpPr>
        <p:spPr>
          <a:xfrm>
            <a:off x="7228765" y="2229134"/>
            <a:ext cx="2447498" cy="10132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BC2F3-FFD0-478C-AD35-1EBB94240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Bell-</a:t>
            </a:r>
            <a:r>
              <a:rPr lang="en-US" dirty="0" err="1"/>
              <a:t>LaPadula</a:t>
            </a:r>
            <a:r>
              <a:rPr lang="en-US" dirty="0"/>
              <a:t> Example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B7CEE7E-726A-4A7E-9CFD-F2DBE697B68B}"/>
              </a:ext>
            </a:extLst>
          </p:cNvPr>
          <p:cNvGrpSpPr/>
          <p:nvPr/>
        </p:nvGrpSpPr>
        <p:grpSpPr>
          <a:xfrm>
            <a:off x="2617866" y="4412459"/>
            <a:ext cx="2272583" cy="970304"/>
            <a:chOff x="284098" y="4921156"/>
            <a:chExt cx="2272583" cy="97030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9790C3B-0344-4D9F-8BD3-B8F6B0EC4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6377" y="4921156"/>
              <a:ext cx="970304" cy="97030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E2C45D1-C892-4148-B810-361B36566069}"/>
                </a:ext>
              </a:extLst>
            </p:cNvPr>
            <p:cNvSpPr txBox="1"/>
            <p:nvPr/>
          </p:nvSpPr>
          <p:spPr>
            <a:xfrm>
              <a:off x="284098" y="5221642"/>
              <a:ext cx="1324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Confidential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BC059A-2F4B-494C-B9C8-B60EAA09F661}"/>
              </a:ext>
            </a:extLst>
          </p:cNvPr>
          <p:cNvGrpSpPr/>
          <p:nvPr/>
        </p:nvGrpSpPr>
        <p:grpSpPr>
          <a:xfrm>
            <a:off x="7361903" y="2328851"/>
            <a:ext cx="1951383" cy="844626"/>
            <a:chOff x="8958690" y="2196920"/>
            <a:chExt cx="1951383" cy="84462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759B1F1-FB50-4223-B4DB-DC56C6098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8690" y="2196920"/>
              <a:ext cx="844626" cy="84462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9838D95-0DF5-4D6B-B049-FBE8D42BDFE5}"/>
                </a:ext>
              </a:extLst>
            </p:cNvPr>
            <p:cNvSpPr txBox="1"/>
            <p:nvPr/>
          </p:nvSpPr>
          <p:spPr>
            <a:xfrm>
              <a:off x="9749884" y="2434567"/>
              <a:ext cx="1160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Top Secret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2DACB6-3E85-43DE-BF7C-404A76117448}"/>
              </a:ext>
            </a:extLst>
          </p:cNvPr>
          <p:cNvGrpSpPr/>
          <p:nvPr/>
        </p:nvGrpSpPr>
        <p:grpSpPr>
          <a:xfrm>
            <a:off x="7361903" y="3424581"/>
            <a:ext cx="1563137" cy="844626"/>
            <a:chOff x="8958690" y="3351790"/>
            <a:chExt cx="1563137" cy="84462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D244A50-3E72-4EA9-A037-874038A9A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8690" y="3351790"/>
              <a:ext cx="844626" cy="84462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0B8985-408B-44DC-80D8-2C7C54D58690}"/>
                </a:ext>
              </a:extLst>
            </p:cNvPr>
            <p:cNvSpPr txBox="1"/>
            <p:nvPr/>
          </p:nvSpPr>
          <p:spPr>
            <a:xfrm>
              <a:off x="9749884" y="3547778"/>
              <a:ext cx="771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Secret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23ABC42-D068-4EF1-9C23-7C62DD37C1B4}"/>
              </a:ext>
            </a:extLst>
          </p:cNvPr>
          <p:cNvGrpSpPr/>
          <p:nvPr/>
        </p:nvGrpSpPr>
        <p:grpSpPr>
          <a:xfrm>
            <a:off x="7361903" y="4520311"/>
            <a:ext cx="2115339" cy="844626"/>
            <a:chOff x="8958690" y="4506660"/>
            <a:chExt cx="2115339" cy="844626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38054B3-58FE-4C9D-9AF4-2CB1E754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8690" y="4506660"/>
              <a:ext cx="844626" cy="84462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0D4E803-3EE6-4943-B35A-B2D76DF81797}"/>
                </a:ext>
              </a:extLst>
            </p:cNvPr>
            <p:cNvSpPr txBox="1"/>
            <p:nvPr/>
          </p:nvSpPr>
          <p:spPr>
            <a:xfrm>
              <a:off x="9749884" y="4699294"/>
              <a:ext cx="1324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Confidential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0F4E443-C2A2-482E-BAD3-32A98330B90D}"/>
              </a:ext>
            </a:extLst>
          </p:cNvPr>
          <p:cNvGrpSpPr/>
          <p:nvPr/>
        </p:nvGrpSpPr>
        <p:grpSpPr>
          <a:xfrm>
            <a:off x="7361903" y="5616040"/>
            <a:ext cx="2099564" cy="844626"/>
            <a:chOff x="8958690" y="5661531"/>
            <a:chExt cx="2099564" cy="84462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87EA3C6-4D31-4F7E-BD12-74015833D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8690" y="5661531"/>
              <a:ext cx="844626" cy="844626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4478115-8BCA-4F65-841C-F1C9C0711C24}"/>
                </a:ext>
              </a:extLst>
            </p:cNvPr>
            <p:cNvSpPr txBox="1"/>
            <p:nvPr/>
          </p:nvSpPr>
          <p:spPr>
            <a:xfrm>
              <a:off x="9749883" y="5907145"/>
              <a:ext cx="13083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Unclassified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89F1C59-98AE-40F9-8BCF-B805BA1DC7D9}"/>
              </a:ext>
            </a:extLst>
          </p:cNvPr>
          <p:cNvGrpSpPr/>
          <p:nvPr/>
        </p:nvGrpSpPr>
        <p:grpSpPr>
          <a:xfrm>
            <a:off x="9821839" y="2231333"/>
            <a:ext cx="1711968" cy="2120090"/>
            <a:chOff x="9821839" y="2231333"/>
            <a:chExt cx="1711968" cy="2120090"/>
          </a:xfrm>
        </p:grpSpPr>
        <p:sp>
          <p:nvSpPr>
            <p:cNvPr id="38" name="Right Brace 37">
              <a:extLst>
                <a:ext uri="{FF2B5EF4-FFF2-40B4-BE49-F238E27FC236}">
                  <a16:creationId xmlns:a16="http://schemas.microsoft.com/office/drawing/2014/main" id="{FF9FD088-2D93-442D-AB07-D44B0D060885}"/>
                </a:ext>
              </a:extLst>
            </p:cNvPr>
            <p:cNvSpPr/>
            <p:nvPr/>
          </p:nvSpPr>
          <p:spPr>
            <a:xfrm>
              <a:off x="9821839" y="2231333"/>
              <a:ext cx="354842" cy="2120090"/>
            </a:xfrm>
            <a:prstGeom prst="rightBrac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6920359-40C8-48D6-A321-7FAC1EFAD8CE}"/>
                </a:ext>
              </a:extLst>
            </p:cNvPr>
            <p:cNvSpPr txBox="1"/>
            <p:nvPr/>
          </p:nvSpPr>
          <p:spPr>
            <a:xfrm>
              <a:off x="10322257" y="3091323"/>
              <a:ext cx="12115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Writeable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EB73C0A-A674-4203-B128-6BC50BD58090}"/>
              </a:ext>
            </a:extLst>
          </p:cNvPr>
          <p:cNvGrpSpPr/>
          <p:nvPr/>
        </p:nvGrpSpPr>
        <p:grpSpPr>
          <a:xfrm>
            <a:off x="9821839" y="5521177"/>
            <a:ext cx="1652015" cy="1013216"/>
            <a:chOff x="9821839" y="5521177"/>
            <a:chExt cx="1652015" cy="1013216"/>
          </a:xfrm>
        </p:grpSpPr>
        <p:sp>
          <p:nvSpPr>
            <p:cNvPr id="39" name="Right Brace 38">
              <a:extLst>
                <a:ext uri="{FF2B5EF4-FFF2-40B4-BE49-F238E27FC236}">
                  <a16:creationId xmlns:a16="http://schemas.microsoft.com/office/drawing/2014/main" id="{19A814B6-7C11-4BC9-8EA1-293E178059FB}"/>
                </a:ext>
              </a:extLst>
            </p:cNvPr>
            <p:cNvSpPr/>
            <p:nvPr/>
          </p:nvSpPr>
          <p:spPr>
            <a:xfrm>
              <a:off x="9821839" y="5521177"/>
              <a:ext cx="354842" cy="1013216"/>
            </a:xfrm>
            <a:prstGeom prst="rightBrac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A8E9175-E5A9-4DC7-A3B2-82DA182C56BD}"/>
                </a:ext>
              </a:extLst>
            </p:cNvPr>
            <p:cNvSpPr txBox="1"/>
            <p:nvPr/>
          </p:nvSpPr>
          <p:spPr>
            <a:xfrm>
              <a:off x="10322257" y="5838298"/>
              <a:ext cx="11515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Readable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1E08593-5231-4135-A028-C3FE42298A66}"/>
              </a:ext>
            </a:extLst>
          </p:cNvPr>
          <p:cNvGrpSpPr/>
          <p:nvPr/>
        </p:nvGrpSpPr>
        <p:grpSpPr>
          <a:xfrm>
            <a:off x="9821839" y="4432639"/>
            <a:ext cx="2295781" cy="1013216"/>
            <a:chOff x="9821839" y="4432639"/>
            <a:chExt cx="2295781" cy="1013216"/>
          </a:xfrm>
        </p:grpSpPr>
        <p:sp>
          <p:nvSpPr>
            <p:cNvPr id="40" name="Right Brace 39">
              <a:extLst>
                <a:ext uri="{FF2B5EF4-FFF2-40B4-BE49-F238E27FC236}">
                  <a16:creationId xmlns:a16="http://schemas.microsoft.com/office/drawing/2014/main" id="{7E6868FD-1E72-44F2-9863-F318869FA646}"/>
                </a:ext>
              </a:extLst>
            </p:cNvPr>
            <p:cNvSpPr/>
            <p:nvPr/>
          </p:nvSpPr>
          <p:spPr>
            <a:xfrm>
              <a:off x="9821839" y="4432639"/>
              <a:ext cx="354842" cy="1013216"/>
            </a:xfrm>
            <a:prstGeom prst="rightBrac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F586473-38AE-470B-A728-9DCE62AABB82}"/>
                </a:ext>
              </a:extLst>
            </p:cNvPr>
            <p:cNvSpPr txBox="1"/>
            <p:nvPr/>
          </p:nvSpPr>
          <p:spPr>
            <a:xfrm>
              <a:off x="10322257" y="4731141"/>
              <a:ext cx="17953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Read and Write</a:t>
              </a: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B544DF4-F229-4105-B5D1-54C7C02355DF}"/>
              </a:ext>
            </a:extLst>
          </p:cNvPr>
          <p:cNvCxnSpPr/>
          <p:nvPr/>
        </p:nvCxnSpPr>
        <p:spPr>
          <a:xfrm>
            <a:off x="5017828" y="4897611"/>
            <a:ext cx="2047164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C556DE8-4C9D-48DB-AD08-F36C29B60612}"/>
              </a:ext>
            </a:extLst>
          </p:cNvPr>
          <p:cNvCxnSpPr>
            <a:cxnSpLocks/>
          </p:cNvCxnSpPr>
          <p:nvPr/>
        </p:nvCxnSpPr>
        <p:spPr>
          <a:xfrm flipH="1" flipV="1">
            <a:off x="5043721" y="5186149"/>
            <a:ext cx="2012172" cy="8522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C5AA164-46D7-4E67-9661-69A621FFB6C1}"/>
              </a:ext>
            </a:extLst>
          </p:cNvPr>
          <p:cNvCxnSpPr>
            <a:cxnSpLocks/>
          </p:cNvCxnSpPr>
          <p:nvPr/>
        </p:nvCxnSpPr>
        <p:spPr>
          <a:xfrm>
            <a:off x="5025522" y="4897612"/>
            <a:ext cx="204997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6A87539-CFEE-42D3-A319-FEEC1851556C}"/>
              </a:ext>
            </a:extLst>
          </p:cNvPr>
          <p:cNvCxnSpPr>
            <a:cxnSpLocks/>
          </p:cNvCxnSpPr>
          <p:nvPr/>
        </p:nvCxnSpPr>
        <p:spPr>
          <a:xfrm flipV="1">
            <a:off x="5036025" y="3856270"/>
            <a:ext cx="2106303" cy="8048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E21122BA-7B25-4667-9946-6299BF023E60}"/>
              </a:ext>
            </a:extLst>
          </p:cNvPr>
          <p:cNvSpPr txBox="1">
            <a:spLocks/>
          </p:cNvSpPr>
          <p:nvPr/>
        </p:nvSpPr>
        <p:spPr>
          <a:xfrm>
            <a:off x="285364" y="1730872"/>
            <a:ext cx="5678708" cy="16402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Assume </a:t>
            </a:r>
            <a:r>
              <a:rPr lang="en-US" sz="2400" i="1" dirty="0" err="1"/>
              <a:t>L</a:t>
            </a:r>
            <a:r>
              <a:rPr lang="en-US" sz="2400" i="1" baseline="-25000" dirty="0" err="1"/>
              <a:t>m</a:t>
            </a:r>
            <a:r>
              <a:rPr lang="en-US" sz="2400" i="1" dirty="0"/>
              <a:t>(s) = </a:t>
            </a:r>
            <a:r>
              <a:rPr lang="en-US" sz="2400" i="1" dirty="0" err="1"/>
              <a:t>L</a:t>
            </a:r>
            <a:r>
              <a:rPr lang="en-US" sz="2400" i="1" baseline="-25000" dirty="0" err="1"/>
              <a:t>c</a:t>
            </a:r>
            <a:r>
              <a:rPr lang="en-US" sz="2400" i="1" dirty="0"/>
              <a:t>(s) </a:t>
            </a:r>
            <a:r>
              <a:rPr lang="en-US" sz="2400" dirty="0"/>
              <a:t>is always true</a:t>
            </a:r>
          </a:p>
          <a:p>
            <a:pPr marL="0" indent="0">
              <a:buNone/>
            </a:pPr>
            <a:r>
              <a:rPr lang="en-US" sz="2400" dirty="0"/>
              <a:t>★-property</a:t>
            </a:r>
          </a:p>
          <a:p>
            <a:pPr lvl="1"/>
            <a:r>
              <a:rPr lang="en-US" sz="2000" i="1" dirty="0"/>
              <a:t>s</a:t>
            </a:r>
            <a:r>
              <a:rPr lang="en-US" sz="2000" dirty="0"/>
              <a:t> can read </a:t>
            </a:r>
            <a:r>
              <a:rPr lang="en-US" sz="2000" i="1" dirty="0"/>
              <a:t>o</a:t>
            </a:r>
            <a:r>
              <a:rPr lang="en-US" sz="2000" dirty="0"/>
              <a:t> </a:t>
            </a:r>
            <a:r>
              <a:rPr lang="en-US" sz="2000" dirty="0" err="1"/>
              <a:t>iff</a:t>
            </a:r>
            <a:r>
              <a:rPr lang="en-US" sz="2000" dirty="0"/>
              <a:t> </a:t>
            </a:r>
            <a:r>
              <a:rPr lang="en-US" sz="2000" i="1" dirty="0"/>
              <a:t>L(s) &gt;= L(o)      </a:t>
            </a:r>
            <a:r>
              <a:rPr lang="en-US" sz="2000" dirty="0"/>
              <a:t>(</a:t>
            </a:r>
            <a:r>
              <a:rPr lang="en-US" sz="2000" b="1" dirty="0"/>
              <a:t>no read up</a:t>
            </a:r>
            <a:r>
              <a:rPr lang="en-US" sz="2000" dirty="0"/>
              <a:t>)</a:t>
            </a:r>
          </a:p>
          <a:p>
            <a:pPr lvl="1"/>
            <a:r>
              <a:rPr lang="en-US" sz="2000" i="1" dirty="0"/>
              <a:t>s</a:t>
            </a:r>
            <a:r>
              <a:rPr lang="en-US" sz="2000" dirty="0"/>
              <a:t> can write </a:t>
            </a:r>
            <a:r>
              <a:rPr lang="en-US" sz="2000" i="1" dirty="0"/>
              <a:t>o</a:t>
            </a:r>
            <a:r>
              <a:rPr lang="en-US" sz="2000" dirty="0"/>
              <a:t> </a:t>
            </a:r>
            <a:r>
              <a:rPr lang="en-US" sz="2000" dirty="0" err="1"/>
              <a:t>iff</a:t>
            </a:r>
            <a:r>
              <a:rPr lang="en-US" sz="2000" dirty="0"/>
              <a:t> </a:t>
            </a:r>
            <a:r>
              <a:rPr lang="en-US" sz="2000" i="1" dirty="0"/>
              <a:t>L(s) &lt;= L(o)     </a:t>
            </a:r>
            <a:r>
              <a:rPr lang="en-US" sz="2000" dirty="0"/>
              <a:t>(</a:t>
            </a:r>
            <a:r>
              <a:rPr lang="en-US" sz="2000" b="1" dirty="0"/>
              <a:t>no write down</a:t>
            </a:r>
            <a:r>
              <a:rPr lang="en-US" sz="2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54245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35" grpId="0" animBg="1"/>
      <p:bldP spid="3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39840-B576-4CD4-8480-1D078CDEC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80653-0B9D-4E74-9EED-D5E85B05F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603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★-property applies to subjects (programs), not principles (users)</a:t>
            </a:r>
          </a:p>
          <a:p>
            <a:pPr lvl="1"/>
            <a:r>
              <a:rPr lang="en-US" dirty="0"/>
              <a:t>We must assume that users are trusted</a:t>
            </a:r>
          </a:p>
          <a:p>
            <a:pPr lvl="1"/>
            <a:r>
              <a:rPr lang="en-US" dirty="0"/>
              <a:t>Assume users won’t disclose secrets outside of the computer system</a:t>
            </a:r>
          </a:p>
          <a:p>
            <a:pPr marL="0" indent="0">
              <a:buNone/>
            </a:pPr>
            <a:r>
              <a:rPr lang="en-US" dirty="0"/>
              <a:t>★-property prevents </a:t>
            </a:r>
            <a:r>
              <a:rPr lang="en-US" b="1" dirty="0"/>
              <a:t>overt</a:t>
            </a:r>
            <a:r>
              <a:rPr lang="en-US" dirty="0"/>
              <a:t> leakage of information</a:t>
            </a:r>
          </a:p>
          <a:p>
            <a:pPr lvl="1"/>
            <a:r>
              <a:rPr lang="en-US" dirty="0"/>
              <a:t>Does not address </a:t>
            </a:r>
            <a:r>
              <a:rPr lang="en-US" dirty="0">
                <a:solidFill>
                  <a:schemeClr val="accent1"/>
                </a:solidFill>
              </a:rPr>
              <a:t>covert channels</a:t>
            </a:r>
          </a:p>
          <a:p>
            <a:pPr marL="0" indent="0">
              <a:buNone/>
            </a:pPr>
            <a:r>
              <a:rPr lang="en-US" dirty="0"/>
              <a:t>Bell-</a:t>
            </a:r>
            <a:r>
              <a:rPr lang="en-US" dirty="0" err="1"/>
              <a:t>LaPadula</a:t>
            </a:r>
            <a:r>
              <a:rPr lang="en-US" dirty="0"/>
              <a:t> only addresses confidentiality</a:t>
            </a:r>
          </a:p>
          <a:p>
            <a:pPr lvl="1"/>
            <a:r>
              <a:rPr lang="en-US" dirty="0"/>
              <a:t>No integrity guarantees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360C2C-01FF-42E9-8DE2-62AF6223CBF5}"/>
              </a:ext>
            </a:extLst>
          </p:cNvPr>
          <p:cNvGrpSpPr/>
          <p:nvPr/>
        </p:nvGrpSpPr>
        <p:grpSpPr>
          <a:xfrm>
            <a:off x="2317615" y="5685479"/>
            <a:ext cx="2272583" cy="970304"/>
            <a:chOff x="284098" y="4921156"/>
            <a:chExt cx="2272583" cy="97030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BA8686B-502B-4B40-8841-28ACD63F7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6377" y="4921156"/>
              <a:ext cx="970304" cy="97030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E445B2B-5843-451D-9B62-8E14B6EABEC5}"/>
                </a:ext>
              </a:extLst>
            </p:cNvPr>
            <p:cNvSpPr txBox="1"/>
            <p:nvPr/>
          </p:nvSpPr>
          <p:spPr>
            <a:xfrm>
              <a:off x="284098" y="5221642"/>
              <a:ext cx="1324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Confidential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EAFD873-B6AA-4A5E-BAAB-A186AA671379}"/>
              </a:ext>
            </a:extLst>
          </p:cNvPr>
          <p:cNvGrpSpPr/>
          <p:nvPr/>
        </p:nvGrpSpPr>
        <p:grpSpPr>
          <a:xfrm>
            <a:off x="7265158" y="5748318"/>
            <a:ext cx="1951383" cy="844626"/>
            <a:chOff x="8958690" y="2196920"/>
            <a:chExt cx="1951383" cy="84462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07EE491-56DE-4B06-A251-6C9CB298D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8690" y="2196920"/>
              <a:ext cx="844626" cy="84462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8311000-FAEF-47A8-BC80-D4E87F7CF207}"/>
                </a:ext>
              </a:extLst>
            </p:cNvPr>
            <p:cNvSpPr txBox="1"/>
            <p:nvPr/>
          </p:nvSpPr>
          <p:spPr>
            <a:xfrm>
              <a:off x="9749884" y="2434567"/>
              <a:ext cx="1160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Top Secret</a:t>
              </a: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00EEE03-4340-4869-B7CE-1891B870EFF1}"/>
              </a:ext>
            </a:extLst>
          </p:cNvPr>
          <p:cNvCxnSpPr>
            <a:cxnSpLocks/>
          </p:cNvCxnSpPr>
          <p:nvPr/>
        </p:nvCxnSpPr>
        <p:spPr>
          <a:xfrm flipV="1">
            <a:off x="4758520" y="6177886"/>
            <a:ext cx="2338316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8580845A-925D-4E40-901A-8DA707247968}"/>
              </a:ext>
            </a:extLst>
          </p:cNvPr>
          <p:cNvSpPr/>
          <p:nvPr/>
        </p:nvSpPr>
        <p:spPr>
          <a:xfrm>
            <a:off x="4758521" y="4831645"/>
            <a:ext cx="2338316" cy="916664"/>
          </a:xfrm>
          <a:prstGeom prst="wedgeRectCallout">
            <a:avLst>
              <a:gd name="adj1" fmla="val -15001"/>
              <a:gd name="adj2" fmla="val 859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OMG! There’s a nuclear missile headed towards Hawaii!</a:t>
            </a:r>
          </a:p>
        </p:txBody>
      </p:sp>
    </p:spTree>
    <p:extLst>
      <p:ext uri="{BB962C8B-B14F-4D97-AF65-F5344CB8AC3E}">
        <p14:creationId xmlns:p14="http://schemas.microsoft.com/office/powerpoint/2010/main" val="151556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6AB601-7D2B-47BF-BE62-1DE9DD903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65" y="3298722"/>
            <a:ext cx="8495070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Biba Model of MAC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6C2521-61F8-439B-AEDA-58A6097C9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8465" y="5258851"/>
            <a:ext cx="8495070" cy="90400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 descr="Computer">
            <a:extLst>
              <a:ext uri="{FF2B5EF4-FFF2-40B4-BE49-F238E27FC236}">
                <a16:creationId xmlns:a16="http://schemas.microsoft.com/office/drawing/2014/main" id="{9912847F-4BF4-4E2D-AA73-FFD3B3588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655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7FE76-3BE7-42E5-926B-0B16B4508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Biba Integrity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B7297-8EF5-43A5-9194-669B59691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2633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Proposed in 1975</a:t>
            </a:r>
          </a:p>
          <a:p>
            <a:pPr marL="0" indent="0">
              <a:buNone/>
            </a:pPr>
            <a:r>
              <a:rPr lang="en-US" dirty="0"/>
              <a:t>Like Bell-</a:t>
            </a:r>
            <a:r>
              <a:rPr lang="en-US" dirty="0" err="1"/>
              <a:t>LaPadula</a:t>
            </a:r>
            <a:r>
              <a:rPr lang="en-US" dirty="0"/>
              <a:t>, security model with provable properties based on a state transition model</a:t>
            </a:r>
          </a:p>
          <a:p>
            <a:pPr lvl="1"/>
            <a:r>
              <a:rPr lang="en-US" dirty="0"/>
              <a:t>Each subject has an integrity level</a:t>
            </a:r>
          </a:p>
          <a:p>
            <a:pPr lvl="1"/>
            <a:r>
              <a:rPr lang="en-US" dirty="0"/>
              <a:t>Each object has an integrity level</a:t>
            </a:r>
          </a:p>
          <a:p>
            <a:pPr lvl="1"/>
            <a:r>
              <a:rPr lang="en-US" dirty="0"/>
              <a:t>Integrity levels are totally ordered (high </a:t>
            </a:r>
            <a:r>
              <a:rPr lang="en-US" dirty="0">
                <a:sym typeface="Wingdings" panose="05000000000000000000" pitchFamily="2" charset="2"/>
              </a:rPr>
              <a:t> low)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Integrity levels in Biba are not the same as security levels in Bell-</a:t>
            </a:r>
            <a:r>
              <a:rPr lang="en-US" dirty="0" err="1">
                <a:sym typeface="Wingdings" panose="05000000000000000000" pitchFamily="2" charset="2"/>
              </a:rPr>
              <a:t>LaPadula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Some high integrity data does not need confidentiality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Examples: stock prices, official statements from the president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794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D369B-6DEE-4DA3-8D03-02B8A2488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085"/>
            <a:ext cx="10515600" cy="827963"/>
          </a:xfrm>
        </p:spPr>
        <p:txBody>
          <a:bodyPr/>
          <a:lstStyle/>
          <a:p>
            <a:r>
              <a:rPr lang="en-US" dirty="0"/>
              <a:t>Possible Mandatory Policies in Biba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F43D2-49D4-41B0-B2F7-BB796546D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7230"/>
            <a:ext cx="10515600" cy="562742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Strict integrity</a:t>
            </a:r>
          </a:p>
          <a:p>
            <a:pPr lvl="1"/>
            <a:r>
              <a:rPr lang="en-US" i="1" dirty="0"/>
              <a:t>s</a:t>
            </a:r>
            <a:r>
              <a:rPr lang="en-US" dirty="0"/>
              <a:t> can read </a:t>
            </a:r>
            <a:r>
              <a:rPr lang="en-US" i="1" dirty="0"/>
              <a:t>o</a:t>
            </a:r>
            <a:r>
              <a:rPr lang="en-US" dirty="0"/>
              <a:t> </a:t>
            </a:r>
            <a:r>
              <a:rPr lang="en-US" dirty="0" err="1"/>
              <a:t>iif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i="1" dirty="0"/>
              <a:t>(s) &lt;= </a:t>
            </a:r>
            <a:r>
              <a:rPr lang="en-US" i="1" dirty="0" err="1"/>
              <a:t>i</a:t>
            </a:r>
            <a:r>
              <a:rPr lang="en-US" i="1" dirty="0"/>
              <a:t>(o)</a:t>
            </a:r>
            <a:r>
              <a:rPr lang="en-US" dirty="0"/>
              <a:t>					(</a:t>
            </a:r>
            <a:r>
              <a:rPr lang="en-US" b="1" dirty="0"/>
              <a:t>no read down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s</a:t>
            </a:r>
            <a:r>
              <a:rPr lang="en-US" dirty="0"/>
              <a:t> can write </a:t>
            </a:r>
            <a:r>
              <a:rPr lang="en-US" i="1" dirty="0"/>
              <a:t>o</a:t>
            </a:r>
            <a:r>
              <a:rPr lang="en-US" dirty="0"/>
              <a:t> </a:t>
            </a:r>
            <a:r>
              <a:rPr lang="en-US" dirty="0" err="1"/>
              <a:t>iff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i="1" dirty="0"/>
              <a:t>(s) &gt;= </a:t>
            </a:r>
            <a:r>
              <a:rPr lang="en-US" i="1" dirty="0" err="1"/>
              <a:t>i</a:t>
            </a:r>
            <a:r>
              <a:rPr lang="en-US" i="1" dirty="0"/>
              <a:t>(o)</a:t>
            </a:r>
            <a:r>
              <a:rPr lang="en-US" dirty="0"/>
              <a:t>					(</a:t>
            </a:r>
            <a:r>
              <a:rPr lang="en-US" b="1" dirty="0"/>
              <a:t>no write up</a:t>
            </a:r>
            <a:r>
              <a:rPr lang="en-US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Subject low-water mark</a:t>
            </a:r>
          </a:p>
          <a:p>
            <a:pPr lvl="1"/>
            <a:r>
              <a:rPr lang="en-US" i="1" dirty="0"/>
              <a:t>s</a:t>
            </a:r>
            <a:r>
              <a:rPr lang="en-US" dirty="0"/>
              <a:t> can always read </a:t>
            </a:r>
            <a:r>
              <a:rPr lang="en-US" i="1" dirty="0"/>
              <a:t>o</a:t>
            </a:r>
            <a:r>
              <a:rPr lang="en-US" dirty="0"/>
              <a:t>; afterward </a:t>
            </a:r>
            <a:r>
              <a:rPr lang="en-US" i="1" dirty="0" err="1"/>
              <a:t>i</a:t>
            </a:r>
            <a:r>
              <a:rPr lang="en-US" i="1" dirty="0"/>
              <a:t>(s) = min(</a:t>
            </a:r>
            <a:r>
              <a:rPr lang="en-US" i="1" dirty="0" err="1"/>
              <a:t>i</a:t>
            </a:r>
            <a:r>
              <a:rPr lang="en-US" i="1" dirty="0"/>
              <a:t>(s), </a:t>
            </a:r>
            <a:r>
              <a:rPr lang="en-US" i="1" dirty="0" err="1"/>
              <a:t>i</a:t>
            </a:r>
            <a:r>
              <a:rPr lang="en-US" i="1" dirty="0"/>
              <a:t>(o))		</a:t>
            </a:r>
            <a:r>
              <a:rPr lang="en-US" dirty="0"/>
              <a:t>(</a:t>
            </a:r>
            <a:r>
              <a:rPr lang="en-US" b="1" dirty="0"/>
              <a:t>subject tainting</a:t>
            </a:r>
            <a:r>
              <a:rPr lang="en-US" dirty="0"/>
              <a:t>)</a:t>
            </a:r>
            <a:endParaRPr lang="en-US" i="1" dirty="0"/>
          </a:p>
          <a:p>
            <a:pPr lvl="1"/>
            <a:r>
              <a:rPr lang="en-US" i="1" dirty="0"/>
              <a:t>s</a:t>
            </a:r>
            <a:r>
              <a:rPr lang="en-US" dirty="0"/>
              <a:t> can write </a:t>
            </a:r>
            <a:r>
              <a:rPr lang="en-US" i="1" dirty="0"/>
              <a:t>o</a:t>
            </a:r>
            <a:r>
              <a:rPr lang="en-US" dirty="0"/>
              <a:t> </a:t>
            </a:r>
            <a:r>
              <a:rPr lang="en-US" dirty="0" err="1"/>
              <a:t>iff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i="1" dirty="0"/>
              <a:t>(s) &gt;= </a:t>
            </a:r>
            <a:r>
              <a:rPr lang="en-US" i="1" dirty="0" err="1"/>
              <a:t>i</a:t>
            </a:r>
            <a:r>
              <a:rPr lang="en-US" i="1" dirty="0"/>
              <a:t>(o)</a:t>
            </a:r>
            <a:r>
              <a:rPr lang="en-US" dirty="0"/>
              <a:t>					(</a:t>
            </a:r>
            <a:r>
              <a:rPr lang="en-US" b="1" dirty="0"/>
              <a:t>no write up</a:t>
            </a:r>
            <a:r>
              <a:rPr lang="en-US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Object low-water mark</a:t>
            </a:r>
          </a:p>
          <a:p>
            <a:pPr lvl="1"/>
            <a:r>
              <a:rPr lang="en-US" i="1" dirty="0"/>
              <a:t>s</a:t>
            </a:r>
            <a:r>
              <a:rPr lang="en-US" dirty="0"/>
              <a:t> can read </a:t>
            </a:r>
            <a:r>
              <a:rPr lang="en-US" i="1" dirty="0"/>
              <a:t>o</a:t>
            </a:r>
            <a:r>
              <a:rPr lang="en-US" dirty="0"/>
              <a:t> </a:t>
            </a:r>
            <a:r>
              <a:rPr lang="en-US" dirty="0" err="1"/>
              <a:t>iif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i="1" dirty="0"/>
              <a:t>(s) &lt;= </a:t>
            </a:r>
            <a:r>
              <a:rPr lang="en-US" i="1" dirty="0" err="1"/>
              <a:t>i</a:t>
            </a:r>
            <a:r>
              <a:rPr lang="en-US" i="1" dirty="0"/>
              <a:t>(o)</a:t>
            </a:r>
            <a:r>
              <a:rPr lang="en-US" dirty="0"/>
              <a:t>					(</a:t>
            </a:r>
            <a:r>
              <a:rPr lang="en-US" b="1" dirty="0"/>
              <a:t>no read down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s</a:t>
            </a:r>
            <a:r>
              <a:rPr lang="en-US" dirty="0"/>
              <a:t> can always write </a:t>
            </a:r>
            <a:r>
              <a:rPr lang="en-US" i="1" dirty="0"/>
              <a:t>o</a:t>
            </a:r>
            <a:r>
              <a:rPr lang="en-US" dirty="0"/>
              <a:t>; afterward </a:t>
            </a:r>
            <a:r>
              <a:rPr lang="en-US" i="1" dirty="0"/>
              <a:t>o(s) = min(</a:t>
            </a:r>
            <a:r>
              <a:rPr lang="en-US" i="1" dirty="0" err="1"/>
              <a:t>i</a:t>
            </a:r>
            <a:r>
              <a:rPr lang="en-US" i="1" dirty="0"/>
              <a:t>(s), </a:t>
            </a:r>
            <a:r>
              <a:rPr lang="en-US" i="1" dirty="0" err="1"/>
              <a:t>i</a:t>
            </a:r>
            <a:r>
              <a:rPr lang="en-US" i="1" dirty="0"/>
              <a:t>(o))		</a:t>
            </a:r>
            <a:r>
              <a:rPr lang="en-US" dirty="0"/>
              <a:t>(</a:t>
            </a:r>
            <a:r>
              <a:rPr lang="en-US" b="1" dirty="0"/>
              <a:t>object tainting</a:t>
            </a:r>
            <a:r>
              <a:rPr lang="en-US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Low-water mark integrity audit</a:t>
            </a:r>
          </a:p>
          <a:p>
            <a:pPr lvl="1"/>
            <a:r>
              <a:rPr lang="en-US" i="1" dirty="0"/>
              <a:t>s</a:t>
            </a:r>
            <a:r>
              <a:rPr lang="en-US" dirty="0"/>
              <a:t> can always read </a:t>
            </a:r>
            <a:r>
              <a:rPr lang="en-US" i="1" dirty="0"/>
              <a:t>o</a:t>
            </a:r>
            <a:r>
              <a:rPr lang="en-US" dirty="0"/>
              <a:t>; afterward </a:t>
            </a:r>
            <a:r>
              <a:rPr lang="en-US" i="1" dirty="0" err="1"/>
              <a:t>i</a:t>
            </a:r>
            <a:r>
              <a:rPr lang="en-US" i="1" dirty="0"/>
              <a:t>(s) = min(</a:t>
            </a:r>
            <a:r>
              <a:rPr lang="en-US" i="1" dirty="0" err="1"/>
              <a:t>i</a:t>
            </a:r>
            <a:r>
              <a:rPr lang="en-US" i="1" dirty="0"/>
              <a:t>(s), </a:t>
            </a:r>
            <a:r>
              <a:rPr lang="en-US" i="1" dirty="0" err="1"/>
              <a:t>i</a:t>
            </a:r>
            <a:r>
              <a:rPr lang="en-US" i="1" dirty="0"/>
              <a:t>(o))		</a:t>
            </a:r>
            <a:r>
              <a:rPr lang="en-US" dirty="0"/>
              <a:t>(</a:t>
            </a:r>
            <a:r>
              <a:rPr lang="en-US" b="1" dirty="0"/>
              <a:t>subject tainting</a:t>
            </a:r>
            <a:r>
              <a:rPr lang="en-US" dirty="0"/>
              <a:t>)</a:t>
            </a:r>
            <a:endParaRPr lang="en-US" i="1" dirty="0"/>
          </a:p>
          <a:p>
            <a:pPr lvl="1"/>
            <a:r>
              <a:rPr lang="en-US" i="1" dirty="0"/>
              <a:t>s</a:t>
            </a:r>
            <a:r>
              <a:rPr lang="en-US" dirty="0"/>
              <a:t> can always write </a:t>
            </a:r>
            <a:r>
              <a:rPr lang="en-US" i="1" dirty="0"/>
              <a:t>o</a:t>
            </a:r>
            <a:r>
              <a:rPr lang="en-US" dirty="0"/>
              <a:t>; afterward </a:t>
            </a:r>
            <a:r>
              <a:rPr lang="en-US" i="1" dirty="0"/>
              <a:t>o(s) = min(</a:t>
            </a:r>
            <a:r>
              <a:rPr lang="en-US" i="1" dirty="0" err="1"/>
              <a:t>i</a:t>
            </a:r>
            <a:r>
              <a:rPr lang="en-US" i="1" dirty="0"/>
              <a:t>(s), </a:t>
            </a:r>
            <a:r>
              <a:rPr lang="en-US" i="1" dirty="0" err="1"/>
              <a:t>i</a:t>
            </a:r>
            <a:r>
              <a:rPr lang="en-US" i="1" dirty="0"/>
              <a:t>(o))		</a:t>
            </a:r>
            <a:r>
              <a:rPr lang="en-US" dirty="0"/>
              <a:t>(</a:t>
            </a:r>
            <a:r>
              <a:rPr lang="en-US" b="1" dirty="0"/>
              <a:t>object tainting</a:t>
            </a:r>
            <a:r>
              <a:rPr lang="en-US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Ring</a:t>
            </a:r>
          </a:p>
          <a:p>
            <a:pPr lvl="1"/>
            <a:r>
              <a:rPr lang="en-US" i="1" dirty="0"/>
              <a:t>s</a:t>
            </a:r>
            <a:r>
              <a:rPr lang="en-US" dirty="0"/>
              <a:t> can read any object </a:t>
            </a:r>
            <a:r>
              <a:rPr lang="en-US" i="1" dirty="0"/>
              <a:t>o</a:t>
            </a:r>
          </a:p>
          <a:p>
            <a:pPr lvl="1"/>
            <a:r>
              <a:rPr lang="en-US" i="1" dirty="0"/>
              <a:t>s</a:t>
            </a:r>
            <a:r>
              <a:rPr lang="en-US" dirty="0"/>
              <a:t> can write </a:t>
            </a:r>
            <a:r>
              <a:rPr lang="en-US" i="1" dirty="0"/>
              <a:t>o</a:t>
            </a:r>
            <a:r>
              <a:rPr lang="en-US" dirty="0"/>
              <a:t> </a:t>
            </a:r>
            <a:r>
              <a:rPr lang="en-US" dirty="0" err="1"/>
              <a:t>iff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i="1" dirty="0"/>
              <a:t>(s) &gt;= </a:t>
            </a:r>
            <a:r>
              <a:rPr lang="en-US" i="1" dirty="0" err="1"/>
              <a:t>i</a:t>
            </a:r>
            <a:r>
              <a:rPr lang="en-US" i="1" dirty="0"/>
              <a:t>(o)</a:t>
            </a:r>
            <a:r>
              <a:rPr lang="en-US" dirty="0"/>
              <a:t>					(</a:t>
            </a:r>
            <a:r>
              <a:rPr lang="en-US" b="1" dirty="0"/>
              <a:t>no write up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1032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D0C5C7B7-93B2-4B9F-BBFB-629588669D0F}"/>
              </a:ext>
            </a:extLst>
          </p:cNvPr>
          <p:cNvSpPr/>
          <p:nvPr/>
        </p:nvSpPr>
        <p:spPr>
          <a:xfrm>
            <a:off x="7019256" y="5720140"/>
            <a:ext cx="2693259" cy="10132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BDE0902-1C55-4702-B5D7-612DCADA6654}"/>
              </a:ext>
            </a:extLst>
          </p:cNvPr>
          <p:cNvSpPr/>
          <p:nvPr/>
        </p:nvSpPr>
        <p:spPr>
          <a:xfrm>
            <a:off x="7019256" y="3510313"/>
            <a:ext cx="2693259" cy="1013216"/>
          </a:xfrm>
          <a:prstGeom prst="rect">
            <a:avLst/>
          </a:prstGeom>
          <a:solidFill>
            <a:srgbClr val="C0C430"/>
          </a:solidFill>
          <a:ln>
            <a:solidFill>
              <a:srgbClr val="757E3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268FC7C-69F8-4B3C-B6F9-64062811EA48}"/>
              </a:ext>
            </a:extLst>
          </p:cNvPr>
          <p:cNvSpPr/>
          <p:nvPr/>
        </p:nvSpPr>
        <p:spPr>
          <a:xfrm>
            <a:off x="7019256" y="4612983"/>
            <a:ext cx="2693259" cy="10132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851A771-9C25-4E88-9859-A78A2B2C6EED}"/>
              </a:ext>
            </a:extLst>
          </p:cNvPr>
          <p:cNvSpPr/>
          <p:nvPr/>
        </p:nvSpPr>
        <p:spPr>
          <a:xfrm>
            <a:off x="7019256" y="2403156"/>
            <a:ext cx="2693259" cy="10132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BC2F3-FFD0-478C-AD35-1EBB94240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Biba Strict Integrity Example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BC059A-2F4B-494C-B9C8-B60EAA09F661}"/>
              </a:ext>
            </a:extLst>
          </p:cNvPr>
          <p:cNvGrpSpPr/>
          <p:nvPr/>
        </p:nvGrpSpPr>
        <p:grpSpPr>
          <a:xfrm>
            <a:off x="7109178" y="2517246"/>
            <a:ext cx="2247234" cy="844626"/>
            <a:chOff x="8958690" y="2196920"/>
            <a:chExt cx="2247234" cy="84462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759B1F1-FB50-4223-B4DB-DC56C6098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8690" y="2196920"/>
              <a:ext cx="844626" cy="84462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9838D95-0DF5-4D6B-B049-FBE8D42BDFE5}"/>
                </a:ext>
              </a:extLst>
            </p:cNvPr>
            <p:cNvSpPr txBox="1"/>
            <p:nvPr/>
          </p:nvSpPr>
          <p:spPr>
            <a:xfrm>
              <a:off x="9749884" y="2434567"/>
              <a:ext cx="14560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High Integrity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2DACB6-3E85-43DE-BF7C-404A76117448}"/>
              </a:ext>
            </a:extLst>
          </p:cNvPr>
          <p:cNvGrpSpPr/>
          <p:nvPr/>
        </p:nvGrpSpPr>
        <p:grpSpPr>
          <a:xfrm>
            <a:off x="7109178" y="3612976"/>
            <a:ext cx="2612718" cy="844626"/>
            <a:chOff x="8958690" y="3351790"/>
            <a:chExt cx="2612718" cy="84462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D244A50-3E72-4EA9-A037-874038A9A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8690" y="3351790"/>
              <a:ext cx="844626" cy="84462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0B8985-408B-44DC-80D8-2C7C54D58690}"/>
                </a:ext>
              </a:extLst>
            </p:cNvPr>
            <p:cNvSpPr txBox="1"/>
            <p:nvPr/>
          </p:nvSpPr>
          <p:spPr>
            <a:xfrm>
              <a:off x="9749884" y="3547778"/>
              <a:ext cx="1821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Medium Integrity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23ABC42-D068-4EF1-9C23-7C62DD37C1B4}"/>
              </a:ext>
            </a:extLst>
          </p:cNvPr>
          <p:cNvGrpSpPr/>
          <p:nvPr/>
        </p:nvGrpSpPr>
        <p:grpSpPr>
          <a:xfrm>
            <a:off x="7109178" y="4708706"/>
            <a:ext cx="2203055" cy="844626"/>
            <a:chOff x="8958690" y="4506660"/>
            <a:chExt cx="2203055" cy="844626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38054B3-58FE-4C9D-9AF4-2CB1E754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8690" y="4506660"/>
              <a:ext cx="844626" cy="84462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0D4E803-3EE6-4943-B35A-B2D76DF81797}"/>
                </a:ext>
              </a:extLst>
            </p:cNvPr>
            <p:cNvSpPr txBox="1"/>
            <p:nvPr/>
          </p:nvSpPr>
          <p:spPr>
            <a:xfrm>
              <a:off x="9749884" y="4699294"/>
              <a:ext cx="1411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Low Integrity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0F4E443-C2A2-482E-BAD3-32A98330B90D}"/>
              </a:ext>
            </a:extLst>
          </p:cNvPr>
          <p:cNvGrpSpPr/>
          <p:nvPr/>
        </p:nvGrpSpPr>
        <p:grpSpPr>
          <a:xfrm>
            <a:off x="7109178" y="5804435"/>
            <a:ext cx="1952408" cy="844626"/>
            <a:chOff x="8958690" y="5661531"/>
            <a:chExt cx="1952408" cy="84462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87EA3C6-4D31-4F7E-BD12-74015833D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8690" y="5661531"/>
              <a:ext cx="844626" cy="844626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4478115-8BCA-4F65-841C-F1C9C0711C24}"/>
                </a:ext>
              </a:extLst>
            </p:cNvPr>
            <p:cNvSpPr txBox="1"/>
            <p:nvPr/>
          </p:nvSpPr>
          <p:spPr>
            <a:xfrm>
              <a:off x="9749883" y="5907145"/>
              <a:ext cx="116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Unverified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89F1C59-98AE-40F9-8BCF-B805BA1DC7D9}"/>
              </a:ext>
            </a:extLst>
          </p:cNvPr>
          <p:cNvGrpSpPr/>
          <p:nvPr/>
        </p:nvGrpSpPr>
        <p:grpSpPr>
          <a:xfrm>
            <a:off x="9849299" y="4635307"/>
            <a:ext cx="1711968" cy="2120090"/>
            <a:chOff x="9821839" y="2231333"/>
            <a:chExt cx="1711968" cy="2120090"/>
          </a:xfrm>
        </p:grpSpPr>
        <p:sp>
          <p:nvSpPr>
            <p:cNvPr id="38" name="Right Brace 37">
              <a:extLst>
                <a:ext uri="{FF2B5EF4-FFF2-40B4-BE49-F238E27FC236}">
                  <a16:creationId xmlns:a16="http://schemas.microsoft.com/office/drawing/2014/main" id="{FF9FD088-2D93-442D-AB07-D44B0D060885}"/>
                </a:ext>
              </a:extLst>
            </p:cNvPr>
            <p:cNvSpPr/>
            <p:nvPr/>
          </p:nvSpPr>
          <p:spPr>
            <a:xfrm>
              <a:off x="9821839" y="2231333"/>
              <a:ext cx="354842" cy="2120090"/>
            </a:xfrm>
            <a:prstGeom prst="rightBrac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6920359-40C8-48D6-A321-7FAC1EFAD8CE}"/>
                </a:ext>
              </a:extLst>
            </p:cNvPr>
            <p:cNvSpPr txBox="1"/>
            <p:nvPr/>
          </p:nvSpPr>
          <p:spPr>
            <a:xfrm>
              <a:off x="10322257" y="3091323"/>
              <a:ext cx="12115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Writeable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EB73C0A-A674-4203-B128-6BC50BD58090}"/>
              </a:ext>
            </a:extLst>
          </p:cNvPr>
          <p:cNvGrpSpPr/>
          <p:nvPr/>
        </p:nvGrpSpPr>
        <p:grpSpPr>
          <a:xfrm>
            <a:off x="9849299" y="2418297"/>
            <a:ext cx="1652015" cy="1013216"/>
            <a:chOff x="9821839" y="5521177"/>
            <a:chExt cx="1652015" cy="1013216"/>
          </a:xfrm>
        </p:grpSpPr>
        <p:sp>
          <p:nvSpPr>
            <p:cNvPr id="39" name="Right Brace 38">
              <a:extLst>
                <a:ext uri="{FF2B5EF4-FFF2-40B4-BE49-F238E27FC236}">
                  <a16:creationId xmlns:a16="http://schemas.microsoft.com/office/drawing/2014/main" id="{19A814B6-7C11-4BC9-8EA1-293E178059FB}"/>
                </a:ext>
              </a:extLst>
            </p:cNvPr>
            <p:cNvSpPr/>
            <p:nvPr/>
          </p:nvSpPr>
          <p:spPr>
            <a:xfrm>
              <a:off x="9821839" y="5521177"/>
              <a:ext cx="354842" cy="1013216"/>
            </a:xfrm>
            <a:prstGeom prst="rightBrac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A8E9175-E5A9-4DC7-A3B2-82DA182C56BD}"/>
                </a:ext>
              </a:extLst>
            </p:cNvPr>
            <p:cNvSpPr txBox="1"/>
            <p:nvPr/>
          </p:nvSpPr>
          <p:spPr>
            <a:xfrm>
              <a:off x="10322257" y="5838298"/>
              <a:ext cx="11515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Readable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1E08593-5231-4135-A028-C3FE42298A66}"/>
              </a:ext>
            </a:extLst>
          </p:cNvPr>
          <p:cNvGrpSpPr/>
          <p:nvPr/>
        </p:nvGrpSpPr>
        <p:grpSpPr>
          <a:xfrm>
            <a:off x="9849299" y="3528681"/>
            <a:ext cx="2295781" cy="1013216"/>
            <a:chOff x="9821839" y="4432639"/>
            <a:chExt cx="2295781" cy="1013216"/>
          </a:xfrm>
        </p:grpSpPr>
        <p:sp>
          <p:nvSpPr>
            <p:cNvPr id="40" name="Right Brace 39">
              <a:extLst>
                <a:ext uri="{FF2B5EF4-FFF2-40B4-BE49-F238E27FC236}">
                  <a16:creationId xmlns:a16="http://schemas.microsoft.com/office/drawing/2014/main" id="{7E6868FD-1E72-44F2-9863-F318869FA646}"/>
                </a:ext>
              </a:extLst>
            </p:cNvPr>
            <p:cNvSpPr/>
            <p:nvPr/>
          </p:nvSpPr>
          <p:spPr>
            <a:xfrm>
              <a:off x="9821839" y="4432639"/>
              <a:ext cx="354842" cy="1013216"/>
            </a:xfrm>
            <a:prstGeom prst="rightBrac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F586473-38AE-470B-A728-9DCE62AABB82}"/>
                </a:ext>
              </a:extLst>
            </p:cNvPr>
            <p:cNvSpPr txBox="1"/>
            <p:nvPr/>
          </p:nvSpPr>
          <p:spPr>
            <a:xfrm>
              <a:off x="10322257" y="4731141"/>
              <a:ext cx="17953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Read and Write</a:t>
              </a: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B544DF4-F229-4105-B5D1-54C7C02355DF}"/>
              </a:ext>
            </a:extLst>
          </p:cNvPr>
          <p:cNvCxnSpPr/>
          <p:nvPr/>
        </p:nvCxnSpPr>
        <p:spPr>
          <a:xfrm>
            <a:off x="4842439" y="4044665"/>
            <a:ext cx="2047164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C556DE8-4C9D-48DB-AD08-F36C29B60612}"/>
              </a:ext>
            </a:extLst>
          </p:cNvPr>
          <p:cNvCxnSpPr>
            <a:cxnSpLocks/>
          </p:cNvCxnSpPr>
          <p:nvPr/>
        </p:nvCxnSpPr>
        <p:spPr>
          <a:xfrm flipH="1">
            <a:off x="4806344" y="2924905"/>
            <a:ext cx="2106346" cy="83837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C5AA164-46D7-4E67-9661-69A621FFB6C1}"/>
              </a:ext>
            </a:extLst>
          </p:cNvPr>
          <p:cNvCxnSpPr>
            <a:cxnSpLocks/>
          </p:cNvCxnSpPr>
          <p:nvPr/>
        </p:nvCxnSpPr>
        <p:spPr>
          <a:xfrm>
            <a:off x="4862719" y="4161380"/>
            <a:ext cx="204997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6A87539-CFEE-42D3-A319-FEEC1851556C}"/>
              </a:ext>
            </a:extLst>
          </p:cNvPr>
          <p:cNvCxnSpPr>
            <a:cxnSpLocks/>
          </p:cNvCxnSpPr>
          <p:nvPr/>
        </p:nvCxnSpPr>
        <p:spPr>
          <a:xfrm>
            <a:off x="4862719" y="4227293"/>
            <a:ext cx="2056453" cy="199945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E21122BA-7B25-4667-9946-6299BF023E60}"/>
              </a:ext>
            </a:extLst>
          </p:cNvPr>
          <p:cNvSpPr txBox="1">
            <a:spLocks/>
          </p:cNvSpPr>
          <p:nvPr/>
        </p:nvSpPr>
        <p:spPr>
          <a:xfrm>
            <a:off x="285363" y="1730872"/>
            <a:ext cx="6713563" cy="1360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Strict integrity</a:t>
            </a:r>
          </a:p>
          <a:p>
            <a:pPr lvl="1"/>
            <a:r>
              <a:rPr lang="en-US" i="1" dirty="0"/>
              <a:t>s</a:t>
            </a:r>
            <a:r>
              <a:rPr lang="en-US" dirty="0"/>
              <a:t> can read </a:t>
            </a:r>
            <a:r>
              <a:rPr lang="en-US" i="1" dirty="0"/>
              <a:t>o</a:t>
            </a:r>
            <a:r>
              <a:rPr lang="en-US" dirty="0"/>
              <a:t> </a:t>
            </a:r>
            <a:r>
              <a:rPr lang="en-US" dirty="0" err="1"/>
              <a:t>iif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i="1" dirty="0"/>
              <a:t>(s) &lt;= </a:t>
            </a:r>
            <a:r>
              <a:rPr lang="en-US" i="1" dirty="0" err="1"/>
              <a:t>i</a:t>
            </a:r>
            <a:r>
              <a:rPr lang="en-US" i="1" dirty="0"/>
              <a:t>(o)      </a:t>
            </a:r>
            <a:r>
              <a:rPr lang="en-US" dirty="0"/>
              <a:t>(</a:t>
            </a:r>
            <a:r>
              <a:rPr lang="en-US" b="1" dirty="0"/>
              <a:t>no read down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s</a:t>
            </a:r>
            <a:r>
              <a:rPr lang="en-US" dirty="0"/>
              <a:t> can write </a:t>
            </a:r>
            <a:r>
              <a:rPr lang="en-US" i="1" dirty="0"/>
              <a:t>o</a:t>
            </a:r>
            <a:r>
              <a:rPr lang="en-US" dirty="0"/>
              <a:t> </a:t>
            </a:r>
            <a:r>
              <a:rPr lang="en-US" dirty="0" err="1"/>
              <a:t>iff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i="1" dirty="0"/>
              <a:t>(s) &gt;= </a:t>
            </a:r>
            <a:r>
              <a:rPr lang="en-US" i="1" dirty="0" err="1"/>
              <a:t>i</a:t>
            </a:r>
            <a:r>
              <a:rPr lang="en-US" i="1" dirty="0"/>
              <a:t>(o)     </a:t>
            </a:r>
            <a:r>
              <a:rPr lang="en-US" dirty="0"/>
              <a:t>(</a:t>
            </a:r>
            <a:r>
              <a:rPr lang="en-US" b="1" dirty="0"/>
              <a:t>no write up</a:t>
            </a:r>
            <a:r>
              <a:rPr lang="en-US" dirty="0"/>
              <a:t>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261A75-878A-4701-A42E-D03DEF582E4A}"/>
              </a:ext>
            </a:extLst>
          </p:cNvPr>
          <p:cNvGrpSpPr/>
          <p:nvPr/>
        </p:nvGrpSpPr>
        <p:grpSpPr>
          <a:xfrm>
            <a:off x="1903409" y="3508478"/>
            <a:ext cx="2750237" cy="970304"/>
            <a:chOff x="2129709" y="4432639"/>
            <a:chExt cx="2750237" cy="97030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E2C45D1-C892-4148-B810-361B36566069}"/>
                </a:ext>
              </a:extLst>
            </p:cNvPr>
            <p:cNvSpPr txBox="1"/>
            <p:nvPr/>
          </p:nvSpPr>
          <p:spPr>
            <a:xfrm>
              <a:off x="2129709" y="4733125"/>
              <a:ext cx="1821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Medium Integrity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C19B2C7-387F-4D3D-940D-EF34227F8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642" y="4432639"/>
              <a:ext cx="970304" cy="9703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698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7" grpId="0" animBg="1"/>
      <p:bldP spid="36" grpId="0" animBg="1"/>
      <p:bldP spid="3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624D2C-C1AE-4430-AF30-F7B72C28E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87770" cy="1325563"/>
          </a:xfrm>
        </p:spPr>
        <p:txBody>
          <a:bodyPr/>
          <a:lstStyle/>
          <a:p>
            <a:r>
              <a:rPr lang="en-US" dirty="0"/>
              <a:t>Practical Example of Biba Integrity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147BD-A08E-41A0-8ECA-FC7B64F0B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8777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Military chain of command</a:t>
            </a:r>
          </a:p>
          <a:p>
            <a:pPr lvl="1"/>
            <a:r>
              <a:rPr lang="en-US" dirty="0"/>
              <a:t>Generals may issue orders to majors and privates</a:t>
            </a:r>
          </a:p>
          <a:p>
            <a:pPr lvl="1"/>
            <a:r>
              <a:rPr lang="en-US" dirty="0"/>
              <a:t>Majors may issue orders to privates, but not generals</a:t>
            </a:r>
          </a:p>
          <a:p>
            <a:pPr lvl="1"/>
            <a:r>
              <a:rPr lang="en-US" dirty="0"/>
              <a:t>Privates may only take orders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02BDBD-BAC3-4501-8BCC-BB67981DB1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6" r="47794"/>
          <a:stretch/>
        </p:blipFill>
        <p:spPr>
          <a:xfrm>
            <a:off x="9389659" y="0"/>
            <a:ext cx="2802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711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B7D26C-47A5-4557-8D99-76A422F09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7ED8E-D868-432C-B784-0A0A2D0339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Bell-</a:t>
            </a:r>
            <a:r>
              <a:rPr lang="en-US" sz="2800" dirty="0" err="1"/>
              <a:t>LaPadula</a:t>
            </a:r>
            <a:endParaRPr lang="en-US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1485A4-13DB-4861-B1D9-75DC703BB3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Offers confidentiality</a:t>
            </a:r>
          </a:p>
          <a:p>
            <a:pPr marL="0" indent="0">
              <a:buNone/>
            </a:pPr>
            <a:r>
              <a:rPr lang="en-US" dirty="0"/>
              <a:t>“Read down, write up”</a:t>
            </a:r>
          </a:p>
          <a:p>
            <a:pPr marL="0" indent="0">
              <a:buNone/>
            </a:pPr>
            <a:r>
              <a:rPr lang="en-US" dirty="0"/>
              <a:t>Focuses on controlling reads</a:t>
            </a:r>
          </a:p>
          <a:p>
            <a:pPr marL="0" indent="0">
              <a:buNone/>
            </a:pPr>
            <a:r>
              <a:rPr lang="en-US" dirty="0"/>
              <a:t>Theoretically, no requirement that subjects be trusted</a:t>
            </a:r>
          </a:p>
          <a:p>
            <a:pPr lvl="1"/>
            <a:r>
              <a:rPr lang="en-US" dirty="0"/>
              <a:t>Even malicious programs can’t leak secrets they don’t know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9B3E0B-22D4-4539-BC89-F2099E1BB8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Biba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24FB78-3F75-4932-8F7C-FE5687B2C71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Offers integrity</a:t>
            </a:r>
          </a:p>
          <a:p>
            <a:pPr marL="0" indent="0">
              <a:buNone/>
            </a:pPr>
            <a:r>
              <a:rPr lang="en-US" dirty="0"/>
              <a:t>“Read up, write down”</a:t>
            </a:r>
          </a:p>
          <a:p>
            <a:pPr marL="0" indent="0">
              <a:buNone/>
            </a:pPr>
            <a:r>
              <a:rPr lang="en-US" dirty="0"/>
              <a:t>Focuses on controlling writes</a:t>
            </a:r>
          </a:p>
          <a:p>
            <a:pPr marL="0" indent="0">
              <a:buNone/>
            </a:pPr>
            <a:r>
              <a:rPr lang="en-US" dirty="0"/>
              <a:t>Subjects must be trusted</a:t>
            </a:r>
          </a:p>
          <a:p>
            <a:pPr lvl="1"/>
            <a:r>
              <a:rPr lang="en-US" dirty="0"/>
              <a:t>A malicious program can write bad information</a:t>
            </a:r>
          </a:p>
        </p:txBody>
      </p:sp>
    </p:spTree>
    <p:extLst>
      <p:ext uri="{BB962C8B-B14F-4D97-AF65-F5344CB8AC3E}">
        <p14:creationId xmlns:p14="http://schemas.microsoft.com/office/powerpoint/2010/main" val="1307537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25299A3-33A0-4796-B6E8-6604F673E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Integrity Protection in Practice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E58FA8-DF23-44C2-9A6D-AB4E5E2E3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304128" cy="49436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Mandatory Integrity Control in Windows</a:t>
            </a:r>
          </a:p>
          <a:p>
            <a:pPr lvl="1"/>
            <a:r>
              <a:rPr lang="en-US" dirty="0"/>
              <a:t>Since Vista</a:t>
            </a:r>
          </a:p>
          <a:p>
            <a:pPr lvl="1"/>
            <a:r>
              <a:rPr lang="en-US" dirty="0"/>
              <a:t>Four integrity levels: Low, Medium, High, System</a:t>
            </a:r>
          </a:p>
          <a:p>
            <a:pPr lvl="1"/>
            <a:r>
              <a:rPr lang="en-US" dirty="0"/>
              <a:t>Each process assigned a level</a:t>
            </a:r>
          </a:p>
          <a:p>
            <a:pPr lvl="2"/>
            <a:r>
              <a:rPr lang="en-US" dirty="0"/>
              <a:t>Processes started by normal users are Medium</a:t>
            </a:r>
          </a:p>
          <a:p>
            <a:pPr lvl="2"/>
            <a:r>
              <a:rPr lang="en-US" dirty="0"/>
              <a:t>Elevated processes have High</a:t>
            </a:r>
          </a:p>
          <a:p>
            <a:pPr lvl="1"/>
            <a:r>
              <a:rPr lang="en-US" dirty="0"/>
              <a:t>Some processes intentionally run as Low</a:t>
            </a:r>
          </a:p>
          <a:p>
            <a:pPr lvl="2"/>
            <a:r>
              <a:rPr lang="en-US" dirty="0"/>
              <a:t>Internet Explorer in protected mode</a:t>
            </a:r>
          </a:p>
          <a:p>
            <a:pPr lvl="1"/>
            <a:r>
              <a:rPr lang="en-US" dirty="0"/>
              <a:t>Ring policy</a:t>
            </a:r>
          </a:p>
          <a:p>
            <a:pPr lvl="2"/>
            <a:r>
              <a:rPr lang="en-US" dirty="0"/>
              <a:t>Reading and writing do not change integrity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28A844-AB3B-4D9D-A553-C41C08AF1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906" y="2705170"/>
            <a:ext cx="4838700" cy="286702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2A85F4-A052-4779-AF71-02CA56F14D98}"/>
              </a:ext>
            </a:extLst>
          </p:cNvPr>
          <p:cNvCxnSpPr>
            <a:cxnSpLocks/>
          </p:cNvCxnSpPr>
          <p:nvPr/>
        </p:nvCxnSpPr>
        <p:spPr>
          <a:xfrm>
            <a:off x="5167952" y="4297456"/>
            <a:ext cx="222003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38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FCEB461-6B39-41BD-ADBB-E45EFC656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65" y="3298722"/>
            <a:ext cx="8495070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Discretionary Access Control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D146B9A-D27F-465E-9AD4-093DE3007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8465" y="5258851"/>
            <a:ext cx="8495070" cy="90400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3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Access Control Matrices</a:t>
            </a:r>
          </a:p>
          <a:p>
            <a:pPr algn="ctr"/>
            <a:r>
              <a:rPr lang="en-US" sz="13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Access Control Lists</a:t>
            </a:r>
          </a:p>
          <a:p>
            <a:pPr algn="ctr"/>
            <a:r>
              <a:rPr lang="en-US" sz="13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Unix Access Control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 descr="Computer">
            <a:extLst>
              <a:ext uri="{FF2B5EF4-FFF2-40B4-BE49-F238E27FC236}">
                <a16:creationId xmlns:a16="http://schemas.microsoft.com/office/drawing/2014/main" id="{5B56A256-5B55-495C-848D-A7EB0F9DD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066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F7F4B6-84CA-43EC-A3FF-66BAE5B81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65" y="3298722"/>
            <a:ext cx="8495070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Covert Channel Attacks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337AB-8BB1-49A5-A290-6EEEED104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8465" y="5258851"/>
            <a:ext cx="8495070" cy="90400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Monitor">
            <a:extLst>
              <a:ext uri="{FF2B5EF4-FFF2-40B4-BE49-F238E27FC236}">
                <a16:creationId xmlns:a16="http://schemas.microsoft.com/office/drawing/2014/main" id="{D7711CB4-6B82-4F61-9D9A-A4C5E12C8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5924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39840-B576-4CD4-8480-1D078CDEC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Caveats of Bell-</a:t>
            </a:r>
            <a:r>
              <a:rPr lang="en-US" dirty="0" err="1"/>
              <a:t>LaPadula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80653-0B9D-4E74-9EED-D5E85B05F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603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★-property prevents </a:t>
            </a:r>
            <a:r>
              <a:rPr lang="en-US" b="1" dirty="0"/>
              <a:t>overt</a:t>
            </a:r>
            <a:r>
              <a:rPr lang="en-US" dirty="0"/>
              <a:t> leakage of information</a:t>
            </a:r>
          </a:p>
          <a:p>
            <a:pPr lvl="1"/>
            <a:r>
              <a:rPr lang="en-US" dirty="0"/>
              <a:t>Does not address </a:t>
            </a:r>
            <a:r>
              <a:rPr lang="en-US" dirty="0">
                <a:solidFill>
                  <a:schemeClr val="accent1"/>
                </a:solidFill>
              </a:rPr>
              <a:t>covert channels</a:t>
            </a:r>
          </a:p>
          <a:p>
            <a:pPr marL="0" indent="0">
              <a:buNone/>
            </a:pPr>
            <a:r>
              <a:rPr lang="en-US" dirty="0"/>
              <a:t>What does this mean?</a:t>
            </a:r>
          </a:p>
        </p:txBody>
      </p:sp>
    </p:spTree>
    <p:extLst>
      <p:ext uri="{BB962C8B-B14F-4D97-AF65-F5344CB8AC3E}">
        <p14:creationId xmlns:p14="http://schemas.microsoft.com/office/powerpoint/2010/main" val="32524508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A0A2D9-715B-47A0-A71E-63095DDF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37795" cy="1325563"/>
          </a:xfrm>
        </p:spPr>
        <p:txBody>
          <a:bodyPr/>
          <a:lstStyle/>
          <a:p>
            <a:r>
              <a:rPr lang="en-US" dirty="0"/>
              <a:t>Covert Channels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CFDF3-C652-4324-A711-B5E3D493E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937119" cy="5032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Access control is defined over “legitimate” channels</a:t>
            </a:r>
          </a:p>
          <a:p>
            <a:pPr lvl="1"/>
            <a:r>
              <a:rPr lang="en-US" dirty="0"/>
              <a:t>Read/write an object</a:t>
            </a:r>
          </a:p>
          <a:p>
            <a:pPr lvl="1"/>
            <a:r>
              <a:rPr lang="en-US" dirty="0"/>
              <a:t>Send/receive a packet from the network</a:t>
            </a:r>
          </a:p>
          <a:p>
            <a:pPr lvl="1"/>
            <a:r>
              <a:rPr lang="en-US" dirty="0"/>
              <a:t>Read/write shared memory</a:t>
            </a:r>
          </a:p>
          <a:p>
            <a:pPr marL="0" indent="0">
              <a:buNone/>
            </a:pPr>
            <a:r>
              <a:rPr lang="en-US" dirty="0"/>
              <a:t>However, isolation in real systems is imperfect</a:t>
            </a:r>
          </a:p>
          <a:p>
            <a:pPr lvl="1"/>
            <a:r>
              <a:rPr lang="en-US" dirty="0"/>
              <a:t>Actions have observable side-effects</a:t>
            </a:r>
          </a:p>
          <a:p>
            <a:pPr marL="0" indent="0">
              <a:buNone/>
            </a:pPr>
            <a:r>
              <a:rPr lang="en-US" dirty="0"/>
              <a:t>External observations can create </a:t>
            </a:r>
            <a:r>
              <a:rPr lang="en-US" dirty="0">
                <a:solidFill>
                  <a:schemeClr val="accent1"/>
                </a:solidFill>
              </a:rPr>
              <a:t>covert channels</a:t>
            </a:r>
          </a:p>
          <a:p>
            <a:pPr lvl="1"/>
            <a:r>
              <a:rPr lang="en-US" dirty="0"/>
              <a:t>Communication via unintentional channels</a:t>
            </a:r>
          </a:p>
          <a:p>
            <a:pPr lvl="1"/>
            <a:r>
              <a:rPr lang="en-US" dirty="0"/>
              <a:t>Examples:</a:t>
            </a:r>
          </a:p>
          <a:p>
            <a:pPr lvl="2"/>
            <a:r>
              <a:rPr lang="en-US" dirty="0"/>
              <a:t>Existence of file(s) or locks on file(s)</a:t>
            </a:r>
          </a:p>
          <a:p>
            <a:pPr lvl="2"/>
            <a:r>
              <a:rPr lang="en-US" dirty="0"/>
              <a:t>Measure the timing of events</a:t>
            </a:r>
          </a:p>
          <a:p>
            <a:pPr lvl="2"/>
            <a:r>
              <a:rPr lang="en-US" dirty="0"/>
              <a:t>CPU cache (e.g. Meltdown and </a:t>
            </a:r>
            <a:r>
              <a:rPr lang="en-US" dirty="0" err="1"/>
              <a:t>Spectre</a:t>
            </a:r>
            <a:r>
              <a:rPr lang="en-US" dirty="0"/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98D011-E333-41C8-BFB9-B3B24BB8D7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6" r="28991"/>
          <a:stretch/>
        </p:blipFill>
        <p:spPr>
          <a:xfrm>
            <a:off x="8775320" y="0"/>
            <a:ext cx="3416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6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D7E09E23-2681-4437-ACE3-353A24B7EE5D}"/>
              </a:ext>
            </a:extLst>
          </p:cNvPr>
          <p:cNvSpPr/>
          <p:nvPr/>
        </p:nvSpPr>
        <p:spPr>
          <a:xfrm>
            <a:off x="6274865" y="4432639"/>
            <a:ext cx="3401398" cy="10132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BDE0902-1C55-4702-B5D7-612DCADA6654}"/>
              </a:ext>
            </a:extLst>
          </p:cNvPr>
          <p:cNvSpPr/>
          <p:nvPr/>
        </p:nvSpPr>
        <p:spPr>
          <a:xfrm>
            <a:off x="6274865" y="5557571"/>
            <a:ext cx="3401398" cy="1013216"/>
          </a:xfrm>
          <a:prstGeom prst="rect">
            <a:avLst/>
          </a:prstGeom>
          <a:solidFill>
            <a:srgbClr val="C0C430"/>
          </a:solidFill>
          <a:ln>
            <a:solidFill>
              <a:srgbClr val="757E3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2E0F093-C9A9-44A1-82DE-2A8AF541D5DF}"/>
              </a:ext>
            </a:extLst>
          </p:cNvPr>
          <p:cNvSpPr/>
          <p:nvPr/>
        </p:nvSpPr>
        <p:spPr>
          <a:xfrm>
            <a:off x="6274865" y="3338207"/>
            <a:ext cx="3401398" cy="10132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851A771-9C25-4E88-9859-A78A2B2C6EED}"/>
              </a:ext>
            </a:extLst>
          </p:cNvPr>
          <p:cNvSpPr/>
          <p:nvPr/>
        </p:nvSpPr>
        <p:spPr>
          <a:xfrm>
            <a:off x="6274865" y="2229134"/>
            <a:ext cx="3401398" cy="10132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BC2F3-FFD0-478C-AD35-1EBB94240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2C45D1-C892-4148-B810-361B36566069}"/>
              </a:ext>
            </a:extLst>
          </p:cNvPr>
          <p:cNvSpPr txBox="1"/>
          <p:nvPr/>
        </p:nvSpPr>
        <p:spPr>
          <a:xfrm>
            <a:off x="1068313" y="5918795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Unclassified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838D95-0DF5-4D6B-B049-FBE8D42BDFE5}"/>
              </a:ext>
            </a:extLst>
          </p:cNvPr>
          <p:cNvSpPr txBox="1"/>
          <p:nvPr/>
        </p:nvSpPr>
        <p:spPr>
          <a:xfrm>
            <a:off x="6246398" y="2191520"/>
            <a:ext cx="1160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Top Secret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0B8985-408B-44DC-80D8-2C7C54D58690}"/>
              </a:ext>
            </a:extLst>
          </p:cNvPr>
          <p:cNvSpPr txBox="1"/>
          <p:nvPr/>
        </p:nvSpPr>
        <p:spPr>
          <a:xfrm>
            <a:off x="6234657" y="3304505"/>
            <a:ext cx="771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Secret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D4E803-3EE6-4943-B35A-B2D76DF81797}"/>
              </a:ext>
            </a:extLst>
          </p:cNvPr>
          <p:cNvSpPr txBox="1"/>
          <p:nvPr/>
        </p:nvSpPr>
        <p:spPr>
          <a:xfrm>
            <a:off x="6264822" y="4389498"/>
            <a:ext cx="1347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Confidential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478115-8BCA-4F65-841C-F1C9C0711C24}"/>
              </a:ext>
            </a:extLst>
          </p:cNvPr>
          <p:cNvSpPr txBox="1"/>
          <p:nvPr/>
        </p:nvSpPr>
        <p:spPr>
          <a:xfrm>
            <a:off x="6246398" y="5538786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Unclassified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89F1C59-98AE-40F9-8BCF-B805BA1DC7D9}"/>
              </a:ext>
            </a:extLst>
          </p:cNvPr>
          <p:cNvGrpSpPr/>
          <p:nvPr/>
        </p:nvGrpSpPr>
        <p:grpSpPr>
          <a:xfrm>
            <a:off x="9821839" y="2231333"/>
            <a:ext cx="1705720" cy="3214522"/>
            <a:chOff x="9821839" y="2231333"/>
            <a:chExt cx="1705720" cy="3214522"/>
          </a:xfrm>
        </p:grpSpPr>
        <p:sp>
          <p:nvSpPr>
            <p:cNvPr id="38" name="Right Brace 37">
              <a:extLst>
                <a:ext uri="{FF2B5EF4-FFF2-40B4-BE49-F238E27FC236}">
                  <a16:creationId xmlns:a16="http://schemas.microsoft.com/office/drawing/2014/main" id="{FF9FD088-2D93-442D-AB07-D44B0D060885}"/>
                </a:ext>
              </a:extLst>
            </p:cNvPr>
            <p:cNvSpPr/>
            <p:nvPr/>
          </p:nvSpPr>
          <p:spPr>
            <a:xfrm>
              <a:off x="9821839" y="2231333"/>
              <a:ext cx="354842" cy="3214522"/>
            </a:xfrm>
            <a:prstGeom prst="rightBrac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6920359-40C8-48D6-A321-7FAC1EFAD8CE}"/>
                </a:ext>
              </a:extLst>
            </p:cNvPr>
            <p:cNvSpPr txBox="1"/>
            <p:nvPr/>
          </p:nvSpPr>
          <p:spPr>
            <a:xfrm>
              <a:off x="10316009" y="3645462"/>
              <a:ext cx="12115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Writeable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1E08593-5231-4135-A028-C3FE42298A66}"/>
              </a:ext>
            </a:extLst>
          </p:cNvPr>
          <p:cNvGrpSpPr/>
          <p:nvPr/>
        </p:nvGrpSpPr>
        <p:grpSpPr>
          <a:xfrm>
            <a:off x="9821839" y="5557571"/>
            <a:ext cx="2295781" cy="1013216"/>
            <a:chOff x="9821839" y="4432639"/>
            <a:chExt cx="2295781" cy="1013216"/>
          </a:xfrm>
        </p:grpSpPr>
        <p:sp>
          <p:nvSpPr>
            <p:cNvPr id="40" name="Right Brace 39">
              <a:extLst>
                <a:ext uri="{FF2B5EF4-FFF2-40B4-BE49-F238E27FC236}">
                  <a16:creationId xmlns:a16="http://schemas.microsoft.com/office/drawing/2014/main" id="{7E6868FD-1E72-44F2-9863-F318869FA646}"/>
                </a:ext>
              </a:extLst>
            </p:cNvPr>
            <p:cNvSpPr/>
            <p:nvPr/>
          </p:nvSpPr>
          <p:spPr>
            <a:xfrm>
              <a:off x="9821839" y="4432639"/>
              <a:ext cx="354842" cy="1013216"/>
            </a:xfrm>
            <a:prstGeom prst="rightBrac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F586473-38AE-470B-A728-9DCE62AABB82}"/>
                </a:ext>
              </a:extLst>
            </p:cNvPr>
            <p:cNvSpPr txBox="1"/>
            <p:nvPr/>
          </p:nvSpPr>
          <p:spPr>
            <a:xfrm>
              <a:off x="10322257" y="4731141"/>
              <a:ext cx="17953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Read and Write</a:t>
              </a:r>
            </a:p>
          </p:txBody>
        </p:sp>
      </p:grp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E21122BA-7B25-4667-9946-6299BF023E60}"/>
              </a:ext>
            </a:extLst>
          </p:cNvPr>
          <p:cNvSpPr txBox="1">
            <a:spLocks/>
          </p:cNvSpPr>
          <p:nvPr/>
        </p:nvSpPr>
        <p:spPr>
          <a:xfrm>
            <a:off x="6192470" y="1619156"/>
            <a:ext cx="3235350" cy="4982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Bell-</a:t>
            </a:r>
            <a:r>
              <a:rPr lang="en-US" b="1" dirty="0" err="1"/>
              <a:t>LaPadula</a:t>
            </a:r>
            <a:r>
              <a:rPr lang="en-US" b="1" dirty="0"/>
              <a:t> MAC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CA25DF-B638-47BA-A3FB-03982696B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73" y="5519827"/>
            <a:ext cx="1050960" cy="105096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A70FFCF-4722-4C9E-94A3-EB20D6535E74}"/>
              </a:ext>
            </a:extLst>
          </p:cNvPr>
          <p:cNvGrpSpPr/>
          <p:nvPr/>
        </p:nvGrpSpPr>
        <p:grpSpPr>
          <a:xfrm>
            <a:off x="7259287" y="4770883"/>
            <a:ext cx="2309866" cy="602297"/>
            <a:chOff x="7259287" y="4770883"/>
            <a:chExt cx="2309866" cy="60229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D244A50-3E72-4EA9-A037-874038A9A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287" y="4770883"/>
              <a:ext cx="602297" cy="602297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4AEFBA-F011-4BB8-8759-86896FAF2241}"/>
                </a:ext>
              </a:extLst>
            </p:cNvPr>
            <p:cNvSpPr txBox="1"/>
            <p:nvPr/>
          </p:nvSpPr>
          <p:spPr>
            <a:xfrm>
              <a:off x="7810145" y="4870546"/>
              <a:ext cx="1759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russia_intel.docx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1679741-4373-43F2-8661-C9099F3610E0}"/>
              </a:ext>
            </a:extLst>
          </p:cNvPr>
          <p:cNvGrpSpPr/>
          <p:nvPr/>
        </p:nvGrpSpPr>
        <p:grpSpPr>
          <a:xfrm>
            <a:off x="7259287" y="5918795"/>
            <a:ext cx="2309866" cy="602297"/>
            <a:chOff x="7259287" y="4770883"/>
            <a:chExt cx="2309866" cy="602297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80F058C9-E4D8-4E53-BDB0-6BB67E1B9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287" y="4770883"/>
              <a:ext cx="602297" cy="602297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D0C8FA3-9138-4EA5-99AB-4202657195A8}"/>
                </a:ext>
              </a:extLst>
            </p:cNvPr>
            <p:cNvSpPr txBox="1"/>
            <p:nvPr/>
          </p:nvSpPr>
          <p:spPr>
            <a:xfrm>
              <a:off x="7810145" y="4870546"/>
              <a:ext cx="1759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russia_intel.docx</a:t>
              </a: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5FBE8083-C7A2-4D13-BE77-5B925E189853}"/>
              </a:ext>
            </a:extLst>
          </p:cNvPr>
          <p:cNvSpPr/>
          <p:nvPr/>
        </p:nvSpPr>
        <p:spPr>
          <a:xfrm>
            <a:off x="3586444" y="5596853"/>
            <a:ext cx="2552844" cy="1013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Create File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4E1648-1951-4014-9C22-C16F45E138AC}"/>
              </a:ext>
            </a:extLst>
          </p:cNvPr>
          <p:cNvSpPr/>
          <p:nvPr/>
        </p:nvSpPr>
        <p:spPr>
          <a:xfrm>
            <a:off x="5839012" y="2117418"/>
            <a:ext cx="5833035" cy="3402409"/>
          </a:xfrm>
          <a:prstGeom prst="rect">
            <a:avLst/>
          </a:prstGeom>
          <a:solidFill>
            <a:srgbClr val="A5A5A5">
              <a:alpha val="85098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313CAF00-9FF5-4DFD-9665-AFC5EFB16AEC}"/>
              </a:ext>
            </a:extLst>
          </p:cNvPr>
          <p:cNvSpPr/>
          <p:nvPr/>
        </p:nvSpPr>
        <p:spPr>
          <a:xfrm>
            <a:off x="3965126" y="5317555"/>
            <a:ext cx="1571811" cy="1571811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5136C3D3-B5B8-4888-937D-C1F07175EF1F}"/>
              </a:ext>
            </a:extLst>
          </p:cNvPr>
          <p:cNvSpPr/>
          <p:nvPr/>
        </p:nvSpPr>
        <p:spPr>
          <a:xfrm>
            <a:off x="3830786" y="4351423"/>
            <a:ext cx="1155198" cy="743391"/>
          </a:xfrm>
          <a:prstGeom prst="wedgeRectCallout">
            <a:avLst>
              <a:gd name="adj1" fmla="val 30385"/>
              <a:gd name="adj2" fmla="val 117168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Error</a:t>
            </a:r>
          </a:p>
        </p:txBody>
      </p:sp>
      <p:sp>
        <p:nvSpPr>
          <p:cNvPr id="53" name="Speech Bubble: Rectangle 52">
            <a:extLst>
              <a:ext uri="{FF2B5EF4-FFF2-40B4-BE49-F238E27FC236}">
                <a16:creationId xmlns:a16="http://schemas.microsoft.com/office/drawing/2014/main" id="{7D68B051-54CA-4E0E-A94C-874BD5684331}"/>
              </a:ext>
            </a:extLst>
          </p:cNvPr>
          <p:cNvSpPr/>
          <p:nvPr/>
        </p:nvSpPr>
        <p:spPr>
          <a:xfrm>
            <a:off x="178827" y="3182735"/>
            <a:ext cx="3359653" cy="1325563"/>
          </a:xfrm>
          <a:prstGeom prst="wedgeRectCallout">
            <a:avLst>
              <a:gd name="adj1" fmla="val 30385"/>
              <a:gd name="adj2" fmla="val 117168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Hmm, a classified file named russia_intel.docx must already exist…</a:t>
            </a:r>
          </a:p>
        </p:txBody>
      </p:sp>
    </p:spTree>
    <p:extLst>
      <p:ext uri="{BB962C8B-B14F-4D97-AF65-F5344CB8AC3E}">
        <p14:creationId xmlns:p14="http://schemas.microsoft.com/office/powerpoint/2010/main" val="248421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5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D7E09E23-2681-4437-ACE3-353A24B7EE5D}"/>
              </a:ext>
            </a:extLst>
          </p:cNvPr>
          <p:cNvSpPr/>
          <p:nvPr/>
        </p:nvSpPr>
        <p:spPr>
          <a:xfrm>
            <a:off x="4487903" y="4395025"/>
            <a:ext cx="1537504" cy="10132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BDE0902-1C55-4702-B5D7-612DCADA6654}"/>
              </a:ext>
            </a:extLst>
          </p:cNvPr>
          <p:cNvSpPr/>
          <p:nvPr/>
        </p:nvSpPr>
        <p:spPr>
          <a:xfrm>
            <a:off x="4487903" y="5519957"/>
            <a:ext cx="1537504" cy="1013216"/>
          </a:xfrm>
          <a:prstGeom prst="rect">
            <a:avLst/>
          </a:prstGeom>
          <a:solidFill>
            <a:srgbClr val="C0C430"/>
          </a:solidFill>
          <a:ln>
            <a:solidFill>
              <a:srgbClr val="757E3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2E0F093-C9A9-44A1-82DE-2A8AF541D5DF}"/>
              </a:ext>
            </a:extLst>
          </p:cNvPr>
          <p:cNvSpPr/>
          <p:nvPr/>
        </p:nvSpPr>
        <p:spPr>
          <a:xfrm>
            <a:off x="4487903" y="3300593"/>
            <a:ext cx="1537504" cy="10132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851A771-9C25-4E88-9859-A78A2B2C6EED}"/>
              </a:ext>
            </a:extLst>
          </p:cNvPr>
          <p:cNvSpPr/>
          <p:nvPr/>
        </p:nvSpPr>
        <p:spPr>
          <a:xfrm>
            <a:off x="4487903" y="2191520"/>
            <a:ext cx="1537504" cy="10132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BC2F3-FFD0-478C-AD35-1EBB94240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a Covert Channel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2C45D1-C892-4148-B810-361B36566069}"/>
              </a:ext>
            </a:extLst>
          </p:cNvPr>
          <p:cNvSpPr txBox="1"/>
          <p:nvPr/>
        </p:nvSpPr>
        <p:spPr>
          <a:xfrm>
            <a:off x="432705" y="6393106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Unclassified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838D95-0DF5-4D6B-B049-FBE8D42BDFE5}"/>
              </a:ext>
            </a:extLst>
          </p:cNvPr>
          <p:cNvSpPr txBox="1"/>
          <p:nvPr/>
        </p:nvSpPr>
        <p:spPr>
          <a:xfrm>
            <a:off x="4459436" y="2153906"/>
            <a:ext cx="1160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Top Secret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0B8985-408B-44DC-80D8-2C7C54D58690}"/>
              </a:ext>
            </a:extLst>
          </p:cNvPr>
          <p:cNvSpPr txBox="1"/>
          <p:nvPr/>
        </p:nvSpPr>
        <p:spPr>
          <a:xfrm>
            <a:off x="4447695" y="3266891"/>
            <a:ext cx="771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Secret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D4E803-3EE6-4943-B35A-B2D76DF81797}"/>
              </a:ext>
            </a:extLst>
          </p:cNvPr>
          <p:cNvSpPr txBox="1"/>
          <p:nvPr/>
        </p:nvSpPr>
        <p:spPr>
          <a:xfrm>
            <a:off x="4477860" y="4351884"/>
            <a:ext cx="1347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Confidential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478115-8BCA-4F65-841C-F1C9C0711C24}"/>
              </a:ext>
            </a:extLst>
          </p:cNvPr>
          <p:cNvSpPr txBox="1"/>
          <p:nvPr/>
        </p:nvSpPr>
        <p:spPr>
          <a:xfrm>
            <a:off x="4459436" y="5501172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Unclassified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E21122BA-7B25-4667-9946-6299BF023E60}"/>
              </a:ext>
            </a:extLst>
          </p:cNvPr>
          <p:cNvSpPr txBox="1">
            <a:spLocks/>
          </p:cNvSpPr>
          <p:nvPr/>
        </p:nvSpPr>
        <p:spPr>
          <a:xfrm>
            <a:off x="4405508" y="1581542"/>
            <a:ext cx="3235350" cy="4982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Bell-</a:t>
            </a:r>
            <a:r>
              <a:rPr lang="en-US" b="1" dirty="0" err="1"/>
              <a:t>LaPadula</a:t>
            </a:r>
            <a:r>
              <a:rPr lang="en-US" b="1" dirty="0"/>
              <a:t> MAC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FC770BA-676A-4ACC-A87F-FCE8EAD9FB81}"/>
              </a:ext>
            </a:extLst>
          </p:cNvPr>
          <p:cNvGrpSpPr/>
          <p:nvPr/>
        </p:nvGrpSpPr>
        <p:grpSpPr>
          <a:xfrm>
            <a:off x="1799482" y="5409831"/>
            <a:ext cx="2630015" cy="1108356"/>
            <a:chOff x="1799482" y="5409831"/>
            <a:chExt cx="2630015" cy="1108356"/>
          </a:xfrm>
        </p:grpSpPr>
        <p:sp>
          <p:nvSpPr>
            <p:cNvPr id="58" name="Arrow: Right 57">
              <a:extLst>
                <a:ext uri="{FF2B5EF4-FFF2-40B4-BE49-F238E27FC236}">
                  <a16:creationId xmlns:a16="http://schemas.microsoft.com/office/drawing/2014/main" id="{234169AF-E476-4FCC-A1B2-197AEF46F33B}"/>
                </a:ext>
              </a:extLst>
            </p:cNvPr>
            <p:cNvSpPr/>
            <p:nvPr/>
          </p:nvSpPr>
          <p:spPr>
            <a:xfrm>
              <a:off x="1876653" y="5721096"/>
              <a:ext cx="2552844" cy="7970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5FBE8083-C7A2-4D13-BE77-5B925E189853}"/>
                </a:ext>
              </a:extLst>
            </p:cNvPr>
            <p:cNvSpPr/>
            <p:nvPr/>
          </p:nvSpPr>
          <p:spPr>
            <a:xfrm>
              <a:off x="1799482" y="5409831"/>
              <a:ext cx="2552844" cy="10132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Create File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E888DF2-04CA-4892-A460-12D62E3D8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204" y="3115898"/>
            <a:ext cx="1273600" cy="127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898198-90BD-4A41-A308-82B0561C5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92" y="5155916"/>
            <a:ext cx="1273601" cy="127360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12C73BC-B5BC-4567-9885-B8DB753352F8}"/>
              </a:ext>
            </a:extLst>
          </p:cNvPr>
          <p:cNvSpPr txBox="1"/>
          <p:nvPr/>
        </p:nvSpPr>
        <p:spPr>
          <a:xfrm>
            <a:off x="10899060" y="4351500"/>
            <a:ext cx="771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Secret</a:t>
            </a: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ED5B3D4B-43E1-4964-B11A-D155CD91E5D6}"/>
              </a:ext>
            </a:extLst>
          </p:cNvPr>
          <p:cNvSpPr/>
          <p:nvPr/>
        </p:nvSpPr>
        <p:spPr>
          <a:xfrm>
            <a:off x="7920583" y="3326952"/>
            <a:ext cx="2511628" cy="9604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Create File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5BC9DBBC-6BBA-43B2-80E7-8AB4A5B28812}"/>
              </a:ext>
            </a:extLst>
          </p:cNvPr>
          <p:cNvSpPr/>
          <p:nvPr/>
        </p:nvSpPr>
        <p:spPr>
          <a:xfrm>
            <a:off x="240528" y="3361364"/>
            <a:ext cx="3401398" cy="1100323"/>
          </a:xfrm>
          <a:prstGeom prst="wedgeRectCallout">
            <a:avLst>
              <a:gd name="adj1" fmla="val -20712"/>
              <a:gd name="adj2" fmla="val 101282"/>
            </a:avLst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Received Message</a:t>
            </a:r>
          </a:p>
          <a:p>
            <a:pPr algn="ctr"/>
            <a:endParaRPr lang="en-US" sz="2400" dirty="0"/>
          </a:p>
        </p:txBody>
      </p:sp>
      <p:sp>
        <p:nvSpPr>
          <p:cNvPr id="39" name="Speech Bubble: Rectangle 38">
            <a:extLst>
              <a:ext uri="{FF2B5EF4-FFF2-40B4-BE49-F238E27FC236}">
                <a16:creationId xmlns:a16="http://schemas.microsoft.com/office/drawing/2014/main" id="{30F45574-9EAE-441C-A397-88BBCC298CA4}"/>
              </a:ext>
            </a:extLst>
          </p:cNvPr>
          <p:cNvSpPr/>
          <p:nvPr/>
        </p:nvSpPr>
        <p:spPr>
          <a:xfrm>
            <a:off x="8476974" y="1526658"/>
            <a:ext cx="3401398" cy="1100323"/>
          </a:xfrm>
          <a:prstGeom prst="wedgeRectCallout">
            <a:avLst>
              <a:gd name="adj1" fmla="val 26553"/>
              <a:gd name="adj2" fmla="val 84444"/>
            </a:avLst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Binary Encoded Message</a:t>
            </a:r>
          </a:p>
          <a:p>
            <a:pPr algn="ctr"/>
            <a:r>
              <a:rPr lang="en-US" sz="2400" dirty="0"/>
              <a:t>010010…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7A33D2C-8F29-4260-95B3-B05ADC6227F8}"/>
              </a:ext>
            </a:extLst>
          </p:cNvPr>
          <p:cNvSpPr/>
          <p:nvPr/>
        </p:nvSpPr>
        <p:spPr>
          <a:xfrm>
            <a:off x="6239430" y="2191520"/>
            <a:ext cx="1537504" cy="10132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8384C2A-767A-41A2-B1B9-0BC9B2244367}"/>
              </a:ext>
            </a:extLst>
          </p:cNvPr>
          <p:cNvSpPr/>
          <p:nvPr/>
        </p:nvSpPr>
        <p:spPr>
          <a:xfrm>
            <a:off x="6239430" y="3300593"/>
            <a:ext cx="1537504" cy="1013216"/>
          </a:xfrm>
          <a:prstGeom prst="rect">
            <a:avLst/>
          </a:prstGeom>
          <a:solidFill>
            <a:srgbClr val="C0C430"/>
          </a:solidFill>
          <a:ln>
            <a:solidFill>
              <a:srgbClr val="757E3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5016A94-13E8-4647-B8C9-D810F94C319D}"/>
              </a:ext>
            </a:extLst>
          </p:cNvPr>
          <p:cNvSpPr/>
          <p:nvPr/>
        </p:nvSpPr>
        <p:spPr>
          <a:xfrm>
            <a:off x="4352325" y="2061690"/>
            <a:ext cx="1791865" cy="3402409"/>
          </a:xfrm>
          <a:prstGeom prst="rect">
            <a:avLst/>
          </a:prstGeom>
          <a:solidFill>
            <a:srgbClr val="A5A5A5">
              <a:alpha val="85098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C5110DE-BB41-4F41-83A4-9990FC577BAE}"/>
              </a:ext>
            </a:extLst>
          </p:cNvPr>
          <p:cNvSpPr/>
          <p:nvPr/>
        </p:nvSpPr>
        <p:spPr>
          <a:xfrm>
            <a:off x="6175394" y="2070748"/>
            <a:ext cx="1791865" cy="1196144"/>
          </a:xfrm>
          <a:prstGeom prst="rect">
            <a:avLst/>
          </a:prstGeom>
          <a:solidFill>
            <a:srgbClr val="A5A5A5">
              <a:alpha val="85098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6172F48-7E59-4601-BBEC-74536BC819B0}"/>
              </a:ext>
            </a:extLst>
          </p:cNvPr>
          <p:cNvSpPr/>
          <p:nvPr/>
        </p:nvSpPr>
        <p:spPr>
          <a:xfrm>
            <a:off x="6239430" y="4395025"/>
            <a:ext cx="1544858" cy="10132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A867090-2170-45CA-BF02-7D250EEABB63}"/>
              </a:ext>
            </a:extLst>
          </p:cNvPr>
          <p:cNvSpPr/>
          <p:nvPr/>
        </p:nvSpPr>
        <p:spPr>
          <a:xfrm>
            <a:off x="6239430" y="5519957"/>
            <a:ext cx="1544858" cy="10132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C413345-377D-49DA-B94A-BD297D4ACBE3}"/>
              </a:ext>
            </a:extLst>
          </p:cNvPr>
          <p:cNvGrpSpPr/>
          <p:nvPr/>
        </p:nvGrpSpPr>
        <p:grpSpPr>
          <a:xfrm>
            <a:off x="4477860" y="5864428"/>
            <a:ext cx="1588819" cy="621022"/>
            <a:chOff x="4477860" y="5864428"/>
            <a:chExt cx="1588819" cy="621022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6DBAE19-F21E-4A69-BA5A-734283DE34B1}"/>
                </a:ext>
              </a:extLst>
            </p:cNvPr>
            <p:cNvGrpSpPr/>
            <p:nvPr/>
          </p:nvGrpSpPr>
          <p:grpSpPr>
            <a:xfrm>
              <a:off x="4477860" y="5870504"/>
              <a:ext cx="807624" cy="614946"/>
              <a:chOff x="9196135" y="5784338"/>
              <a:chExt cx="807624" cy="614946"/>
            </a:xfrm>
          </p:grpSpPr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0CC7DF9A-4876-4441-B233-000FE19CE0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135" y="5784338"/>
                <a:ext cx="614946" cy="614946"/>
              </a:xfrm>
              <a:prstGeom prst="rect">
                <a:avLst/>
              </a:prstGeom>
            </p:spPr>
          </p:pic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2D7EACF-9208-4978-9178-11543921BBE7}"/>
                  </a:ext>
                </a:extLst>
              </p:cNvPr>
              <p:cNvSpPr txBox="1"/>
              <p:nvPr/>
            </p:nvSpPr>
            <p:spPr>
              <a:xfrm>
                <a:off x="9702073" y="590714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372E6E5-252F-445F-8889-9BF7022AC562}"/>
                </a:ext>
              </a:extLst>
            </p:cNvPr>
            <p:cNvGrpSpPr/>
            <p:nvPr/>
          </p:nvGrpSpPr>
          <p:grpSpPr>
            <a:xfrm>
              <a:off x="5211245" y="5864428"/>
              <a:ext cx="855434" cy="614946"/>
              <a:chOff x="9196135" y="5784338"/>
              <a:chExt cx="855434" cy="614946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453A464F-67C8-4705-960C-07D37D168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135" y="5784338"/>
                <a:ext cx="614946" cy="614946"/>
              </a:xfrm>
              <a:prstGeom prst="rect">
                <a:avLst/>
              </a:prstGeom>
            </p:spPr>
          </p:pic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53DF6CB-F950-46D7-92D3-8DA06814BFA1}"/>
                  </a:ext>
                </a:extLst>
              </p:cNvPr>
              <p:cNvSpPr txBox="1"/>
              <p:nvPr/>
            </p:nvSpPr>
            <p:spPr>
              <a:xfrm>
                <a:off x="9749883" y="590714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</p:grp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313CAF00-9FF5-4DFD-9665-AFC5EFB16AEC}"/>
              </a:ext>
            </a:extLst>
          </p:cNvPr>
          <p:cNvSpPr/>
          <p:nvPr/>
        </p:nvSpPr>
        <p:spPr>
          <a:xfrm>
            <a:off x="4373088" y="5799727"/>
            <a:ext cx="816050" cy="816050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356F46E-52B5-4269-964D-A8E930118003}"/>
              </a:ext>
            </a:extLst>
          </p:cNvPr>
          <p:cNvGrpSpPr/>
          <p:nvPr/>
        </p:nvGrpSpPr>
        <p:grpSpPr>
          <a:xfrm>
            <a:off x="6239430" y="3484179"/>
            <a:ext cx="807624" cy="614946"/>
            <a:chOff x="9196135" y="5784338"/>
            <a:chExt cx="807624" cy="614946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DCD056E-5740-40A3-9AFB-9009A83D7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6135" y="5784338"/>
              <a:ext cx="614946" cy="614946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76D62A-23B5-43A7-9594-EB044CC2B3B3}"/>
                </a:ext>
              </a:extLst>
            </p:cNvPr>
            <p:cNvSpPr txBox="1"/>
            <p:nvPr/>
          </p:nvSpPr>
          <p:spPr>
            <a:xfrm>
              <a:off x="9702073" y="59071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24DE1BF-43FA-4E88-853D-B5FD8C3445BB}"/>
              </a:ext>
            </a:extLst>
          </p:cNvPr>
          <p:cNvGrpSpPr/>
          <p:nvPr/>
        </p:nvGrpSpPr>
        <p:grpSpPr>
          <a:xfrm>
            <a:off x="6972815" y="3478103"/>
            <a:ext cx="855434" cy="614946"/>
            <a:chOff x="9196135" y="5784338"/>
            <a:chExt cx="855434" cy="614946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08ADF699-C224-40ED-AC9D-6599A6DDC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6135" y="5784338"/>
              <a:ext cx="614946" cy="614946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D8DAB6F-7B1D-49B7-A718-C77F672D4859}"/>
                </a:ext>
              </a:extLst>
            </p:cNvPr>
            <p:cNvSpPr txBox="1"/>
            <p:nvPr/>
          </p:nvSpPr>
          <p:spPr>
            <a:xfrm>
              <a:off x="9749883" y="59071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74" name="Multiplication Sign 73">
            <a:extLst>
              <a:ext uri="{FF2B5EF4-FFF2-40B4-BE49-F238E27FC236}">
                <a16:creationId xmlns:a16="http://schemas.microsoft.com/office/drawing/2014/main" id="{0351730D-D3B5-4E44-8C9E-ED8F267AADAC}"/>
              </a:ext>
            </a:extLst>
          </p:cNvPr>
          <p:cNvSpPr/>
          <p:nvPr/>
        </p:nvSpPr>
        <p:spPr>
          <a:xfrm>
            <a:off x="5102849" y="5792716"/>
            <a:ext cx="816050" cy="816050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650E11-9912-4C18-92EE-3BF7FA82CDE2}"/>
              </a:ext>
            </a:extLst>
          </p:cNvPr>
          <p:cNvSpPr txBox="1"/>
          <p:nvPr/>
        </p:nvSpPr>
        <p:spPr>
          <a:xfrm>
            <a:off x="1400918" y="388703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00E3237-431E-4242-A3AD-16A742689D2C}"/>
              </a:ext>
            </a:extLst>
          </p:cNvPr>
          <p:cNvSpPr txBox="1"/>
          <p:nvPr/>
        </p:nvSpPr>
        <p:spPr>
          <a:xfrm>
            <a:off x="1631774" y="388703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4EBA55C-783D-403B-8216-960F45FABF20}"/>
              </a:ext>
            </a:extLst>
          </p:cNvPr>
          <p:cNvSpPr txBox="1"/>
          <p:nvPr/>
        </p:nvSpPr>
        <p:spPr>
          <a:xfrm>
            <a:off x="1866706" y="388687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5730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47" grpId="0" animBg="1"/>
      <p:bldP spid="48" grpId="0" animBg="1"/>
      <p:bldP spid="8" grpId="0" animBg="1"/>
      <p:bldP spid="8" grpId="1" animBg="1"/>
      <p:bldP spid="8" grpId="2" animBg="1"/>
      <p:bldP spid="74" grpId="0" animBg="1"/>
      <p:bldP spid="74" grpId="1" animBg="1"/>
      <p:bldP spid="17" grpId="0"/>
      <p:bldP spid="75" grpId="0"/>
      <p:bldP spid="7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8DEE5A-550E-4D44-8F99-D4202E660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Leveraging Covert Channels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568813-F9EF-4EF0-97E8-FE733CCA3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Covert channels are typically noisy</a:t>
            </a:r>
          </a:p>
          <a:p>
            <a:pPr lvl="1"/>
            <a:r>
              <a:rPr lang="en-US" dirty="0"/>
              <a:t>Based on precise timing of events</a:t>
            </a:r>
          </a:p>
          <a:p>
            <a:pPr lvl="1"/>
            <a:r>
              <a:rPr lang="en-US" dirty="0"/>
              <a:t>May result in encoding errors, i.e. errors in data transmission</a:t>
            </a:r>
          </a:p>
          <a:p>
            <a:pPr lvl="1"/>
            <a:r>
              <a:rPr lang="en-US" dirty="0"/>
              <a:t>Communication is probabilistic</a:t>
            </a:r>
          </a:p>
          <a:p>
            <a:pPr marL="0" indent="0">
              <a:buNone/>
            </a:pPr>
            <a:r>
              <a:rPr lang="en-US" dirty="0"/>
              <a:t>Information theory and coding theory can be applied to make covert channels more robust</a:t>
            </a:r>
          </a:p>
          <a:p>
            <a:pPr lvl="1"/>
            <a:r>
              <a:rPr lang="en-US" dirty="0"/>
              <a:t>Naïve approach: duplicate the data </a:t>
            </a:r>
            <a:r>
              <a:rPr lang="en-US" i="1" dirty="0"/>
              <a:t>n</a:t>
            </a:r>
            <a:r>
              <a:rPr lang="en-US" dirty="0"/>
              <a:t> times</a:t>
            </a:r>
          </a:p>
          <a:p>
            <a:pPr lvl="1"/>
            <a:r>
              <a:rPr lang="en-US" dirty="0"/>
              <a:t>Better approach: uses Forward Error Correction (FEC) coding</a:t>
            </a:r>
          </a:p>
          <a:p>
            <a:pPr lvl="1"/>
            <a:r>
              <a:rPr lang="en-US" dirty="0"/>
              <a:t>Zany approach: use Erasure Coding</a:t>
            </a:r>
          </a:p>
        </p:txBody>
      </p:sp>
    </p:spTree>
    <p:extLst>
      <p:ext uri="{BB962C8B-B14F-4D97-AF65-F5344CB8AC3E}">
        <p14:creationId xmlns:p14="http://schemas.microsoft.com/office/powerpoint/2010/main" val="353190463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B6C3E-4CC4-471F-958F-6CBC6FD02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471"/>
            <a:ext cx="10515600" cy="1054847"/>
          </a:xfrm>
        </p:spPr>
        <p:txBody>
          <a:bodyPr/>
          <a:lstStyle/>
          <a:p>
            <a:r>
              <a:rPr lang="en-US" dirty="0"/>
              <a:t>Bell-</a:t>
            </a:r>
            <a:r>
              <a:rPr lang="en-US" dirty="0" err="1"/>
              <a:t>LaPadula</a:t>
            </a:r>
            <a:r>
              <a:rPr lang="en-US" dirty="0"/>
              <a:t> and Covert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3391F-E1CA-49FC-8F94-5F7999C6F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165"/>
            <a:ext cx="10515600" cy="5241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Covert channels are not blocked by the ★-property</a:t>
            </a:r>
          </a:p>
          <a:p>
            <a:pPr marL="0" indent="0">
              <a:buNone/>
            </a:pPr>
            <a:r>
              <a:rPr lang="en-US" dirty="0"/>
              <a:t>It is very hard, perhaps impossible, to block all covert channels</a:t>
            </a:r>
          </a:p>
          <a:p>
            <a:pPr lvl="1"/>
            <a:r>
              <a:rPr lang="en-US" dirty="0"/>
              <a:t>May appear in program code</a:t>
            </a:r>
          </a:p>
          <a:p>
            <a:pPr lvl="1"/>
            <a:r>
              <a:rPr lang="en-US" dirty="0"/>
              <a:t>Or operating system code</a:t>
            </a:r>
          </a:p>
          <a:p>
            <a:pPr lvl="1"/>
            <a:r>
              <a:rPr lang="en-US" dirty="0"/>
              <a:t>Or in the hardware itself (e.g. CPU covert channels)</a:t>
            </a:r>
          </a:p>
          <a:p>
            <a:pPr marL="0" indent="0">
              <a:buNone/>
            </a:pPr>
            <a:r>
              <a:rPr lang="en-US" dirty="0"/>
              <a:t>Potential mitigations:</a:t>
            </a:r>
          </a:p>
          <a:p>
            <a:pPr lvl="1"/>
            <a:r>
              <a:rPr lang="en-US" dirty="0"/>
              <a:t>Limit the bandwidth of covert channels by enforcing rate limits</a:t>
            </a:r>
          </a:p>
          <a:p>
            <a:pPr lvl="2"/>
            <a:r>
              <a:rPr lang="en-US" dirty="0"/>
              <a:t>Warning: may negatively impact system performance</a:t>
            </a:r>
          </a:p>
          <a:p>
            <a:pPr lvl="1"/>
            <a:r>
              <a:rPr lang="en-US" dirty="0"/>
              <a:t>Intentionally make channels noisier by using randomness to introduce “chaff”</a:t>
            </a:r>
          </a:p>
          <a:p>
            <a:pPr lvl="2"/>
            <a:r>
              <a:rPr lang="en-US" dirty="0"/>
              <a:t>Warning: slows down attacks, but may not stop them</a:t>
            </a:r>
          </a:p>
          <a:p>
            <a:pPr lvl="1"/>
            <a:r>
              <a:rPr lang="en-US" dirty="0"/>
              <a:t>Use anomaly detection to identify subjects using a covert channel</a:t>
            </a:r>
          </a:p>
          <a:p>
            <a:pPr lvl="2"/>
            <a:r>
              <a:rPr lang="en-US" dirty="0"/>
              <a:t>Warning: may result in false positives</a:t>
            </a:r>
          </a:p>
          <a:p>
            <a:pPr lvl="2"/>
            <a:r>
              <a:rPr lang="en-US" dirty="0"/>
              <a:t>Warning: no guarantee this will detect all covert channels</a:t>
            </a:r>
          </a:p>
        </p:txBody>
      </p:sp>
    </p:spTree>
    <p:extLst>
      <p:ext uri="{BB962C8B-B14F-4D97-AF65-F5344CB8AC3E}">
        <p14:creationId xmlns:p14="http://schemas.microsoft.com/office/powerpoint/2010/main" val="49060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DD119B-6BFA-4C3F-90CE-97DAFD604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E2C209-C661-4845-AEFC-A8EF86CF4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Side Channel Attacks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4B667F-D476-4B76-BFE3-4E1A57231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38729" y="965198"/>
            <a:ext cx="2707937" cy="4927602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000" kern="1200">
              <a:solidFill>
                <a:srgbClr val="FFC000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1572D0-F0FD-4D84-8F82-DC59140E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8160" y="2057399"/>
            <a:ext cx="0" cy="2743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36889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EB05E-C5FB-4656-89EF-D09C5A000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Channel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7BBAA-8C09-4CB0-BD59-867E90E5D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Side channels result from inadvertent information leakage</a:t>
            </a:r>
          </a:p>
          <a:p>
            <a:pPr lvl="1"/>
            <a:r>
              <a:rPr lang="en-US" dirty="0"/>
              <a:t>Timing – e.g., password recovery by timing keystrokes</a:t>
            </a:r>
          </a:p>
          <a:p>
            <a:pPr lvl="1"/>
            <a:r>
              <a:rPr lang="en-US" dirty="0"/>
              <a:t>Power – e.g., crypto key recovery by power fluctuations</a:t>
            </a:r>
          </a:p>
          <a:p>
            <a:pPr lvl="1"/>
            <a:r>
              <a:rPr lang="en-US" dirty="0"/>
              <a:t>RF emissions – e.g., video signal recovery from video cable EM leakage</a:t>
            </a:r>
          </a:p>
          <a:p>
            <a:pPr marL="0" indent="0">
              <a:buNone/>
            </a:pPr>
            <a:r>
              <a:rPr lang="en-US" dirty="0"/>
              <a:t>Virtually any shared resource can be used</a:t>
            </a:r>
          </a:p>
        </p:txBody>
      </p:sp>
    </p:spTree>
    <p:extLst>
      <p:ext uri="{BB962C8B-B14F-4D97-AF65-F5344CB8AC3E}">
        <p14:creationId xmlns:p14="http://schemas.microsoft.com/office/powerpoint/2010/main" val="191814402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5A81-FDE5-419D-8597-880D794E2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741"/>
            <a:ext cx="10515600" cy="1081741"/>
          </a:xfrm>
        </p:spPr>
        <p:txBody>
          <a:bodyPr/>
          <a:lstStyle/>
          <a:p>
            <a:r>
              <a:rPr lang="en-US" dirty="0"/>
              <a:t>Side Channel Attack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60803-2351-4E4B-A798-816F1F010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777"/>
            <a:ext cx="10515600" cy="31376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Victim is decrypting RSA data</a:t>
            </a:r>
          </a:p>
          <a:p>
            <a:pPr lvl="1"/>
            <a:r>
              <a:rPr lang="en-US" dirty="0"/>
              <a:t>Key is not known to the attacker</a:t>
            </a:r>
          </a:p>
          <a:p>
            <a:pPr lvl="1"/>
            <a:r>
              <a:rPr lang="en-US" dirty="0"/>
              <a:t>Encryption process is not directly accessible to the attacker</a:t>
            </a:r>
          </a:p>
          <a:p>
            <a:pPr marL="0" indent="0">
              <a:buNone/>
            </a:pPr>
            <a:r>
              <a:rPr lang="en-US" dirty="0"/>
              <a:t>Attacker is logged on to the same machine as the victim</a:t>
            </a:r>
          </a:p>
          <a:p>
            <a:pPr lvl="1"/>
            <a:r>
              <a:rPr lang="en-US" dirty="0"/>
              <a:t>Secret key can be deciphered by observing the CPU voltage</a:t>
            </a:r>
          </a:p>
          <a:p>
            <a:pPr lvl="1"/>
            <a:r>
              <a:rPr lang="en-US" dirty="0"/>
              <a:t>Short peaks = no multiplication (0 bit), long peaks = multiplication (1 bit)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66EFE2-14B1-4198-BAA7-8AFFE61F5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12" y="4464425"/>
            <a:ext cx="8755529" cy="208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11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2618A1-FC5E-46E1-8E82-CD318D798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Discretionary Access Control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AF00F4-29D1-4769-9128-5D980E8C7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According to Trusted Computer System Evaluation Criteria (TCSEC)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"A means of restricting access to objects based on the identity and need-to-know of users and/or groups to which they belong. Controls are discretionary in the sense that a subject with a certain access permission is capable of passing that permission (directly or indirectly) to any other subject."</a:t>
            </a:r>
          </a:p>
        </p:txBody>
      </p:sp>
    </p:spTree>
    <p:extLst>
      <p:ext uri="{BB962C8B-B14F-4D97-AF65-F5344CB8AC3E}">
        <p14:creationId xmlns:p14="http://schemas.microsoft.com/office/powerpoint/2010/main" val="104855862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65D3F-1D38-4D42-8ABB-32B0C6F7C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Side Channel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3BEC6-0F97-492F-84DB-C636A8060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CPU voltage attacks against RSA</a:t>
            </a:r>
          </a:p>
          <a:p>
            <a:pPr marL="0" indent="0">
              <a:buNone/>
            </a:pPr>
            <a:r>
              <a:rPr lang="en-US" dirty="0"/>
              <a:t>Keystroke timing attacks against SSH</a:t>
            </a:r>
          </a:p>
          <a:p>
            <a:pPr marL="0" indent="0">
              <a:buNone/>
            </a:pPr>
            <a:r>
              <a:rPr lang="en-US" dirty="0"/>
              <a:t>Timing and CPU cache attacks against AES</a:t>
            </a:r>
          </a:p>
          <a:p>
            <a:pPr marL="0" indent="0">
              <a:buNone/>
            </a:pPr>
            <a:r>
              <a:rPr lang="en-US" dirty="0"/>
              <a:t>RF radiation attacks against computer monitors!</a:t>
            </a:r>
          </a:p>
          <a:p>
            <a:pPr lvl="1"/>
            <a:r>
              <a:rPr lang="en-US" dirty="0"/>
              <a:t>Attacker can observe what is on your screen</a:t>
            </a:r>
          </a:p>
          <a:p>
            <a:pPr marL="0" indent="0">
              <a:buNone/>
            </a:pPr>
            <a:r>
              <a:rPr lang="en-US" dirty="0"/>
              <a:t>CPU cache attacks against process isolation</a:t>
            </a:r>
          </a:p>
          <a:p>
            <a:pPr lvl="1"/>
            <a:r>
              <a:rPr lang="en-US" dirty="0"/>
              <a:t>Meltdown and </a:t>
            </a:r>
            <a:r>
              <a:rPr lang="en-US" dirty="0" err="1"/>
              <a:t>Spectre</a:t>
            </a:r>
            <a:endParaRPr lang="en-US" dirty="0"/>
          </a:p>
          <a:p>
            <a:pPr lvl="1"/>
            <a:r>
              <a:rPr lang="en-US" dirty="0"/>
              <a:t>Also leverage a covert channel ;)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472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Control Matrices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72484"/>
            <a:ext cx="10515600" cy="1504478"/>
          </a:xfrm>
        </p:spPr>
        <p:txBody>
          <a:bodyPr/>
          <a:lstStyle/>
          <a:p>
            <a:r>
              <a:rPr lang="en-US" dirty="0"/>
              <a:t>Introduced by Butler Lampson in 1971</a:t>
            </a:r>
          </a:p>
          <a:p>
            <a:r>
              <a:rPr lang="en-US" dirty="0"/>
              <a:t>Static description of system protection state</a:t>
            </a:r>
          </a:p>
          <a:p>
            <a:r>
              <a:rPr lang="en-US" dirty="0"/>
              <a:t>Abstract model of concrete systems</a:t>
            </a:r>
          </a:p>
        </p:txBody>
      </p:sp>
      <p:graphicFrame>
        <p:nvGraphicFramePr>
          <p:cNvPr id="4" name="Table 97"/>
          <p:cNvGraphicFramePr/>
          <p:nvPr/>
        </p:nvGraphicFramePr>
        <p:xfrm>
          <a:off x="4349052" y="2576722"/>
          <a:ext cx="2857500" cy="178593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71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648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 sz="2400" dirty="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/>
                        <a:t>o</a:t>
                      </a:r>
                      <a:r>
                        <a:rPr sz="2400" baseline="-5999"/>
                        <a:t>1</a:t>
                      </a:r>
                      <a:endParaRPr sz="2400" b="1" i="1" baseline="-5999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/>
                        <a:t>o</a:t>
                      </a:r>
                      <a:r>
                        <a:rPr sz="2400" baseline="-5999"/>
                        <a:t>2</a:t>
                      </a:r>
                      <a:endParaRPr sz="2400" b="1" i="1" baseline="-5999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/>
                        <a:t>o</a:t>
                      </a:r>
                      <a:r>
                        <a:rPr sz="2400" baseline="-5999"/>
                        <a:t>3</a:t>
                      </a:r>
                      <a:endParaRPr sz="2400" b="1" i="1" baseline="-5999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84"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/>
                        <a:t>s</a:t>
                      </a:r>
                      <a:r>
                        <a:rPr sz="2400" baseline="-5999"/>
                        <a:t>1</a:t>
                      </a:r>
                      <a:endParaRPr sz="2400" b="1" i="1" baseline="-5999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2400" dirty="0">
                          <a:sym typeface="Helvetica Light"/>
                        </a:rPr>
                        <a:t>RW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2400" dirty="0">
                          <a:sym typeface="Helvetica Light"/>
                        </a:rPr>
                        <a:t>RX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600">
                          <a:sym typeface="Helvetica Light"/>
                        </a:defRPr>
                      </a:pPr>
                      <a:endParaRPr sz="2400"/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84"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/>
                        <a:t>s</a:t>
                      </a:r>
                      <a:r>
                        <a:rPr sz="2400" baseline="-5999"/>
                        <a:t>2</a:t>
                      </a:r>
                      <a:endParaRPr sz="2400" b="1" i="1" baseline="-5999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2400">
                          <a:sym typeface="Helvetica Light"/>
                        </a:rPr>
                        <a:t>R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2400" dirty="0">
                          <a:sym typeface="Helvetica Light"/>
                        </a:rPr>
                        <a:t>RWX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2400" dirty="0">
                          <a:sym typeface="Helvetica Light"/>
                        </a:rPr>
                        <a:t>RW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484"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/>
                        <a:t>s</a:t>
                      </a:r>
                      <a:r>
                        <a:rPr sz="2400" baseline="-5999"/>
                        <a:t>3</a:t>
                      </a:r>
                      <a:endParaRPr sz="2400" b="1" i="1" baseline="-5999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600">
                          <a:sym typeface="Helvetica Light"/>
                        </a:defRPr>
                      </a:pPr>
                      <a:endParaRPr sz="24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2400">
                          <a:sym typeface="Helvetica Light"/>
                        </a:rPr>
                        <a:t>RWX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2600">
                          <a:sym typeface="Helvetica Light"/>
                        </a:defRPr>
                      </a:pPr>
                      <a:endParaRPr sz="2400" dirty="0"/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78159" y="1872095"/>
            <a:ext cx="9754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Given subjects </a:t>
            </a:r>
            <a:r>
              <a:rPr lang="en-US" sz="2800" dirty="0" err="1"/>
              <a:t>s</a:t>
            </a:r>
            <a:r>
              <a:rPr lang="en-US" sz="2800" baseline="-25000" dirty="0" err="1"/>
              <a:t>i</a:t>
            </a:r>
            <a:r>
              <a:rPr lang="en-US" sz="2800" dirty="0"/>
              <a:t> ∈ S, objects </a:t>
            </a:r>
            <a:r>
              <a:rPr lang="en-US" sz="2800" dirty="0" err="1"/>
              <a:t>o</a:t>
            </a:r>
            <a:r>
              <a:rPr lang="en-US" sz="2800" baseline="-25000" dirty="0" err="1"/>
              <a:t>j</a:t>
            </a:r>
            <a:r>
              <a:rPr lang="en-US" sz="2800" dirty="0"/>
              <a:t> ∈ O, rights {</a:t>
            </a:r>
            <a:r>
              <a:rPr lang="en-US" sz="2800" b="1" dirty="0"/>
              <a:t>R</a:t>
            </a:r>
            <a:r>
              <a:rPr lang="en-US" sz="2800" dirty="0"/>
              <a:t>ead, </a:t>
            </a:r>
            <a:r>
              <a:rPr lang="en-US" sz="2800" b="1" dirty="0"/>
              <a:t>W</a:t>
            </a:r>
            <a:r>
              <a:rPr lang="en-US" sz="2800" dirty="0"/>
              <a:t>rite, </a:t>
            </a:r>
            <a:r>
              <a:rPr lang="en-US" sz="2800" dirty="0" err="1"/>
              <a:t>e</a:t>
            </a:r>
            <a:r>
              <a:rPr lang="en-US" sz="2800" b="1" dirty="0" err="1"/>
              <a:t>X</a:t>
            </a:r>
            <a:r>
              <a:rPr lang="en-US" sz="2800" dirty="0" err="1"/>
              <a:t>ecute</a:t>
            </a:r>
            <a:r>
              <a:rPr lang="en-US" sz="2800" dirty="0"/>
              <a:t>},</a:t>
            </a:r>
          </a:p>
        </p:txBody>
      </p:sp>
    </p:spTree>
    <p:extLst>
      <p:ext uri="{BB962C8B-B14F-4D97-AF65-F5344CB8AC3E}">
        <p14:creationId xmlns:p14="http://schemas.microsoft.com/office/powerpoint/2010/main" val="1130280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5035</Words>
  <Application>Microsoft Office PowerPoint</Application>
  <PresentationFormat>Widescreen</PresentationFormat>
  <Paragraphs>852</Paragraphs>
  <Slides>80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8" baseType="lpstr">
      <vt:lpstr>Arial</vt:lpstr>
      <vt:lpstr>Calibri</vt:lpstr>
      <vt:lpstr>Calibri Light</vt:lpstr>
      <vt:lpstr>Cambria Math</vt:lpstr>
      <vt:lpstr>Consolas</vt:lpstr>
      <vt:lpstr>Helvetica</vt:lpstr>
      <vt:lpstr>Helvetica Light</vt:lpstr>
      <vt:lpstr>Office Theme</vt:lpstr>
      <vt:lpstr>CY 2550 Foundations of Cybersecurity</vt:lpstr>
      <vt:lpstr>Authentication</vt:lpstr>
      <vt:lpstr>Authorization</vt:lpstr>
      <vt:lpstr>Access Control</vt:lpstr>
      <vt:lpstr>Access Control Check</vt:lpstr>
      <vt:lpstr>Access Control Models</vt:lpstr>
      <vt:lpstr>Discretionary Access Control</vt:lpstr>
      <vt:lpstr>Discretionary Access Control</vt:lpstr>
      <vt:lpstr>Access Control Matrices</vt:lpstr>
      <vt:lpstr>Access Control List (ACL)</vt:lpstr>
      <vt:lpstr>Windows ACLs</vt:lpstr>
      <vt:lpstr>ACL Review</vt:lpstr>
      <vt:lpstr>DAC in *nix</vt:lpstr>
      <vt:lpstr>Unix-style Permissions</vt:lpstr>
      <vt:lpstr>Unix Permissions</vt:lpstr>
      <vt:lpstr>Setting Permissions</vt:lpstr>
      <vt:lpstr>PowerPoint Presentation</vt:lpstr>
      <vt:lpstr>Alternate Form of Setting Permissions</vt:lpstr>
      <vt:lpstr>PowerPoint Presentation</vt:lpstr>
      <vt:lpstr>Who May Change Permissions?</vt:lpstr>
      <vt:lpstr>Setting Ownership</vt:lpstr>
      <vt:lpstr>Who May Change Ownership?</vt:lpstr>
      <vt:lpstr>Unix Access Control Exercise (1)</vt:lpstr>
      <vt:lpstr>Unix Access Control Exercise (2)</vt:lpstr>
      <vt:lpstr>Unix Access Control Exercise (3)</vt:lpstr>
      <vt:lpstr>Unix Access Control Review</vt:lpstr>
      <vt:lpstr>Problems with Principals</vt:lpstr>
      <vt:lpstr>From Principals to Subjects</vt:lpstr>
      <vt:lpstr>Process Owners</vt:lpstr>
      <vt:lpstr>Process Owners</vt:lpstr>
      <vt:lpstr>Subject Ownership</vt:lpstr>
      <vt:lpstr>Corner Cases</vt:lpstr>
      <vt:lpstr>setuid</vt:lpstr>
      <vt:lpstr>chmod Revisited</vt:lpstr>
      <vt:lpstr>Ambient Authority and the Confused Deputy Problem</vt:lpstr>
      <vt:lpstr>Another setuid Example</vt:lpstr>
      <vt:lpstr>PowerPoint Presentation</vt:lpstr>
      <vt:lpstr>Ambient Authority</vt:lpstr>
      <vt:lpstr>The Confused Deputy Problem</vt:lpstr>
      <vt:lpstr>Preventing Confused Deputies</vt:lpstr>
      <vt:lpstr>Capabilities</vt:lpstr>
      <vt:lpstr>Capability-based Access Control</vt:lpstr>
      <vt:lpstr>Confused Deputy Revisited</vt:lpstr>
      <vt:lpstr>Capabilities vs. ACLs</vt:lpstr>
      <vt:lpstr>Capabilities IRL</vt:lpstr>
      <vt:lpstr>Small Steps Towards Capabilities</vt:lpstr>
      <vt:lpstr>Android/iOS Capabilities</vt:lpstr>
      <vt:lpstr>POSIX Capabilities</vt:lpstr>
      <vt:lpstr>Mandatory Access Control</vt:lpstr>
      <vt:lpstr>Keeping Secrets?</vt:lpstr>
      <vt:lpstr>Failure of DAC</vt:lpstr>
      <vt:lpstr>Why is DAC Vulnerable?</vt:lpstr>
      <vt:lpstr>Towards Mandatory Access Control (MAC)</vt:lpstr>
      <vt:lpstr>Multi-level Security (MLS)</vt:lpstr>
      <vt:lpstr>Bell-Lapadula Model of MAC</vt:lpstr>
      <vt:lpstr>Bell-LaPadula: A MAC Model for MLS</vt:lpstr>
      <vt:lpstr>Security Models</vt:lpstr>
      <vt:lpstr>Bell-LaPadula Approach</vt:lpstr>
      <vt:lpstr>Elements of the Bell-LaPadula Model</vt:lpstr>
      <vt:lpstr>Bell-LaPadula Security Policy</vt:lpstr>
      <vt:lpstr>Simplified Bell-LaPadula Example</vt:lpstr>
      <vt:lpstr>Caveats</vt:lpstr>
      <vt:lpstr>Biba Model of MAC</vt:lpstr>
      <vt:lpstr>Biba Integrity Model</vt:lpstr>
      <vt:lpstr>Possible Mandatory Policies in Biba</vt:lpstr>
      <vt:lpstr>Biba Strict Integrity Example</vt:lpstr>
      <vt:lpstr>Practical Example of Biba Integrity</vt:lpstr>
      <vt:lpstr>Comparison</vt:lpstr>
      <vt:lpstr>Integrity Protection in Practice</vt:lpstr>
      <vt:lpstr>Covert Channel Attacks</vt:lpstr>
      <vt:lpstr>Caveats of Bell-LaPadula</vt:lpstr>
      <vt:lpstr>Covert Channels</vt:lpstr>
      <vt:lpstr>Simple Example</vt:lpstr>
      <vt:lpstr>Exploiting a Covert Channel</vt:lpstr>
      <vt:lpstr>Leveraging Covert Channels</vt:lpstr>
      <vt:lpstr>Bell-LaPadula and Covert Channels</vt:lpstr>
      <vt:lpstr>Side Channel Attacks</vt:lpstr>
      <vt:lpstr>Side Channel Attacks</vt:lpstr>
      <vt:lpstr>Side Channel Attack Example</vt:lpstr>
      <vt:lpstr>Real Side Channel Attacks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 2550 Foundations of Cybersecurity</dc:title>
  <dc:creator>Wilson, Christo</dc:creator>
  <cp:lastModifiedBy>Wilson, Christo</cp:lastModifiedBy>
  <cp:revision>20</cp:revision>
  <dcterms:created xsi:type="dcterms:W3CDTF">2020-11-03T18:28:31Z</dcterms:created>
  <dcterms:modified xsi:type="dcterms:W3CDTF">2021-01-11T20:49:33Z</dcterms:modified>
</cp:coreProperties>
</file>