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346" r:id="rId26"/>
    <p:sldId id="282" r:id="rId27"/>
    <p:sldId id="319" r:id="rId28"/>
    <p:sldId id="352" r:id="rId29"/>
    <p:sldId id="353" r:id="rId30"/>
    <p:sldId id="283" r:id="rId31"/>
    <p:sldId id="284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47" r:id="rId42"/>
    <p:sldId id="285" r:id="rId43"/>
    <p:sldId id="286" r:id="rId44"/>
    <p:sldId id="323" r:id="rId45"/>
    <p:sldId id="324" r:id="rId46"/>
    <p:sldId id="327" r:id="rId47"/>
    <p:sldId id="328" r:id="rId48"/>
    <p:sldId id="329" r:id="rId49"/>
    <p:sldId id="330" r:id="rId50"/>
    <p:sldId id="348" r:id="rId51"/>
    <p:sldId id="325" r:id="rId52"/>
    <p:sldId id="345" r:id="rId53"/>
    <p:sldId id="326" r:id="rId54"/>
    <p:sldId id="321" r:id="rId55"/>
    <p:sldId id="331" r:id="rId56"/>
    <p:sldId id="322" r:id="rId57"/>
    <p:sldId id="333" r:id="rId58"/>
    <p:sldId id="334" r:id="rId59"/>
    <p:sldId id="338" r:id="rId60"/>
    <p:sldId id="335" r:id="rId61"/>
    <p:sldId id="336" r:id="rId62"/>
    <p:sldId id="349" r:id="rId63"/>
    <p:sldId id="350" r:id="rId64"/>
    <p:sldId id="337" r:id="rId65"/>
    <p:sldId id="339" r:id="rId66"/>
    <p:sldId id="340" r:id="rId67"/>
    <p:sldId id="341" r:id="rId68"/>
    <p:sldId id="342" r:id="rId69"/>
    <p:sldId id="343" r:id="rId70"/>
    <p:sldId id="344" r:id="rId71"/>
    <p:sldId id="296" r:id="rId72"/>
    <p:sldId id="297" r:id="rId73"/>
    <p:sldId id="298" r:id="rId74"/>
    <p:sldId id="299" r:id="rId75"/>
    <p:sldId id="300" r:id="rId76"/>
    <p:sldId id="301" r:id="rId77"/>
    <p:sldId id="302" r:id="rId78"/>
    <p:sldId id="351" r:id="rId79"/>
    <p:sldId id="303" r:id="rId80"/>
    <p:sldId id="304" r:id="rId81"/>
    <p:sldId id="305" r:id="rId82"/>
    <p:sldId id="306" r:id="rId83"/>
    <p:sldId id="307" r:id="rId84"/>
    <p:sldId id="308" r:id="rId85"/>
    <p:sldId id="309" r:id="rId86"/>
    <p:sldId id="310" r:id="rId87"/>
    <p:sldId id="311" r:id="rId88"/>
    <p:sldId id="312" r:id="rId89"/>
    <p:sldId id="313" r:id="rId90"/>
    <p:sldId id="314" r:id="rId91"/>
    <p:sldId id="315" r:id="rId92"/>
    <p:sldId id="316" r:id="rId93"/>
    <p:sldId id="317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8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lasses\6740\assets\pw_strengt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0"/>
          <c:tx>
            <c:v>26+26+10 Characters</c:v>
          </c:tx>
          <c:spPr>
            <a:ln w="762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Sheet1!$A$2:$A$33</c:f>
              <c:numCache>
                <c:formatCode>General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xVal>
          <c:yVal>
            <c:numRef>
              <c:f>Sheet1!$D$2:$D$33</c:f>
              <c:numCache>
                <c:formatCode>General</c:formatCode>
                <c:ptCount val="32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24</c:v>
                </c:pt>
                <c:pt idx="4">
                  <c:v>30</c:v>
                </c:pt>
                <c:pt idx="5">
                  <c:v>36</c:v>
                </c:pt>
                <c:pt idx="6">
                  <c:v>42</c:v>
                </c:pt>
                <c:pt idx="7">
                  <c:v>48</c:v>
                </c:pt>
                <c:pt idx="8">
                  <c:v>54</c:v>
                </c:pt>
                <c:pt idx="9">
                  <c:v>60</c:v>
                </c:pt>
                <c:pt idx="10">
                  <c:v>66</c:v>
                </c:pt>
                <c:pt idx="11">
                  <c:v>72</c:v>
                </c:pt>
                <c:pt idx="12">
                  <c:v>78</c:v>
                </c:pt>
                <c:pt idx="13">
                  <c:v>84</c:v>
                </c:pt>
                <c:pt idx="14">
                  <c:v>90</c:v>
                </c:pt>
                <c:pt idx="15">
                  <c:v>96</c:v>
                </c:pt>
                <c:pt idx="16">
                  <c:v>102</c:v>
                </c:pt>
                <c:pt idx="17">
                  <c:v>108</c:v>
                </c:pt>
                <c:pt idx="18">
                  <c:v>114</c:v>
                </c:pt>
                <c:pt idx="19">
                  <c:v>120</c:v>
                </c:pt>
                <c:pt idx="20">
                  <c:v>126</c:v>
                </c:pt>
                <c:pt idx="21">
                  <c:v>131</c:v>
                </c:pt>
                <c:pt idx="22">
                  <c:v>137</c:v>
                </c:pt>
                <c:pt idx="23">
                  <c:v>143</c:v>
                </c:pt>
                <c:pt idx="24">
                  <c:v>149</c:v>
                </c:pt>
                <c:pt idx="25">
                  <c:v>155</c:v>
                </c:pt>
                <c:pt idx="26">
                  <c:v>161</c:v>
                </c:pt>
                <c:pt idx="27">
                  <c:v>167</c:v>
                </c:pt>
                <c:pt idx="28">
                  <c:v>173</c:v>
                </c:pt>
                <c:pt idx="29">
                  <c:v>179</c:v>
                </c:pt>
                <c:pt idx="30">
                  <c:v>185</c:v>
                </c:pt>
                <c:pt idx="31">
                  <c:v>191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7DD-49B7-8EBB-47530BF3B0F8}"/>
            </c:ext>
          </c:extLst>
        </c:ser>
        <c:ser>
          <c:idx val="1"/>
          <c:order val="1"/>
          <c:tx>
            <c:v>26+26 Characters</c:v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Sheet1!$A$2:$A$33</c:f>
              <c:numCache>
                <c:formatCode>General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xVal>
          <c:yVal>
            <c:numRef>
              <c:f>Sheet1!$C$2:$C$33</c:f>
              <c:numCache>
                <c:formatCode>General</c:formatCode>
                <c:ptCount val="32"/>
                <c:pt idx="0">
                  <c:v>6</c:v>
                </c:pt>
                <c:pt idx="1">
                  <c:v>12</c:v>
                </c:pt>
                <c:pt idx="2">
                  <c:v>18</c:v>
                </c:pt>
                <c:pt idx="3">
                  <c:v>23</c:v>
                </c:pt>
                <c:pt idx="4">
                  <c:v>29</c:v>
                </c:pt>
                <c:pt idx="5">
                  <c:v>35</c:v>
                </c:pt>
                <c:pt idx="6">
                  <c:v>40</c:v>
                </c:pt>
                <c:pt idx="7">
                  <c:v>46</c:v>
                </c:pt>
                <c:pt idx="8">
                  <c:v>52</c:v>
                </c:pt>
                <c:pt idx="9">
                  <c:v>58</c:v>
                </c:pt>
                <c:pt idx="10">
                  <c:v>63</c:v>
                </c:pt>
                <c:pt idx="11">
                  <c:v>69</c:v>
                </c:pt>
                <c:pt idx="12">
                  <c:v>75</c:v>
                </c:pt>
                <c:pt idx="13">
                  <c:v>80</c:v>
                </c:pt>
                <c:pt idx="14">
                  <c:v>86</c:v>
                </c:pt>
                <c:pt idx="15">
                  <c:v>92</c:v>
                </c:pt>
                <c:pt idx="16">
                  <c:v>97</c:v>
                </c:pt>
                <c:pt idx="17">
                  <c:v>103</c:v>
                </c:pt>
                <c:pt idx="18">
                  <c:v>109</c:v>
                </c:pt>
                <c:pt idx="19">
                  <c:v>115</c:v>
                </c:pt>
                <c:pt idx="20">
                  <c:v>120</c:v>
                </c:pt>
                <c:pt idx="21">
                  <c:v>126</c:v>
                </c:pt>
                <c:pt idx="22">
                  <c:v>132</c:v>
                </c:pt>
                <c:pt idx="23">
                  <c:v>137</c:v>
                </c:pt>
                <c:pt idx="24">
                  <c:v>143</c:v>
                </c:pt>
                <c:pt idx="25">
                  <c:v>149</c:v>
                </c:pt>
                <c:pt idx="26">
                  <c:v>154</c:v>
                </c:pt>
                <c:pt idx="27">
                  <c:v>160</c:v>
                </c:pt>
                <c:pt idx="28">
                  <c:v>166</c:v>
                </c:pt>
                <c:pt idx="29">
                  <c:v>172</c:v>
                </c:pt>
                <c:pt idx="30">
                  <c:v>177</c:v>
                </c:pt>
                <c:pt idx="31">
                  <c:v>183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7DD-49B7-8EBB-47530BF3B0F8}"/>
            </c:ext>
          </c:extLst>
        </c:ser>
        <c:ser>
          <c:idx val="0"/>
          <c:order val="2"/>
          <c:tx>
            <c:v>26 Characters</c:v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Sheet1!$A$2:$A$33</c:f>
              <c:numCache>
                <c:formatCode>General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xVal>
          <c:yVal>
            <c:numRef>
              <c:f>Sheet1!$B$2:$B$33</c:f>
              <c:numCache>
                <c:formatCode>General</c:formatCode>
                <c:ptCount val="32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19</c:v>
                </c:pt>
                <c:pt idx="4">
                  <c:v>24</c:v>
                </c:pt>
                <c:pt idx="5">
                  <c:v>29</c:v>
                </c:pt>
                <c:pt idx="6">
                  <c:v>33</c:v>
                </c:pt>
                <c:pt idx="7">
                  <c:v>38</c:v>
                </c:pt>
                <c:pt idx="8">
                  <c:v>43</c:v>
                </c:pt>
                <c:pt idx="9">
                  <c:v>48</c:v>
                </c:pt>
                <c:pt idx="10">
                  <c:v>52</c:v>
                </c:pt>
                <c:pt idx="11">
                  <c:v>57</c:v>
                </c:pt>
                <c:pt idx="12">
                  <c:v>62</c:v>
                </c:pt>
                <c:pt idx="13">
                  <c:v>66</c:v>
                </c:pt>
                <c:pt idx="14">
                  <c:v>71</c:v>
                </c:pt>
                <c:pt idx="15">
                  <c:v>76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99</c:v>
                </c:pt>
                <c:pt idx="21">
                  <c:v>104</c:v>
                </c:pt>
                <c:pt idx="22">
                  <c:v>109</c:v>
                </c:pt>
                <c:pt idx="23">
                  <c:v>113</c:v>
                </c:pt>
                <c:pt idx="24">
                  <c:v>118</c:v>
                </c:pt>
                <c:pt idx="25">
                  <c:v>123</c:v>
                </c:pt>
                <c:pt idx="26">
                  <c:v>127</c:v>
                </c:pt>
                <c:pt idx="27">
                  <c:v>132</c:v>
                </c:pt>
                <c:pt idx="28">
                  <c:v>137</c:v>
                </c:pt>
                <c:pt idx="29">
                  <c:v>142</c:v>
                </c:pt>
                <c:pt idx="30">
                  <c:v>146</c:v>
                </c:pt>
                <c:pt idx="31">
                  <c:v>151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7DD-49B7-8EBB-47530BF3B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38792384"/>
        <c:axId val="-1138785312"/>
      </c:scatterChart>
      <c:valAx>
        <c:axId val="-1138792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Password</a:t>
                </a:r>
                <a:r>
                  <a:rPr lang="en-US" sz="2400" baseline="0"/>
                  <a:t> Length (Characters)</a:t>
                </a:r>
                <a:endParaRPr lang="en-US" sz="2400"/>
              </a:p>
            </c:rich>
          </c:tx>
          <c:layout>
            <c:manualLayout>
              <c:xMode val="edge"/>
              <c:yMode val="edge"/>
              <c:x val="0.36670052113051088"/>
              <c:y val="0.91121638661146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38785312"/>
        <c:crosses val="autoZero"/>
        <c:crossBetween val="midCat"/>
      </c:valAx>
      <c:valAx>
        <c:axId val="-1138785312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Strength (Bits)</a:t>
                </a:r>
              </a:p>
            </c:rich>
          </c:tx>
          <c:layout>
            <c:manualLayout>
              <c:xMode val="edge"/>
              <c:yMode val="edge"/>
              <c:x val="0"/>
              <c:y val="0.211464783396920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38792384"/>
        <c:crosses val="autoZero"/>
        <c:crossBetween val="midCat"/>
        <c:majorUnit val="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2585539579291719"/>
          <c:y val="6.0377628054225183E-2"/>
          <c:w val="0.29890310586176727"/>
          <c:h val="0.3223491084233027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FE6BB-3322-4BD1-AB4C-630E9062A96D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EF508-219A-4B91-9179-7A85E2331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6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4" name="Shape 7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From 2013, but it doesn't change too much</a:t>
            </a:r>
          </a:p>
        </p:txBody>
      </p:sp>
    </p:spTree>
    <p:extLst>
      <p:ext uri="{BB962C8B-B14F-4D97-AF65-F5344CB8AC3E}">
        <p14:creationId xmlns:p14="http://schemas.microsoft.com/office/powerpoint/2010/main" val="186520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15" name="Shape 7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Some password authentication parameters set here (use of shadow file, sha512 as default hash function)</a:t>
            </a:r>
          </a:p>
        </p:txBody>
      </p:sp>
    </p:spTree>
    <p:extLst>
      <p:ext uri="{BB962C8B-B14F-4D97-AF65-F5344CB8AC3E}">
        <p14:creationId xmlns:p14="http://schemas.microsoft.com/office/powerpoint/2010/main" val="4134930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08" name="Shape 8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crypt-based password hashes inline</a:t>
            </a:r>
          </a:p>
          <a:p>
            <a:pPr lvl="0">
              <a:defRPr sz="1800"/>
            </a:pPr>
            <a:r>
              <a:rPr sz="2400"/>
              <a:t>Can easily be run through a cracking program</a:t>
            </a:r>
          </a:p>
          <a:p>
            <a:pPr lvl="0">
              <a:defRPr sz="1800"/>
            </a:pPr>
            <a:r>
              <a:rPr sz="2400"/>
              <a:t>Pulled from CCIS last year (and also earlier cracking example)</a:t>
            </a:r>
          </a:p>
        </p:txBody>
      </p:sp>
    </p:spTree>
    <p:extLst>
      <p:ext uri="{BB962C8B-B14F-4D97-AF65-F5344CB8AC3E}">
        <p14:creationId xmlns:p14="http://schemas.microsoft.com/office/powerpoint/2010/main" val="2956989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29" name="Shape 8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Client sends its ID, ID of service, and nonce</a:t>
            </a:r>
          </a:p>
          <a:p>
            <a:pPr lvl="0">
              <a:defRPr sz="1800"/>
            </a:pPr>
            <a:r>
              <a:rPr sz="2400"/>
              <a:t>Server sends A's nonce, session key, B's ID, ticket (blob encrypted with shared secret with B), encrypted with (A,S) shared secret</a:t>
            </a:r>
          </a:p>
          <a:p>
            <a:pPr lvl="0">
              <a:defRPr sz="1800"/>
            </a:pPr>
            <a:r>
              <a:rPr sz="2400"/>
              <a:t>A sends ticket to B</a:t>
            </a:r>
          </a:p>
          <a:p>
            <a:pPr lvl="0">
              <a:defRPr sz="1800"/>
            </a:pPr>
            <a:r>
              <a:rPr sz="2400"/>
              <a:t>B sends nonce encrypted with session key to A</a:t>
            </a:r>
          </a:p>
          <a:p>
            <a:pPr lvl="0">
              <a:defRPr sz="1800"/>
            </a:pPr>
            <a:r>
              <a:rPr sz="2400"/>
              <a:t>A sends nonce applied with agreed-upon operation to B</a:t>
            </a:r>
          </a:p>
        </p:txBody>
      </p:sp>
    </p:spTree>
    <p:extLst>
      <p:ext uri="{BB962C8B-B14F-4D97-AF65-F5344CB8AC3E}">
        <p14:creationId xmlns:p14="http://schemas.microsoft.com/office/powerpoint/2010/main" val="3471563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29" name="Shape 8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Client sends its ID, ID of service, and nonce</a:t>
            </a:r>
          </a:p>
          <a:p>
            <a:pPr lvl="0">
              <a:defRPr sz="1800"/>
            </a:pPr>
            <a:r>
              <a:rPr sz="2400"/>
              <a:t>Server sends A's nonce, session key, B's ID, ticket (blob encrypted with shared secret with B), encrypted with (A,S) shared secret</a:t>
            </a:r>
          </a:p>
          <a:p>
            <a:pPr lvl="0">
              <a:defRPr sz="1800"/>
            </a:pPr>
            <a:r>
              <a:rPr sz="2400"/>
              <a:t>A sends ticket to B</a:t>
            </a:r>
          </a:p>
          <a:p>
            <a:pPr lvl="0">
              <a:defRPr sz="1800"/>
            </a:pPr>
            <a:r>
              <a:rPr sz="2400"/>
              <a:t>B sends nonce encrypted with session key to A</a:t>
            </a:r>
          </a:p>
          <a:p>
            <a:pPr lvl="0">
              <a:defRPr sz="1800"/>
            </a:pPr>
            <a:r>
              <a:rPr sz="2400"/>
              <a:t>A sends nonce applied with agreed-upon operation to B</a:t>
            </a:r>
          </a:p>
        </p:txBody>
      </p:sp>
    </p:spTree>
    <p:extLst>
      <p:ext uri="{BB962C8B-B14F-4D97-AF65-F5344CB8AC3E}">
        <p14:creationId xmlns:p14="http://schemas.microsoft.com/office/powerpoint/2010/main" val="924178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29" name="Shape 8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Client sends its ID, ID of service, and nonce</a:t>
            </a:r>
          </a:p>
          <a:p>
            <a:pPr lvl="0">
              <a:defRPr sz="1800"/>
            </a:pPr>
            <a:r>
              <a:rPr sz="2400"/>
              <a:t>Server sends A's nonce, session key, B's ID, ticket (blob encrypted with shared secret with B), encrypted with (A,S) shared secret</a:t>
            </a:r>
          </a:p>
          <a:p>
            <a:pPr lvl="0">
              <a:defRPr sz="1800"/>
            </a:pPr>
            <a:r>
              <a:rPr sz="2400"/>
              <a:t>A sends ticket to B</a:t>
            </a:r>
          </a:p>
          <a:p>
            <a:pPr lvl="0">
              <a:defRPr sz="1800"/>
            </a:pPr>
            <a:r>
              <a:rPr sz="2400"/>
              <a:t>B sends nonce encrypted with session key to A</a:t>
            </a:r>
          </a:p>
          <a:p>
            <a:pPr lvl="0">
              <a:defRPr sz="1800"/>
            </a:pPr>
            <a:r>
              <a:rPr sz="2400"/>
              <a:t>A sends nonce applied with agreed-upon operation to B</a:t>
            </a:r>
          </a:p>
        </p:txBody>
      </p:sp>
    </p:spTree>
    <p:extLst>
      <p:ext uri="{BB962C8B-B14F-4D97-AF65-F5344CB8AC3E}">
        <p14:creationId xmlns:p14="http://schemas.microsoft.com/office/powerpoint/2010/main" val="10911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4326-EDF5-41D0-AA2B-7FA0FB290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D4856C-DE9A-48AF-A908-A8C179F6B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C43E3-D70C-46A6-8D67-C7470F85E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A3386-4DB6-4E8E-BE83-ECC3A427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07890-175C-4A0C-8FF4-C37892EF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9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E41E5-9378-49AB-87E7-A5FD5557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A22B3-E550-4061-A77E-7F3AD6E58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489B3-AEE4-4F4E-A2B9-8E8E82FA4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99F3B-FE18-4FE5-A27A-468FA1A7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E0466-0B0C-42C5-8ECC-0DDFFFF9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4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87474-00C7-4DBF-B911-E996C2805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BE7AA-E6B4-4135-8904-8215B2A03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49D95-4F7A-4226-AE3B-4AEE9AE7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93E7E-8595-4D8C-9249-DEEC4A01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30727-A9B6-4C99-B1EC-F196F721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2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625056" indent="-312528"/>
            <a:lvl3pPr marL="937584" indent="-312528"/>
            <a:lvl4pPr marL="1250112" indent="-312528"/>
            <a:lvl5pPr marL="1562640" indent="-312528"/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213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7886B-F023-4F60-BDDE-C001A0AA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5BD4-F3A5-45E4-980D-A081C9BF9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0A098-1991-4001-B65A-1DBEACF4D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93C6F-0610-41E9-B094-16AF5DC4E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5B036-EEA1-4587-960A-335AA7D3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74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6D4B-EEE8-465B-8C97-D0584436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AF38-43D5-4335-BF96-9B96488FA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2E465-9E04-479B-B133-51189364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C696C-056C-44C1-BF51-5D7FAC01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4D369-3D34-4CDD-97E8-EAB92BBA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78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2CF6-9993-4D24-9364-1C6B7DF0E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0594C-4DA2-4E42-8268-CF7A5CF03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1AAC9-84D1-40B2-9ED0-21D647E78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8767C-E367-4E2B-BFB1-5BBA0D423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80E5C-0A90-4D9D-873C-57912328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106B4-21EC-42CC-A97F-994425B9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8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BBA9A-BF0B-4459-9448-28B381367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D529C-9C6F-4074-B1C7-4F8AF641E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5FA85-48DC-4EE6-8EAD-59CFA36A4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A4DB7-27D9-4A93-9EDE-194F126ED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371C2-D73E-4199-9B20-FAC6A5599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507DE-F845-4592-B0C4-9DE95F0F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ADACC-6AE4-4118-ACC3-995CBE308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5FEDA-FEED-4819-AE94-A0B5564B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4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C14F-3D34-4693-88A4-B489976D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1C8196-2671-485B-A204-C3D5513F6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C2CAEA-9A69-4D70-A394-E6DC3150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5EE5A-D49C-40CB-AAA5-3DF12737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44F47-63A7-4F5C-B0EA-AFDE53425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3CF693-C1C1-462F-BFE6-B9360E83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03F3D-3E55-4E69-A94B-39CE04A24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6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7E1A-04A7-4EA2-A572-53F991D9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B37B5-24B1-4CAA-B198-4A86948E6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46849-9528-4D32-AB62-F72F4017E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E12AE-A1BC-4668-8494-5865AC57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517B2-0B43-4165-98DD-943A838E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75344-1E69-4C1F-984A-93A2188E0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6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A7B3-DAA3-4587-8D09-723DBFA3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1034E-5DF3-4D19-AC43-8ABAD12D2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5233E-38CD-415C-956D-74498F964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B3DC0-C813-40EA-9F3B-BD8F242D2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1F1CE-8BA6-4950-AF93-51D57340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A9E59-0EF2-4D97-AADA-62030875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1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5F6D5-9607-4377-82B5-554B94E3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2B4C-60F4-4C0E-B54B-35D684EA1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09EAD-3574-49F3-BF2F-788397E0D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BB472-8DC7-4A86-8ECC-2E38726046E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F965B-E3E0-49CF-A3B0-FE63DCF95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B9AA2-8E13-44AA-9EEA-0840B5F35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DD5B8-22AA-4D78-B066-BB733203E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6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theregister.co.uk/2002/05/16/gummi_bears_defeat_fingerprint_sensors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5.png"/><Relationship Id="rId7" Type="http://schemas.openxmlformats.org/officeDocument/2006/relationships/image" Target="../media/image15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6.png"/><Relationship Id="rId10" Type="http://schemas.openxmlformats.org/officeDocument/2006/relationships/image" Target="../media/image180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0.png"/><Relationship Id="rId12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161.PNG"/><Relationship Id="rId5" Type="http://schemas.openxmlformats.org/officeDocument/2006/relationships/image" Target="../media/image4.png"/><Relationship Id="rId10" Type="http://schemas.openxmlformats.org/officeDocument/2006/relationships/image" Target="../media/image210.png"/><Relationship Id="rId4" Type="http://schemas.openxmlformats.org/officeDocument/2006/relationships/image" Target="../media/image6.png"/><Relationship Id="rId9" Type="http://schemas.openxmlformats.org/officeDocument/2006/relationships/image" Target="../media/image20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juels.com/wp-content/uploads/2013/09/JR13.pdf" TargetMode="External"/><Relationship Id="rId2" Type="http://schemas.openxmlformats.org/officeDocument/2006/relationships/hyperlink" Target="https://wkr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laseur.com/pubs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8948F-0409-44AE-9BBC-40A21C3336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 2550 Foundations of Cybersecurity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E23F89-E72D-41A2-9866-8129B3FBF7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Passwords and Authentication</a:t>
            </a:r>
          </a:p>
        </p:txBody>
      </p:sp>
    </p:spTree>
    <p:extLst>
      <p:ext uri="{BB962C8B-B14F-4D97-AF65-F5344CB8AC3E}">
        <p14:creationId xmlns:p14="http://schemas.microsoft.com/office/powerpoint/2010/main" val="3280997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819"/>
            <a:ext cx="10515600" cy="1325563"/>
          </a:xfrm>
        </p:spPr>
        <p:txBody>
          <a:bodyPr/>
          <a:lstStyle/>
          <a:p>
            <a:r>
              <a:rPr lang="en-US" dirty="0"/>
              <a:t>Hashed Password Example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31576" y="4135273"/>
            <a:ext cx="7233314" cy="2456597"/>
            <a:chOff x="907576" y="4135272"/>
            <a:chExt cx="7233314" cy="2456597"/>
          </a:xfrm>
        </p:grpSpPr>
        <p:sp>
          <p:nvSpPr>
            <p:cNvPr id="6" name="Rectangle 5"/>
            <p:cNvSpPr/>
            <p:nvPr/>
          </p:nvSpPr>
          <p:spPr>
            <a:xfrm>
              <a:off x="907576" y="4653887"/>
              <a:ext cx="7233314" cy="1937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1541463" algn="l"/>
                </a:tabLst>
              </a:pPr>
              <a:r>
                <a:rPr lang="en-US" sz="2400" dirty="0" err="1"/>
                <a:t>cbw</a:t>
              </a:r>
              <a:r>
                <a:rPr lang="en-US" sz="2400" dirty="0"/>
                <a:t>	2a9d119df47ff993b662a8ef36f9ea20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 err="1"/>
                <a:t>sandi</a:t>
              </a:r>
              <a:r>
                <a:rPr lang="en-US" sz="2400" dirty="0"/>
                <a:t>	23eb06699da16a3ee5003e5f4636e79f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 err="1"/>
                <a:t>amislove</a:t>
              </a:r>
              <a:r>
                <a:rPr lang="en-US" sz="2400" dirty="0"/>
                <a:t>	98bd0ebb3c3ec3fbe21269a8d840127c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/>
                <a:t>bob	e91e6348157868de9dd8b25c81aebfb9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907576" y="4135272"/>
              <a:ext cx="7233314" cy="51861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hashed_password.txt</a:t>
              </a:r>
            </a:p>
          </p:txBody>
        </p:sp>
      </p:grpSp>
      <p:pic>
        <p:nvPicPr>
          <p:cNvPr id="1026" name="Picture 2" descr="D:\Pictures\soft-scraps icons\User Coat Blue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93" y="1329989"/>
            <a:ext cx="962807" cy="96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02237" y="2292796"/>
            <a:ext cx="142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User: </a:t>
            </a:r>
            <a:r>
              <a:rPr lang="en-US" sz="2400" dirty="0" err="1"/>
              <a:t>cbw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301320" y="1475448"/>
            <a:ext cx="5254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MD5(‘p4ssw0rd’) = 2a9d119df47ff993b662a8ef36f9ea20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195851" y="1596480"/>
            <a:ext cx="1255595" cy="5795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5597843" y="3234505"/>
            <a:ext cx="2565807" cy="70968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D:\Classes\CS 4700\assets\devil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37" y="2733990"/>
            <a:ext cx="1267783" cy="126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58272" y="2952382"/>
            <a:ext cx="5854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MD5(‘2a9d119df47ff993b662a8ef36f9ea20’) = b35596ed3f0d5134739292faa04f7ca3 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195851" y="3073414"/>
            <a:ext cx="1255595" cy="5795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5400000">
            <a:off x="6336309" y="3972974"/>
            <a:ext cx="1088875" cy="70968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6321191" y="3693938"/>
            <a:ext cx="1105468" cy="1105468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15" grpId="0"/>
      <p:bldP spid="16" grpId="0" animBg="1"/>
      <p:bldP spid="17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Attacking Password Hashes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10045262" cy="5059907"/>
          </a:xfrm>
        </p:spPr>
        <p:txBody>
          <a:bodyPr/>
          <a:lstStyle/>
          <a:p>
            <a:r>
              <a:rPr lang="en-US" dirty="0"/>
              <a:t>Recall: cryptographic hashes are collision resistant</a:t>
            </a:r>
          </a:p>
          <a:p>
            <a:pPr lvl="1"/>
            <a:r>
              <a:rPr lang="en-US" dirty="0"/>
              <a:t>Locating A’ such that hash(A) = hash(A’) takes a long time (hopefully)</a:t>
            </a:r>
          </a:p>
          <a:p>
            <a:r>
              <a:rPr lang="en-US" dirty="0"/>
              <a:t>Are hashed password secure from cracking?</a:t>
            </a:r>
          </a:p>
          <a:p>
            <a:pPr lvl="1"/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No!</a:t>
            </a:r>
          </a:p>
          <a:p>
            <a:r>
              <a:rPr lang="en-US" dirty="0"/>
              <a:t>Problem: users choose poor passwords</a:t>
            </a:r>
          </a:p>
          <a:p>
            <a:pPr lvl="1"/>
            <a:r>
              <a:rPr lang="en-US" dirty="0"/>
              <a:t>Most common passwords: 123456, password</a:t>
            </a:r>
          </a:p>
          <a:p>
            <a:pPr lvl="1"/>
            <a:r>
              <a:rPr lang="en-US" dirty="0"/>
              <a:t>Username: </a:t>
            </a:r>
            <a:r>
              <a:rPr lang="en-US" dirty="0" err="1"/>
              <a:t>cbw</a:t>
            </a:r>
            <a:r>
              <a:rPr lang="en-US" dirty="0"/>
              <a:t>, Password: </a:t>
            </a:r>
            <a:r>
              <a:rPr lang="en-US" dirty="0" err="1"/>
              <a:t>cbw</a:t>
            </a:r>
            <a:endParaRPr lang="en-US" dirty="0"/>
          </a:p>
          <a:p>
            <a:r>
              <a:rPr lang="en-US" dirty="0"/>
              <a:t>Weak passwords enable </a:t>
            </a:r>
            <a:r>
              <a:rPr lang="en-US" dirty="0">
                <a:solidFill>
                  <a:schemeClr val="accent1"/>
                </a:solidFill>
              </a:rPr>
              <a:t>dictionary attacks</a:t>
            </a:r>
          </a:p>
        </p:txBody>
      </p:sp>
    </p:spTree>
    <p:extLst>
      <p:ext uri="{BB962C8B-B14F-4D97-AF65-F5344CB8AC3E}">
        <p14:creationId xmlns:p14="http://schemas.microsoft.com/office/powerpoint/2010/main" val="131078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/>
          </p:cNvSpPr>
          <p:nvPr>
            <p:ph type="title"/>
          </p:nvPr>
        </p:nvSpPr>
        <p:spPr>
          <a:xfrm>
            <a:off x="811924" y="0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/>
              <a:t>Most Common Passwords</a:t>
            </a:r>
          </a:p>
        </p:txBody>
      </p:sp>
      <p:graphicFrame>
        <p:nvGraphicFramePr>
          <p:cNvPr id="732" name="Table 732"/>
          <p:cNvGraphicFramePr/>
          <p:nvPr/>
        </p:nvGraphicFramePr>
        <p:xfrm>
          <a:off x="3663717" y="1616278"/>
          <a:ext cx="3750468" cy="491132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50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0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484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Rank</a:t>
                      </a:r>
                      <a:endParaRPr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2013</a:t>
                      </a:r>
                      <a:endParaRPr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2014</a:t>
                      </a:r>
                      <a:endParaRPr sz="1800" b="1" dirty="0">
                        <a:solidFill>
                          <a:srgbClr val="FFFFFF"/>
                        </a:solidFill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123456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123456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2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password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password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3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12345678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12345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4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qwerty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12345678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5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abc123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qwerty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6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123456789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123456789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7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111111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1234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8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1800">
                          <a:sym typeface="Helvetica Light"/>
                        </a:rPr>
                        <a:t>1234567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baseball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9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 err="1">
                          <a:sym typeface="Helvetica Light"/>
                        </a:rPr>
                        <a:t>iloveyou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dragon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6484"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10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adobe123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lang="en-US" sz="1800" dirty="0">
                          <a:sym typeface="Helvetica Light"/>
                        </a:rPr>
                        <a:t>football</a:t>
                      </a:r>
                      <a:endParaRPr sz="1800" dirty="0"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069724" y="1401982"/>
            <a:ext cx="1497724" cy="5228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Dictionary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020" y="5094382"/>
            <a:ext cx="10442027" cy="1173708"/>
          </a:xfrm>
        </p:spPr>
        <p:txBody>
          <a:bodyPr/>
          <a:lstStyle/>
          <a:p>
            <a:r>
              <a:rPr lang="en-US" dirty="0"/>
              <a:t>Common for 60-70% of hashed passwords to be cracked in &lt;24 hours</a:t>
            </a:r>
          </a:p>
        </p:txBody>
      </p:sp>
      <p:pic>
        <p:nvPicPr>
          <p:cNvPr id="2050" name="Picture 2" descr="D:\Pictures\soft-scraps icons\Book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13" y="1417827"/>
            <a:ext cx="930085" cy="9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ictures\soft-scraps icons\Address Book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13" y="3218836"/>
            <a:ext cx="930085" cy="9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0278" y="2263489"/>
            <a:ext cx="12551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English</a:t>
            </a:r>
          </a:p>
          <a:p>
            <a:pPr algn="ctr"/>
            <a:r>
              <a:rPr lang="en-US" sz="2000" dirty="0"/>
              <a:t>Dictionary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1237" y="4140058"/>
            <a:ext cx="1273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Common</a:t>
            </a:r>
          </a:p>
          <a:p>
            <a:pPr algn="ctr"/>
            <a:r>
              <a:rPr lang="en-US" sz="2000" dirty="0"/>
              <a:t>Passwords</a:t>
            </a:r>
          </a:p>
        </p:txBody>
      </p:sp>
      <p:sp>
        <p:nvSpPr>
          <p:cNvPr id="10" name="Right Arrow 9"/>
          <p:cNvSpPr/>
          <p:nvPr/>
        </p:nvSpPr>
        <p:spPr>
          <a:xfrm rot="890987">
            <a:off x="3094470" y="1632412"/>
            <a:ext cx="1610436" cy="79187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hash()</a:t>
            </a:r>
          </a:p>
        </p:txBody>
      </p:sp>
      <p:sp>
        <p:nvSpPr>
          <p:cNvPr id="11" name="Right Arrow 10"/>
          <p:cNvSpPr/>
          <p:nvPr/>
        </p:nvSpPr>
        <p:spPr>
          <a:xfrm rot="20884617">
            <a:off x="3094471" y="3198209"/>
            <a:ext cx="1610436" cy="79187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hash()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4894999" y="1742837"/>
            <a:ext cx="1733266" cy="2251881"/>
          </a:xfrm>
          <a:prstGeom prst="verticalScroll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 of possible password hashes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8081753" y="2030935"/>
            <a:ext cx="1528549" cy="167568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hashed_</a:t>
            </a:r>
          </a:p>
          <a:p>
            <a:pPr algn="ctr"/>
            <a:r>
              <a:rPr lang="en-US" sz="2000" dirty="0"/>
              <a:t>password.txt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6553200" y="2517607"/>
            <a:ext cx="1364778" cy="702338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D:\Classes\CS 4700\assets\devil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89" y="1149097"/>
            <a:ext cx="1368510" cy="13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7" grpId="0" animBg="1"/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880" y="232012"/>
            <a:ext cx="9114568" cy="1143000"/>
          </a:xfrm>
        </p:spPr>
        <p:txBody>
          <a:bodyPr/>
          <a:lstStyle/>
          <a:p>
            <a:r>
              <a:rPr lang="en-US" dirty="0"/>
              <a:t>Hardening Password Hashes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880" y="1533643"/>
            <a:ext cx="9387524" cy="5044578"/>
          </a:xfrm>
        </p:spPr>
        <p:txBody>
          <a:bodyPr/>
          <a:lstStyle/>
          <a:p>
            <a:r>
              <a:rPr lang="en-US" dirty="0"/>
              <a:t>Key problem: cryptographic hashes are deterministic</a:t>
            </a:r>
          </a:p>
          <a:p>
            <a:pPr lvl="1"/>
            <a:r>
              <a:rPr lang="en-US" dirty="0"/>
              <a:t>hash(‘p4ssw0rd’) = hash(‘p4ssw0rd’)</a:t>
            </a:r>
          </a:p>
          <a:p>
            <a:pPr lvl="1"/>
            <a:r>
              <a:rPr lang="en-US" dirty="0"/>
              <a:t>This enables attackers to build lists of hashes</a:t>
            </a:r>
          </a:p>
          <a:p>
            <a:r>
              <a:rPr lang="en-US" dirty="0"/>
              <a:t>Solution: make each password hash unique</a:t>
            </a:r>
          </a:p>
          <a:p>
            <a:pPr lvl="1"/>
            <a:r>
              <a:rPr lang="en-US" dirty="0"/>
              <a:t>Add </a:t>
            </a:r>
            <a:r>
              <a:rPr lang="en-US"/>
              <a:t>a random </a:t>
            </a:r>
            <a:r>
              <a:rPr lang="en-US">
                <a:solidFill>
                  <a:schemeClr val="accent1"/>
                </a:solidFill>
              </a:rPr>
              <a:t>salt</a:t>
            </a:r>
            <a:r>
              <a:rPr lang="en-US"/>
              <a:t> </a:t>
            </a:r>
            <a:r>
              <a:rPr lang="en-US" dirty="0"/>
              <a:t>to each password before hashing</a:t>
            </a:r>
          </a:p>
          <a:p>
            <a:pPr lvl="1"/>
            <a:r>
              <a:rPr lang="en-US" dirty="0"/>
              <a:t>hash(salt + password) = password hash</a:t>
            </a:r>
          </a:p>
          <a:p>
            <a:pPr lvl="1"/>
            <a:r>
              <a:rPr lang="en-US" dirty="0"/>
              <a:t>Each user has a unique, random salt</a:t>
            </a:r>
          </a:p>
          <a:p>
            <a:pPr lvl="1"/>
            <a:r>
              <a:rPr lang="en-US" dirty="0"/>
              <a:t>Salts can be stores in plain text</a:t>
            </a:r>
          </a:p>
        </p:txBody>
      </p:sp>
    </p:spTree>
    <p:extLst>
      <p:ext uri="{BB962C8B-B14F-4D97-AF65-F5344CB8AC3E}">
        <p14:creationId xmlns:p14="http://schemas.microsoft.com/office/powerpoint/2010/main" val="24858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90" y="0"/>
            <a:ext cx="9213158" cy="1143000"/>
          </a:xfrm>
        </p:spPr>
        <p:txBody>
          <a:bodyPr/>
          <a:lstStyle/>
          <a:p>
            <a:r>
              <a:rPr lang="en-US" dirty="0"/>
              <a:t>Example Salted Hashes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4146" y="4223652"/>
            <a:ext cx="7601803" cy="2456597"/>
            <a:chOff x="907576" y="4135272"/>
            <a:chExt cx="7233314" cy="2456597"/>
          </a:xfrm>
        </p:grpSpPr>
        <p:sp>
          <p:nvSpPr>
            <p:cNvPr id="6" name="Rectangle 5"/>
            <p:cNvSpPr/>
            <p:nvPr/>
          </p:nvSpPr>
          <p:spPr>
            <a:xfrm>
              <a:off x="907576" y="4653887"/>
              <a:ext cx="7233314" cy="1937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1541463" algn="l"/>
                  <a:tab pos="2339975" algn="l"/>
                </a:tabLst>
              </a:pPr>
              <a:r>
                <a:rPr lang="en-US" sz="2400" dirty="0" err="1"/>
                <a:t>cbw</a:t>
              </a:r>
              <a:r>
                <a:rPr lang="en-US" sz="2400" dirty="0"/>
                <a:t>	a8	af19c842f0c781ad726de7aba439b033</a:t>
              </a:r>
            </a:p>
            <a:p>
              <a:pPr>
                <a:tabLst>
                  <a:tab pos="1541463" algn="l"/>
                  <a:tab pos="2339975" algn="l"/>
                </a:tabLst>
              </a:pPr>
              <a:r>
                <a:rPr lang="en-US" sz="2400" dirty="0" err="1"/>
                <a:t>sandi</a:t>
              </a:r>
              <a:r>
                <a:rPr lang="en-US" sz="2400" dirty="0"/>
                <a:t>	0X	67710c2c2797441efb8501f063d42fb6</a:t>
              </a:r>
            </a:p>
            <a:p>
              <a:pPr>
                <a:tabLst>
                  <a:tab pos="1541463" algn="l"/>
                  <a:tab pos="2339975" algn="l"/>
                </a:tabLst>
              </a:pPr>
              <a:r>
                <a:rPr lang="en-US" sz="2400" dirty="0" err="1"/>
                <a:t>amislove</a:t>
              </a:r>
              <a:r>
                <a:rPr lang="en-US" sz="2400" dirty="0"/>
                <a:t>	</a:t>
              </a:r>
              <a:r>
                <a:rPr lang="en-US" sz="2400" dirty="0" err="1"/>
                <a:t>hz</a:t>
              </a:r>
              <a:r>
                <a:rPr lang="en-US" sz="2400" dirty="0"/>
                <a:t>	9d03e1f28d39ab373c59c7bb338d0095</a:t>
              </a:r>
            </a:p>
            <a:p>
              <a:pPr>
                <a:tabLst>
                  <a:tab pos="1541463" algn="l"/>
                  <a:tab pos="2339975" algn="l"/>
                </a:tabLst>
              </a:pPr>
              <a:r>
                <a:rPr lang="en-US" sz="2400" dirty="0"/>
                <a:t>bob	K@	479a6d9e59707af4bb2c618fed89c245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907576" y="4135272"/>
              <a:ext cx="7233314" cy="51861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hashed_and_salted_password.txt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4146" y="1455027"/>
            <a:ext cx="7233314" cy="2456597"/>
            <a:chOff x="907576" y="4135272"/>
            <a:chExt cx="7233314" cy="2456597"/>
          </a:xfrm>
        </p:grpSpPr>
        <p:sp>
          <p:nvSpPr>
            <p:cNvPr id="10" name="Rectangle 9"/>
            <p:cNvSpPr/>
            <p:nvPr/>
          </p:nvSpPr>
          <p:spPr>
            <a:xfrm>
              <a:off x="907576" y="4653887"/>
              <a:ext cx="7233314" cy="1937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1541463" algn="l"/>
                </a:tabLst>
              </a:pPr>
              <a:r>
                <a:rPr lang="en-US" sz="2400" dirty="0" err="1"/>
                <a:t>cbw</a:t>
              </a:r>
              <a:r>
                <a:rPr lang="en-US" sz="2400" dirty="0"/>
                <a:t>	2a9d119df47ff993b662a8ef36f9ea20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 err="1"/>
                <a:t>sandi</a:t>
              </a:r>
              <a:r>
                <a:rPr lang="en-US" sz="2400" dirty="0"/>
                <a:t>	23eb06699da16a3ee5003e5f4636e79f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 err="1"/>
                <a:t>amislove</a:t>
              </a:r>
              <a:r>
                <a:rPr lang="en-US" sz="2400" dirty="0"/>
                <a:t>	98bd0ebb3c3ec3fbe21269a8d840127c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/>
                <a:t>bob	e91e6348157868de9dd8b25c81aebfb9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07576" y="4135272"/>
              <a:ext cx="7233314" cy="51861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hashed_password.txt</a:t>
              </a:r>
            </a:p>
          </p:txBody>
        </p:sp>
      </p:grpSp>
      <p:pic>
        <p:nvPicPr>
          <p:cNvPr id="12" name="Picture 2" descr="D:\Pictures\soft-scraps icons\User Coat Blue-01.png">
            <a:extLst>
              <a:ext uri="{FF2B5EF4-FFF2-40B4-BE49-F238E27FC236}">
                <a16:creationId xmlns:a16="http://schemas.microsoft.com/office/drawing/2014/main" id="{BF0A580E-AA9B-490B-AF2B-6FDFEDB32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44" y="1914728"/>
            <a:ext cx="962807" cy="96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10D35F-9790-44E7-8237-D35B1D18513B}"/>
              </a:ext>
            </a:extLst>
          </p:cNvPr>
          <p:cNvSpPr txBox="1"/>
          <p:nvPr/>
        </p:nvSpPr>
        <p:spPr>
          <a:xfrm>
            <a:off x="9512488" y="2877535"/>
            <a:ext cx="142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User: </a:t>
            </a:r>
            <a:r>
              <a:rPr lang="en-US" sz="2400" dirty="0" err="1"/>
              <a:t>cbw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50FD4-DA75-49C1-A32D-CF449B94C183}"/>
              </a:ext>
            </a:extLst>
          </p:cNvPr>
          <p:cNvSpPr txBox="1"/>
          <p:nvPr/>
        </p:nvSpPr>
        <p:spPr>
          <a:xfrm>
            <a:off x="8313663" y="4707523"/>
            <a:ext cx="382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MD5(‘a8’ + ‘p4ssw0rd’) = af19c842f0c781ad726de7aba439b033 </a:t>
            </a:r>
          </a:p>
        </p:txBody>
      </p:sp>
      <p:sp>
        <p:nvSpPr>
          <p:cNvPr id="15" name="Right Arrow 10">
            <a:extLst>
              <a:ext uri="{FF2B5EF4-FFF2-40B4-BE49-F238E27FC236}">
                <a16:creationId xmlns:a16="http://schemas.microsoft.com/office/drawing/2014/main" id="{BBCE50B6-76AF-4DA9-B296-44791C2011C9}"/>
              </a:ext>
            </a:extLst>
          </p:cNvPr>
          <p:cNvSpPr/>
          <p:nvPr/>
        </p:nvSpPr>
        <p:spPr>
          <a:xfrm rot="5400000">
            <a:off x="9596649" y="3733421"/>
            <a:ext cx="1255595" cy="5795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1">
            <a:extLst>
              <a:ext uri="{FF2B5EF4-FFF2-40B4-BE49-F238E27FC236}">
                <a16:creationId xmlns:a16="http://schemas.microsoft.com/office/drawing/2014/main" id="{E0C75816-9906-4B13-B112-9B508973B666}"/>
              </a:ext>
            </a:extLst>
          </p:cNvPr>
          <p:cNvSpPr/>
          <p:nvPr/>
        </p:nvSpPr>
        <p:spPr>
          <a:xfrm rot="10800000">
            <a:off x="7431802" y="4828481"/>
            <a:ext cx="964774" cy="70968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3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eft-Right Arrow 32"/>
          <p:cNvSpPr/>
          <p:nvPr/>
        </p:nvSpPr>
        <p:spPr>
          <a:xfrm>
            <a:off x="7670434" y="4951019"/>
            <a:ext cx="1067216" cy="702338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179" y="0"/>
            <a:ext cx="9170677" cy="1143000"/>
          </a:xfrm>
        </p:spPr>
        <p:txBody>
          <a:bodyPr/>
          <a:lstStyle/>
          <a:p>
            <a:r>
              <a:rPr lang="en-US" dirty="0"/>
              <a:t>Attacking Salted Passwords</a:t>
            </a:r>
          </a:p>
        </p:txBody>
      </p:sp>
      <p:pic>
        <p:nvPicPr>
          <p:cNvPr id="2050" name="Picture 2" descr="D:\Pictures\soft-scraps icons\Book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77" y="1905000"/>
            <a:ext cx="930085" cy="9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ictures\soft-scraps icons\Address Book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68" y="2242641"/>
            <a:ext cx="930085" cy="9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3215428" y="2119586"/>
            <a:ext cx="1610436" cy="79187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hash()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5015957" y="1636272"/>
            <a:ext cx="1733266" cy="1851311"/>
          </a:xfrm>
          <a:prstGeom prst="verticalScroll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 of possible password hashes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8202711" y="1943120"/>
            <a:ext cx="1528549" cy="13664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/>
              <a:t>hashed_</a:t>
            </a:r>
          </a:p>
          <a:p>
            <a:pPr algn="ctr"/>
            <a:r>
              <a:rPr lang="en-US" sz="2000" dirty="0" err="1"/>
              <a:t>and_salted</a:t>
            </a:r>
            <a:r>
              <a:rPr lang="en-US" sz="2000" dirty="0"/>
              <a:t>_</a:t>
            </a:r>
          </a:p>
          <a:p>
            <a:pPr algn="ctr"/>
            <a:r>
              <a:rPr lang="en-US" sz="2000" dirty="0"/>
              <a:t>password.txt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6674158" y="2210758"/>
            <a:ext cx="1364778" cy="702338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D:\Classes\CS 4700\assets\devil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146" y="1296815"/>
            <a:ext cx="1150145" cy="11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ultiply 15"/>
          <p:cNvSpPr/>
          <p:nvPr/>
        </p:nvSpPr>
        <p:spPr>
          <a:xfrm>
            <a:off x="6960229" y="2168369"/>
            <a:ext cx="787115" cy="787115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ular Callout 16"/>
          <p:cNvSpPr/>
          <p:nvPr/>
        </p:nvSpPr>
        <p:spPr>
          <a:xfrm>
            <a:off x="6975863" y="1133365"/>
            <a:ext cx="1861457" cy="559455"/>
          </a:xfrm>
          <a:prstGeom prst="wedgeRectCallout">
            <a:avLst>
              <a:gd name="adj1" fmla="val -30106"/>
              <a:gd name="adj2" fmla="val 144081"/>
            </a:avLst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No matches</a:t>
            </a:r>
          </a:p>
        </p:txBody>
      </p:sp>
      <p:pic>
        <p:nvPicPr>
          <p:cNvPr id="18" name="Picture 2" descr="D:\Pictures\soft-scraps icons\Book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73" y="5444307"/>
            <a:ext cx="930085" cy="9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Pictures\soft-scraps icons\Address Book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64" y="5781948"/>
            <a:ext cx="930085" cy="93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3610764" y="4906250"/>
            <a:ext cx="2430200" cy="79187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hash(‘a8’ + word)</a:t>
            </a:r>
          </a:p>
        </p:txBody>
      </p:sp>
      <p:sp>
        <p:nvSpPr>
          <p:cNvPr id="24" name="Vertical Scroll 23"/>
          <p:cNvSpPr/>
          <p:nvPr/>
        </p:nvSpPr>
        <p:spPr>
          <a:xfrm>
            <a:off x="6040964" y="4225733"/>
            <a:ext cx="1733266" cy="2147344"/>
          </a:xfrm>
          <a:prstGeom prst="verticalScroll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 of possible password hashes w/ salt </a:t>
            </a:r>
            <a:r>
              <a:rPr lang="en-US" sz="2000" i="1" dirty="0"/>
              <a:t>a8</a:t>
            </a:r>
          </a:p>
        </p:txBody>
      </p:sp>
      <p:sp>
        <p:nvSpPr>
          <p:cNvPr id="25" name="Vertical Scroll 24"/>
          <p:cNvSpPr/>
          <p:nvPr/>
        </p:nvSpPr>
        <p:spPr>
          <a:xfrm>
            <a:off x="6305670" y="4479592"/>
            <a:ext cx="1733266" cy="2147344"/>
          </a:xfrm>
          <a:prstGeom prst="verticalScroll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 of possible password hashes w/ salt </a:t>
            </a:r>
            <a:r>
              <a:rPr lang="en-US" sz="2000" i="1" dirty="0"/>
              <a:t>0X</a:t>
            </a:r>
          </a:p>
        </p:txBody>
      </p:sp>
      <p:sp>
        <p:nvSpPr>
          <p:cNvPr id="28" name="Folded Corner 27"/>
          <p:cNvSpPr/>
          <p:nvPr/>
        </p:nvSpPr>
        <p:spPr>
          <a:xfrm>
            <a:off x="1772577" y="4361793"/>
            <a:ext cx="1702037" cy="88142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1084263" algn="l"/>
              </a:tabLst>
            </a:pPr>
            <a:r>
              <a:rPr lang="en-US" sz="2000" dirty="0" err="1"/>
              <a:t>cbw</a:t>
            </a:r>
            <a:r>
              <a:rPr lang="en-US" sz="2000" dirty="0"/>
              <a:t>	a8</a:t>
            </a:r>
          </a:p>
          <a:p>
            <a:pPr>
              <a:tabLst>
                <a:tab pos="1084263" algn="l"/>
              </a:tabLst>
            </a:pPr>
            <a:r>
              <a:rPr lang="en-US" sz="2000" dirty="0" err="1"/>
              <a:t>sandi</a:t>
            </a:r>
            <a:r>
              <a:rPr lang="en-US" sz="2000" dirty="0"/>
              <a:t>	0X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3763164" y="5048367"/>
            <a:ext cx="2430200" cy="79187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hash(‘0X’ + word)</a:t>
            </a:r>
          </a:p>
        </p:txBody>
      </p:sp>
      <p:sp>
        <p:nvSpPr>
          <p:cNvPr id="31" name="Folded Corner 30"/>
          <p:cNvSpPr/>
          <p:nvPr/>
        </p:nvSpPr>
        <p:spPr>
          <a:xfrm>
            <a:off x="8823051" y="4969122"/>
            <a:ext cx="1469636" cy="666133"/>
          </a:xfrm>
          <a:prstGeom prst="foldedCorner">
            <a:avLst>
              <a:gd name="adj" fmla="val 269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744538" algn="l"/>
              </a:tabLst>
            </a:pPr>
            <a:r>
              <a:rPr lang="en-US" sz="2000" dirty="0" err="1"/>
              <a:t>cbw</a:t>
            </a:r>
            <a:r>
              <a:rPr lang="en-US" sz="2000" dirty="0"/>
              <a:t>	XXXX</a:t>
            </a:r>
          </a:p>
        </p:txBody>
      </p:sp>
      <p:sp>
        <p:nvSpPr>
          <p:cNvPr id="32" name="Folded Corner 31"/>
          <p:cNvSpPr/>
          <p:nvPr/>
        </p:nvSpPr>
        <p:spPr>
          <a:xfrm>
            <a:off x="9055062" y="5111239"/>
            <a:ext cx="1469636" cy="666133"/>
          </a:xfrm>
          <a:prstGeom prst="foldedCorner">
            <a:avLst>
              <a:gd name="adj" fmla="val 269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744538" algn="l"/>
              </a:tabLst>
            </a:pPr>
            <a:r>
              <a:rPr lang="en-US" sz="2000" dirty="0" err="1"/>
              <a:t>sandi</a:t>
            </a:r>
            <a:r>
              <a:rPr lang="en-US" sz="2000" dirty="0"/>
              <a:t>	YYYY</a:t>
            </a:r>
          </a:p>
        </p:txBody>
      </p:sp>
      <p:sp>
        <p:nvSpPr>
          <p:cNvPr id="34" name="Left-Right Arrow 33"/>
          <p:cNvSpPr/>
          <p:nvPr/>
        </p:nvSpPr>
        <p:spPr>
          <a:xfrm>
            <a:off x="7906592" y="5103419"/>
            <a:ext cx="1067216" cy="702338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0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8" grpId="0" animBg="1"/>
      <p:bldP spid="12" grpId="0" animBg="1"/>
      <p:bldP spid="16" grpId="0" animBg="1"/>
      <p:bldP spid="17" grpId="0" animBg="1"/>
      <p:bldP spid="20" grpId="0" animBg="1"/>
      <p:bldP spid="20" grpId="1" animBg="1"/>
      <p:bldP spid="24" grpId="0" animBg="1"/>
      <p:bldP spid="24" grpId="1" animBg="1"/>
      <p:bldP spid="25" grpId="0" animBg="1"/>
      <p:bldP spid="28" grpId="0" animBg="1"/>
      <p:bldP spid="30" grpId="0" animBg="1"/>
      <p:bldP spid="31" grpId="0" animBg="1"/>
      <p:bldP spid="31" grpId="1" animBg="1"/>
      <p:bldP spid="32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Hashed 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5073555"/>
          </a:xfrm>
        </p:spPr>
        <p:txBody>
          <a:bodyPr>
            <a:normAutofit/>
          </a:bodyPr>
          <a:lstStyle/>
          <a:p>
            <a:r>
              <a:rPr lang="en-US" b="1" dirty="0"/>
              <a:t>Stored passwords should always be salted</a:t>
            </a:r>
          </a:p>
          <a:p>
            <a:pPr lvl="1"/>
            <a:r>
              <a:rPr lang="en-US" dirty="0"/>
              <a:t>Forces the attacker to brute-force each password individually</a:t>
            </a:r>
          </a:p>
          <a:p>
            <a:r>
              <a:rPr lang="en-US" dirty="0"/>
              <a:t>Problem: it is now possible to compute hashes very quickly</a:t>
            </a:r>
          </a:p>
          <a:p>
            <a:pPr lvl="1"/>
            <a:r>
              <a:rPr lang="en-US" dirty="0"/>
              <a:t>GPU computing: hundreds of small CPU cores</a:t>
            </a:r>
          </a:p>
          <a:p>
            <a:pPr lvl="1"/>
            <a:r>
              <a:rPr lang="en-US" dirty="0" err="1"/>
              <a:t>nVidia</a:t>
            </a:r>
            <a:r>
              <a:rPr lang="en-US" dirty="0"/>
              <a:t> GeForce GTX Titan Z: 5,760 cores</a:t>
            </a:r>
          </a:p>
          <a:p>
            <a:pPr lvl="1"/>
            <a:r>
              <a:rPr lang="en-US" dirty="0"/>
              <a:t>GPUs can be rented from the cloud very cheaply</a:t>
            </a:r>
          </a:p>
          <a:p>
            <a:pPr lvl="2"/>
            <a:r>
              <a:rPr lang="en-US" dirty="0"/>
              <a:t>$0.9 per hour (2018 prices)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2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Hashing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9843446" cy="5073555"/>
          </a:xfrm>
        </p:spPr>
        <p:txBody>
          <a:bodyPr/>
          <a:lstStyle/>
          <a:p>
            <a:r>
              <a:rPr lang="en-US" dirty="0"/>
              <a:t>A modern x86 server can hash all possible 6 character long passwords in 3.5 hours</a:t>
            </a:r>
          </a:p>
          <a:p>
            <a:pPr lvl="1"/>
            <a:r>
              <a:rPr lang="en-US" dirty="0"/>
              <a:t>Upper and lowercase letters, numbers, symbols</a:t>
            </a:r>
          </a:p>
          <a:p>
            <a:pPr lvl="1"/>
            <a:r>
              <a:rPr lang="en-US" dirty="0"/>
              <a:t>(26+26+10+32)</a:t>
            </a:r>
            <a:r>
              <a:rPr lang="en-US" baseline="30000" dirty="0"/>
              <a:t>6</a:t>
            </a:r>
            <a:r>
              <a:rPr lang="en-US" dirty="0"/>
              <a:t> = 690 billion combinations</a:t>
            </a:r>
          </a:p>
          <a:p>
            <a:r>
              <a:rPr lang="en-US" dirty="0"/>
              <a:t>A modern GPU can do the same thing in 16 minutes</a:t>
            </a:r>
          </a:p>
          <a:p>
            <a:r>
              <a:rPr lang="en-US" dirty="0"/>
              <a:t>Most users use (slightly permuted) dictionary words, no symbols</a:t>
            </a:r>
          </a:p>
          <a:p>
            <a:pPr lvl="1"/>
            <a:r>
              <a:rPr lang="en-US" dirty="0"/>
              <a:t>Predictability makes cracking much faster</a:t>
            </a:r>
          </a:p>
          <a:p>
            <a:pPr lvl="1"/>
            <a:r>
              <a:rPr lang="en-US" dirty="0"/>
              <a:t>Lowercase + numbers </a:t>
            </a:r>
            <a:r>
              <a:rPr lang="en-US" dirty="0">
                <a:sym typeface="Wingdings" panose="05000000000000000000" pitchFamily="2" charset="2"/>
              </a:rPr>
              <a:t> (26+10)</a:t>
            </a:r>
            <a:r>
              <a:rPr lang="en-US" baseline="30000" dirty="0">
                <a:sym typeface="Wingdings" panose="05000000000000000000" pitchFamily="2" charset="2"/>
              </a:rPr>
              <a:t>6</a:t>
            </a:r>
            <a:r>
              <a:rPr lang="en-US" dirty="0">
                <a:sym typeface="Wingdings" panose="05000000000000000000" pitchFamily="2" charset="2"/>
              </a:rPr>
              <a:t> = 2B combinations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Salted 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9577316" cy="5257799"/>
          </a:xfrm>
        </p:spPr>
        <p:txBody>
          <a:bodyPr/>
          <a:lstStyle/>
          <a:p>
            <a:r>
              <a:rPr lang="en-US" dirty="0"/>
              <a:t>Problem: typical hashing algorithms are too fast</a:t>
            </a:r>
          </a:p>
          <a:p>
            <a:pPr lvl="1"/>
            <a:r>
              <a:rPr lang="en-US" dirty="0"/>
              <a:t>Enables GPUs to brute-force passwords</a:t>
            </a:r>
          </a:p>
          <a:p>
            <a:r>
              <a:rPr lang="en-US" dirty="0"/>
              <a:t>Old solution: hash the password multiple times</a:t>
            </a:r>
          </a:p>
          <a:p>
            <a:pPr lvl="1"/>
            <a:r>
              <a:rPr lang="en-US" dirty="0"/>
              <a:t>Known as </a:t>
            </a:r>
            <a:r>
              <a:rPr lang="en-US" dirty="0">
                <a:solidFill>
                  <a:schemeClr val="accent1"/>
                </a:solidFill>
              </a:rPr>
              <a:t>key stretching</a:t>
            </a:r>
          </a:p>
          <a:p>
            <a:pPr lvl="1"/>
            <a:r>
              <a:rPr lang="en-US" dirty="0"/>
              <a:t>Example: </a:t>
            </a:r>
            <a:r>
              <a:rPr lang="en-US" i="1" dirty="0"/>
              <a:t>crypt</a:t>
            </a:r>
            <a:r>
              <a:rPr lang="en-US" dirty="0"/>
              <a:t> used 25 rounds of DES</a:t>
            </a:r>
          </a:p>
          <a:p>
            <a:r>
              <a:rPr lang="en-US" dirty="0"/>
              <a:t>New solution: use hash functions that are designed to be </a:t>
            </a:r>
            <a:r>
              <a:rPr lang="en-US" b="1" dirty="0"/>
              <a:t>slow</a:t>
            </a:r>
          </a:p>
          <a:p>
            <a:pPr lvl="1"/>
            <a:r>
              <a:rPr lang="en-US" dirty="0"/>
              <a:t>Examples: </a:t>
            </a:r>
            <a:r>
              <a:rPr lang="en-US" dirty="0" err="1"/>
              <a:t>bcrypt</a:t>
            </a:r>
            <a:r>
              <a:rPr lang="en-US" dirty="0"/>
              <a:t>, PBKDF2, </a:t>
            </a:r>
            <a:r>
              <a:rPr lang="en-US" dirty="0" err="1"/>
              <a:t>scrypt</a:t>
            </a:r>
            <a:endParaRPr lang="en-US" dirty="0"/>
          </a:p>
          <a:p>
            <a:pPr lvl="1"/>
            <a:r>
              <a:rPr lang="en-US" dirty="0"/>
              <a:t>These algorithms include a </a:t>
            </a:r>
            <a:r>
              <a:rPr lang="en-US" dirty="0">
                <a:solidFill>
                  <a:schemeClr val="accent1"/>
                </a:solidFill>
              </a:rPr>
              <a:t>work factor </a:t>
            </a:r>
            <a:r>
              <a:rPr lang="en-US" dirty="0"/>
              <a:t>that increases the time complexity of the calculation</a:t>
            </a:r>
          </a:p>
          <a:p>
            <a:pPr lvl="1"/>
            <a:r>
              <a:rPr lang="en-US" dirty="0" err="1"/>
              <a:t>scrypt</a:t>
            </a:r>
            <a:r>
              <a:rPr lang="en-US" dirty="0"/>
              <a:t> also requires a large amount of memory to compute, further complicating brute-force attacks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7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lasses\5600\assets\winxpp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117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bcrypt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678976"/>
          </a:xfrm>
        </p:spPr>
        <p:txBody>
          <a:bodyPr/>
          <a:lstStyle/>
          <a:p>
            <a:r>
              <a:rPr lang="en-US" dirty="0"/>
              <a:t>Python example; install the </a:t>
            </a:r>
            <a:r>
              <a:rPr lang="en-US" i="1" dirty="0" err="1"/>
              <a:t>bcrypt</a:t>
            </a:r>
            <a:r>
              <a:rPr lang="en-US" dirty="0"/>
              <a:t> package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74126" y="2632136"/>
            <a:ext cx="8843748" cy="3222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317625" algn="l"/>
                <a:tab pos="1944688" algn="l"/>
                <a:tab pos="2627313" algn="l"/>
                <a:tab pos="3254375" algn="l"/>
                <a:tab pos="3944938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[</a:t>
            </a:r>
            <a:r>
              <a:rPr lang="en-US" dirty="0" err="1">
                <a:solidFill>
                  <a:schemeClr val="accent3"/>
                </a:solidFill>
                <a:latin typeface="Lucida Console" panose="020B0609040504020204" pitchFamily="49" charset="0"/>
              </a:rPr>
              <a:t>cbw@localhost</a:t>
            </a: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 ~] </a:t>
            </a:r>
            <a:r>
              <a:rPr lang="en-US" dirty="0">
                <a:latin typeface="Lucida Console" panose="020B0609040504020204" pitchFamily="49" charset="0"/>
              </a:rPr>
              <a:t>python</a:t>
            </a:r>
          </a:p>
          <a:p>
            <a:pPr>
              <a:tabLst>
                <a:tab pos="457200" algn="l"/>
                <a:tab pos="1084263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&gt;&gt;&gt;</a:t>
            </a:r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solidFill>
                  <a:schemeClr val="accent1"/>
                </a:solidFill>
                <a:latin typeface="Lucida Console" panose="020B0609040504020204" pitchFamily="49" charset="0"/>
              </a:rPr>
              <a:t>import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bcrypt</a:t>
            </a:r>
            <a:endParaRPr lang="en-US" dirty="0">
              <a:latin typeface="Lucida Console" panose="020B0609040504020204" pitchFamily="49" charset="0"/>
            </a:endParaRPr>
          </a:p>
          <a:p>
            <a:pPr>
              <a:tabLst>
                <a:tab pos="457200" algn="l"/>
                <a:tab pos="1084263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&gt;&gt;&gt;</a:t>
            </a:r>
            <a:r>
              <a:rPr lang="en-US" dirty="0">
                <a:latin typeface="Lucida Console" panose="020B0609040504020204" pitchFamily="49" charset="0"/>
              </a:rPr>
              <a:t>	password = </a:t>
            </a:r>
            <a:r>
              <a:rPr lang="en-US" dirty="0">
                <a:solidFill>
                  <a:schemeClr val="accent6"/>
                </a:solidFill>
                <a:latin typeface="Lucida Console" panose="020B0609040504020204" pitchFamily="49" charset="0"/>
              </a:rPr>
              <a:t>“my super secret password”</a:t>
            </a:r>
          </a:p>
          <a:p>
            <a:pPr>
              <a:tabLst>
                <a:tab pos="457200" algn="l"/>
                <a:tab pos="1084263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&gt;&gt;&gt;</a:t>
            </a:r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 err="1">
                <a:latin typeface="Lucida Console" panose="020B0609040504020204" pitchFamily="49" charset="0"/>
              </a:rPr>
              <a:t>fast_hashed</a:t>
            </a:r>
            <a:r>
              <a:rPr lang="en-US" dirty="0">
                <a:latin typeface="Lucida Console" panose="020B0609040504020204" pitchFamily="49" charset="0"/>
              </a:rPr>
              <a:t> = </a:t>
            </a:r>
            <a:r>
              <a:rPr lang="en-US" dirty="0" err="1">
                <a:latin typeface="Lucida Console" panose="020B0609040504020204" pitchFamily="49" charset="0"/>
              </a:rPr>
              <a:t>bcrypt.hashpw</a:t>
            </a:r>
            <a:r>
              <a:rPr lang="en-US" dirty="0">
                <a:latin typeface="Lucida Console" panose="020B0609040504020204" pitchFamily="49" charset="0"/>
              </a:rPr>
              <a:t>(password, </a:t>
            </a:r>
            <a:r>
              <a:rPr lang="en-US" dirty="0" err="1">
                <a:latin typeface="Lucida Console" panose="020B0609040504020204" pitchFamily="49" charset="0"/>
              </a:rPr>
              <a:t>bcrypt.gensalt</a:t>
            </a:r>
            <a:r>
              <a:rPr lang="en-US" dirty="0">
                <a:latin typeface="Lucida Console" panose="020B0609040504020204" pitchFamily="49" charset="0"/>
              </a:rPr>
              <a:t>(0))</a:t>
            </a:r>
          </a:p>
          <a:p>
            <a:pPr>
              <a:tabLst>
                <a:tab pos="457200" algn="l"/>
                <a:tab pos="1084263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&gt;&gt;&gt;</a:t>
            </a:r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 err="1">
                <a:latin typeface="Lucida Console" panose="020B0609040504020204" pitchFamily="49" charset="0"/>
              </a:rPr>
              <a:t>slow_hashed</a:t>
            </a:r>
            <a:r>
              <a:rPr lang="en-US" dirty="0">
                <a:latin typeface="Lucida Console" panose="020B0609040504020204" pitchFamily="49" charset="0"/>
              </a:rPr>
              <a:t> = </a:t>
            </a:r>
            <a:r>
              <a:rPr lang="en-US" dirty="0" err="1">
                <a:latin typeface="Lucida Console" panose="020B0609040504020204" pitchFamily="49" charset="0"/>
              </a:rPr>
              <a:t>bcrypt.hashpw</a:t>
            </a:r>
            <a:r>
              <a:rPr lang="en-US" dirty="0">
                <a:latin typeface="Lucida Console" panose="020B0609040504020204" pitchFamily="49" charset="0"/>
              </a:rPr>
              <a:t>(password, </a:t>
            </a:r>
            <a:r>
              <a:rPr lang="en-US" dirty="0" err="1">
                <a:latin typeface="Lucida Console" panose="020B0609040504020204" pitchFamily="49" charset="0"/>
              </a:rPr>
              <a:t>bcrypt.gensalt</a:t>
            </a:r>
            <a:r>
              <a:rPr lang="en-US" dirty="0">
                <a:latin typeface="Lucida Console" panose="020B0609040504020204" pitchFamily="49" charset="0"/>
              </a:rPr>
              <a:t>(12))</a:t>
            </a:r>
          </a:p>
          <a:p>
            <a:pPr>
              <a:tabLst>
                <a:tab pos="457200" algn="l"/>
                <a:tab pos="1084263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&gt;&gt;&gt;</a:t>
            </a:r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 err="1">
                <a:latin typeface="Lucida Console" panose="020B0609040504020204" pitchFamily="49" charset="0"/>
              </a:rPr>
              <a:t>pw_from_user</a:t>
            </a:r>
            <a:r>
              <a:rPr lang="en-US" dirty="0">
                <a:latin typeface="Lucida Console" panose="020B0609040504020204" pitchFamily="49" charset="0"/>
              </a:rPr>
              <a:t> = </a:t>
            </a:r>
            <a:r>
              <a:rPr lang="en-US" dirty="0" err="1">
                <a:solidFill>
                  <a:schemeClr val="accent1"/>
                </a:solidFill>
                <a:latin typeface="Lucida Console" panose="020B0609040504020204" pitchFamily="49" charset="0"/>
              </a:rPr>
              <a:t>raw_input</a:t>
            </a:r>
            <a:r>
              <a:rPr lang="en-US" dirty="0">
                <a:latin typeface="Lucida Console" panose="020B0609040504020204" pitchFamily="49" charset="0"/>
              </a:rPr>
              <a:t>(</a:t>
            </a:r>
            <a:r>
              <a:rPr lang="en-US" dirty="0">
                <a:solidFill>
                  <a:schemeClr val="accent6"/>
                </a:solidFill>
                <a:latin typeface="Lucida Console" panose="020B0609040504020204" pitchFamily="49" charset="0"/>
              </a:rPr>
              <a:t>“Enter your password:”</a:t>
            </a:r>
            <a:r>
              <a:rPr lang="en-US" dirty="0">
                <a:latin typeface="Lucida Console" panose="020B0609040504020204" pitchFamily="49" charset="0"/>
              </a:rPr>
              <a:t>)</a:t>
            </a:r>
          </a:p>
          <a:p>
            <a:pPr>
              <a:tabLst>
                <a:tab pos="457200" algn="l"/>
                <a:tab pos="1084263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&gt;&gt;&gt;</a:t>
            </a:r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solidFill>
                  <a:schemeClr val="accent1"/>
                </a:solidFill>
                <a:latin typeface="Lucida Console" panose="020B0609040504020204" pitchFamily="49" charset="0"/>
              </a:rPr>
              <a:t>if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 err="1">
                <a:latin typeface="Lucida Console" panose="020B0609040504020204" pitchFamily="49" charset="0"/>
              </a:rPr>
              <a:t>bcrypt.hashpw</a:t>
            </a:r>
            <a:r>
              <a:rPr lang="en-US" dirty="0">
                <a:latin typeface="Lucida Console" panose="020B0609040504020204" pitchFamily="49" charset="0"/>
              </a:rPr>
              <a:t>(</a:t>
            </a:r>
            <a:r>
              <a:rPr lang="en-US" dirty="0" err="1">
                <a:latin typeface="Lucida Console" panose="020B0609040504020204" pitchFamily="49" charset="0"/>
              </a:rPr>
              <a:t>pw_from_user</a:t>
            </a:r>
            <a:r>
              <a:rPr lang="en-US" dirty="0">
                <a:latin typeface="Lucida Console" panose="020B0609040504020204" pitchFamily="49" charset="0"/>
              </a:rPr>
              <a:t>, </a:t>
            </a:r>
            <a:r>
              <a:rPr lang="en-US" dirty="0" err="1">
                <a:latin typeface="Lucida Console" panose="020B0609040504020204" pitchFamily="49" charset="0"/>
              </a:rPr>
              <a:t>slow_hashed</a:t>
            </a:r>
            <a:r>
              <a:rPr lang="en-US" dirty="0">
                <a:latin typeface="Lucida Console" panose="020B0609040504020204" pitchFamily="49" charset="0"/>
              </a:rPr>
              <a:t>) == </a:t>
            </a:r>
            <a:r>
              <a:rPr lang="en-US" dirty="0" err="1">
                <a:latin typeface="Lucida Console" panose="020B0609040504020204" pitchFamily="49" charset="0"/>
              </a:rPr>
              <a:t>slow_hashed</a:t>
            </a:r>
            <a:r>
              <a:rPr lang="en-US" dirty="0">
                <a:latin typeface="Lucida Console" panose="020B0609040504020204" pitchFamily="49" charset="0"/>
              </a:rPr>
              <a:t>:</a:t>
            </a:r>
          </a:p>
          <a:p>
            <a:pPr>
              <a:tabLst>
                <a:tab pos="457200" algn="l"/>
                <a:tab pos="1084263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…</a:t>
            </a:r>
            <a:r>
              <a:rPr lang="en-US" dirty="0">
                <a:latin typeface="Lucida Console" panose="020B0609040504020204" pitchFamily="49" charset="0"/>
              </a:rPr>
              <a:t>		</a:t>
            </a:r>
            <a:r>
              <a:rPr lang="en-US" dirty="0">
                <a:solidFill>
                  <a:schemeClr val="accent1"/>
                </a:solidFill>
                <a:latin typeface="Lucida Console" panose="020B0609040504020204" pitchFamily="49" charset="0"/>
              </a:rPr>
              <a:t>print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Lucida Console" panose="020B0609040504020204" pitchFamily="49" charset="0"/>
              </a:rPr>
              <a:t>“It matches! You may enter the system”</a:t>
            </a:r>
          </a:p>
          <a:p>
            <a:pPr>
              <a:tabLst>
                <a:tab pos="457200" algn="l"/>
                <a:tab pos="1084263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…</a:t>
            </a:r>
            <a:r>
              <a:rPr lang="en-US" dirty="0">
                <a:latin typeface="Lucida Console" panose="020B0609040504020204" pitchFamily="49" charset="0"/>
              </a:rPr>
              <a:t>	</a:t>
            </a:r>
            <a:r>
              <a:rPr lang="en-US" dirty="0">
                <a:solidFill>
                  <a:schemeClr val="accent1"/>
                </a:solidFill>
                <a:latin typeface="Lucida Console" panose="020B0609040504020204" pitchFamily="49" charset="0"/>
              </a:rPr>
              <a:t>else</a:t>
            </a:r>
            <a:r>
              <a:rPr lang="en-US" dirty="0">
                <a:latin typeface="Lucida Console" panose="020B0609040504020204" pitchFamily="49" charset="0"/>
              </a:rPr>
              <a:t>:</a:t>
            </a:r>
          </a:p>
          <a:p>
            <a:pPr>
              <a:tabLst>
                <a:tab pos="457200" algn="l"/>
                <a:tab pos="1084263" algn="l"/>
              </a:tabLst>
            </a:pPr>
            <a:r>
              <a:rPr lang="en-US" dirty="0">
                <a:solidFill>
                  <a:schemeClr val="accent3"/>
                </a:solidFill>
                <a:latin typeface="Lucida Console" panose="020B0609040504020204" pitchFamily="49" charset="0"/>
              </a:rPr>
              <a:t>…</a:t>
            </a:r>
            <a:r>
              <a:rPr lang="en-US" dirty="0">
                <a:latin typeface="Lucida Console" panose="020B0609040504020204" pitchFamily="49" charset="0"/>
              </a:rPr>
              <a:t>		</a:t>
            </a:r>
            <a:r>
              <a:rPr lang="en-US" dirty="0">
                <a:solidFill>
                  <a:schemeClr val="accent1"/>
                </a:solidFill>
                <a:latin typeface="Lucida Console" panose="020B0609040504020204" pitchFamily="49" charset="0"/>
              </a:rPr>
              <a:t>print</a:t>
            </a:r>
            <a:r>
              <a:rPr lang="en-US" dirty="0">
                <a:latin typeface="Lucida Console" panose="020B0609040504020204" pitchFamily="49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Lucida Console" panose="020B0609040504020204" pitchFamily="49" charset="0"/>
              </a:rPr>
              <a:t>“No match. You may not proceed”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8285428" y="2771154"/>
            <a:ext cx="1861457" cy="559455"/>
          </a:xfrm>
          <a:prstGeom prst="wedgeRectCallout">
            <a:avLst>
              <a:gd name="adj1" fmla="val 21216"/>
              <a:gd name="adj2" fmla="val 107489"/>
            </a:avLst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Work factor</a:t>
            </a:r>
          </a:p>
        </p:txBody>
      </p:sp>
    </p:spTree>
    <p:extLst>
      <p:ext uri="{BB962C8B-B14F-4D97-AF65-F5344CB8AC3E}">
        <p14:creationId xmlns:p14="http://schemas.microsoft.com/office/powerpoint/2010/main" val="29753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Breaches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 build an extremely secure password storage system</a:t>
            </a:r>
          </a:p>
          <a:p>
            <a:pPr lvl="1"/>
            <a:r>
              <a:rPr lang="en-US" dirty="0"/>
              <a:t>All passwords are salted and hashed by a high-work factor function</a:t>
            </a:r>
          </a:p>
          <a:p>
            <a:r>
              <a:rPr lang="en-US" dirty="0"/>
              <a:t>It is still possible for a dedicated attacker to steal and crack passwords</a:t>
            </a:r>
          </a:p>
          <a:p>
            <a:pPr lvl="1"/>
            <a:r>
              <a:rPr lang="en-US" dirty="0"/>
              <a:t>Given enough time and money, anything is possible</a:t>
            </a:r>
          </a:p>
          <a:p>
            <a:pPr lvl="1"/>
            <a:r>
              <a:rPr lang="en-US" dirty="0"/>
              <a:t>E.g. The NSA</a:t>
            </a:r>
          </a:p>
          <a:p>
            <a:r>
              <a:rPr lang="en-US" dirty="0"/>
              <a:t>Question: is there a principled way to detect password breaches?</a:t>
            </a:r>
          </a:p>
        </p:txBody>
      </p:sp>
    </p:spTree>
    <p:extLst>
      <p:ext uri="{BB962C8B-B14F-4D97-AF65-F5344CB8AC3E}">
        <p14:creationId xmlns:p14="http://schemas.microsoft.com/office/powerpoint/2010/main" val="27405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Honeywords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Key idea: store multiple salted/hashed passwords for each user</a:t>
            </a:r>
          </a:p>
          <a:p>
            <a:pPr lvl="1"/>
            <a:r>
              <a:rPr lang="en-US" dirty="0"/>
              <a:t>As usual, users create a single password and use it to login</a:t>
            </a:r>
          </a:p>
          <a:p>
            <a:pPr lvl="1"/>
            <a:r>
              <a:rPr lang="en-US" dirty="0"/>
              <a:t>User is unaware that additional </a:t>
            </a:r>
            <a:r>
              <a:rPr lang="en-US" dirty="0" err="1">
                <a:solidFill>
                  <a:schemeClr val="accent1"/>
                </a:solidFill>
              </a:rPr>
              <a:t>honeywords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are stored with their account</a:t>
            </a:r>
          </a:p>
          <a:p>
            <a:r>
              <a:rPr lang="en-US" dirty="0"/>
              <a:t>Implement a </a:t>
            </a:r>
            <a:r>
              <a:rPr lang="en-US" dirty="0" err="1">
                <a:solidFill>
                  <a:schemeClr val="accent1"/>
                </a:solidFill>
              </a:rPr>
              <a:t>honeyserver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that stores the index of the correct password for each user</a:t>
            </a:r>
          </a:p>
          <a:p>
            <a:pPr lvl="1"/>
            <a:r>
              <a:rPr lang="en-US" dirty="0" err="1"/>
              <a:t>Honeyserver</a:t>
            </a:r>
            <a:r>
              <a:rPr lang="en-US" dirty="0"/>
              <a:t> is logically and physically separate from the password database</a:t>
            </a:r>
          </a:p>
          <a:p>
            <a:pPr lvl="1"/>
            <a:r>
              <a:rPr lang="en-US" dirty="0"/>
              <a:t>Silently checks that users are logging in with true passwords, not </a:t>
            </a:r>
            <a:r>
              <a:rPr lang="en-US" dirty="0" err="1"/>
              <a:t>honeywords</a:t>
            </a:r>
            <a:endParaRPr lang="en-US" dirty="0"/>
          </a:p>
          <a:p>
            <a:r>
              <a:rPr lang="en-US" dirty="0"/>
              <a:t>What happens after a data breach?</a:t>
            </a:r>
          </a:p>
          <a:p>
            <a:pPr lvl="1"/>
            <a:r>
              <a:rPr lang="en-US" dirty="0"/>
              <a:t>Attacker dumps the user/password database…</a:t>
            </a:r>
          </a:p>
          <a:p>
            <a:pPr lvl="1"/>
            <a:r>
              <a:rPr lang="en-US" dirty="0"/>
              <a:t>But the attacker doesn’t know which passwords are </a:t>
            </a:r>
            <a:r>
              <a:rPr lang="en-US" dirty="0" err="1"/>
              <a:t>honeywords</a:t>
            </a:r>
            <a:endParaRPr lang="en-US" dirty="0"/>
          </a:p>
          <a:p>
            <a:pPr lvl="1"/>
            <a:r>
              <a:rPr lang="en-US" dirty="0"/>
              <a:t>Attacker cracks all passwords and uses them to login to accounts</a:t>
            </a:r>
          </a:p>
          <a:p>
            <a:pPr lvl="1"/>
            <a:r>
              <a:rPr lang="en-US" dirty="0"/>
              <a:t>If the attacker logs-in with a </a:t>
            </a:r>
            <a:r>
              <a:rPr lang="en-US" dirty="0" err="1"/>
              <a:t>honeyword</a:t>
            </a:r>
            <a:r>
              <a:rPr lang="en-US" dirty="0"/>
              <a:t>, the </a:t>
            </a:r>
            <a:r>
              <a:rPr lang="en-US" dirty="0" err="1"/>
              <a:t>honeyserver</a:t>
            </a:r>
            <a:r>
              <a:rPr lang="en-US" dirty="0"/>
              <a:t> raises an alert!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2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Classes\CS 4700\assets\devil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58" y="1334439"/>
            <a:ext cx="1150145" cy="11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Honeywords</a:t>
            </a:r>
            <a:r>
              <a:rPr lang="en-US" dirty="0"/>
              <a:t> Example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01543" y="5200835"/>
          <a:ext cx="650181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9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9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H(PW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H(PW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H(PW 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y4DvF7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bHDJ8l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Puu2s7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sandi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plDS4F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R/p3Y8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S8x4Gk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amislove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0F3g5H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03d5jW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1sRbJ5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4" y="4539202"/>
            <a:ext cx="832144" cy="83214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716599" y="5176612"/>
          <a:ext cx="181152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sandi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amislove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060" y="4539202"/>
            <a:ext cx="832144" cy="832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2314" y="4169870"/>
            <a:ext cx="1156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Database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04009" y="4169870"/>
            <a:ext cx="1506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Honeyserver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11" y="1444295"/>
            <a:ext cx="879041" cy="879041"/>
          </a:xfrm>
          <a:prstGeom prst="rect">
            <a:avLst/>
          </a:prstGeom>
        </p:spPr>
      </p:pic>
      <p:sp>
        <p:nvSpPr>
          <p:cNvPr id="11" name="Flowchart: Magnetic Disk 10"/>
          <p:cNvSpPr/>
          <p:nvPr/>
        </p:nvSpPr>
        <p:spPr>
          <a:xfrm>
            <a:off x="537189" y="4860150"/>
            <a:ext cx="393616" cy="5111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1669" y="2768236"/>
            <a:ext cx="4097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SHA512(“</a:t>
            </a:r>
            <a:r>
              <a:rPr lang="en-US" sz="2000" dirty="0" err="1"/>
              <a:t>fI</a:t>
            </a:r>
            <a:r>
              <a:rPr lang="en-US" sz="2000" dirty="0"/>
              <a:t>” | “p4ssW0rd”)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bHDJ8l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25640" y="2339034"/>
            <a:ext cx="609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cbw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899010" y="5565126"/>
            <a:ext cx="1005228" cy="366932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96077" y="5557212"/>
            <a:ext cx="1833845" cy="366932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898791" y="5565126"/>
            <a:ext cx="1610436" cy="791879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7711941" y="1585361"/>
          <a:ext cx="4096450" cy="14833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55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5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4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PW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PW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PW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123456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p4ssW0rd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Turtles!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sandi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iloveyou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blizzard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amislove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coff33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3spr3ss0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qwerty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706713" y="5932058"/>
            <a:ext cx="1005228" cy="366932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899010" y="6298990"/>
            <a:ext cx="1005228" cy="366932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696076" y="5942191"/>
            <a:ext cx="1833845" cy="366932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96076" y="6314034"/>
            <a:ext cx="1833845" cy="3669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0197591" y="4294539"/>
            <a:ext cx="830814" cy="800701"/>
            <a:chOff x="992691" y="2189175"/>
            <a:chExt cx="830814" cy="800701"/>
          </a:xfrm>
        </p:grpSpPr>
        <p:sp>
          <p:nvSpPr>
            <p:cNvPr id="24" name="Isosceles Triangle 23"/>
            <p:cNvSpPr/>
            <p:nvPr/>
          </p:nvSpPr>
          <p:spPr>
            <a:xfrm>
              <a:off x="992691" y="2189175"/>
              <a:ext cx="830814" cy="716219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18661" y="2220435"/>
              <a:ext cx="3690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/>
                <a:t>!</a:t>
              </a:r>
              <a:endParaRPr lang="en-US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704009" y="1142092"/>
            <a:ext cx="2155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Cracked Passwords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6592714" y="2149749"/>
            <a:ext cx="994989" cy="54254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9707640" y="1956404"/>
            <a:ext cx="1152151" cy="366932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859791" y="2321112"/>
            <a:ext cx="930519" cy="366932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707640" y="2710715"/>
            <a:ext cx="1152151" cy="366932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44739 -0.38935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6" presetClass="entr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9" grpId="0" animBg="1"/>
      <p:bldP spid="20" grpId="0" animBg="1"/>
      <p:bldP spid="21" grpId="0" animBg="1"/>
      <p:bldP spid="22" grpId="0" animBg="1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Storage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9874208" cy="512814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Never store passwords in plain 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Always salt and hash passwords before storing them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Use hash functions with a high work factor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These rules apply to any system that needs to authenticate users</a:t>
            </a:r>
          </a:p>
          <a:p>
            <a:pPr lvl="1"/>
            <a:r>
              <a:rPr lang="en-US" dirty="0"/>
              <a:t>Operating systems, websites, etc.</a:t>
            </a:r>
          </a:p>
        </p:txBody>
      </p:sp>
    </p:spTree>
    <p:extLst>
      <p:ext uri="{BB962C8B-B14F-4D97-AF65-F5344CB8AC3E}">
        <p14:creationId xmlns:p14="http://schemas.microsoft.com/office/powerpoint/2010/main" val="2268878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B1549F-D688-44AA-B01F-20816C19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Password Recovery and Reset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343F8-4ABF-40B2-ACB4-8E8F75D23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Lock">
            <a:extLst>
              <a:ext uri="{FF2B5EF4-FFF2-40B4-BE49-F238E27FC236}">
                <a16:creationId xmlns:a16="http://schemas.microsoft.com/office/drawing/2014/main" id="{E799E239-9C67-47B1-BC83-03CAA5FAD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64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Recovery/Reset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912" y="1600201"/>
            <a:ext cx="9596861" cy="719919"/>
          </a:xfrm>
        </p:spPr>
        <p:txBody>
          <a:bodyPr/>
          <a:lstStyle/>
          <a:p>
            <a:r>
              <a:rPr lang="en-US" dirty="0"/>
              <a:t>Problem: hashed passwords cannot be recovered (hopefully)</a:t>
            </a:r>
          </a:p>
        </p:txBody>
      </p:sp>
      <p:pic>
        <p:nvPicPr>
          <p:cNvPr id="5" name="Picture 2" descr="D:\Pictures\soft-scraps icons\User Coat Blue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85" y="2599232"/>
            <a:ext cx="962807" cy="96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540154" y="2320119"/>
            <a:ext cx="4599295" cy="1050878"/>
          </a:xfrm>
          <a:prstGeom prst="wedgeRoundRectCallout">
            <a:avLst>
              <a:gd name="adj1" fmla="val -62673"/>
              <a:gd name="adj2" fmla="val 339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“Hi… I forgot my password. Can you email me a copy? </a:t>
            </a:r>
            <a:r>
              <a:rPr lang="en-US" sz="2400" dirty="0" err="1"/>
              <a:t>Kthxbye</a:t>
            </a:r>
            <a:r>
              <a:rPr lang="en-US" sz="2400" dirty="0"/>
              <a:t>”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98180" y="3765642"/>
            <a:ext cx="9777367" cy="2935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is why systems typically implement password</a:t>
            </a:r>
            <a:r>
              <a:rPr lang="en-US" dirty="0">
                <a:solidFill>
                  <a:schemeClr val="accent1"/>
                </a:solidFill>
              </a:rPr>
              <a:t> reset</a:t>
            </a:r>
          </a:p>
          <a:p>
            <a:pPr lvl="1"/>
            <a:r>
              <a:rPr lang="en-US" dirty="0"/>
              <a:t>Use out-of-band info to authenticate the user</a:t>
            </a:r>
          </a:p>
          <a:p>
            <a:pPr lvl="1"/>
            <a:r>
              <a:rPr lang="en-US" dirty="0"/>
              <a:t>Overwrite hash(</a:t>
            </a:r>
            <a:r>
              <a:rPr lang="en-US" dirty="0" err="1"/>
              <a:t>old_pw</a:t>
            </a:r>
            <a:r>
              <a:rPr lang="en-US" dirty="0"/>
              <a:t>) with hash(</a:t>
            </a:r>
            <a:r>
              <a:rPr lang="en-US" dirty="0" err="1"/>
              <a:t>new_pw</a:t>
            </a:r>
            <a:r>
              <a:rPr lang="en-US" dirty="0"/>
              <a:t>)</a:t>
            </a:r>
          </a:p>
          <a:p>
            <a:r>
              <a:rPr lang="en-US" dirty="0"/>
              <a:t>Be careful: its possible to crack password reset</a:t>
            </a:r>
          </a:p>
        </p:txBody>
      </p:sp>
    </p:spTree>
    <p:extLst>
      <p:ext uri="{BB962C8B-B14F-4D97-AF65-F5344CB8AC3E}">
        <p14:creationId xmlns:p14="http://schemas.microsoft.com/office/powerpoint/2010/main" val="2905793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39B7A-5D63-44C5-B8E8-D605285B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Knowledge-based 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10C77-F46B-48C2-AFA7-1F4FDA596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implementations use </a:t>
            </a:r>
            <a:r>
              <a:rPr lang="en-US" dirty="0">
                <a:solidFill>
                  <a:schemeClr val="accent1"/>
                </a:solidFill>
              </a:rPr>
              <a:t>Knowledge Based Authentication </a:t>
            </a:r>
            <a:r>
              <a:rPr lang="en-US" dirty="0"/>
              <a:t>(</a:t>
            </a:r>
            <a:r>
              <a:rPr lang="en-US" dirty="0">
                <a:solidFill>
                  <a:schemeClr val="accent1"/>
                </a:solidFill>
              </a:rPr>
              <a:t>KBA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What was your mother’s maiden name?</a:t>
            </a:r>
          </a:p>
          <a:p>
            <a:pPr lvl="1"/>
            <a:r>
              <a:rPr lang="en-US" dirty="0"/>
              <a:t>What was your prior street address?</a:t>
            </a:r>
          </a:p>
          <a:p>
            <a:pPr lvl="1"/>
            <a:r>
              <a:rPr lang="en-US" dirty="0"/>
              <a:t>Where did you go to elementary school</a:t>
            </a:r>
          </a:p>
          <a:p>
            <a:r>
              <a:rPr lang="en-US" dirty="0"/>
              <a:t>Problems?</a:t>
            </a:r>
          </a:p>
          <a:p>
            <a:pPr lvl="1"/>
            <a:r>
              <a:rPr lang="en-US" dirty="0"/>
              <a:t>This information is widely available to anyone</a:t>
            </a:r>
          </a:p>
          <a:p>
            <a:pPr lvl="1"/>
            <a:r>
              <a:rPr lang="en-US" dirty="0"/>
              <a:t>Publicly accessible social network profiles</a:t>
            </a:r>
          </a:p>
          <a:p>
            <a:pPr lvl="1"/>
            <a:r>
              <a:rPr lang="en-US" dirty="0"/>
              <a:t>Background-check services like </a:t>
            </a:r>
            <a:r>
              <a:rPr lang="en-US" dirty="0" err="1"/>
              <a:t>Spokeo</a:t>
            </a:r>
            <a:endParaRPr lang="en-US" dirty="0"/>
          </a:p>
          <a:p>
            <a:r>
              <a:rPr lang="en-US" dirty="0"/>
              <a:t>Experts recommend that services not use KBA</a:t>
            </a:r>
          </a:p>
          <a:p>
            <a:pPr lvl="1"/>
            <a:r>
              <a:rPr lang="en-US" dirty="0"/>
              <a:t>When asked, users should generate random answers to these questions</a:t>
            </a:r>
          </a:p>
        </p:txBody>
      </p:sp>
    </p:spTree>
    <p:extLst>
      <p:ext uri="{BB962C8B-B14F-4D97-AF65-F5344CB8AC3E}">
        <p14:creationId xmlns:p14="http://schemas.microsoft.com/office/powerpoint/2010/main" val="2684688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3DF34-28D5-4D4B-B2D1-DEAA545A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Account-based Reset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882B9-2BCF-43D5-954F-158D9456A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authenticate a user by sending a code to their contact address</a:t>
            </a:r>
          </a:p>
          <a:p>
            <a:pPr lvl="1"/>
            <a:r>
              <a:rPr lang="en-US" dirty="0"/>
              <a:t>Typically e-mail address or phone number</a:t>
            </a:r>
          </a:p>
          <a:p>
            <a:r>
              <a:rPr lang="en-US" dirty="0"/>
              <a:t>Security rests on the assumption that the person’s contact address is also secure</a:t>
            </a:r>
          </a:p>
          <a:p>
            <a:pPr lvl="1"/>
            <a:r>
              <a:rPr lang="en-US" dirty="0"/>
              <a:t>E-mail account takeover</a:t>
            </a:r>
          </a:p>
          <a:p>
            <a:pPr lvl="1"/>
            <a:r>
              <a:rPr lang="en-US" dirty="0"/>
              <a:t>SIM hijacking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34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CE008-BEE3-4048-832B-ECEB85B7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Password Reset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F9EB4-E0E8-4401-84A4-39F639775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Password reset mechanisms are often targeted and are quite vulnerable</a:t>
            </a:r>
          </a:p>
          <a:p>
            <a:r>
              <a:rPr lang="en-US" dirty="0"/>
              <a:t>Best practice: implement a layered mechanism</a:t>
            </a:r>
          </a:p>
          <a:p>
            <a:pPr lvl="1"/>
            <a:r>
              <a:rPr lang="en-US" dirty="0"/>
              <a:t>Knowledge-based</a:t>
            </a:r>
          </a:p>
          <a:p>
            <a:pPr lvl="1"/>
            <a:r>
              <a:rPr lang="en-US" dirty="0"/>
              <a:t>Secondary account</a:t>
            </a:r>
          </a:p>
          <a:p>
            <a:pPr lvl="1"/>
            <a:r>
              <a:rPr lang="en-US" dirty="0"/>
              <a:t>Second factor authentication: biometric or tokens</a:t>
            </a:r>
          </a:p>
          <a:p>
            <a:r>
              <a:rPr lang="en-US" dirty="0"/>
              <a:t>Warning: more secure = less usable</a:t>
            </a:r>
          </a:p>
          <a:p>
            <a:pPr lvl="1"/>
            <a:r>
              <a:rPr lang="en-US" dirty="0"/>
              <a:t>Password loss is common, people will be frustrated by onerous reset mechanisms</a:t>
            </a:r>
          </a:p>
        </p:txBody>
      </p:sp>
    </p:spTree>
    <p:extLst>
      <p:ext uri="{BB962C8B-B14F-4D97-AF65-F5344CB8AC3E}">
        <p14:creationId xmlns:p14="http://schemas.microsoft.com/office/powerpoint/2010/main" val="3125027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9372600" cy="49370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Authentication</a:t>
            </a:r>
            <a:r>
              <a:rPr lang="en-US" dirty="0"/>
              <a:t> is the process of verifying an actor’s </a:t>
            </a:r>
            <a:r>
              <a:rPr lang="en-US" dirty="0">
                <a:solidFill>
                  <a:schemeClr val="accent1"/>
                </a:solidFill>
              </a:rPr>
              <a:t>identity</a:t>
            </a:r>
          </a:p>
          <a:p>
            <a:r>
              <a:rPr lang="en-US" dirty="0"/>
              <a:t>Critical for security of systems</a:t>
            </a:r>
          </a:p>
          <a:p>
            <a:pPr lvl="1"/>
            <a:r>
              <a:rPr lang="en-US" dirty="0"/>
              <a:t>Permissions, capabilities, and access control are all contingent upon knowing the identity of the actor</a:t>
            </a:r>
          </a:p>
          <a:p>
            <a:r>
              <a:rPr lang="en-US" dirty="0"/>
              <a:t>Typically parameterized as a </a:t>
            </a:r>
            <a:r>
              <a:rPr lang="en-US" dirty="0">
                <a:solidFill>
                  <a:schemeClr val="accent1"/>
                </a:solidFill>
              </a:rPr>
              <a:t>username</a:t>
            </a:r>
            <a:r>
              <a:rPr lang="en-US" dirty="0"/>
              <a:t> and a </a:t>
            </a:r>
            <a:r>
              <a:rPr lang="en-US" dirty="0">
                <a:solidFill>
                  <a:schemeClr val="accent1"/>
                </a:solidFill>
              </a:rPr>
              <a:t>secret</a:t>
            </a:r>
          </a:p>
          <a:p>
            <a:pPr lvl="1"/>
            <a:r>
              <a:rPr lang="en-US" dirty="0"/>
              <a:t>The secret attempts to limit unauthorized access</a:t>
            </a:r>
          </a:p>
          <a:p>
            <a:r>
              <a:rPr lang="en-US" dirty="0"/>
              <a:t>Desirable properties of secrets include being </a:t>
            </a:r>
            <a:r>
              <a:rPr lang="en-US" i="1" dirty="0"/>
              <a:t>unforgeable</a:t>
            </a:r>
            <a:r>
              <a:rPr lang="en-US" dirty="0"/>
              <a:t>, </a:t>
            </a:r>
            <a:r>
              <a:rPr lang="en-US" i="1" dirty="0" err="1"/>
              <a:t>unguessable</a:t>
            </a:r>
            <a:r>
              <a:rPr lang="en-US" dirty="0"/>
              <a:t>, </a:t>
            </a:r>
            <a:r>
              <a:rPr lang="en-US"/>
              <a:t>and </a:t>
            </a:r>
            <a:r>
              <a:rPr lang="en-US" i="1"/>
              <a:t>revocable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43703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3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Password Cracking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71575" y="4473360"/>
            <a:ext cx="9469211" cy="865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1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Password Theory</a:t>
            </a:r>
          </a:p>
          <a:p>
            <a:pPr algn="ctr"/>
            <a:r>
              <a:rPr lang="en-US" sz="11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Hash Chains</a:t>
            </a:r>
          </a:p>
          <a:p>
            <a:pPr algn="ctr"/>
            <a:r>
              <a:rPr lang="en-US" sz="11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Rainbow Tables</a:t>
            </a:r>
          </a:p>
          <a:p>
            <a:pPr algn="ctr"/>
            <a:endParaRPr lang="en-US" sz="1100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sz="1100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1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201182" y="4093900"/>
            <a:ext cx="5595184" cy="26826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Attacker Goals and Threat Model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7968"/>
            <a:ext cx="10515600" cy="1746931"/>
          </a:xfrm>
        </p:spPr>
        <p:txBody>
          <a:bodyPr/>
          <a:lstStyle/>
          <a:p>
            <a:r>
              <a:rPr lang="en-US" dirty="0"/>
              <a:t>Assume we have a system storing usernames and passwords</a:t>
            </a:r>
          </a:p>
          <a:p>
            <a:r>
              <a:rPr lang="en-US" dirty="0"/>
              <a:t>The attacker has access to the password database/file</a:t>
            </a:r>
          </a:p>
        </p:txBody>
      </p:sp>
      <p:pic>
        <p:nvPicPr>
          <p:cNvPr id="6" name="Picture 2" descr="D:\Classes\CS 4700\assets\devil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82" y="4860150"/>
            <a:ext cx="1150145" cy="11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1543" y="5200835"/>
          <a:ext cx="229734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H(PW)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iuafNas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sandi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23asZR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amislove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9xgGw/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4" y="4539202"/>
            <a:ext cx="832144" cy="832144"/>
          </a:xfrm>
          <a:prstGeom prst="rect">
            <a:avLst/>
          </a:prstGeom>
        </p:spPr>
      </p:pic>
      <p:sp>
        <p:nvSpPr>
          <p:cNvPr id="9" name="Flowchart: Magnetic Disk 8"/>
          <p:cNvSpPr/>
          <p:nvPr/>
        </p:nvSpPr>
        <p:spPr>
          <a:xfrm>
            <a:off x="537189" y="4860150"/>
            <a:ext cx="393616" cy="5111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763130" y="5135388"/>
          <a:ext cx="2192148" cy="14833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55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Password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p4ssW0rd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sandi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amislove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3spr3ss0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782730" y="4726923"/>
            <a:ext cx="2155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Cracked Passwords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622169" y="5481647"/>
            <a:ext cx="994989" cy="54254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2314" y="4169870"/>
            <a:ext cx="1156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Database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7351327" y="3005663"/>
            <a:ext cx="4263370" cy="1594240"/>
          </a:xfrm>
          <a:prstGeom prst="cloudCallout">
            <a:avLst>
              <a:gd name="adj1" fmla="val -50520"/>
              <a:gd name="adj2" fmla="val 72774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 </a:t>
            </a:r>
            <a:r>
              <a:rPr lang="en-US" sz="2400" dirty="0" err="1"/>
              <a:t>wanna</a:t>
            </a:r>
            <a:r>
              <a:rPr lang="en-US" sz="2400" dirty="0"/>
              <a:t> login to those user accounts!</a:t>
            </a:r>
          </a:p>
        </p:txBody>
      </p:sp>
    </p:spTree>
    <p:extLst>
      <p:ext uri="{BB962C8B-B14F-4D97-AF65-F5344CB8AC3E}">
        <p14:creationId xmlns:p14="http://schemas.microsoft.com/office/powerpoint/2010/main" val="99140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53541 0.1303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9" grpId="1" animBg="1"/>
      <p:bldP spid="11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Password Cracking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Problem: humans are terrible at generating/remembering random strings</a:t>
            </a:r>
          </a:p>
          <a:p>
            <a:r>
              <a:rPr lang="en-US" dirty="0"/>
              <a:t>Passwords are often weak enough to be </a:t>
            </a:r>
            <a:r>
              <a:rPr lang="en-US" dirty="0">
                <a:solidFill>
                  <a:schemeClr val="accent1"/>
                </a:solidFill>
              </a:rPr>
              <a:t>brute-forced</a:t>
            </a:r>
          </a:p>
          <a:p>
            <a:pPr lvl="1"/>
            <a:r>
              <a:rPr lang="en-US" dirty="0"/>
              <a:t>Naïve way: systematically try all possible passwords</a:t>
            </a:r>
          </a:p>
          <a:p>
            <a:pPr lvl="1"/>
            <a:r>
              <a:rPr lang="en-US" dirty="0"/>
              <a:t>Slightly smarter way: take into account non-uniform distribution of characters</a:t>
            </a:r>
          </a:p>
          <a:p>
            <a:r>
              <a:rPr lang="en-US" dirty="0"/>
              <a:t>Dictionary attacks are also highly effective</a:t>
            </a:r>
          </a:p>
          <a:p>
            <a:pPr lvl="1"/>
            <a:r>
              <a:rPr lang="en-US" dirty="0"/>
              <a:t>Select a baseline wordlist/dictionary full of </a:t>
            </a:r>
            <a:r>
              <a:rPr lang="en-US" b="1" dirty="0"/>
              <a:t>likely</a:t>
            </a:r>
            <a:r>
              <a:rPr lang="en-US" dirty="0"/>
              <a:t> passwords</a:t>
            </a:r>
          </a:p>
          <a:p>
            <a:pPr lvl="2"/>
            <a:r>
              <a:rPr lang="en-US" dirty="0"/>
              <a:t>Today, the best wordlists come from lists of breached passwords</a:t>
            </a:r>
          </a:p>
          <a:p>
            <a:pPr lvl="1"/>
            <a:r>
              <a:rPr lang="en-US" dirty="0"/>
              <a:t>Rule-guided word mangling to look for slight variations</a:t>
            </a:r>
          </a:p>
          <a:p>
            <a:pPr lvl="2"/>
            <a:r>
              <a:rPr lang="en-US" dirty="0"/>
              <a:t>E.g. password </a:t>
            </a:r>
            <a:r>
              <a:rPr lang="en-US" dirty="0">
                <a:sym typeface="Wingdings" panose="05000000000000000000" pitchFamily="2" charset="2"/>
              </a:rPr>
              <a:t> Password  p4ssword  passw0rd  p4ssw0rd  password1  etc.</a:t>
            </a:r>
          </a:p>
          <a:p>
            <a:r>
              <a:rPr lang="en-US" dirty="0">
                <a:sym typeface="Wingdings" panose="05000000000000000000" pitchFamily="2" charset="2"/>
              </a:rPr>
              <a:t>Many password cracking tools exist (e.g. John the Ripper, </a:t>
            </a:r>
            <a:r>
              <a:rPr lang="en-US" dirty="0" err="1">
                <a:sym typeface="Wingdings" panose="05000000000000000000" pitchFamily="2" charset="2"/>
              </a:rPr>
              <a:t>hashcat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24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“Deep Crack”: The EFF DES Cracker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968"/>
            <a:ext cx="5461000" cy="5344680"/>
          </a:xfrm>
        </p:spPr>
        <p:txBody>
          <a:bodyPr/>
          <a:lstStyle/>
          <a:p>
            <a:r>
              <a:rPr lang="en-US" dirty="0"/>
              <a:t>DES uses a 56-bit key</a:t>
            </a:r>
          </a:p>
          <a:p>
            <a:r>
              <a:rPr lang="en-US" dirty="0"/>
              <a:t>$250K in 1998, capable of brute-forcing DES keys in 56 hours</a:t>
            </a:r>
          </a:p>
          <a:p>
            <a:pPr lvl="1"/>
            <a:r>
              <a:rPr lang="en-US" dirty="0"/>
              <a:t>Uses 1856 custom ASIC chips</a:t>
            </a:r>
          </a:p>
          <a:p>
            <a:r>
              <a:rPr lang="en-US" dirty="0"/>
              <a:t>Similar attacks have been demonstrated against MD5, SHA1</a:t>
            </a:r>
          </a:p>
          <a:p>
            <a:r>
              <a:rPr lang="en-US" dirty="0"/>
              <a:t>Modern equivalent?</a:t>
            </a:r>
          </a:p>
          <a:p>
            <a:pPr lvl="1"/>
            <a:r>
              <a:rPr lang="en-US" dirty="0"/>
              <a:t>Bitcoin mining ASICs</a:t>
            </a:r>
          </a:p>
        </p:txBody>
      </p:sp>
      <p:pic>
        <p:nvPicPr>
          <p:cNvPr id="5" name="pasted-image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6769407" y="1407968"/>
            <a:ext cx="5086532" cy="53278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5953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Speeding Up Brute-Force Cracking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Brute force attacks are slow because hashing is CPU intensive</a:t>
                </a:r>
              </a:p>
              <a:p>
                <a:pPr lvl="1"/>
                <a:r>
                  <a:rPr lang="en-US" dirty="0"/>
                  <a:t>Especially if a strong function (SHA512, </a:t>
                </a:r>
                <a:r>
                  <a:rPr lang="en-US" dirty="0" err="1"/>
                  <a:t>bcrypt</a:t>
                </a:r>
                <a:r>
                  <a:rPr lang="en-US" dirty="0"/>
                  <a:t>) is used</a:t>
                </a:r>
              </a:p>
              <a:p>
                <a:r>
                  <a:rPr lang="en-US" dirty="0"/>
                  <a:t>Idea: why not pre-compute and store all hashes?</a:t>
                </a:r>
              </a:p>
              <a:p>
                <a:pPr lvl="1"/>
                <a:r>
                  <a:rPr lang="en-US" dirty="0"/>
                  <a:t>You would only need to pay the CPU cost once…</a:t>
                </a:r>
              </a:p>
              <a:p>
                <a:pPr lvl="1"/>
                <a:r>
                  <a:rPr lang="en-US" dirty="0"/>
                  <a:t>… for a given salt</a:t>
                </a:r>
              </a:p>
              <a:p>
                <a:r>
                  <a:rPr lang="en-US" dirty="0"/>
                  <a:t>Given a hash function </a:t>
                </a:r>
                <a:r>
                  <a:rPr lang="en-US" i="1" dirty="0"/>
                  <a:t>H</a:t>
                </a:r>
                <a:r>
                  <a:rPr lang="en-US" dirty="0"/>
                  <a:t>, a target hash </a:t>
                </a:r>
                <a:r>
                  <a:rPr lang="en-US" i="1" dirty="0"/>
                  <a:t>h</a:t>
                </a:r>
                <a:r>
                  <a:rPr lang="en-US" dirty="0"/>
                  <a:t>, and password space </a:t>
                </a:r>
                <a:r>
                  <a:rPr lang="en-US" i="1" dirty="0"/>
                  <a:t>P</a:t>
                </a:r>
                <a:r>
                  <a:rPr lang="en-US" dirty="0"/>
                  <a:t>, goal is to recover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Problem: naïve approach requires </a:t>
                </a:r>
                <a:r>
                  <a:rPr lang="en-US" i="1" dirty="0"/>
                  <a:t>Θ(|</a:t>
                </a:r>
                <a:r>
                  <a:rPr lang="en-US" i="1" dirty="0" err="1"/>
                  <a:t>P|n</a:t>
                </a:r>
                <a:r>
                  <a:rPr lang="en-US" i="1" dirty="0"/>
                  <a:t>)</a:t>
                </a:r>
                <a:r>
                  <a:rPr lang="en-US" dirty="0"/>
                  <a:t> bits, where </a:t>
                </a:r>
                <a:r>
                  <a:rPr lang="en-US" i="1" dirty="0"/>
                  <a:t>n</a:t>
                </a:r>
                <a:r>
                  <a:rPr lang="en-US" dirty="0"/>
                  <a:t> is the space of the output of </a:t>
                </a:r>
                <a:r>
                  <a:rPr lang="en-US" i="1" dirty="0"/>
                  <a:t>H</a:t>
                </a:r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4008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Chains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192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Hash chains enable time-space efficient reversal of hash functions</a:t>
                </a:r>
              </a:p>
              <a:p>
                <a:r>
                  <a:rPr lang="en-US" dirty="0"/>
                  <a:t>Key idea: pre-compute </a:t>
                </a:r>
                <a:r>
                  <a:rPr lang="en-US" dirty="0">
                    <a:solidFill>
                      <a:schemeClr val="accent1"/>
                    </a:solidFill>
                  </a:rPr>
                  <a:t>chains</a:t>
                </a:r>
                <a:r>
                  <a:rPr lang="en-US" dirty="0"/>
                  <a:t> of passwords of length </a:t>
                </a:r>
                <a:r>
                  <a:rPr lang="en-US" i="1" dirty="0"/>
                  <a:t>k</a:t>
                </a:r>
                <a:r>
                  <a:rPr lang="en-US" dirty="0"/>
                  <a:t>…</a:t>
                </a:r>
              </a:p>
              <a:p>
                <a:pPr lvl="1"/>
                <a:r>
                  <a:rPr lang="en-US" dirty="0"/>
                  <a:t>… but only store the start and end of each chain</a:t>
                </a:r>
              </a:p>
              <a:p>
                <a:pPr lvl="1"/>
                <a:r>
                  <a:rPr lang="en-US" dirty="0"/>
                  <a:t>Larger </a:t>
                </a:r>
                <a:r>
                  <a:rPr lang="en-US" i="1" dirty="0"/>
                  <a:t>k </a:t>
                </a:r>
                <a:r>
                  <a:rPr lang="en-US" dirty="0">
                    <a:sym typeface="Wingdings" panose="05000000000000000000" pitchFamily="2" charset="2"/>
                  </a:rPr>
                  <a:t> fewer chains to store, more CPU cost to rebuild chains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Small </a:t>
                </a:r>
                <a:r>
                  <a:rPr lang="en-US" i="1" dirty="0">
                    <a:sym typeface="Wingdings" panose="05000000000000000000" pitchFamily="2" charset="2"/>
                  </a:rPr>
                  <a:t>k</a:t>
                </a:r>
                <a:r>
                  <a:rPr lang="en-US" dirty="0">
                    <a:sym typeface="Wingdings" panose="05000000000000000000" pitchFamily="2" charset="2"/>
                  </a:rPr>
                  <a:t>  more chains to store, less CPU cost to rebuild chains</a:t>
                </a:r>
              </a:p>
              <a:p>
                <a:r>
                  <a:rPr lang="en-US" dirty="0">
                    <a:sym typeface="Wingdings" panose="05000000000000000000" pitchFamily="2" charset="2"/>
                  </a:rPr>
                  <a:t>Building chains require </a:t>
                </a:r>
                <a:r>
                  <a:rPr lang="en-US" i="1" dirty="0"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ym typeface="Wingdings" panose="05000000000000000000" pitchFamily="2" charset="2"/>
                  </a:rPr>
                  <a:t>, as well as a reduction </a:t>
                </a:r>
                <a:r>
                  <a:rPr lang="en-US" i="1" dirty="0"/>
                  <a:t>R : H ↦ P</a:t>
                </a:r>
              </a:p>
              <a:p>
                <a:pPr lvl="1"/>
                <a:r>
                  <a:rPr lang="en-US" dirty="0"/>
                  <a:t>Begin by selecting some initial set of password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’, apply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for </a:t>
                </a:r>
                <a:r>
                  <a:rPr lang="en-US" b="0" i="1" dirty="0">
                    <a:ea typeface="Cambria Math" panose="02040503050406030204" pitchFamily="18" charset="0"/>
                  </a:rPr>
                  <a:t>k </a:t>
                </a:r>
                <a:r>
                  <a:rPr lang="en-US" b="0" dirty="0">
                    <a:ea typeface="Cambria Math" panose="02040503050406030204" pitchFamily="18" charset="0"/>
                  </a:rPr>
                  <a:t>iterations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Only store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To recover hash </a:t>
                </a:r>
                <a:r>
                  <a:rPr lang="en-US" i="1" dirty="0">
                    <a:ea typeface="Cambria Math" panose="02040503050406030204" pitchFamily="18" charset="0"/>
                  </a:rPr>
                  <a:t>h</a:t>
                </a:r>
                <a:r>
                  <a:rPr lang="en-US" dirty="0">
                    <a:ea typeface="Cambria Math" panose="02040503050406030204" pitchFamily="18" charset="0"/>
                  </a:rPr>
                  <a:t>, apply R and H until the end of a chain is found</a:t>
                </a:r>
              </a:p>
              <a:p>
                <a:pPr lvl="1"/>
                <a:r>
                  <a:rPr lang="en-US" b="0" dirty="0">
                    <a:ea typeface="Cambria Math" panose="02040503050406030204" pitchFamily="18" charset="0"/>
                  </a:rPr>
                  <a:t>Rebuild the chain 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i="1" dirty="0">
                    <a:ea typeface="Cambria Math" panose="02040503050406030204" pitchFamily="18" charset="0"/>
                  </a:rPr>
                  <a:t>H(p) = h </a:t>
                </a:r>
                <a:r>
                  <a:rPr lang="en-US" dirty="0">
                    <a:ea typeface="Cambria Math" panose="02040503050406030204" pitchFamily="18" charset="0"/>
                  </a:rPr>
                  <a:t>may be within the chain</a:t>
                </a:r>
                <a:endParaRPr lang="en-US" b="0" i="1" dirty="0">
                  <a:ea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1928"/>
              </a:xfrm>
              <a:blipFill>
                <a:blip r:embed="rId2"/>
                <a:stretch>
                  <a:fillRect l="-1043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876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Uncompressed Hash Chain Example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271080"/>
              </p:ext>
            </p:extLst>
          </p:nvPr>
        </p:nvGraphicFramePr>
        <p:xfrm>
          <a:off x="1022094" y="3182483"/>
          <a:ext cx="9050022" cy="1981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8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82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H(p’) = h’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R(h’) = p”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H(p”) = h”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R(h”) = p’’’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H(p’’’) = h’’’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R(h’’’) = p*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abcde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\\WPNP_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vlsfqp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_QOZLR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eusrqv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CMRQ5X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cjldar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passw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VZDGEF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gfnxsk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ZLGEKV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yookol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EBOTHT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zvxscs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12345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SM-QK\9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sawtzg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RHKP_D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gvmdwm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BYE4LB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wjizbn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secrt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OKFTaY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btweoz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WA15HK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ttgovl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Q_4\6ZB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eivlqc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68938" y="399426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 = 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E8E261-4BFA-41D8-9D97-8E296265331F}"/>
              </a:ext>
            </a:extLst>
          </p:cNvPr>
          <p:cNvSpPr/>
          <p:nvPr/>
        </p:nvSpPr>
        <p:spPr>
          <a:xfrm>
            <a:off x="896471" y="3113695"/>
            <a:ext cx="1014620" cy="2176088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6B7B13-4C8A-43E5-AB25-7559204A3BA6}"/>
              </a:ext>
            </a:extLst>
          </p:cNvPr>
          <p:cNvSpPr/>
          <p:nvPr/>
        </p:nvSpPr>
        <p:spPr>
          <a:xfrm>
            <a:off x="8671113" y="3085039"/>
            <a:ext cx="1526625" cy="2176088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BD7F4CDB-A8C9-44AC-B874-EE8A0B48DE82}"/>
              </a:ext>
            </a:extLst>
          </p:cNvPr>
          <p:cNvSpPr/>
          <p:nvPr/>
        </p:nvSpPr>
        <p:spPr>
          <a:xfrm>
            <a:off x="8474635" y="1690688"/>
            <a:ext cx="3263153" cy="1096864"/>
          </a:xfrm>
          <a:prstGeom prst="wedgeRectCallout">
            <a:avLst>
              <a:gd name="adj1" fmla="val -32188"/>
              <a:gd name="adj2" fmla="val 6849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Only these two columns get stored on disk</a:t>
            </a:r>
          </a:p>
        </p:txBody>
      </p:sp>
    </p:spTree>
    <p:extLst>
      <p:ext uri="{BB962C8B-B14F-4D97-AF65-F5344CB8AC3E}">
        <p14:creationId xmlns:p14="http://schemas.microsoft.com/office/powerpoint/2010/main" val="411330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412"/>
            <a:ext cx="10515600" cy="1008194"/>
          </a:xfrm>
        </p:spPr>
        <p:txBody>
          <a:bodyPr/>
          <a:lstStyle/>
          <a:p>
            <a:r>
              <a:rPr lang="en-US" dirty="0"/>
              <a:t>Hash Chain Example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04365" y="1321813"/>
          <a:ext cx="2261236" cy="1981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8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abcde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cjldar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passw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zvxscs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12345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wjizbn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secrt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eivlqc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97357" y="4575359"/>
          <a:ext cx="10493569" cy="792480"/>
        </p:xfrm>
        <a:graphic>
          <a:graphicData uri="http://schemas.openxmlformats.org/drawingml/2006/table">
            <a:tbl>
              <a:tblPr bandRow="1">
                <a:tableStyleId>{9DCAF9ED-07DC-4A11-8D7F-57B35C25682E}</a:tableStyleId>
              </a:tblPr>
              <a:tblGrid>
                <a:gridCol w="930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5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1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0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2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433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0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H(p) =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R(h) = p’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H(p’) = h’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R(h’) = p”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H(p”) = h”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R(h”) = p’’’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H(p’’’) = h’’’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sawtzg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RHKP_D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gvmdwm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BYE4LB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wjizbn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ular Callout 5"/>
          <p:cNvSpPr/>
          <p:nvPr/>
        </p:nvSpPr>
        <p:spPr>
          <a:xfrm>
            <a:off x="2963985" y="5812006"/>
            <a:ext cx="2344615" cy="711200"/>
          </a:xfrm>
          <a:prstGeom prst="wedgeRectCallout">
            <a:avLst>
              <a:gd name="adj1" fmla="val -52500"/>
              <a:gd name="adj2" fmla="val -9244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Hash to recover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23091" y="5812006"/>
            <a:ext cx="2551720" cy="711200"/>
          </a:xfrm>
          <a:prstGeom prst="wedgeRectCallout">
            <a:avLst>
              <a:gd name="adj1" fmla="val 12711"/>
              <a:gd name="adj2" fmla="val -94644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Desired password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8463" y="213903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 = 3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8615" y="5002858"/>
            <a:ext cx="859692" cy="328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52091" y="5034118"/>
            <a:ext cx="1074615" cy="296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02201" y="5041934"/>
            <a:ext cx="1074615" cy="265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80016" y="5065381"/>
            <a:ext cx="1074615" cy="265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72509" y="2522486"/>
            <a:ext cx="1142999" cy="3980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ontent Placeholder 3"/>
          <p:cNvGraphicFramePr>
            <a:graphicFrameLocks/>
          </p:cNvGraphicFramePr>
          <p:nvPr/>
        </p:nvGraphicFramePr>
        <p:xfrm>
          <a:off x="1899233" y="3541384"/>
          <a:ext cx="9050022" cy="7924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882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82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H(p’) = h’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R(h’) = p”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H(p”) = h”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R(h”) = p’’’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H(p’’’) = h’’’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R(h’’’) = p*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12345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SM-QK\9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sawtzg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RHKP_D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wjizbn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778368" y="4006397"/>
            <a:ext cx="1074615" cy="265723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89398" y="4006397"/>
            <a:ext cx="1074615" cy="265723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34001" y="4006397"/>
            <a:ext cx="1074615" cy="265723"/>
          </a:xfrm>
          <a:prstGeom prst="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10655" y="4967942"/>
            <a:ext cx="1213336" cy="3980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40553" y="3940219"/>
            <a:ext cx="2665047" cy="3980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580184" y="1148862"/>
            <a:ext cx="6080369" cy="2087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Size of the table is dramatically reduced…</a:t>
            </a:r>
          </a:p>
          <a:p>
            <a:r>
              <a:rPr lang="en-US" dirty="0"/>
              <a:t>… but some computation is necessary once a match is found</a:t>
            </a:r>
          </a:p>
        </p:txBody>
      </p:sp>
    </p:spTree>
    <p:extLst>
      <p:ext uri="{BB962C8B-B14F-4D97-AF65-F5344CB8AC3E}">
        <p14:creationId xmlns:p14="http://schemas.microsoft.com/office/powerpoint/2010/main" val="361031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7" grpId="0" animBg="1"/>
      <p:bldP spid="16" grpId="0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Hash Chains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Hash chains are prone to </a:t>
            </a:r>
            <a:r>
              <a:rPr lang="en-US" dirty="0">
                <a:solidFill>
                  <a:schemeClr val="accent1"/>
                </a:solidFill>
              </a:rPr>
              <a:t>collisions</a:t>
            </a:r>
          </a:p>
          <a:p>
            <a:pPr lvl="1"/>
            <a:r>
              <a:rPr lang="en-US" dirty="0"/>
              <a:t>Collisions occur when </a:t>
            </a:r>
            <a:r>
              <a:rPr lang="en-US" i="1" dirty="0"/>
              <a:t>H(p’) = H(p”) </a:t>
            </a:r>
            <a:r>
              <a:rPr lang="en-US" dirty="0"/>
              <a:t>or </a:t>
            </a:r>
            <a:r>
              <a:rPr lang="en-US" i="1" dirty="0"/>
              <a:t>R(h’) = R(h”)</a:t>
            </a:r>
            <a:r>
              <a:rPr lang="en-US" dirty="0"/>
              <a:t> (the latter is more likely)</a:t>
            </a:r>
          </a:p>
          <a:p>
            <a:pPr lvl="1"/>
            <a:r>
              <a:rPr lang="en-US" dirty="0"/>
              <a:t>Causes the chains to merge or overlap</a:t>
            </a:r>
          </a:p>
          <a:p>
            <a:r>
              <a:rPr lang="en-US" dirty="0"/>
              <a:t>Problems caused by collisions</a:t>
            </a:r>
          </a:p>
          <a:p>
            <a:pPr lvl="1"/>
            <a:r>
              <a:rPr lang="en-US" dirty="0"/>
              <a:t>Wasted space in the file, since the chains cover the same password space</a:t>
            </a:r>
          </a:p>
          <a:p>
            <a:pPr lvl="1"/>
            <a:r>
              <a:rPr lang="en-US" dirty="0"/>
              <a:t>False positives: a chain may not include the password even if the end matches</a:t>
            </a:r>
          </a:p>
          <a:p>
            <a:r>
              <a:rPr lang="en-US" dirty="0"/>
              <a:t>Proper choice of </a:t>
            </a:r>
            <a:r>
              <a:rPr lang="en-US" i="1" dirty="0"/>
              <a:t>R()</a:t>
            </a:r>
            <a:r>
              <a:rPr lang="en-US" dirty="0"/>
              <a:t> is critical</a:t>
            </a:r>
          </a:p>
          <a:p>
            <a:pPr lvl="1"/>
            <a:r>
              <a:rPr lang="en-US" dirty="0"/>
              <a:t>Goal is to cover </a:t>
            </a:r>
            <a:r>
              <a:rPr lang="en-US" b="1" i="1" dirty="0"/>
              <a:t>likely</a:t>
            </a:r>
            <a:r>
              <a:rPr lang="en-US" dirty="0"/>
              <a:t> password space, not entire password space</a:t>
            </a:r>
          </a:p>
          <a:p>
            <a:pPr lvl="1"/>
            <a:r>
              <a:rPr lang="en-US" i="1" dirty="0"/>
              <a:t>R</a:t>
            </a:r>
            <a:r>
              <a:rPr lang="en-US" dirty="0"/>
              <a:t> cannot be collision resistant (like </a:t>
            </a:r>
            <a:r>
              <a:rPr lang="en-US" i="1" dirty="0"/>
              <a:t>H</a:t>
            </a:r>
            <a:r>
              <a:rPr lang="en-US" dirty="0"/>
              <a:t>) since it has to map into likely plaintexts</a:t>
            </a:r>
          </a:p>
          <a:p>
            <a:pPr lvl="1"/>
            <a:r>
              <a:rPr lang="en-US" dirty="0"/>
              <a:t>Difficult to select </a:t>
            </a:r>
            <a:r>
              <a:rPr lang="en-US" i="1" dirty="0"/>
              <a:t>R </a:t>
            </a:r>
            <a:r>
              <a:rPr lang="en-US" dirty="0"/>
              <a:t>under this criterion</a:t>
            </a:r>
          </a:p>
        </p:txBody>
      </p:sp>
    </p:spTree>
    <p:extLst>
      <p:ext uri="{BB962C8B-B14F-4D97-AF65-F5344CB8AC3E}">
        <p14:creationId xmlns:p14="http://schemas.microsoft.com/office/powerpoint/2010/main" val="3955081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Rainbow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Rainbow tables improve on hash chains by reducing the likelihood of collisions</a:t>
            </a:r>
          </a:p>
          <a:p>
            <a:r>
              <a:rPr lang="en-US" dirty="0"/>
              <a:t>Key idea: instead of using a single reduction </a:t>
            </a:r>
            <a:r>
              <a:rPr lang="en-US" i="1" dirty="0"/>
              <a:t>R</a:t>
            </a:r>
            <a:r>
              <a:rPr lang="en-US" dirty="0"/>
              <a:t>, use a family of reductions </a:t>
            </a:r>
            <a:r>
              <a:rPr lang="en-US" i="1" dirty="0"/>
              <a:t>{R</a:t>
            </a:r>
            <a:r>
              <a:rPr lang="en-US" i="1" baseline="-25000" dirty="0"/>
              <a:t>1</a:t>
            </a:r>
            <a:r>
              <a:rPr lang="en-US" i="1" dirty="0"/>
              <a:t>, R</a:t>
            </a:r>
            <a:r>
              <a:rPr lang="en-US" i="1" baseline="-25000" dirty="0"/>
              <a:t>2</a:t>
            </a:r>
            <a:r>
              <a:rPr lang="en-US" i="1" dirty="0"/>
              <a:t>, … , </a:t>
            </a:r>
            <a:r>
              <a:rPr lang="en-US" i="1" dirty="0" err="1"/>
              <a:t>R</a:t>
            </a:r>
            <a:r>
              <a:rPr lang="en-US" i="1" baseline="-25000" dirty="0" err="1"/>
              <a:t>k</a:t>
            </a:r>
            <a:r>
              <a:rPr lang="en-US" i="1" dirty="0"/>
              <a:t>}</a:t>
            </a:r>
          </a:p>
          <a:p>
            <a:pPr lvl="1"/>
            <a:r>
              <a:rPr lang="en-US" dirty="0"/>
              <a:t>Usage of </a:t>
            </a:r>
            <a:r>
              <a:rPr lang="en-US" i="1" dirty="0"/>
              <a:t>H</a:t>
            </a:r>
            <a:r>
              <a:rPr lang="en-US" dirty="0"/>
              <a:t> is the same as for hash chains</a:t>
            </a:r>
          </a:p>
          <a:p>
            <a:pPr lvl="1"/>
            <a:r>
              <a:rPr lang="en-US" dirty="0"/>
              <a:t>A collisions can only occur between two chains if it happens at the same position (e.g. </a:t>
            </a:r>
            <a:r>
              <a:rPr lang="en-US" i="1" dirty="0" err="1"/>
              <a:t>R</a:t>
            </a:r>
            <a:r>
              <a:rPr lang="en-US" i="1" baseline="-25000" dirty="0" err="1"/>
              <a:t>i</a:t>
            </a:r>
            <a:r>
              <a:rPr lang="en-US" dirty="0"/>
              <a:t> in both chains)</a:t>
            </a:r>
          </a:p>
        </p:txBody>
      </p:sp>
    </p:spTree>
    <p:extLst>
      <p:ext uri="{BB962C8B-B14F-4D97-AF65-F5344CB8AC3E}">
        <p14:creationId xmlns:p14="http://schemas.microsoft.com/office/powerpoint/2010/main" val="551473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Secrets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9672851" cy="5046260"/>
          </a:xfrm>
        </p:spPr>
        <p:txBody>
          <a:bodyPr>
            <a:normAutofit/>
          </a:bodyPr>
          <a:lstStyle/>
          <a:p>
            <a:r>
              <a:rPr lang="en-US" dirty="0"/>
              <a:t>Actors provide their secret to </a:t>
            </a:r>
            <a:r>
              <a:rPr lang="en-US" dirty="0">
                <a:solidFill>
                  <a:schemeClr val="accent1"/>
                </a:solidFill>
              </a:rPr>
              <a:t>log-in</a:t>
            </a:r>
            <a:r>
              <a:rPr lang="en-US" dirty="0"/>
              <a:t> to a system</a:t>
            </a:r>
          </a:p>
          <a:p>
            <a:r>
              <a:rPr lang="en-US" dirty="0"/>
              <a:t>Three classes of secrets: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Something you know</a:t>
            </a:r>
          </a:p>
          <a:p>
            <a:pPr lvl="2"/>
            <a:r>
              <a:rPr lang="en-US" dirty="0"/>
              <a:t>Example: a password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Something you have</a:t>
            </a:r>
          </a:p>
          <a:p>
            <a:pPr lvl="2"/>
            <a:r>
              <a:rPr lang="en-US" dirty="0"/>
              <a:t>Examples: a smart card or smart phone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Something you are</a:t>
            </a:r>
          </a:p>
          <a:p>
            <a:pPr lvl="2"/>
            <a:r>
              <a:rPr lang="en-US" dirty="0"/>
              <a:t>Examples: fingerprint, voice scan, iris scan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42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 on Rainbow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Caveats</a:t>
            </a:r>
          </a:p>
          <a:p>
            <a:pPr lvl="1"/>
            <a:r>
              <a:rPr lang="en-US" dirty="0"/>
              <a:t>Tables must be built for each hash function and character set</a:t>
            </a:r>
          </a:p>
          <a:p>
            <a:pPr lvl="1"/>
            <a:r>
              <a:rPr lang="en-US" dirty="0"/>
              <a:t>Salting and key stretching defeat rainbow tables</a:t>
            </a:r>
          </a:p>
          <a:p>
            <a:r>
              <a:rPr lang="en-US" dirty="0"/>
              <a:t>Rainbow tables are effective in some cases, e.g. MD5 and NTLM</a:t>
            </a:r>
          </a:p>
          <a:p>
            <a:pPr lvl="1"/>
            <a:r>
              <a:rPr lang="en-US" dirty="0"/>
              <a:t>Precomputed tables can be bought or downloaded for free</a:t>
            </a:r>
          </a:p>
        </p:txBody>
      </p:sp>
    </p:spTree>
    <p:extLst>
      <p:ext uri="{BB962C8B-B14F-4D97-AF65-F5344CB8AC3E}">
        <p14:creationId xmlns:p14="http://schemas.microsoft.com/office/powerpoint/2010/main" val="3795010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A35444-6B2B-4E0A-8A54-CFFFBEF9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Measuring Password Strength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7C1666-CBF7-4903-A4CC-D856A7482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Lock">
            <a:extLst>
              <a:ext uri="{FF2B5EF4-FFF2-40B4-BE49-F238E27FC236}">
                <a16:creationId xmlns:a16="http://schemas.microsoft.com/office/drawing/2014/main" id="{4B7C971C-1E64-450C-911A-E96ECF0D3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89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Quality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01796"/>
                <a:ext cx="10715940" cy="5250852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r>
                  <a:rPr lang="en-US" dirty="0"/>
                  <a:t>How do we measure password quality? </a:t>
                </a:r>
                <a:r>
                  <a:rPr lang="en-US" dirty="0">
                    <a:solidFill>
                      <a:schemeClr val="accent1"/>
                    </a:solidFill>
                  </a:rPr>
                  <a:t>Entropy</a:t>
                </a:r>
              </a:p>
              <a:p>
                <a:pPr lvl="1"/>
                <a:r>
                  <a:rPr lang="en-US" i="1" dirty="0"/>
                  <a:t>N</a:t>
                </a:r>
                <a:r>
                  <a:rPr lang="en-US" dirty="0"/>
                  <a:t> – the number of possible symbols (e.g. lowercase, uppercase, numbers, etc.)</a:t>
                </a:r>
              </a:p>
              <a:p>
                <a:pPr lvl="1"/>
                <a:r>
                  <a:rPr lang="en-US" i="1" dirty="0"/>
                  <a:t>L</a:t>
                </a:r>
                <a:r>
                  <a:rPr lang="en-US" dirty="0"/>
                  <a:t> – the length of the password</a:t>
                </a:r>
              </a:p>
              <a:p>
                <a:pPr lvl="1"/>
                <a:r>
                  <a:rPr lang="en-US" i="1" dirty="0"/>
                  <a:t>S – </a:t>
                </a:r>
                <a:r>
                  <a:rPr lang="en-US" dirty="0"/>
                  <a:t>the strength of the password, in bits</a:t>
                </a:r>
              </a:p>
              <a:p>
                <a:r>
                  <a:rPr lang="en-US" dirty="0"/>
                  <a:t>Formula tells you length </a:t>
                </a:r>
                <a:r>
                  <a:rPr lang="en-US" i="1" dirty="0"/>
                  <a:t>L</a:t>
                </a:r>
                <a:r>
                  <a:rPr lang="en-US" dirty="0"/>
                  <a:t> needed to achieve a desired strength S…</a:t>
                </a:r>
              </a:p>
              <a:p>
                <a:pPr lvl="1"/>
                <a:r>
                  <a:rPr lang="en-US" dirty="0"/>
                  <a:t>… for </a:t>
                </a:r>
                <a:r>
                  <a:rPr lang="en-US" b="1" dirty="0">
                    <a:solidFill>
                      <a:schemeClr val="accent2"/>
                    </a:solidFill>
                  </a:rPr>
                  <a:t>randomly generated </a:t>
                </a:r>
                <a:r>
                  <a:rPr lang="en-US" dirty="0"/>
                  <a:t>passwords</a:t>
                </a:r>
              </a:p>
              <a:p>
                <a:r>
                  <a:rPr lang="en-US" dirty="0"/>
                  <a:t>Is this a realistic measure in practice?</a:t>
                </a: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01796"/>
                <a:ext cx="10715940" cy="5250852"/>
              </a:xfrm>
              <a:blipFill>
                <a:blip r:embed="rId2"/>
                <a:stretch>
                  <a:fillRect l="-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0732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24185" y="4650154"/>
            <a:ext cx="9058030" cy="1055077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24185" y="4286121"/>
            <a:ext cx="9058030" cy="36403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24185" y="3895353"/>
            <a:ext cx="9058030" cy="390767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24185" y="3548185"/>
            <a:ext cx="9058030" cy="347167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24185" y="2336800"/>
            <a:ext cx="9058030" cy="1211384"/>
          </a:xfrm>
          <a:prstGeom prst="rect">
            <a:avLst/>
          </a:prstGeom>
          <a:solidFill>
            <a:srgbClr val="00B0F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Strength of Random Passwords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 txBox="1">
                <a:spLocks/>
              </p:cNvSpPr>
              <p:nvPr/>
            </p:nvSpPr>
            <p:spPr>
              <a:xfrm>
                <a:off x="4537807" y="1377370"/>
                <a:ext cx="3116385" cy="63962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807" y="1377370"/>
                <a:ext cx="3116385" cy="639620"/>
              </a:xfrm>
              <a:prstGeom prst="rect">
                <a:avLst/>
              </a:prstGeom>
              <a:blipFill rotWithShape="0">
                <a:blip r:embed="rId2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838200" y="2133599"/>
          <a:ext cx="10515600" cy="461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139353" y="4854526"/>
            <a:ext cx="711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Very</a:t>
            </a:r>
          </a:p>
          <a:p>
            <a:pPr algn="ctr"/>
            <a:r>
              <a:rPr lang="en-US" dirty="0"/>
              <a:t>Weak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96905" y="2619326"/>
            <a:ext cx="796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Very</a:t>
            </a:r>
          </a:p>
          <a:p>
            <a:pPr algn="ctr"/>
            <a:r>
              <a:rPr lang="en-US" dirty="0"/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463449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Choosing Passwords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Bad Algorithms</a:t>
            </a:r>
          </a:p>
          <a:p>
            <a:pPr algn="ctr"/>
            <a:r>
              <a:rPr lang="en-US" sz="1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Better Heuristics</a:t>
            </a:r>
          </a:p>
          <a:p>
            <a:pPr algn="ctr"/>
            <a:r>
              <a:rPr lang="en-US" sz="1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Password Reuse</a:t>
            </a:r>
          </a:p>
          <a:p>
            <a:pPr algn="ctr"/>
            <a:endParaRPr lang="en-US" sz="13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3AF98B00-49C9-41D6-9C8A-9C8C06E20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908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00999F-D651-47A7-AAFD-465EEF572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Algorithms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F7335A-40DF-4F42-8156-5B7822D87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Years of security advice have trained people to generate “secure” passwords</a:t>
            </a:r>
          </a:p>
          <a:p>
            <a:pPr marL="0" indent="0">
              <a:buNone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Pick a word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Capitalize the first or last letter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Add a number (and maybe a symbol) to the beginning or end</a:t>
            </a:r>
          </a:p>
          <a:p>
            <a:pPr marL="457200" lvl="1" indent="0">
              <a:buNone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Pick a word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Replace some of the letters with symbols (a </a:t>
            </a:r>
            <a:r>
              <a:rPr lang="en-US" dirty="0">
                <a:sym typeface="Wingdings" panose="05000000000000000000" pitchFamily="2" charset="2"/>
              </a:rPr>
              <a:t> @, s  $, etc.)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Maybe capitalize the first or last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2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B706-D81E-46C4-A112-73651C4C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Generated Passwords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EEB442-6DFD-4F8E-950D-3A6655A6F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036511"/>
              </p:ext>
            </p:extLst>
          </p:nvPr>
        </p:nvGraphicFramePr>
        <p:xfrm>
          <a:off x="125710" y="1780916"/>
          <a:ext cx="1172614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214">
                  <a:extLst>
                    <a:ext uri="{9D8B030D-6E8A-4147-A177-3AD203B41FA5}">
                      <a16:colId xmlns:a16="http://schemas.microsoft.com/office/drawing/2014/main" val="4117488781"/>
                    </a:ext>
                  </a:extLst>
                </a:gridCol>
                <a:gridCol w="1584614">
                  <a:extLst>
                    <a:ext uri="{9D8B030D-6E8A-4147-A177-3AD203B41FA5}">
                      <a16:colId xmlns:a16="http://schemas.microsoft.com/office/drawing/2014/main" val="2707338980"/>
                    </a:ext>
                  </a:extLst>
                </a:gridCol>
                <a:gridCol w="1111827">
                  <a:extLst>
                    <a:ext uri="{9D8B030D-6E8A-4147-A177-3AD203B41FA5}">
                      <a16:colId xmlns:a16="http://schemas.microsoft.com/office/drawing/2014/main" val="1111268008"/>
                    </a:ext>
                  </a:extLst>
                </a:gridCol>
                <a:gridCol w="1392382">
                  <a:extLst>
                    <a:ext uri="{9D8B030D-6E8A-4147-A177-3AD203B41FA5}">
                      <a16:colId xmlns:a16="http://schemas.microsoft.com/office/drawing/2014/main" val="331842276"/>
                    </a:ext>
                  </a:extLst>
                </a:gridCol>
                <a:gridCol w="5824104">
                  <a:extLst>
                    <a:ext uri="{9D8B030D-6E8A-4147-A177-3AD203B41FA5}">
                      <a16:colId xmlns:a16="http://schemas.microsoft.com/office/drawing/2014/main" val="41022627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Password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Entropy (bits)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Crackability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Problem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11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Computer3@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Dictionary word, obvious transformations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981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cl4ssr00m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Dictionary word, obvious transformations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931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7Dogsled*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Dictionary word, obvious transformations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247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Tjw1989&amp;6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Users initials and birth year, obvious transformations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973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B4nk0f4m3r1c4!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Includes service name, obvious transformations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1135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278EFD2-E266-40FC-9521-96DA97D086B1}"/>
              </a:ext>
            </a:extLst>
          </p:cNvPr>
          <p:cNvSpPr/>
          <p:nvPr/>
        </p:nvSpPr>
        <p:spPr>
          <a:xfrm>
            <a:off x="1938924" y="1700964"/>
            <a:ext cx="2691245" cy="2405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2A888-91F1-417D-BA95-5E1C89481442}"/>
              </a:ext>
            </a:extLst>
          </p:cNvPr>
          <p:cNvSpPr/>
          <p:nvPr/>
        </p:nvSpPr>
        <p:spPr>
          <a:xfrm>
            <a:off x="4630169" y="1600461"/>
            <a:ext cx="7328190" cy="2405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F1D78EB-5EAA-4512-8756-1A3E753AF1F1}"/>
              </a:ext>
            </a:extLst>
          </p:cNvPr>
          <p:cNvSpPr txBox="1">
            <a:spLocks/>
          </p:cNvSpPr>
          <p:nvPr/>
        </p:nvSpPr>
        <p:spPr>
          <a:xfrm>
            <a:off x="838200" y="4502723"/>
            <a:ext cx="10515600" cy="1838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Modern attackers are sophisticated</a:t>
            </a:r>
          </a:p>
          <a:p>
            <a:pPr lvl="1"/>
            <a:r>
              <a:rPr lang="en-US" dirty="0"/>
              <a:t>No need for brute force cracking!</a:t>
            </a:r>
          </a:p>
          <a:p>
            <a:pPr lvl="1"/>
            <a:r>
              <a:rPr lang="en-US" dirty="0"/>
              <a:t>Use dictionaries containing common words and passwords from prior leaks</a:t>
            </a:r>
          </a:p>
          <a:p>
            <a:pPr lvl="1"/>
            <a:r>
              <a:rPr lang="en-US" dirty="0"/>
              <a:t>Apply common “mental” permutations</a:t>
            </a:r>
          </a:p>
        </p:txBody>
      </p:sp>
    </p:spTree>
    <p:extLst>
      <p:ext uri="{BB962C8B-B14F-4D97-AF65-F5344CB8AC3E}">
        <p14:creationId xmlns:p14="http://schemas.microsoft.com/office/powerpoint/2010/main" val="28961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13568-7E47-4503-A564-B5BEB7904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3" y="271725"/>
            <a:ext cx="6275368" cy="6314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E85958-9116-47BC-849F-A369D5F5C774}"/>
              </a:ext>
            </a:extLst>
          </p:cNvPr>
          <p:cNvSpPr txBox="1"/>
          <p:nvPr/>
        </p:nvSpPr>
        <p:spPr>
          <a:xfrm>
            <a:off x="6825129" y="531906"/>
            <a:ext cx="47931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Password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 </a:t>
            </a:r>
            <a:r>
              <a:rPr lang="en-US" sz="2400" i="1" dirty="0"/>
              <a:t>n</a:t>
            </a:r>
            <a:r>
              <a:rPr lang="en-US" sz="2400" dirty="0"/>
              <a:t> and basic </a:t>
            </a:r>
            <a:r>
              <a:rPr lang="en-US" sz="2400" i="1" dirty="0"/>
              <a:t>n</a:t>
            </a:r>
            <a:r>
              <a:rPr lang="en-US" sz="2400" dirty="0"/>
              <a:t>: use at least </a:t>
            </a:r>
            <a:r>
              <a:rPr lang="en-US" sz="2400" i="1" dirty="0"/>
              <a:t>n</a:t>
            </a:r>
            <a:r>
              <a:rPr lang="en-US" sz="2400" dirty="0"/>
              <a:t> characters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k </a:t>
            </a:r>
            <a:r>
              <a:rPr lang="en-US" sz="2400" dirty="0"/>
              <a:t>word</a:t>
            </a:r>
            <a:r>
              <a:rPr lang="en-US" sz="2400" i="1" dirty="0"/>
              <a:t> n</a:t>
            </a:r>
            <a:r>
              <a:rPr lang="en-US" sz="2400" dirty="0"/>
              <a:t>: combine at least </a:t>
            </a:r>
            <a:r>
              <a:rPr lang="en-US" sz="2400" i="1" dirty="0"/>
              <a:t>k</a:t>
            </a:r>
            <a:r>
              <a:rPr lang="en-US" sz="2400" dirty="0"/>
              <a:t> words using at least </a:t>
            </a:r>
            <a:r>
              <a:rPr lang="en-US" sz="2400" i="1" dirty="0"/>
              <a:t>n</a:t>
            </a:r>
            <a:r>
              <a:rPr lang="en-US" sz="2400" dirty="0"/>
              <a:t> characters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d </a:t>
            </a:r>
            <a:r>
              <a:rPr lang="en-US" sz="2400" dirty="0"/>
              <a:t>class </a:t>
            </a:r>
            <a:r>
              <a:rPr lang="en-US" sz="2400" i="1" dirty="0"/>
              <a:t>n</a:t>
            </a:r>
            <a:r>
              <a:rPr lang="en-US" sz="2400" dirty="0"/>
              <a:t>: use at least </a:t>
            </a:r>
            <a:r>
              <a:rPr lang="en-US" sz="2400" i="1" dirty="0"/>
              <a:t>d</a:t>
            </a:r>
            <a:r>
              <a:rPr lang="en-US" sz="2400" dirty="0"/>
              <a:t> character types (upper, lower, digit, symbol) with at least </a:t>
            </a:r>
            <a:r>
              <a:rPr lang="en-US" sz="2400" i="1" dirty="0"/>
              <a:t>n </a:t>
            </a:r>
            <a:r>
              <a:rPr lang="en-US" sz="2400" dirty="0"/>
              <a:t>characters</a:t>
            </a:r>
            <a:endParaRPr lang="en-US" sz="2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03B48-42A7-4BBC-B604-FA6A3598EECF}"/>
              </a:ext>
            </a:extLst>
          </p:cNvPr>
          <p:cNvSpPr txBox="1"/>
          <p:nvPr/>
        </p:nvSpPr>
        <p:spPr>
          <a:xfrm>
            <a:off x="8655022" y="6262468"/>
            <a:ext cx="330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Plot from Shay et al.</a:t>
            </a:r>
          </a:p>
          <a:p>
            <a:r>
              <a:rPr lang="en-US" sz="1200" dirty="0"/>
              <a:t>https://www.blaseur.com/papers/tissec_1026.pdf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409113-4AFA-4298-B617-D40D57866C89}"/>
              </a:ext>
            </a:extLst>
          </p:cNvPr>
          <p:cNvSpPr/>
          <p:nvPr/>
        </p:nvSpPr>
        <p:spPr>
          <a:xfrm>
            <a:off x="4500438" y="127221"/>
            <a:ext cx="2027583" cy="228997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4D214-CCEF-4791-AA44-0128F4E4C7A8}"/>
              </a:ext>
            </a:extLst>
          </p:cNvPr>
          <p:cNvSpPr/>
          <p:nvPr/>
        </p:nvSpPr>
        <p:spPr>
          <a:xfrm>
            <a:off x="4500438" y="2561701"/>
            <a:ext cx="2027583" cy="119926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C481F-79AA-43EB-8F97-7CB43C1F23E4}"/>
              </a:ext>
            </a:extLst>
          </p:cNvPr>
          <p:cNvSpPr/>
          <p:nvPr/>
        </p:nvSpPr>
        <p:spPr>
          <a:xfrm>
            <a:off x="4500437" y="4256655"/>
            <a:ext cx="2027583" cy="36305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6AEF76-1244-4955-8B06-F3101C7A10C4}"/>
              </a:ext>
            </a:extLst>
          </p:cNvPr>
          <p:cNvSpPr/>
          <p:nvPr/>
        </p:nvSpPr>
        <p:spPr>
          <a:xfrm>
            <a:off x="4500437" y="3828665"/>
            <a:ext cx="2027583" cy="36305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C7BB8-2F71-4EC5-A563-A620CF718DBA}"/>
              </a:ext>
            </a:extLst>
          </p:cNvPr>
          <p:cNvSpPr/>
          <p:nvPr/>
        </p:nvSpPr>
        <p:spPr>
          <a:xfrm>
            <a:off x="5257138" y="333955"/>
            <a:ext cx="1126444" cy="54864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F3B101-B9C7-406A-A5D1-0E3880B99D4A}"/>
              </a:ext>
            </a:extLst>
          </p:cNvPr>
          <p:cNvSpPr/>
          <p:nvPr/>
        </p:nvSpPr>
        <p:spPr>
          <a:xfrm>
            <a:off x="5257137" y="882595"/>
            <a:ext cx="1126444" cy="38166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860495-C702-4736-B832-E6371573127C}"/>
              </a:ext>
            </a:extLst>
          </p:cNvPr>
          <p:cNvSpPr/>
          <p:nvPr/>
        </p:nvSpPr>
        <p:spPr>
          <a:xfrm>
            <a:off x="5257137" y="1860922"/>
            <a:ext cx="1126444" cy="40854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FE67-5622-4356-B304-39C8EBEC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Heuristics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FE2A66-D36D-41CB-A58E-E0618263C6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7606554" cy="495766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Notice that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length matters more than symbol types</a:t>
                </a:r>
              </a:p>
              <a:p>
                <a:pPr lvl="1"/>
                <a:r>
                  <a:rPr lang="en-US" dirty="0"/>
                  <a:t>Choose longer passwords (16+ characters)</a:t>
                </a:r>
              </a:p>
              <a:p>
                <a:pPr lvl="1"/>
                <a:r>
                  <a:rPr lang="en-US" dirty="0"/>
                  <a:t>Don’t worry about uppercase, digits, or symbols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Use mnemonics</a:t>
                </a:r>
              </a:p>
              <a:p>
                <a:pPr lvl="1"/>
                <a:r>
                  <a:rPr lang="en-US" dirty="0"/>
                  <a:t>Choose a sentence or phrase</a:t>
                </a:r>
              </a:p>
              <a:p>
                <a:pPr lvl="1"/>
                <a:r>
                  <a:rPr lang="en-US" dirty="0"/>
                  <a:t>Reduce it to the first letter of each word</a:t>
                </a:r>
              </a:p>
              <a:p>
                <a:pPr lvl="1"/>
                <a:r>
                  <a:rPr lang="en-US" dirty="0"/>
                  <a:t>Insert random uppercase, digits, and symbols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I double dare you, say “what” one more time</a:t>
                </a:r>
              </a:p>
              <a:p>
                <a:pPr marL="0" indent="0" algn="ctr">
                  <a:buNone/>
                </a:pPr>
                <a:r>
                  <a:rPr lang="en-US" dirty="0"/>
                  <a:t>i2Dy,s”w”omt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FE2A66-D36D-41CB-A58E-E0618263C6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7606554" cy="4957669"/>
              </a:xfrm>
              <a:blipFill>
                <a:blip r:embed="rId2"/>
                <a:stretch>
                  <a:fillRect l="-1443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ADC8CC1-D522-434B-949E-7AF7AD4A9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5" r="32118"/>
          <a:stretch/>
        </p:blipFill>
        <p:spPr>
          <a:xfrm>
            <a:off x="8444753" y="0"/>
            <a:ext cx="374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BD277-FDEC-45C8-AA43-146733007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36" y="0"/>
            <a:ext cx="8444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3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Password Storage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Hashing and Salting</a:t>
            </a:r>
          </a:p>
          <a:p>
            <a:pPr algn="ctr"/>
            <a:r>
              <a:rPr lang="en-US" sz="1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Key Stretching and Work Factor</a:t>
            </a:r>
          </a:p>
          <a:p>
            <a:pPr algn="ctr"/>
            <a:r>
              <a:rPr lang="en-US" sz="1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Honeywords</a:t>
            </a:r>
          </a:p>
          <a:p>
            <a:pPr algn="ctr"/>
            <a:endParaRPr lang="en-US" sz="13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Password Field">
            <a:extLst>
              <a:ext uri="{FF2B5EF4-FFF2-40B4-BE49-F238E27FC236}">
                <a16:creationId xmlns:a16="http://schemas.microsoft.com/office/drawing/2014/main" id="{637402C5-C627-43BA-8A20-9E3F39E50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93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E0B824-EB13-48EE-AFAE-077C6B7E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Password 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21C20-D98E-483E-B2BA-A515A3300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Password Field">
            <a:extLst>
              <a:ext uri="{FF2B5EF4-FFF2-40B4-BE49-F238E27FC236}">
                <a16:creationId xmlns:a16="http://schemas.microsoft.com/office/drawing/2014/main" id="{F83476F8-24E1-48FB-81AD-BE691B7B9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50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have difficulty remembering &gt;4 passwords</a:t>
            </a:r>
          </a:p>
          <a:p>
            <a:pPr lvl="1"/>
            <a:r>
              <a:rPr lang="en-US" dirty="0"/>
              <a:t>Thus, people tend to reuse passwords across services</a:t>
            </a:r>
          </a:p>
          <a:p>
            <a:pPr lvl="1"/>
            <a:r>
              <a:rPr lang="en-US" dirty="0"/>
              <a:t>What happens if any one of these services is compromised?</a:t>
            </a:r>
          </a:p>
          <a:p>
            <a:r>
              <a:rPr lang="en-US" dirty="0"/>
              <a:t>Service-specific passwords are a beneficial form of compartmentalization</a:t>
            </a:r>
          </a:p>
          <a:p>
            <a:pPr lvl="1"/>
            <a:r>
              <a:rPr lang="en-US" dirty="0"/>
              <a:t>Limits the damage when one service is inevitably breaches</a:t>
            </a:r>
          </a:p>
          <a:p>
            <a:r>
              <a:rPr lang="en-US" dirty="0">
                <a:solidFill>
                  <a:schemeClr val="accent1"/>
                </a:solidFill>
              </a:rPr>
              <a:t>Use a password manager</a:t>
            </a:r>
          </a:p>
          <a:p>
            <a:r>
              <a:rPr lang="en-US" dirty="0"/>
              <a:t>Some service providers now check for password reuse</a:t>
            </a:r>
          </a:p>
          <a:p>
            <a:pPr lvl="1"/>
            <a:r>
              <a:rPr lang="en-US" dirty="0"/>
              <a:t>Forbid users from selecting passwords that have appeared in leaks</a:t>
            </a:r>
          </a:p>
        </p:txBody>
      </p:sp>
    </p:spTree>
    <p:extLst>
      <p:ext uri="{BB962C8B-B14F-4D97-AF65-F5344CB8AC3E}">
        <p14:creationId xmlns:p14="http://schemas.microsoft.com/office/powerpoint/2010/main" val="12139158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92B02E-6170-4EA9-AA94-DBFC15675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" y="0"/>
            <a:ext cx="12089823" cy="686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CCD256-33FE-4748-ACCC-CFD88FA1C10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1" y="416646"/>
            <a:ext cx="11935117" cy="6024707"/>
          </a:xfrm>
        </p:spPr>
      </p:pic>
    </p:spTree>
    <p:extLst>
      <p:ext uri="{BB962C8B-B14F-4D97-AF65-F5344CB8AC3E}">
        <p14:creationId xmlns:p14="http://schemas.microsoft.com/office/powerpoint/2010/main" val="140309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Biometric Two Factor Authentication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Biometrics</a:t>
            </a:r>
          </a:p>
          <a:p>
            <a:pPr algn="ctr"/>
            <a:r>
              <a:rPr lang="en-US" sz="6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SMS</a:t>
            </a:r>
          </a:p>
          <a:p>
            <a:pPr algn="ctr"/>
            <a:r>
              <a:rPr lang="en-US" sz="6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Authentication Codes</a:t>
            </a:r>
          </a:p>
          <a:p>
            <a:pPr algn="ctr"/>
            <a:r>
              <a:rPr lang="en-US" sz="6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Smartcards &amp; Hardware Tokens</a:t>
            </a:r>
          </a:p>
          <a:p>
            <a:pPr algn="ctr"/>
            <a:endParaRPr lang="en-US" sz="6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Lock">
            <a:extLst>
              <a:ext uri="{FF2B5EF4-FFF2-40B4-BE49-F238E27FC236}">
                <a16:creationId xmlns:a16="http://schemas.microsoft.com/office/drawing/2014/main" id="{47ABD4BC-2E1A-4D66-96F0-7A0841ECE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129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Secrets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9672851" cy="5046260"/>
          </a:xfrm>
        </p:spPr>
        <p:txBody>
          <a:bodyPr>
            <a:normAutofit/>
          </a:bodyPr>
          <a:lstStyle/>
          <a:p>
            <a:r>
              <a:rPr lang="en-US" dirty="0"/>
              <a:t>Actors provide their secret to </a:t>
            </a:r>
            <a:r>
              <a:rPr lang="en-US" dirty="0">
                <a:solidFill>
                  <a:schemeClr val="accent1"/>
                </a:solidFill>
              </a:rPr>
              <a:t>log-in</a:t>
            </a:r>
            <a:r>
              <a:rPr lang="en-US" dirty="0"/>
              <a:t> to a system</a:t>
            </a:r>
          </a:p>
          <a:p>
            <a:r>
              <a:rPr lang="en-US" dirty="0"/>
              <a:t>Three classes of secrets: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Something you know</a:t>
            </a:r>
          </a:p>
          <a:p>
            <a:pPr lvl="2"/>
            <a:r>
              <a:rPr lang="en-US" dirty="0"/>
              <a:t>Example: a password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Something you have</a:t>
            </a:r>
          </a:p>
          <a:p>
            <a:pPr lvl="2"/>
            <a:r>
              <a:rPr lang="en-US" dirty="0"/>
              <a:t>Examples: a smart card or smart phone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Something you are</a:t>
            </a:r>
          </a:p>
          <a:p>
            <a:pPr lvl="2"/>
            <a:r>
              <a:rPr lang="en-US" dirty="0"/>
              <a:t>Examples: fingerprint, voice scan, iris scan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07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3747CB-762C-4CC5-8424-211D1F841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3F2347-5487-4714-AC73-66C9B0511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4948"/>
          </a:xfrm>
        </p:spPr>
        <p:txBody>
          <a:bodyPr>
            <a:normAutofit/>
          </a:bodyPr>
          <a:lstStyle/>
          <a:p>
            <a:r>
              <a:rPr lang="en-US" dirty="0"/>
              <a:t>ancient Greek: bios ="life", </a:t>
            </a:r>
            <a:r>
              <a:rPr lang="en-US" dirty="0" err="1"/>
              <a:t>metron</a:t>
            </a:r>
            <a:r>
              <a:rPr lang="en-US" dirty="0"/>
              <a:t> ="measure“</a:t>
            </a:r>
          </a:p>
          <a:p>
            <a:r>
              <a:rPr lang="en-US" dirty="0"/>
              <a:t>Physical features</a:t>
            </a:r>
          </a:p>
          <a:p>
            <a:pPr lvl="1"/>
            <a:r>
              <a:rPr lang="en-US" dirty="0"/>
              <a:t>Fingerprints</a:t>
            </a:r>
          </a:p>
          <a:p>
            <a:pPr lvl="1"/>
            <a:r>
              <a:rPr lang="en-US" dirty="0"/>
              <a:t>Face recognition</a:t>
            </a:r>
          </a:p>
          <a:p>
            <a:pPr lvl="1"/>
            <a:r>
              <a:rPr lang="en-US" dirty="0"/>
              <a:t>Retinal and iris scans</a:t>
            </a:r>
          </a:p>
          <a:p>
            <a:pPr lvl="1"/>
            <a:r>
              <a:rPr lang="en-US" dirty="0"/>
              <a:t>Hand geometry</a:t>
            </a:r>
          </a:p>
          <a:p>
            <a:r>
              <a:rPr lang="en-US" dirty="0"/>
              <a:t>Behavioral characteristics</a:t>
            </a:r>
          </a:p>
          <a:p>
            <a:pPr lvl="1"/>
            <a:r>
              <a:rPr lang="en-US" dirty="0"/>
              <a:t>Handwriting recognition</a:t>
            </a:r>
          </a:p>
          <a:p>
            <a:pPr lvl="1"/>
            <a:r>
              <a:rPr lang="en-US" dirty="0"/>
              <a:t>Voice recognition</a:t>
            </a:r>
          </a:p>
          <a:p>
            <a:pPr lvl="1"/>
            <a:r>
              <a:rPr lang="en-US" dirty="0"/>
              <a:t>Typing cadence</a:t>
            </a:r>
          </a:p>
          <a:p>
            <a:pPr lvl="1"/>
            <a:r>
              <a:rPr lang="en-US" dirty="0"/>
              <a:t>Gait</a:t>
            </a:r>
          </a:p>
        </p:txBody>
      </p:sp>
    </p:spTree>
    <p:extLst>
      <p:ext uri="{BB962C8B-B14F-4D97-AF65-F5344CB8AC3E}">
        <p14:creationId xmlns:p14="http://schemas.microsoft.com/office/powerpoint/2010/main" val="18324594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D1198-13BF-4E8F-8B9A-89BA3389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Fingerprints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A5AA6-4D1C-46F1-9A69-B59E25B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58991" cy="4351338"/>
          </a:xfrm>
        </p:spPr>
        <p:txBody>
          <a:bodyPr>
            <a:normAutofit/>
          </a:bodyPr>
          <a:lstStyle/>
          <a:p>
            <a:r>
              <a:rPr lang="en-US" dirty="0"/>
              <a:t>Ubiquitous on modern smartphones, some laptops</a:t>
            </a:r>
          </a:p>
          <a:p>
            <a:r>
              <a:rPr lang="en-US" dirty="0"/>
              <a:t>Secure?</a:t>
            </a:r>
          </a:p>
          <a:p>
            <a:pPr lvl="1"/>
            <a:r>
              <a:rPr lang="en-US" dirty="0"/>
              <a:t>May be subpoenaed by law enforcement</a:t>
            </a:r>
          </a:p>
          <a:p>
            <a:pPr lvl="1"/>
            <a:r>
              <a:rPr lang="en-US" dirty="0"/>
              <a:t>Relatively easy to compromise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Pick up a latent fingerprint (e.g. off a glass) using tape or glue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Photograph and enhance the fingerprint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Etch the print into gelatin backed by a conductor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Profit ;)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>
                <a:hlinkClick r:id="rId2"/>
              </a:rPr>
              <a:t>https://www.theregister.co.uk/2002/05/16/gummi_bears_defeat_fingerprint_sensors/</a:t>
            </a:r>
            <a:r>
              <a:rPr lang="en-US" sz="1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37F24-4C14-45B7-B34C-29573968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4" r="39024"/>
          <a:stretch/>
        </p:blipFill>
        <p:spPr>
          <a:xfrm>
            <a:off x="8892886" y="20782"/>
            <a:ext cx="3299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98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8DE9C-7A9F-4E19-ADE0-8BB4A7CF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B87F6-F6A2-4F89-A2D2-6711FC5CF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760277" cy="4903881"/>
          </a:xfrm>
        </p:spPr>
        <p:txBody>
          <a:bodyPr/>
          <a:lstStyle/>
          <a:p>
            <a:r>
              <a:rPr lang="en-US" dirty="0"/>
              <a:t>Popularized by </a:t>
            </a:r>
            <a:r>
              <a:rPr lang="en-US" dirty="0" err="1"/>
              <a:t>FaceID</a:t>
            </a:r>
            <a:r>
              <a:rPr lang="en-US" dirty="0"/>
              <a:t> on the iPhone X</a:t>
            </a:r>
          </a:p>
          <a:p>
            <a:r>
              <a:rPr lang="en-US" dirty="0"/>
              <a:t>Secure?</a:t>
            </a:r>
          </a:p>
          <a:p>
            <a:pPr lvl="1"/>
            <a:r>
              <a:rPr lang="en-US" dirty="0"/>
              <a:t>It depends</a:t>
            </a:r>
          </a:p>
          <a:p>
            <a:r>
              <a:rPr lang="en-US" dirty="0"/>
              <a:t>Vulnerable to law enforcement requests</a:t>
            </a:r>
          </a:p>
          <a:p>
            <a:r>
              <a:rPr lang="en-US" dirty="0"/>
              <a:t>Using 2D images?</a:t>
            </a:r>
          </a:p>
          <a:p>
            <a:pPr lvl="1"/>
            <a:r>
              <a:rPr lang="en-US" dirty="0"/>
              <a:t>Not secure</a:t>
            </a:r>
          </a:p>
          <a:p>
            <a:pPr lvl="1"/>
            <a:r>
              <a:rPr lang="en-US" dirty="0"/>
              <a:t>Trivial to break with a photo of the target’s face</a:t>
            </a:r>
          </a:p>
          <a:p>
            <a:r>
              <a:rPr lang="en-US" dirty="0"/>
              <a:t>Using 2D images + 3D depth maps?</a:t>
            </a:r>
          </a:p>
          <a:p>
            <a:pPr lvl="1"/>
            <a:r>
              <a:rPr lang="en-US" dirty="0"/>
              <a:t>More secure, but not perfect</a:t>
            </a:r>
          </a:p>
          <a:p>
            <a:pPr lvl="1"/>
            <a:r>
              <a:rPr lang="en-US" dirty="0"/>
              <a:t>Can be broken by crafting a lifelike mask of the target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522C1-9FFE-44F4-A6C6-B2E2A89D7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3" r="12400"/>
          <a:stretch/>
        </p:blipFill>
        <p:spPr>
          <a:xfrm>
            <a:off x="8922847" y="0"/>
            <a:ext cx="3269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92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606826-532C-421F-A60A-0AB5FAD6B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6" y="166255"/>
            <a:ext cx="11765539" cy="649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9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Attacker Goals and Threat Model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407968"/>
            <a:ext cx="10515600" cy="1746931"/>
          </a:xfrm>
        </p:spPr>
        <p:txBody>
          <a:bodyPr/>
          <a:lstStyle/>
          <a:p>
            <a:r>
              <a:rPr lang="en-US" dirty="0"/>
              <a:t>Assume we have a system storing usernames and passwords</a:t>
            </a:r>
          </a:p>
          <a:p>
            <a:r>
              <a:rPr lang="en-US" dirty="0"/>
              <a:t>The attacker has access to the password database/file</a:t>
            </a:r>
          </a:p>
        </p:txBody>
      </p:sp>
      <p:pic>
        <p:nvPicPr>
          <p:cNvPr id="6" name="Picture 2" descr="D:\Classes\CS 4700\assets\devil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82" y="4860150"/>
            <a:ext cx="1150145" cy="11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1543" y="5200835"/>
          <a:ext cx="229734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Password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p4ssW0rd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sandi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amislove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3spr3ss0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4" y="4539202"/>
            <a:ext cx="832144" cy="832144"/>
          </a:xfrm>
          <a:prstGeom prst="rect">
            <a:avLst/>
          </a:prstGeom>
        </p:spPr>
      </p:pic>
      <p:sp>
        <p:nvSpPr>
          <p:cNvPr id="9" name="Flowchart: Magnetic Disk 8"/>
          <p:cNvSpPr/>
          <p:nvPr/>
        </p:nvSpPr>
        <p:spPr>
          <a:xfrm>
            <a:off x="537189" y="4860150"/>
            <a:ext cx="393616" cy="5111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763130" y="5268615"/>
          <a:ext cx="2192148" cy="14833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55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Password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cbw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p4ssW0rd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sandi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amislove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3spr3ss0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782730" y="4860150"/>
            <a:ext cx="2155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Cracked Passwords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622169" y="5614874"/>
            <a:ext cx="994989" cy="54254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2314" y="4169870"/>
            <a:ext cx="1156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Database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7351327" y="3005663"/>
            <a:ext cx="4263370" cy="1594240"/>
          </a:xfrm>
          <a:prstGeom prst="cloudCallout">
            <a:avLst>
              <a:gd name="adj1" fmla="val -50520"/>
              <a:gd name="adj2" fmla="val 72774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 </a:t>
            </a:r>
            <a:r>
              <a:rPr lang="en-US" sz="2400" dirty="0" err="1"/>
              <a:t>wanna</a:t>
            </a:r>
            <a:r>
              <a:rPr lang="en-US" sz="2400" dirty="0"/>
              <a:t> login to those user accounts!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502" y="4075438"/>
            <a:ext cx="3869547" cy="26826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8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53541 0.1303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2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DA950-33C8-47EB-9B60-3E89D015E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C8C40-13D0-4197-B403-0A3A85808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3881"/>
          </a:xfrm>
        </p:spPr>
        <p:txBody>
          <a:bodyPr>
            <a:normAutofit/>
          </a:bodyPr>
          <a:lstStyle/>
          <a:p>
            <a:r>
              <a:rPr lang="en-US" dirty="0"/>
              <a:t>Secure?</a:t>
            </a:r>
          </a:p>
          <a:p>
            <a:pPr lvl="1"/>
            <a:r>
              <a:rPr lang="en-US" dirty="0"/>
              <a:t>Very much depends on the implementation</a:t>
            </a:r>
          </a:p>
          <a:p>
            <a:r>
              <a:rPr lang="en-US" dirty="0"/>
              <a:t>Some systems ask you to record a static phrase</a:t>
            </a:r>
          </a:p>
          <a:p>
            <a:pPr lvl="1"/>
            <a:r>
              <a:rPr lang="en-US" dirty="0"/>
              <a:t>E.g. say “unlock” to unlock</a:t>
            </a:r>
          </a:p>
          <a:p>
            <a:pPr lvl="1"/>
            <a:r>
              <a:rPr lang="en-US" dirty="0"/>
              <a:t>This is wildly insecure</a:t>
            </a:r>
          </a:p>
          <a:p>
            <a:pPr lvl="2"/>
            <a:r>
              <a:rPr lang="en-US" dirty="0"/>
              <a:t>Attacker can record and replay your voice</a:t>
            </a:r>
          </a:p>
          <a:p>
            <a:r>
              <a:rPr lang="en-US" dirty="0"/>
              <a:t>Others ask you to train a model of your voice</a:t>
            </a:r>
          </a:p>
          <a:p>
            <a:pPr lvl="1"/>
            <a:r>
              <a:rPr lang="en-US" dirty="0"/>
              <a:t>Train the system by speaking several sentences</a:t>
            </a:r>
          </a:p>
          <a:p>
            <a:pPr lvl="1"/>
            <a:r>
              <a:rPr lang="en-US" dirty="0"/>
              <a:t>To authenticate, speak several randomly chosen words</a:t>
            </a:r>
          </a:p>
          <a:p>
            <a:pPr lvl="1"/>
            <a:r>
              <a:rPr lang="en-US" dirty="0"/>
              <a:t>Not vulnerable to trivial replay attacks, but still vulnerable</a:t>
            </a:r>
          </a:p>
          <a:p>
            <a:pPr lvl="2"/>
            <a:r>
              <a:rPr lang="en-US" dirty="0"/>
              <a:t>Given enough samples of your voice, an attacker can train a synthetic voice AI that sounds just like you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D65EB-A463-48C8-BD36-FE7C83F1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47" y="679823"/>
            <a:ext cx="3946066" cy="40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530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BBA3-6BD9-47DB-A2E2-F00CC66D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Issue With Biometrics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90181-CD9E-484C-B290-FEE43AB29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Biometrics are immutable</a:t>
            </a:r>
          </a:p>
          <a:p>
            <a:pPr lvl="1"/>
            <a:r>
              <a:rPr lang="en-US" dirty="0"/>
              <a:t>You are the password, and you can’t change</a:t>
            </a:r>
          </a:p>
          <a:p>
            <a:pPr lvl="1"/>
            <a:r>
              <a:rPr lang="en-US" dirty="0"/>
              <a:t>Unless you plan on undergoing plastic surgery?</a:t>
            </a:r>
          </a:p>
          <a:p>
            <a:r>
              <a:rPr lang="en-US" dirty="0"/>
              <a:t>Once compromised, there is no reset</a:t>
            </a:r>
          </a:p>
          <a:p>
            <a:pPr lvl="1"/>
            <a:r>
              <a:rPr lang="en-US" dirty="0"/>
              <a:t>Passwords </a:t>
            </a:r>
            <a:r>
              <a:rPr lang="en-US"/>
              <a:t>and tokens </a:t>
            </a:r>
            <a:r>
              <a:rPr lang="en-US" dirty="0"/>
              <a:t>can be changed</a:t>
            </a:r>
          </a:p>
          <a:p>
            <a:r>
              <a:rPr lang="en-US" dirty="0"/>
              <a:t>Example: the Office of Personnel Management (OPM) breach</a:t>
            </a:r>
          </a:p>
          <a:p>
            <a:pPr lvl="1"/>
            <a:r>
              <a:rPr lang="en-US" dirty="0"/>
              <a:t>US </a:t>
            </a:r>
            <a:r>
              <a:rPr lang="en-US" dirty="0" err="1"/>
              <a:t>gov</a:t>
            </a:r>
            <a:r>
              <a:rPr lang="en-US" dirty="0"/>
              <a:t> agency responsible for background checks</a:t>
            </a:r>
          </a:p>
          <a:p>
            <a:pPr lvl="1"/>
            <a:r>
              <a:rPr lang="en-US" dirty="0"/>
              <a:t>Had fingerprint records of all people with security clearance</a:t>
            </a:r>
          </a:p>
          <a:p>
            <a:pPr lvl="1"/>
            <a:r>
              <a:rPr lang="en-US" dirty="0"/>
              <a:t>Breached by China in 2015, all records stolen :(</a:t>
            </a:r>
          </a:p>
        </p:txBody>
      </p:sp>
    </p:spTree>
    <p:extLst>
      <p:ext uri="{BB962C8B-B14F-4D97-AF65-F5344CB8AC3E}">
        <p14:creationId xmlns:p14="http://schemas.microsoft.com/office/powerpoint/2010/main" val="14147582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A9FFD6-8B56-4B6E-9DD2-8FA96436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Token-based Two Factor Authentication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4A1668-DEF4-4584-8F89-8227131DF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Key">
            <a:extLst>
              <a:ext uri="{FF2B5EF4-FFF2-40B4-BE49-F238E27FC236}">
                <a16:creationId xmlns:a16="http://schemas.microsoft.com/office/drawing/2014/main" id="{BAC3463D-23D0-4C5A-9AFA-84E9E3907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24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Secrets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9672851" cy="5046260"/>
          </a:xfrm>
        </p:spPr>
        <p:txBody>
          <a:bodyPr>
            <a:normAutofit/>
          </a:bodyPr>
          <a:lstStyle/>
          <a:p>
            <a:r>
              <a:rPr lang="en-US" dirty="0"/>
              <a:t>Actors provide their secret to </a:t>
            </a:r>
            <a:r>
              <a:rPr lang="en-US" dirty="0">
                <a:solidFill>
                  <a:schemeClr val="accent1"/>
                </a:solidFill>
              </a:rPr>
              <a:t>log-in</a:t>
            </a:r>
            <a:r>
              <a:rPr lang="en-US" dirty="0"/>
              <a:t> to a system</a:t>
            </a:r>
          </a:p>
          <a:p>
            <a:r>
              <a:rPr lang="en-US" dirty="0"/>
              <a:t>Three classes of secrets: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Something you know</a:t>
            </a:r>
          </a:p>
          <a:p>
            <a:pPr lvl="2"/>
            <a:r>
              <a:rPr lang="en-US" dirty="0"/>
              <a:t>Example: a password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Something you have</a:t>
            </a:r>
          </a:p>
          <a:p>
            <a:pPr lvl="2"/>
            <a:r>
              <a:rPr lang="en-US" dirty="0"/>
              <a:t>Examples: a smart card or smart phone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Something you are</a:t>
            </a:r>
          </a:p>
          <a:p>
            <a:pPr lvl="2"/>
            <a:r>
              <a:rPr lang="en-US" dirty="0"/>
              <a:t>Examples: fingerprint, voice scan, iris scan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707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A72A-EBFD-4EC3-9165-6355C1A5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You Have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603AC-F054-4165-B6BD-ACA4D3421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Two-factor authentication has become more commonplace</a:t>
            </a:r>
          </a:p>
          <a:p>
            <a:r>
              <a:rPr lang="en-US" dirty="0"/>
              <a:t>Possible second factors:</a:t>
            </a:r>
          </a:p>
          <a:p>
            <a:pPr lvl="1"/>
            <a:r>
              <a:rPr lang="en-US" dirty="0"/>
              <a:t>SMS passcodes</a:t>
            </a:r>
          </a:p>
          <a:p>
            <a:pPr lvl="1"/>
            <a:r>
              <a:rPr lang="en-US" dirty="0"/>
              <a:t>Time-based one time passwords</a:t>
            </a:r>
          </a:p>
          <a:p>
            <a:pPr lvl="1"/>
            <a:r>
              <a:rPr lang="en-US" dirty="0"/>
              <a:t>Hardware tokens</a:t>
            </a:r>
          </a:p>
        </p:txBody>
      </p:sp>
    </p:spTree>
    <p:extLst>
      <p:ext uri="{BB962C8B-B14F-4D97-AF65-F5344CB8AC3E}">
        <p14:creationId xmlns:p14="http://schemas.microsoft.com/office/powerpoint/2010/main" val="31655016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3720-9815-4B37-8DA7-27B96E29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SMS Two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A0940-2E61-4D5C-9937-AFAC413FE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31727" cy="4829752"/>
          </a:xfrm>
        </p:spPr>
        <p:txBody>
          <a:bodyPr>
            <a:normAutofit/>
          </a:bodyPr>
          <a:lstStyle/>
          <a:p>
            <a:r>
              <a:rPr lang="en-US" dirty="0"/>
              <a:t>Relies on your phone number as the second factor</a:t>
            </a:r>
          </a:p>
          <a:p>
            <a:pPr lvl="1"/>
            <a:r>
              <a:rPr lang="en-US" dirty="0"/>
              <a:t>Key assumption: only your phone should receive SMS sent to your number</a:t>
            </a:r>
          </a:p>
          <a:p>
            <a:r>
              <a:rPr lang="en-US" dirty="0"/>
              <a:t>SMS two factor is deprecated. Why?</a:t>
            </a:r>
          </a:p>
          <a:p>
            <a:r>
              <a:rPr lang="en-US" dirty="0"/>
              <a:t>Social engineering the phone company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Call and pretend to be the victim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Say “I got a new SIM, please activate it”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successful, phone calls and SMS are now sent to your SIM in your phone, instead of the victim</a:t>
            </a:r>
          </a:p>
          <a:p>
            <a:r>
              <a:rPr lang="en-US" dirty="0"/>
              <a:t>Not hypothetical: successfully used against many victims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FDCEE-DF40-4ECA-90C0-C21AA2416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r="55642"/>
          <a:stretch/>
        </p:blipFill>
        <p:spPr>
          <a:xfrm>
            <a:off x="8920595" y="267854"/>
            <a:ext cx="32004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328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9BA2-C27B-4DE6-AF1F-93BA771C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Time Passwords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1D5CC-E32C-4F76-AD41-B7ABF5C7B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67400" cy="4351338"/>
          </a:xfrm>
        </p:spPr>
        <p:txBody>
          <a:bodyPr/>
          <a:lstStyle/>
          <a:p>
            <a:r>
              <a:rPr lang="en-US" dirty="0"/>
              <a:t>Generate ephemeral passcodes that change over time</a:t>
            </a:r>
          </a:p>
          <a:p>
            <a:r>
              <a:rPr lang="en-US" dirty="0"/>
              <a:t>To login, supply normal password and the current one time password</a:t>
            </a:r>
          </a:p>
          <a:p>
            <a:r>
              <a:rPr lang="en-US" dirty="0"/>
              <a:t>Relies on a shared secret between your mobile device and the service provider</a:t>
            </a:r>
          </a:p>
          <a:p>
            <a:pPr lvl="1"/>
            <a:r>
              <a:rPr lang="en-US" dirty="0"/>
              <a:t>Shared secret allows both parties to know the current one time password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A8635-71C1-4A2E-9EF4-BAF5AD8A9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15" y="4111720"/>
            <a:ext cx="889188" cy="889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BED5DB-DFAA-435E-8050-EB5C1988F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15" y="5880192"/>
            <a:ext cx="889188" cy="889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978AC7-4034-4D86-8430-9933E3B3B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15" y="4995956"/>
            <a:ext cx="889188" cy="8891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A41EE0-D1C9-453D-AFCF-E423E78F5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3" b="27005"/>
          <a:stretch/>
        </p:blipFill>
        <p:spPr>
          <a:xfrm>
            <a:off x="8365155" y="88620"/>
            <a:ext cx="3620939" cy="38678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B52A82-1D10-4914-B262-7CD329995D56}"/>
              </a:ext>
            </a:extLst>
          </p:cNvPr>
          <p:cNvSpPr txBox="1"/>
          <p:nvPr/>
        </p:nvSpPr>
        <p:spPr>
          <a:xfrm>
            <a:off x="9123778" y="4325481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Duo Mobile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1B0219-7A02-45CB-977C-2B0502BA42D5}"/>
              </a:ext>
            </a:extLst>
          </p:cNvPr>
          <p:cNvSpPr txBox="1"/>
          <p:nvPr/>
        </p:nvSpPr>
        <p:spPr>
          <a:xfrm>
            <a:off x="9123778" y="5209717"/>
            <a:ext cx="3031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Lastpass</a:t>
            </a:r>
            <a:r>
              <a:rPr lang="en-US" sz="2400" dirty="0"/>
              <a:t> Authenticator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E3F6C6-1820-444D-920C-17CA19FE979D}"/>
              </a:ext>
            </a:extLst>
          </p:cNvPr>
          <p:cNvSpPr txBox="1"/>
          <p:nvPr/>
        </p:nvSpPr>
        <p:spPr>
          <a:xfrm>
            <a:off x="9123778" y="6093953"/>
            <a:ext cx="2871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Google Authenticator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7D59F72D-B37C-4BE9-A88B-61E4DE9DC9B3}"/>
              </a:ext>
            </a:extLst>
          </p:cNvPr>
          <p:cNvSpPr/>
          <p:nvPr/>
        </p:nvSpPr>
        <p:spPr>
          <a:xfrm>
            <a:off x="6855013" y="1497992"/>
            <a:ext cx="1685364" cy="1325563"/>
          </a:xfrm>
          <a:prstGeom prst="wedgeRectCallout">
            <a:avLst>
              <a:gd name="adj1" fmla="val 63564"/>
              <a:gd name="adj2" fmla="val 773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Changes every few minutes</a:t>
            </a:r>
          </a:p>
        </p:txBody>
      </p:sp>
    </p:spTree>
    <p:extLst>
      <p:ext uri="{BB962C8B-B14F-4D97-AF65-F5344CB8AC3E}">
        <p14:creationId xmlns:p14="http://schemas.microsoft.com/office/powerpoint/2010/main" val="20681903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FC8B-AA73-4BDE-9979-2D316804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One-time Password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CC9E2-1EA6-469A-B9C7-172884B50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T0</a:t>
            </a:r>
            <a:r>
              <a:rPr lang="en-US" dirty="0"/>
              <a:t> = &lt;the beginning of time, typically Thursday, 1 January 1970 UTC&gt;</a:t>
            </a:r>
          </a:p>
          <a:p>
            <a:pPr marL="0" indent="0">
              <a:buNone/>
            </a:pPr>
            <a:r>
              <a:rPr lang="en-US" i="1" dirty="0"/>
              <a:t>TI</a:t>
            </a:r>
            <a:r>
              <a:rPr lang="en-US" dirty="0"/>
              <a:t> = &lt;length of time the password should be valid&gt;</a:t>
            </a:r>
          </a:p>
          <a:p>
            <a:pPr marL="0" indent="0">
              <a:buNone/>
            </a:pPr>
            <a:r>
              <a:rPr lang="en-US" i="1" dirty="0"/>
              <a:t>K</a:t>
            </a:r>
            <a:r>
              <a:rPr lang="en-US" dirty="0"/>
              <a:t> = &lt;shared secret key&gt;</a:t>
            </a:r>
          </a:p>
          <a:p>
            <a:pPr marL="0" indent="0">
              <a:buNone/>
            </a:pPr>
            <a:r>
              <a:rPr lang="en-US" i="1" dirty="0"/>
              <a:t>d</a:t>
            </a:r>
            <a:r>
              <a:rPr lang="en-US" dirty="0"/>
              <a:t> = &lt;the desired number of digits in the password&gt;</a:t>
            </a:r>
          </a:p>
          <a:p>
            <a:pPr marL="0" indent="0">
              <a:buNone/>
            </a:pPr>
            <a:r>
              <a:rPr lang="en-US" i="1" dirty="0"/>
              <a:t>TC</a:t>
            </a:r>
            <a:r>
              <a:rPr lang="en-US" dirty="0"/>
              <a:t> = floor((</a:t>
            </a:r>
            <a:r>
              <a:rPr lang="en-US" dirty="0" err="1"/>
              <a:t>unixtime</a:t>
            </a:r>
            <a:r>
              <a:rPr lang="en-US" dirty="0"/>
              <a:t>(now) − </a:t>
            </a:r>
            <a:r>
              <a:rPr lang="en-US" dirty="0" err="1"/>
              <a:t>unixtime</a:t>
            </a:r>
            <a:r>
              <a:rPr lang="en-US" dirty="0"/>
              <a:t>(</a:t>
            </a:r>
            <a:r>
              <a:rPr lang="en-US" i="1" dirty="0"/>
              <a:t>T0</a:t>
            </a:r>
            <a:r>
              <a:rPr lang="en-US" dirty="0"/>
              <a:t>)) / </a:t>
            </a:r>
            <a:r>
              <a:rPr lang="en-US" i="1" dirty="0"/>
              <a:t>TI</a:t>
            </a:r>
            <a:r>
              <a:rPr lang="en-US" dirty="0"/>
              <a:t>),</a:t>
            </a:r>
          </a:p>
          <a:p>
            <a:pPr marL="0" indent="0">
              <a:buNone/>
            </a:pPr>
            <a:r>
              <a:rPr lang="en-US" dirty="0"/>
              <a:t>TOTP = HMAC(</a:t>
            </a:r>
            <a:r>
              <a:rPr lang="en-US" i="1" dirty="0"/>
              <a:t>K</a:t>
            </a:r>
            <a:r>
              <a:rPr lang="en-US" dirty="0"/>
              <a:t>, </a:t>
            </a:r>
            <a:r>
              <a:rPr lang="en-US" i="1" dirty="0"/>
              <a:t>TC</a:t>
            </a:r>
            <a:r>
              <a:rPr lang="en-US" dirty="0"/>
              <a:t>) % 10</a:t>
            </a:r>
            <a:r>
              <a:rPr lang="en-US" baseline="30000" dirty="0"/>
              <a:t>d</a:t>
            </a:r>
            <a:endParaRPr lang="en-US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75DAE6A9-3DFF-4ED3-B616-55EDB21ECA42}"/>
              </a:ext>
            </a:extLst>
          </p:cNvPr>
          <p:cNvSpPr/>
          <p:nvPr/>
        </p:nvSpPr>
        <p:spPr>
          <a:xfrm>
            <a:off x="1691341" y="5372846"/>
            <a:ext cx="3137647" cy="1231153"/>
          </a:xfrm>
          <a:prstGeom prst="wedgeRectCallout">
            <a:avLst>
              <a:gd name="adj1" fmla="val -21579"/>
              <a:gd name="adj2" fmla="val -93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Specially formatted SHA1-based signature  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F51D3839-B348-4808-9C7E-8CE7E227E1CA}"/>
              </a:ext>
            </a:extLst>
          </p:cNvPr>
          <p:cNvSpPr/>
          <p:nvPr/>
        </p:nvSpPr>
        <p:spPr>
          <a:xfrm>
            <a:off x="5818094" y="5102271"/>
            <a:ext cx="3857812" cy="1501728"/>
          </a:xfrm>
          <a:prstGeom prst="wedgeRectCallout">
            <a:avLst>
              <a:gd name="adj1" fmla="val -70689"/>
              <a:gd name="adj2" fmla="val -68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Given </a:t>
            </a:r>
            <a:r>
              <a:rPr lang="en-US" sz="2400" i="1" dirty="0"/>
              <a:t>K</a:t>
            </a:r>
            <a:r>
              <a:rPr lang="en-US" sz="2400" dirty="0"/>
              <a:t>, this algorithm can be run on your phone and by the service provider</a:t>
            </a:r>
          </a:p>
        </p:txBody>
      </p:sp>
    </p:spTree>
    <p:extLst>
      <p:ext uri="{BB962C8B-B14F-4D97-AF65-F5344CB8AC3E}">
        <p14:creationId xmlns:p14="http://schemas.microsoft.com/office/powerpoint/2010/main" val="165845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9B22F-21E0-4DA2-A471-D83FC41A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0611"/>
          </a:xfrm>
        </p:spPr>
        <p:txBody>
          <a:bodyPr/>
          <a:lstStyle/>
          <a:p>
            <a:r>
              <a:rPr lang="en-US" dirty="0"/>
              <a:t>Secret Sharing for TOTP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5ED36D-9B54-4D7B-A56E-525254DDB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59" y="786181"/>
            <a:ext cx="8665882" cy="6071818"/>
          </a:xfrm>
        </p:spPr>
      </p:pic>
    </p:spTree>
    <p:extLst>
      <p:ext uri="{BB962C8B-B14F-4D97-AF65-F5344CB8AC3E}">
        <p14:creationId xmlns:p14="http://schemas.microsoft.com/office/powerpoint/2010/main" val="22616756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601A-8FA1-42A0-A02A-3CDD3D84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Two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ED480-A196-4392-BA9A-A03C58551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31602"/>
            <a:ext cx="565224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Special hardware designed to hold cryptographic keys</a:t>
            </a:r>
          </a:p>
          <a:p>
            <a:r>
              <a:rPr lang="en-US" dirty="0"/>
              <a:t>Physically resistant to key extraction attacks</a:t>
            </a:r>
          </a:p>
          <a:p>
            <a:pPr lvl="1"/>
            <a:r>
              <a:rPr lang="en-US" dirty="0"/>
              <a:t>E.g. scanning tunneling electron microscopes</a:t>
            </a:r>
          </a:p>
          <a:p>
            <a:r>
              <a:rPr lang="en-US" dirty="0"/>
              <a:t>Uses: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factor for OS log-on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factor for some online services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factor for password manager</a:t>
            </a:r>
          </a:p>
          <a:p>
            <a:pPr lvl="1"/>
            <a:r>
              <a:rPr lang="en-US" dirty="0"/>
              <a:t>Storage of PGP and SSH keys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15AED-BF50-46EA-B117-80AD4A80A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06" y="1110130"/>
            <a:ext cx="5455023" cy="545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09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Checking 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890" y="1600201"/>
            <a:ext cx="8544910" cy="2289412"/>
          </a:xfrm>
        </p:spPr>
        <p:txBody>
          <a:bodyPr/>
          <a:lstStyle/>
          <a:p>
            <a:r>
              <a:rPr lang="en-US" dirty="0"/>
              <a:t>System must validate passwords provided by users</a:t>
            </a:r>
          </a:p>
          <a:p>
            <a:r>
              <a:rPr lang="en-US" dirty="0"/>
              <a:t>Thus, passwords must be stored somewhere</a:t>
            </a:r>
          </a:p>
          <a:p>
            <a:r>
              <a:rPr lang="en-US" dirty="0"/>
              <a:t>Basic storage: plain text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31576" y="4135273"/>
            <a:ext cx="7233314" cy="2456597"/>
            <a:chOff x="907576" y="4135272"/>
            <a:chExt cx="7233314" cy="2456597"/>
          </a:xfrm>
        </p:grpSpPr>
        <p:sp>
          <p:nvSpPr>
            <p:cNvPr id="5" name="Rectangle 4"/>
            <p:cNvSpPr/>
            <p:nvPr/>
          </p:nvSpPr>
          <p:spPr>
            <a:xfrm>
              <a:off x="907576" y="4653887"/>
              <a:ext cx="7233314" cy="1937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tabLst>
                  <a:tab pos="1541463" algn="l"/>
                </a:tabLst>
              </a:pPr>
              <a:r>
                <a:rPr lang="en-US" sz="2400" dirty="0" err="1"/>
                <a:t>cbw</a:t>
              </a:r>
              <a:r>
                <a:rPr lang="en-US" sz="2400" dirty="0"/>
                <a:t>	p4ssw0rd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 err="1"/>
                <a:t>sandi</a:t>
              </a:r>
              <a:r>
                <a:rPr lang="en-US" sz="2400" dirty="0"/>
                <a:t>	</a:t>
              </a:r>
              <a:r>
                <a:rPr lang="en-US" sz="2400" dirty="0" err="1"/>
                <a:t>i</a:t>
              </a:r>
              <a:r>
                <a:rPr lang="en-US" sz="2400" dirty="0"/>
                <a:t> heart doggies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 err="1"/>
                <a:t>amislove</a:t>
              </a:r>
              <a:r>
                <a:rPr lang="en-US" sz="2400" dirty="0"/>
                <a:t>	93Gd9#jv*0x3N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/>
                <a:t>bob	security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7576" y="4135272"/>
              <a:ext cx="7233314" cy="51861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password.txt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2032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C296A-6BD4-473E-8D44-FEE5A8FA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2</a:t>
            </a:r>
            <a:r>
              <a:rPr lang="en-US" baseline="30000" dirty="0"/>
              <a:t>nd</a:t>
            </a:r>
            <a:r>
              <a:rPr lang="en-US" dirty="0"/>
              <a:t> Factor (U2F)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35A62-5B7E-42BF-AD45-94D90FA9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3871" cy="4351338"/>
          </a:xfrm>
        </p:spPr>
        <p:txBody>
          <a:bodyPr>
            <a:normAutofit/>
          </a:bodyPr>
          <a:lstStyle/>
          <a:p>
            <a:r>
              <a:rPr lang="en-US" dirty="0"/>
              <a:t>Supported by Chrome, Opera, and Firefox</a:t>
            </a:r>
          </a:p>
          <a:p>
            <a:endParaRPr lang="en-US" dirty="0"/>
          </a:p>
          <a:p>
            <a:r>
              <a:rPr lang="en-US" dirty="0"/>
              <a:t>Works with Google, Dropbox, Facebook, </a:t>
            </a:r>
            <a:r>
              <a:rPr lang="en-US" dirty="0" err="1"/>
              <a:t>Github</a:t>
            </a:r>
            <a:r>
              <a:rPr lang="en-US" dirty="0"/>
              <a:t>, Gitlab, etc.</a:t>
            </a:r>
          </a:p>
          <a:p>
            <a:endParaRPr lang="en-US" dirty="0"/>
          </a:p>
          <a:p>
            <a:r>
              <a:rPr lang="en-US" dirty="0"/>
              <a:t>Pro tip: always buy 2 security keys</a:t>
            </a:r>
          </a:p>
          <a:p>
            <a:pPr lvl="1"/>
            <a:r>
              <a:rPr lang="en-US" dirty="0"/>
              <a:t>Associate both with your accounts</a:t>
            </a:r>
          </a:p>
          <a:p>
            <a:pPr lvl="1"/>
            <a:r>
              <a:rPr lang="en-US" dirty="0"/>
              <a:t>Keep one locked in a safe, in case you lose your primary key ;)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4171F-B270-4C2A-96E7-D38966AAA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80" y="1391863"/>
            <a:ext cx="4034488" cy="45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Authentication in Linux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Unix, PAM, and crypt</a:t>
            </a:r>
          </a:p>
          <a:p>
            <a:pPr algn="ctr"/>
            <a:r>
              <a:rPr lang="en-US" sz="1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Network Information Service (NIS, aka Yellow Pages)</a:t>
            </a:r>
          </a:p>
          <a:p>
            <a:pPr algn="ctr"/>
            <a:r>
              <a:rPr lang="en-US" sz="13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Needham-Schroeder and Kerberos</a:t>
            </a:r>
          </a:p>
          <a:p>
            <a:pPr algn="ctr"/>
            <a:endParaRPr lang="en-US" sz="13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Programmer">
            <a:extLst>
              <a:ext uri="{FF2B5EF4-FFF2-40B4-BE49-F238E27FC236}">
                <a16:creationId xmlns:a16="http://schemas.microsoft.com/office/drawing/2014/main" id="{42153960-1A38-444E-A51B-F22F25D35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893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Check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this point, we have discussed:</a:t>
            </a:r>
          </a:p>
          <a:p>
            <a:pPr lvl="1"/>
            <a:r>
              <a:rPr lang="en-US" dirty="0"/>
              <a:t>How to securely store passwords</a:t>
            </a:r>
          </a:p>
          <a:p>
            <a:pPr lvl="1"/>
            <a:r>
              <a:rPr lang="en-US" dirty="0"/>
              <a:t>Techniques used by attackers to crack passwords</a:t>
            </a:r>
          </a:p>
          <a:p>
            <a:pPr lvl="1"/>
            <a:r>
              <a:rPr lang="en-US" dirty="0"/>
              <a:t>Biometrics and 2</a:t>
            </a:r>
            <a:r>
              <a:rPr lang="en-US" baseline="30000" dirty="0"/>
              <a:t>nd</a:t>
            </a:r>
            <a:r>
              <a:rPr lang="en-US" dirty="0"/>
              <a:t> factors</a:t>
            </a:r>
          </a:p>
          <a:p>
            <a:r>
              <a:rPr lang="en-US" dirty="0"/>
              <a:t>Next topic: building authentication systems</a:t>
            </a:r>
          </a:p>
          <a:p>
            <a:pPr lvl="1"/>
            <a:r>
              <a:rPr lang="en-US" dirty="0"/>
              <a:t>Given a user and password, how does the system authenticate the user?</a:t>
            </a:r>
          </a:p>
          <a:p>
            <a:pPr lvl="1"/>
            <a:r>
              <a:rPr lang="en-US" dirty="0"/>
              <a:t>How can we perform efficient, secure authentication in a distributed system?</a:t>
            </a:r>
          </a:p>
        </p:txBody>
      </p:sp>
    </p:spTree>
    <p:extLst>
      <p:ext uri="{BB962C8B-B14F-4D97-AF65-F5344CB8AC3E}">
        <p14:creationId xmlns:p14="http://schemas.microsoft.com/office/powerpoint/2010/main" val="21358214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 in Unix/Linux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Users authenticate with the system by interacting with </a:t>
            </a:r>
            <a:r>
              <a:rPr lang="en-US" i="1" dirty="0"/>
              <a:t>login</a:t>
            </a:r>
            <a:endParaRPr lang="en-US" dirty="0"/>
          </a:p>
          <a:p>
            <a:pPr lvl="1"/>
            <a:r>
              <a:rPr lang="en-US" dirty="0"/>
              <a:t>Prompts for username and password</a:t>
            </a:r>
          </a:p>
          <a:p>
            <a:pPr lvl="1"/>
            <a:r>
              <a:rPr lang="en-US" dirty="0"/>
              <a:t>Credentials checked against locally stored credentials</a:t>
            </a:r>
          </a:p>
          <a:p>
            <a:r>
              <a:rPr lang="en-US" dirty="0"/>
              <a:t>By default, password policies specified in a centralized, modular way</a:t>
            </a:r>
          </a:p>
          <a:p>
            <a:pPr lvl="1"/>
            <a:r>
              <a:rPr lang="en-US" dirty="0"/>
              <a:t>On Linux, using Pluggable Authentication Modules (PAM)</a:t>
            </a:r>
          </a:p>
          <a:p>
            <a:pPr lvl="1"/>
            <a:r>
              <a:rPr lang="en-US" dirty="0"/>
              <a:t>Authorizes users, as well as environment, shell, prints MOTD, etc.</a:t>
            </a:r>
          </a:p>
        </p:txBody>
      </p:sp>
    </p:spTree>
    <p:extLst>
      <p:ext uri="{BB962C8B-B14F-4D97-AF65-F5344CB8AC3E}">
        <p14:creationId xmlns:p14="http://schemas.microsoft.com/office/powerpoint/2010/main" val="41626988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500" dirty="0"/>
              <a:t>Example </a:t>
            </a:r>
            <a:r>
              <a:rPr sz="4500" dirty="0"/>
              <a:t>PAM Configuration</a:t>
            </a:r>
          </a:p>
        </p:txBody>
      </p:sp>
      <p:sp>
        <p:nvSpPr>
          <p:cNvPr id="712" name="Shape 7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# cat /</a:t>
            </a: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etc</a:t>
            </a:r>
            <a:r>
              <a:rPr sz="1800" dirty="0">
                <a:latin typeface="Menlo"/>
                <a:ea typeface="Menlo"/>
                <a:cs typeface="Menlo"/>
                <a:sym typeface="Menlo"/>
              </a:rPr>
              <a:t>/</a:t>
            </a: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pam.d</a:t>
            </a:r>
            <a:r>
              <a:rPr sz="1800" dirty="0">
                <a:latin typeface="Menlo"/>
                <a:ea typeface="Menlo"/>
                <a:cs typeface="Menlo"/>
                <a:sym typeface="Menlo"/>
              </a:rPr>
              <a:t>/system-</a:t>
            </a: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auth</a:t>
            </a:r>
            <a:endParaRPr sz="1800" dirty="0"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#%PAM-1.0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endParaRPr sz="1800" dirty="0"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auth</a:t>
            </a:r>
            <a:r>
              <a:rPr sz="1800" dirty="0">
                <a:latin typeface="Menlo"/>
                <a:ea typeface="Menlo"/>
                <a:cs typeface="Menlo"/>
                <a:sym typeface="Menlo"/>
              </a:rPr>
              <a:t> required pam_unix.so </a:t>
            </a: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try_first_pass</a:t>
            </a:r>
            <a:r>
              <a:rPr sz="1800" dirty="0">
                <a:latin typeface="Menlo"/>
                <a:ea typeface="Menlo"/>
                <a:cs typeface="Menlo"/>
                <a:sym typeface="Menlo"/>
              </a:rPr>
              <a:t> </a:t>
            </a: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nullok</a:t>
            </a:r>
            <a:endParaRPr sz="1800" dirty="0"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auth</a:t>
            </a:r>
            <a:r>
              <a:rPr sz="1800" dirty="0">
                <a:latin typeface="Menlo"/>
                <a:ea typeface="Menlo"/>
                <a:cs typeface="Menlo"/>
                <a:sym typeface="Menlo"/>
              </a:rPr>
              <a:t> optional pam_permit.so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auth</a:t>
            </a:r>
            <a:r>
              <a:rPr sz="1800" dirty="0">
                <a:latin typeface="Menlo"/>
                <a:ea typeface="Menlo"/>
                <a:cs typeface="Menlo"/>
                <a:sym typeface="Menlo"/>
              </a:rPr>
              <a:t> required pam_env.so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endParaRPr sz="1800" dirty="0"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account required pam_unix.so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account optional pam_permit.so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account required pam_time.so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endParaRPr sz="1800" dirty="0"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password required pam_unix.so </a:t>
            </a: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try_first_pass</a:t>
            </a:r>
            <a:r>
              <a:rPr sz="1800" dirty="0">
                <a:latin typeface="Menlo"/>
                <a:ea typeface="Menlo"/>
                <a:cs typeface="Menlo"/>
                <a:sym typeface="Menlo"/>
              </a:rPr>
              <a:t> </a:t>
            </a:r>
            <a:r>
              <a:rPr sz="1800" dirty="0" err="1">
                <a:latin typeface="Menlo"/>
                <a:ea typeface="Menlo"/>
                <a:cs typeface="Menlo"/>
                <a:sym typeface="Menlo"/>
              </a:rPr>
              <a:t>nullok</a:t>
            </a:r>
            <a:r>
              <a:rPr sz="1800" dirty="0">
                <a:latin typeface="Menlo"/>
                <a:ea typeface="Menlo"/>
                <a:cs typeface="Menlo"/>
                <a:sym typeface="Menlo"/>
              </a:rPr>
              <a:t> sha512 shadow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password optional pam_permit.so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endParaRPr sz="1800" dirty="0"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session required pam_limits.so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session required pam_unix.so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1800" dirty="0">
                <a:latin typeface="Menlo"/>
                <a:ea typeface="Menlo"/>
                <a:cs typeface="Menlo"/>
                <a:sym typeface="Menlo"/>
              </a:rPr>
              <a:t>session optional pam_permit.so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6096000" y="2410358"/>
            <a:ext cx="4853355" cy="1375507"/>
          </a:xfrm>
          <a:prstGeom prst="wedgeRectCallout">
            <a:avLst>
              <a:gd name="adj1" fmla="val -39190"/>
              <a:gd name="adj2" fmla="val 1056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SHA512 as the hash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/</a:t>
            </a:r>
            <a:r>
              <a:rPr lang="en-US" sz="2400" dirty="0" err="1"/>
              <a:t>etc</a:t>
            </a:r>
            <a:r>
              <a:rPr lang="en-US" sz="2400" dirty="0"/>
              <a:t>/shadow for storage</a:t>
            </a:r>
          </a:p>
        </p:txBody>
      </p:sp>
    </p:spTree>
    <p:extLst>
      <p:ext uri="{BB962C8B-B14F-4D97-AF65-F5344CB8AC3E}">
        <p14:creationId xmlns:p14="http://schemas.microsoft.com/office/powerpoint/2010/main" val="24143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Unix Passwords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method: </a:t>
            </a:r>
            <a:r>
              <a:rPr lang="en-US" i="1" dirty="0"/>
              <a:t>crypt</a:t>
            </a:r>
          </a:p>
          <a:p>
            <a:pPr lvl="1"/>
            <a:r>
              <a:rPr lang="en-US" dirty="0"/>
              <a:t>First eight bytes of password used as key (additional bytes are ignored)</a:t>
            </a:r>
          </a:p>
          <a:p>
            <a:pPr lvl="1"/>
            <a:r>
              <a:rPr lang="en-US" dirty="0"/>
              <a:t>12-bit salt</a:t>
            </a:r>
          </a:p>
          <a:p>
            <a:pPr lvl="1"/>
            <a:r>
              <a:rPr lang="en-US" dirty="0"/>
              <a:t>25 iterations of DES on a zeroed vector</a:t>
            </a:r>
          </a:p>
          <a:p>
            <a:r>
              <a:rPr lang="en-US" dirty="0"/>
              <a:t>Modern version of </a:t>
            </a:r>
            <a:r>
              <a:rPr lang="en-US" i="1" dirty="0"/>
              <a:t>crypt</a:t>
            </a:r>
            <a:r>
              <a:rPr lang="en-US" dirty="0"/>
              <a:t> are more extensible</a:t>
            </a:r>
          </a:p>
          <a:p>
            <a:pPr lvl="1"/>
            <a:r>
              <a:rPr lang="en-US" dirty="0"/>
              <a:t>Full password used</a:t>
            </a:r>
          </a:p>
          <a:p>
            <a:pPr lvl="1"/>
            <a:r>
              <a:rPr lang="en-US" dirty="0"/>
              <a:t>Up to 16 bytes of salt</a:t>
            </a:r>
          </a:p>
          <a:p>
            <a:pPr lvl="1"/>
            <a:r>
              <a:rPr lang="en-US" dirty="0"/>
              <a:t>Support for additional hash functions like MD5, SHA256, and SHA512</a:t>
            </a:r>
          </a:p>
          <a:p>
            <a:pPr lvl="1"/>
            <a:r>
              <a:rPr lang="en-US" dirty="0"/>
              <a:t>Key lengthening: defaults to 5000 iterations, up to 10</a:t>
            </a:r>
            <a:r>
              <a:rPr lang="en-US" baseline="30000" dirty="0"/>
              <a:t>8</a:t>
            </a:r>
            <a:r>
              <a:rPr lang="en-US" dirty="0"/>
              <a:t> – 1</a:t>
            </a:r>
          </a:p>
        </p:txBody>
      </p:sp>
    </p:spTree>
    <p:extLst>
      <p:ext uri="{BB962C8B-B14F-4D97-AF65-F5344CB8AC3E}">
        <p14:creationId xmlns:p14="http://schemas.microsoft.com/office/powerpoint/2010/main" val="27156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Files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Password hashes used to be in </a:t>
            </a:r>
            <a:r>
              <a:rPr lang="en-US" i="1" dirty="0"/>
              <a:t>/</a:t>
            </a:r>
            <a:r>
              <a:rPr lang="en-US" i="1" dirty="0" err="1"/>
              <a:t>etc</a:t>
            </a:r>
            <a:r>
              <a:rPr lang="en-US" i="1" dirty="0"/>
              <a:t>/</a:t>
            </a:r>
            <a:r>
              <a:rPr lang="en-US" i="1"/>
              <a:t>passwd</a:t>
            </a:r>
            <a:endParaRPr lang="en-US" i="1" dirty="0"/>
          </a:p>
          <a:p>
            <a:pPr lvl="1"/>
            <a:r>
              <a:rPr lang="en-US" dirty="0"/>
              <a:t>World readable, contained usernames, password hashes, </a:t>
            </a:r>
            <a:r>
              <a:rPr lang="en-US" dirty="0" err="1"/>
              <a:t>config</a:t>
            </a:r>
            <a:r>
              <a:rPr lang="en-US" dirty="0"/>
              <a:t> information</a:t>
            </a:r>
          </a:p>
          <a:p>
            <a:pPr lvl="1"/>
            <a:r>
              <a:rPr lang="en-US" dirty="0"/>
              <a:t>Many programs read </a:t>
            </a:r>
            <a:r>
              <a:rPr lang="en-US" dirty="0" err="1"/>
              <a:t>config</a:t>
            </a:r>
            <a:r>
              <a:rPr lang="en-US" dirty="0"/>
              <a:t> info from the file…</a:t>
            </a:r>
          </a:p>
          <a:p>
            <a:pPr lvl="1"/>
            <a:r>
              <a:rPr lang="en-US" dirty="0"/>
              <a:t>But very few (only one?) need the password hashes</a:t>
            </a:r>
          </a:p>
          <a:p>
            <a:r>
              <a:rPr lang="en-US" dirty="0"/>
              <a:t>Turns out, world-readable hashes are </a:t>
            </a:r>
            <a:r>
              <a:rPr lang="en-US" b="1" dirty="0">
                <a:solidFill>
                  <a:srgbClr val="FF0000"/>
                </a:solidFill>
              </a:rPr>
              <a:t>Bad Idea</a:t>
            </a:r>
          </a:p>
          <a:p>
            <a:r>
              <a:rPr lang="en-US" dirty="0"/>
              <a:t>Hashes now located in </a:t>
            </a:r>
            <a:r>
              <a:rPr lang="en-US" i="1" dirty="0"/>
              <a:t>/</a:t>
            </a:r>
            <a:r>
              <a:rPr lang="en-US" i="1" dirty="0" err="1"/>
              <a:t>etc</a:t>
            </a:r>
            <a:r>
              <a:rPr lang="en-US" i="1" dirty="0"/>
              <a:t>/shadow</a:t>
            </a:r>
          </a:p>
          <a:p>
            <a:pPr lvl="1"/>
            <a:r>
              <a:rPr lang="en-US" dirty="0"/>
              <a:t>Also includes account metadata like expiration</a:t>
            </a:r>
          </a:p>
          <a:p>
            <a:pPr lvl="1"/>
            <a:r>
              <a:rPr lang="en-US" dirty="0"/>
              <a:t>Only visible to root</a:t>
            </a:r>
          </a:p>
        </p:txBody>
      </p:sp>
    </p:spTree>
    <p:extLst>
      <p:ext uri="{BB962C8B-B14F-4D97-AF65-F5344CB8AC3E}">
        <p14:creationId xmlns:p14="http://schemas.microsoft.com/office/powerpoint/2010/main" val="11456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Storage on Linux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77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735540" y="4094330"/>
            <a:ext cx="8707272" cy="2456597"/>
            <a:chOff x="907576" y="4135272"/>
            <a:chExt cx="7233314" cy="2456597"/>
          </a:xfrm>
        </p:grpSpPr>
        <p:sp>
          <p:nvSpPr>
            <p:cNvPr id="6" name="Rectangle 5"/>
            <p:cNvSpPr/>
            <p:nvPr/>
          </p:nvSpPr>
          <p:spPr>
            <a:xfrm>
              <a:off x="907576" y="4653887"/>
              <a:ext cx="7233314" cy="1937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1541463" algn="l"/>
                </a:tabLst>
              </a:pPr>
              <a:r>
                <a:rPr lang="en-US" sz="2400" i="1" dirty="0" err="1"/>
                <a:t>username:password:last:may:must:warn:expire:disable:reserved</a:t>
              </a:r>
              <a:endParaRPr lang="en-US" sz="2400" i="1" dirty="0"/>
            </a:p>
            <a:p>
              <a:pPr>
                <a:tabLst>
                  <a:tab pos="1541463" algn="l"/>
                </a:tabLst>
              </a:pPr>
              <a:endParaRPr lang="en-US" sz="2400" dirty="0"/>
            </a:p>
            <a:p>
              <a:pPr>
                <a:tabLst>
                  <a:tab pos="1541463" algn="l"/>
                </a:tabLst>
              </a:pPr>
              <a:r>
                <a:rPr lang="en-US" sz="2400" dirty="0" err="1"/>
                <a:t>cbw</a:t>
              </a:r>
              <a:r>
                <a:rPr lang="en-US" sz="2400" dirty="0"/>
                <a:t>:$1$0nSd5ewF$0df/3G7iSV49nsbAa/5gSg:9479:0:10000::::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 err="1"/>
                <a:t>amislove</a:t>
              </a:r>
              <a:r>
                <a:rPr lang="en-US" sz="2400" dirty="0"/>
                <a:t>:$1$l3RxU5F1$:8172:0:10000::::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907576" y="4135272"/>
              <a:ext cx="7233314" cy="51861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/</a:t>
              </a:r>
              <a:r>
                <a:rPr lang="en-US" sz="2400" b="1" dirty="0" err="1"/>
                <a:t>etc</a:t>
              </a:r>
              <a:r>
                <a:rPr lang="en-US" sz="2400" b="1" dirty="0"/>
                <a:t>/shadow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81451" y="1405720"/>
            <a:ext cx="7656394" cy="2456597"/>
            <a:chOff x="907576" y="4135272"/>
            <a:chExt cx="7233314" cy="2456597"/>
          </a:xfrm>
        </p:grpSpPr>
        <p:sp>
          <p:nvSpPr>
            <p:cNvPr id="9" name="Rectangle 8"/>
            <p:cNvSpPr/>
            <p:nvPr/>
          </p:nvSpPr>
          <p:spPr>
            <a:xfrm>
              <a:off x="907576" y="4653887"/>
              <a:ext cx="7233314" cy="1937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1541463" algn="l"/>
                </a:tabLst>
              </a:pPr>
              <a:r>
                <a:rPr lang="en-US" sz="2400" i="1" dirty="0" err="1"/>
                <a:t>username:x:UID:GID:full_name:home_directory:shell</a:t>
              </a:r>
              <a:endParaRPr lang="en-US" sz="2400" i="1" dirty="0"/>
            </a:p>
            <a:p>
              <a:pPr>
                <a:tabLst>
                  <a:tab pos="1541463" algn="l"/>
                </a:tabLst>
              </a:pPr>
              <a:endParaRPr lang="en-US" sz="2400" i="1" dirty="0"/>
            </a:p>
            <a:p>
              <a:pPr>
                <a:tabLst>
                  <a:tab pos="1541463" algn="l"/>
                </a:tabLst>
              </a:pPr>
              <a:r>
                <a:rPr lang="en-US" sz="2400" dirty="0"/>
                <a:t>cbw:x:1001:1000:Christo Wilson:/home/</a:t>
              </a:r>
              <a:r>
                <a:rPr lang="en-US" sz="2400" dirty="0" err="1"/>
                <a:t>cbw</a:t>
              </a:r>
              <a:r>
                <a:rPr lang="en-US" sz="2400" dirty="0"/>
                <a:t>/:/bin/bash</a:t>
              </a:r>
            </a:p>
            <a:p>
              <a:pPr>
                <a:tabLst>
                  <a:tab pos="1541463" algn="l"/>
                </a:tabLst>
              </a:pPr>
              <a:r>
                <a:rPr lang="en-US" sz="2400" dirty="0"/>
                <a:t>amislove:1002:2000:Alan </a:t>
              </a:r>
              <a:r>
                <a:rPr lang="en-US" sz="2400" dirty="0" err="1"/>
                <a:t>Mislove</a:t>
              </a:r>
              <a:r>
                <a:rPr lang="en-US" sz="2400" dirty="0"/>
                <a:t>:/home/</a:t>
              </a:r>
              <a:r>
                <a:rPr lang="en-US" sz="2400" dirty="0" err="1"/>
                <a:t>amislove</a:t>
              </a:r>
              <a:r>
                <a:rPr lang="en-US" sz="2400" dirty="0"/>
                <a:t>/:/bin/</a:t>
              </a:r>
              <a:r>
                <a:rPr lang="en-US" sz="2400" dirty="0" err="1"/>
                <a:t>sh</a:t>
              </a:r>
              <a:endParaRPr lang="en-US" sz="2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07576" y="4135272"/>
              <a:ext cx="7233314" cy="51861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/</a:t>
              </a:r>
              <a:r>
                <a:rPr lang="en-US" sz="2400" b="1" dirty="0" err="1"/>
                <a:t>etc</a:t>
              </a:r>
              <a:r>
                <a:rPr lang="en-US" sz="2400" b="1" dirty="0"/>
                <a:t>/</a:t>
              </a:r>
              <a:r>
                <a:rPr lang="en-US" sz="2400" b="1" dirty="0" err="1"/>
                <a:t>passwd</a:t>
              </a:r>
              <a:endParaRPr lang="en-US" sz="2400" b="1" dirty="0"/>
            </a:p>
          </p:txBody>
        </p:sp>
      </p:grpSp>
      <p:sp>
        <p:nvSpPr>
          <p:cNvPr id="14" name="Rectangular Callout 13"/>
          <p:cNvSpPr/>
          <p:nvPr/>
        </p:nvSpPr>
        <p:spPr>
          <a:xfrm>
            <a:off x="134439" y="3190127"/>
            <a:ext cx="5162775" cy="1306811"/>
          </a:xfrm>
          <a:prstGeom prst="wedgeRectCallout">
            <a:avLst>
              <a:gd name="adj1" fmla="val -5004"/>
              <a:gd name="adj2" fmla="val 131748"/>
            </a:avLst>
          </a:prstGeom>
          <a:solidFill>
            <a:srgbClr val="FF00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$&lt;</a:t>
            </a:r>
            <a:r>
              <a:rPr lang="en-US" sz="2400" dirty="0" err="1"/>
              <a:t>algo</a:t>
            </a:r>
            <a:r>
              <a:rPr lang="en-US" sz="2400" dirty="0"/>
              <a:t>&gt;$&lt;salt&gt;$&lt;hash&gt;</a:t>
            </a:r>
          </a:p>
          <a:p>
            <a:pPr algn="ctr"/>
            <a:r>
              <a:rPr lang="en-US" sz="2400" dirty="0" err="1"/>
              <a:t>Algo</a:t>
            </a:r>
            <a:r>
              <a:rPr lang="en-US" sz="2400" dirty="0"/>
              <a:t>: 1 = MD5, 5 = SHA256, 6 = SHA512</a:t>
            </a:r>
          </a:p>
        </p:txBody>
      </p:sp>
    </p:spTree>
    <p:extLst>
      <p:ext uri="{BB962C8B-B14F-4D97-AF65-F5344CB8AC3E}">
        <p14:creationId xmlns:p14="http://schemas.microsoft.com/office/powerpoint/2010/main" val="148222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7D255C-DDB2-4932-AA0A-E9B20401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Distributed Authentication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D8DB1D-64F3-4477-BBDE-E1173E0F2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Laptop Secure">
            <a:extLst>
              <a:ext uri="{FF2B5EF4-FFF2-40B4-BE49-F238E27FC236}">
                <a16:creationId xmlns:a16="http://schemas.microsoft.com/office/drawing/2014/main" id="{6AF56153-8102-4163-8003-5AE0D3A84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894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Authentication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on, people recognized the need for authentication in distributed environments</a:t>
            </a:r>
          </a:p>
          <a:p>
            <a:pPr lvl="1"/>
            <a:r>
              <a:rPr lang="en-US" dirty="0"/>
              <a:t>Example: university lab with many workstations</a:t>
            </a:r>
          </a:p>
          <a:p>
            <a:pPr lvl="1"/>
            <a:r>
              <a:rPr lang="en-US" dirty="0"/>
              <a:t>Example: file server that accepts remote connections</a:t>
            </a:r>
          </a:p>
          <a:p>
            <a:r>
              <a:rPr lang="en-US" dirty="0"/>
              <a:t>Synchronizing and managing password files on each machine is not scalable</a:t>
            </a:r>
          </a:p>
          <a:p>
            <a:pPr lvl="1"/>
            <a:r>
              <a:rPr lang="en-US" dirty="0"/>
              <a:t>Ideally, you want a centralized repository that stores policy and credentials</a:t>
            </a:r>
          </a:p>
        </p:txBody>
      </p:sp>
    </p:spTree>
    <p:extLst>
      <p:ext uri="{BB962C8B-B14F-4D97-AF65-F5344CB8AC3E}">
        <p14:creationId xmlns:p14="http://schemas.microsoft.com/office/powerpoint/2010/main" val="1382780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Password File Theft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9555707" cy="4525963"/>
          </a:xfrm>
        </p:spPr>
        <p:txBody>
          <a:bodyPr>
            <a:normAutofit/>
          </a:bodyPr>
          <a:lstStyle/>
          <a:p>
            <a:r>
              <a:rPr lang="en-US" dirty="0"/>
              <a:t>Attackers often compromise systems</a:t>
            </a:r>
          </a:p>
          <a:p>
            <a:r>
              <a:rPr lang="en-US" dirty="0"/>
              <a:t>They may be able to steal the password file</a:t>
            </a:r>
          </a:p>
          <a:p>
            <a:pPr lvl="1"/>
            <a:r>
              <a:rPr lang="en-US" dirty="0"/>
              <a:t>Linux: /</a:t>
            </a:r>
            <a:r>
              <a:rPr lang="en-US" dirty="0" err="1"/>
              <a:t>etc</a:t>
            </a:r>
            <a:r>
              <a:rPr lang="en-US" dirty="0"/>
              <a:t>/shadow</a:t>
            </a:r>
          </a:p>
          <a:p>
            <a:pPr lvl="1"/>
            <a:r>
              <a:rPr lang="en-US" dirty="0"/>
              <a:t>Windows: c:\windows\system32\config\sam</a:t>
            </a:r>
          </a:p>
          <a:p>
            <a:r>
              <a:rPr lang="en-US" dirty="0"/>
              <a:t>If the passwords are plain text, what happens?</a:t>
            </a:r>
          </a:p>
          <a:p>
            <a:pPr lvl="1"/>
            <a:r>
              <a:rPr lang="en-US" dirty="0"/>
              <a:t>The attacker can now log-in as any user, including root/administrator</a:t>
            </a:r>
          </a:p>
          <a:p>
            <a:r>
              <a:rPr lang="en-US" b="1" dirty="0"/>
              <a:t>Passwords should never be stored in plain text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26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Yellow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Information Service (NIS), a.k.a. the Yellow Pages</a:t>
            </a:r>
          </a:p>
          <a:p>
            <a:pPr lvl="1"/>
            <a:r>
              <a:rPr lang="en-US" dirty="0"/>
              <a:t>Developed by Sun to distribute network configurations</a:t>
            </a:r>
          </a:p>
          <a:p>
            <a:pPr lvl="1"/>
            <a:r>
              <a:rPr lang="en-US" dirty="0"/>
              <a:t>Central directory for users, hostnames, email aliases, etc.</a:t>
            </a:r>
          </a:p>
          <a:p>
            <a:pPr lvl="1"/>
            <a:r>
              <a:rPr lang="en-US" dirty="0"/>
              <a:t>Exposed through </a:t>
            </a:r>
            <a:r>
              <a:rPr lang="en-US" i="1" dirty="0" err="1"/>
              <a:t>yp</a:t>
            </a:r>
            <a:r>
              <a:rPr lang="en-US" i="1" dirty="0"/>
              <a:t>*</a:t>
            </a:r>
            <a:r>
              <a:rPr lang="en-US" dirty="0"/>
              <a:t> family of command line tools</a:t>
            </a:r>
          </a:p>
          <a:p>
            <a:r>
              <a:rPr lang="en-US" dirty="0"/>
              <a:t>For instance, depending on </a:t>
            </a:r>
            <a:r>
              <a:rPr lang="en-US" i="1" dirty="0"/>
              <a:t>/</a:t>
            </a:r>
            <a:r>
              <a:rPr lang="en-US" i="1" dirty="0" err="1"/>
              <a:t>etc</a:t>
            </a:r>
            <a:r>
              <a:rPr lang="en-US" i="1" dirty="0"/>
              <a:t>/</a:t>
            </a:r>
            <a:r>
              <a:rPr lang="en-US" i="1" dirty="0" err="1"/>
              <a:t>nsswitch.conf</a:t>
            </a:r>
            <a:r>
              <a:rPr lang="en-US" dirty="0"/>
              <a:t>, hostname lookups can be resolved by using</a:t>
            </a:r>
          </a:p>
          <a:p>
            <a:pPr lvl="1"/>
            <a:r>
              <a:rPr lang="en-US" i="1" dirty="0"/>
              <a:t>/</a:t>
            </a:r>
            <a:r>
              <a:rPr lang="en-US" i="1" dirty="0" err="1"/>
              <a:t>etc</a:t>
            </a:r>
            <a:r>
              <a:rPr lang="en-US" i="1" dirty="0"/>
              <a:t>/hosts</a:t>
            </a:r>
          </a:p>
          <a:p>
            <a:pPr lvl="1"/>
            <a:r>
              <a:rPr lang="en-US" dirty="0"/>
              <a:t>DNS</a:t>
            </a:r>
          </a:p>
          <a:p>
            <a:pPr lvl="1"/>
            <a:r>
              <a:rPr lang="en-US" dirty="0"/>
              <a:t>NIS</a:t>
            </a:r>
          </a:p>
          <a:p>
            <a:r>
              <a:rPr lang="en-US" dirty="0"/>
              <a:t>Superseded by NIS+, LDAP</a:t>
            </a:r>
          </a:p>
        </p:txBody>
      </p:sp>
    </p:spTree>
    <p:extLst>
      <p:ext uri="{BB962C8B-B14F-4D97-AF65-F5344CB8AC3E}">
        <p14:creationId xmlns:p14="http://schemas.microsoft.com/office/powerpoint/2010/main" val="37914812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/>
              <a:t>NIS Password Hashes</a:t>
            </a:r>
          </a:p>
        </p:txBody>
      </p:sp>
      <p:sp>
        <p:nvSpPr>
          <p:cNvPr id="805" name="Shape 805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43914"/>
          </a:xfrm>
          <a:prstGeom prst="rect">
            <a:avLst/>
          </a:prstGeo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 sz="1800"/>
            </a:pPr>
            <a:r>
              <a:rPr lang="en-US" sz="2000" dirty="0">
                <a:solidFill>
                  <a:schemeClr val="accent3"/>
                </a:solidFill>
                <a:latin typeface="Lucida Console" panose="020B0609040504020204" pitchFamily="49" charset="0"/>
              </a:rPr>
              <a:t>[</a:t>
            </a:r>
            <a:r>
              <a:rPr lang="en-US" sz="2000" dirty="0" err="1">
                <a:solidFill>
                  <a:schemeClr val="accent3"/>
                </a:solidFill>
                <a:latin typeface="Lucida Console" panose="020B0609040504020204" pitchFamily="49" charset="0"/>
              </a:rPr>
              <a:t>cbw@workstation</a:t>
            </a:r>
            <a:r>
              <a:rPr lang="en-US" sz="2000" dirty="0">
                <a:solidFill>
                  <a:schemeClr val="accent3"/>
                </a:solidFill>
                <a:latin typeface="Lucida Console" panose="020B0609040504020204" pitchFamily="49" charset="0"/>
              </a:rPr>
              <a:t> ~]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ypcat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passwd</a:t>
            </a:r>
            <a:endParaRPr sz="2000" dirty="0">
              <a:solidFill>
                <a:schemeClr val="bg1"/>
              </a:solidFill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afbjune: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qSAH.evuYFHaM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:14532:65104::/home/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afbjune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:/bin/bash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philowe: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T.yUMej3XSNAM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:13503:65104::/home/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philowe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:/bin/bash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bratus: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2omkwsYXWiLDo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:6312:65117::/home/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bratus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tcsh</a:t>
            </a:r>
            <a:endParaRPr sz="2000" dirty="0">
              <a:solidFill>
                <a:schemeClr val="bg1"/>
              </a:solidFill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adkap: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ZfHdSwSz9WhKU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:9034:65118::/home/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adkap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zsh</a:t>
            </a:r>
            <a:endParaRPr sz="2000" dirty="0">
              <a:solidFill>
                <a:schemeClr val="bg1"/>
              </a:solidFill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amitpoon: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i3LjTqgU9gYSc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:8198:65117::/home/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amitpoon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tcsh</a:t>
            </a:r>
            <a:endParaRPr sz="2000" dirty="0">
              <a:solidFill>
                <a:schemeClr val="bg1"/>
              </a:solidFill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kcole: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sgYtUsOtyk38k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:14192:65104::/home/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kcole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:/bin/bash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david87: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vA06wxjJEUgBE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:13055:65101::/home/david87:/bin/bash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loch: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6HgIQrVkcBeiw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:13729:65104::/home/loch:/bin/bash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ppkk315: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s6CTSAkqqr/nU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:14061:65101::/home/ppkk315:/bin/bash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haynesma: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JYWaQUARSqDQE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:14287:65105::/home/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haynesma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:/bin/bash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ckubicek: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jYpwYhqqvr3tA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:10937:65117::/home/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ckubicek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tcsh</a:t>
            </a:r>
            <a:endParaRPr sz="2000" dirty="0">
              <a:solidFill>
                <a:schemeClr val="bg1"/>
              </a:solidFill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mwalz: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wPIa5Bv/tFVb2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:9103:65118::/home/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mwalz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tcsh</a:t>
            </a:r>
            <a:endParaRPr sz="2000" dirty="0">
              <a:solidFill>
                <a:schemeClr val="bg1"/>
              </a:solidFill>
              <a:latin typeface="Menlo"/>
              <a:ea typeface="Menlo"/>
              <a:cs typeface="Menlo"/>
              <a:sym typeface="Menlo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sushma: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G6XNe18GpeQj.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:13682:65104::/home/</a:t>
            </a:r>
            <a:r>
              <a:rPr sz="2000" dirty="0" err="1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sushma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:/bin/bash</a:t>
            </a:r>
          </a:p>
          <a:p>
            <a:pPr marL="0" indent="0">
              <a:spcBef>
                <a:spcPts val="0"/>
              </a:spcBef>
              <a:buNone/>
              <a:defRPr sz="1800"/>
            </a:pP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guerin1:</a:t>
            </a:r>
            <a:r>
              <a:rPr sz="2000" b="1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n0Da2TmO9MDBI</a:t>
            </a:r>
            <a:r>
              <a:rPr sz="2000" dirty="0">
                <a:solidFill>
                  <a:schemeClr val="bg1"/>
                </a:solidFill>
                <a:latin typeface="Menlo"/>
                <a:ea typeface="Menlo"/>
                <a:cs typeface="Menlo"/>
                <a:sym typeface="Menlo"/>
              </a:rPr>
              <a:t>:14512:65105::/home/guerin1:/bin/bash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6236677" y="172305"/>
            <a:ext cx="5619261" cy="1518383"/>
          </a:xfrm>
          <a:prstGeom prst="wedgeRectCallout">
            <a:avLst>
              <a:gd name="adj1" fmla="val -55882"/>
              <a:gd name="adj2" fmla="val 74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Crypt</a:t>
            </a:r>
            <a:r>
              <a:rPr lang="en-US" sz="2400" dirty="0"/>
              <a:t> based password hashes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easily be cracked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Many networks still rely on insecure NIS</a:t>
            </a:r>
          </a:p>
        </p:txBody>
      </p:sp>
    </p:spTree>
    <p:extLst>
      <p:ext uri="{BB962C8B-B14F-4D97-AF65-F5344CB8AC3E}">
        <p14:creationId xmlns:p14="http://schemas.microsoft.com/office/powerpoint/2010/main" val="25897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77855" y="1546698"/>
            <a:ext cx="1814209" cy="157555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Authentication Revisited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073" y="1825625"/>
            <a:ext cx="4917332" cy="4351338"/>
          </a:xfrm>
        </p:spPr>
        <p:txBody>
          <a:bodyPr/>
          <a:lstStyle/>
          <a:p>
            <a:r>
              <a:rPr lang="en-US" dirty="0"/>
              <a:t>Goal: a user would like to use some resource on the network</a:t>
            </a:r>
          </a:p>
          <a:p>
            <a:pPr lvl="1"/>
            <a:r>
              <a:rPr lang="en-US" dirty="0"/>
              <a:t>File server, printer, database, mail server, etc.</a:t>
            </a:r>
          </a:p>
          <a:p>
            <a:r>
              <a:rPr lang="en-US" dirty="0"/>
              <a:t>Problem: access to resources requires authentication</a:t>
            </a:r>
          </a:p>
          <a:p>
            <a:pPr lvl="1"/>
            <a:r>
              <a:rPr lang="en-US" dirty="0" err="1"/>
              <a:t>Auth</a:t>
            </a:r>
            <a:r>
              <a:rPr lang="en-US" dirty="0"/>
              <a:t> Server contains all credential information</a:t>
            </a:r>
          </a:p>
          <a:p>
            <a:pPr lvl="1"/>
            <a:r>
              <a:rPr lang="en-US" dirty="0"/>
              <a:t>You do not want to replicate the credentials on all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56" y="4001294"/>
            <a:ext cx="832144" cy="832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56" y="2059089"/>
            <a:ext cx="832144" cy="83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22253"/>
            <a:ext cx="879041" cy="879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1404" y="2752921"/>
            <a:ext cx="5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cbw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08640" y="3599365"/>
            <a:ext cx="105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Database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91621" y="1689757"/>
            <a:ext cx="12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Auth</a:t>
            </a:r>
            <a:r>
              <a:rPr lang="en-US" dirty="0"/>
              <a:t> Server</a:t>
            </a:r>
          </a:p>
        </p:txBody>
      </p:sp>
      <p:cxnSp>
        <p:nvCxnSpPr>
          <p:cNvPr id="12" name="Straight Arrow Connector 11"/>
          <p:cNvCxnSpPr>
            <a:stCxn id="7" idx="3"/>
            <a:endCxn id="5" idx="1"/>
          </p:cNvCxnSpPr>
          <p:nvPr/>
        </p:nvCxnSpPr>
        <p:spPr>
          <a:xfrm>
            <a:off x="6975041" y="3561774"/>
            <a:ext cx="3546615" cy="855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1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77855" y="1546698"/>
            <a:ext cx="1814209" cy="157555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Attacker Goals and Threat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073" y="1825625"/>
            <a:ext cx="4917332" cy="4351338"/>
          </a:xfrm>
        </p:spPr>
        <p:txBody>
          <a:bodyPr/>
          <a:lstStyle/>
          <a:p>
            <a:r>
              <a:rPr lang="en-US" dirty="0"/>
              <a:t>Goal: steal credentials and gain access to protected resources</a:t>
            </a:r>
          </a:p>
          <a:p>
            <a:r>
              <a:rPr lang="en-US" dirty="0"/>
              <a:t>Local attacker – may spy on traffic</a:t>
            </a:r>
          </a:p>
          <a:p>
            <a:r>
              <a:rPr lang="en-US" dirty="0"/>
              <a:t>Active attacker – may send messages</a:t>
            </a:r>
          </a:p>
          <a:p>
            <a:r>
              <a:rPr lang="en-US" dirty="0"/>
              <a:t>In some cases, may be able to steal information from users</a:t>
            </a:r>
          </a:p>
        </p:txBody>
      </p:sp>
      <p:pic>
        <p:nvPicPr>
          <p:cNvPr id="4" name="Picture 2" descr="D:\Classes\CS 4700\assets\devil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604" y="5026818"/>
            <a:ext cx="1150145" cy="11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56" y="4001294"/>
            <a:ext cx="832144" cy="832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56" y="2059089"/>
            <a:ext cx="832144" cy="83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22253"/>
            <a:ext cx="879041" cy="879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1404" y="2752921"/>
            <a:ext cx="5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cbw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08640" y="3599365"/>
            <a:ext cx="105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Database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91621" y="1689757"/>
            <a:ext cx="12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Auth</a:t>
            </a:r>
            <a:r>
              <a:rPr lang="en-US" dirty="0"/>
              <a:t> Server</a:t>
            </a:r>
          </a:p>
        </p:txBody>
      </p:sp>
      <p:cxnSp>
        <p:nvCxnSpPr>
          <p:cNvPr id="12" name="Straight Arrow Connector 11"/>
          <p:cNvCxnSpPr>
            <a:stCxn id="7" idx="3"/>
            <a:endCxn id="5" idx="1"/>
          </p:cNvCxnSpPr>
          <p:nvPr/>
        </p:nvCxnSpPr>
        <p:spPr>
          <a:xfrm>
            <a:off x="6975041" y="3561774"/>
            <a:ext cx="3546615" cy="855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Callout 13"/>
          <p:cNvSpPr/>
          <p:nvPr/>
        </p:nvSpPr>
        <p:spPr>
          <a:xfrm>
            <a:off x="4142049" y="5534844"/>
            <a:ext cx="3984605" cy="1245085"/>
          </a:xfrm>
          <a:prstGeom prst="cloudCallout">
            <a:avLst>
              <a:gd name="adj1" fmla="val 50469"/>
              <a:gd name="adj2" fmla="val -52575"/>
            </a:avLst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 </a:t>
            </a:r>
            <a:r>
              <a:rPr lang="en-US" sz="2400" dirty="0" err="1"/>
              <a:t>wanna</a:t>
            </a:r>
            <a:r>
              <a:rPr lang="en-US" sz="2400" dirty="0"/>
              <a:t> access the Database too ;)</a:t>
            </a:r>
          </a:p>
        </p:txBody>
      </p:sp>
    </p:spTree>
    <p:extLst>
      <p:ext uri="{BB962C8B-B14F-4D97-AF65-F5344CB8AC3E}">
        <p14:creationId xmlns:p14="http://schemas.microsoft.com/office/powerpoint/2010/main" val="287676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(Bad) Distributed </a:t>
            </a:r>
            <a:r>
              <a:rPr lang="en-US" dirty="0" err="1"/>
              <a:t>Auth</a:t>
            </a:r>
            <a:r>
              <a:rPr lang="en-US" dirty="0"/>
              <a:t> Example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5183170" cy="4351338"/>
          </a:xfrm>
        </p:spPr>
        <p:txBody>
          <a:bodyPr/>
          <a:lstStyle/>
          <a:p>
            <a:r>
              <a:rPr lang="en-US" dirty="0"/>
              <a:t>Idea: client forwards user/password to service, service queries </a:t>
            </a:r>
            <a:r>
              <a:rPr lang="en-US" dirty="0" err="1"/>
              <a:t>Auth</a:t>
            </a:r>
            <a:r>
              <a:rPr lang="en-US" dirty="0"/>
              <a:t> Server</a:t>
            </a:r>
          </a:p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Passwords being sent in the clear</a:t>
            </a:r>
          </a:p>
          <a:p>
            <a:pPr lvl="2"/>
            <a:r>
              <a:rPr lang="en-US" dirty="0"/>
              <a:t>Attacker can observe them!</a:t>
            </a:r>
          </a:p>
          <a:p>
            <a:pPr lvl="2"/>
            <a:r>
              <a:rPr lang="en-US" dirty="0"/>
              <a:t>Clearly we need encryption</a:t>
            </a:r>
          </a:p>
          <a:p>
            <a:pPr lvl="1"/>
            <a:r>
              <a:rPr lang="en-US" dirty="0"/>
              <a:t>Database learns about passwords</a:t>
            </a:r>
          </a:p>
          <a:p>
            <a:pPr lvl="2"/>
            <a:r>
              <a:rPr lang="en-US" dirty="0"/>
              <a:t>Additional point of compromise</a:t>
            </a:r>
          </a:p>
          <a:p>
            <a:pPr lvl="2"/>
            <a:r>
              <a:rPr lang="en-US" dirty="0"/>
              <a:t>Ideally, only the user and the </a:t>
            </a:r>
            <a:r>
              <a:rPr lang="en-US" dirty="0" err="1"/>
              <a:t>Auth</a:t>
            </a:r>
            <a:r>
              <a:rPr lang="en-US" dirty="0"/>
              <a:t> Server should know their password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56" y="4001294"/>
            <a:ext cx="832144" cy="83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56" y="2059089"/>
            <a:ext cx="832144" cy="832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22253"/>
            <a:ext cx="879041" cy="8790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51404" y="2752921"/>
            <a:ext cx="5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cbw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08640" y="3599365"/>
            <a:ext cx="105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Database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91621" y="1689757"/>
            <a:ext cx="12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Auth</a:t>
            </a:r>
            <a:r>
              <a:rPr lang="en-US" dirty="0"/>
              <a:t> Server</a:t>
            </a:r>
          </a:p>
        </p:txBody>
      </p:sp>
      <p:cxnSp>
        <p:nvCxnSpPr>
          <p:cNvPr id="12" name="Straight Arrow Connector 11"/>
          <p:cNvCxnSpPr>
            <a:stCxn id="8" idx="3"/>
            <a:endCxn id="6" idx="1"/>
          </p:cNvCxnSpPr>
          <p:nvPr/>
        </p:nvCxnSpPr>
        <p:spPr>
          <a:xfrm>
            <a:off x="6975041" y="3561774"/>
            <a:ext cx="3546615" cy="855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D:\Classes\CS 4700\assets\devil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604" y="5026818"/>
            <a:ext cx="1150145" cy="11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6070253" y="4370626"/>
            <a:ext cx="1695576" cy="526086"/>
          </a:xfrm>
          <a:prstGeom prst="wedgeRectCallout">
            <a:avLst>
              <a:gd name="adj1" fmla="val -20833"/>
              <a:gd name="adj2" fmla="val -105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cbw:p4ssw0rd</a:t>
            </a:r>
            <a:endParaRPr lang="en-US" dirty="0"/>
          </a:p>
        </p:txBody>
      </p:sp>
      <p:sp>
        <p:nvSpPr>
          <p:cNvPr id="15" name="Rectangular Callout 14"/>
          <p:cNvSpPr/>
          <p:nvPr/>
        </p:nvSpPr>
        <p:spPr>
          <a:xfrm>
            <a:off x="10320425" y="5245930"/>
            <a:ext cx="1695576" cy="852089"/>
          </a:xfrm>
          <a:prstGeom prst="wedgeRectCallout">
            <a:avLst>
              <a:gd name="adj1" fmla="val -22262"/>
              <a:gd name="adj2" fmla="val -934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Please verify cbw:p4ssw0rd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6" idx="0"/>
            <a:endCxn id="7" idx="2"/>
          </p:cNvCxnSpPr>
          <p:nvPr/>
        </p:nvCxnSpPr>
        <p:spPr>
          <a:xfrm flipV="1">
            <a:off x="10937728" y="2891233"/>
            <a:ext cx="0" cy="11100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1"/>
            <a:endCxn id="8" idx="3"/>
          </p:cNvCxnSpPr>
          <p:nvPr/>
        </p:nvCxnSpPr>
        <p:spPr>
          <a:xfrm flipH="1" flipV="1">
            <a:off x="6975041" y="3561774"/>
            <a:ext cx="3546615" cy="855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2"/>
            <a:endCxn id="6" idx="0"/>
          </p:cNvCxnSpPr>
          <p:nvPr/>
        </p:nvCxnSpPr>
        <p:spPr>
          <a:xfrm>
            <a:off x="10937728" y="2891233"/>
            <a:ext cx="0" cy="11100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ular Callout 23"/>
          <p:cNvSpPr/>
          <p:nvPr/>
        </p:nvSpPr>
        <p:spPr>
          <a:xfrm>
            <a:off x="10176424" y="721883"/>
            <a:ext cx="1522606" cy="632603"/>
          </a:xfrm>
          <a:prstGeom prst="wedgeRectCallout">
            <a:avLst>
              <a:gd name="adj1" fmla="val 8362"/>
              <a:gd name="adj2" fmla="val 1085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Looks good!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898183" y="4111772"/>
            <a:ext cx="2095247" cy="9761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ular Callout 29"/>
          <p:cNvSpPr/>
          <p:nvPr/>
        </p:nvSpPr>
        <p:spPr>
          <a:xfrm>
            <a:off x="6297854" y="5503979"/>
            <a:ext cx="1695576" cy="526086"/>
          </a:xfrm>
          <a:prstGeom prst="wedgeRectCallout">
            <a:avLst>
              <a:gd name="adj1" fmla="val 67381"/>
              <a:gd name="adj2" fmla="val -765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cbw:p4ssw0rd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13" idx="3"/>
            <a:endCxn id="6" idx="1"/>
          </p:cNvCxnSpPr>
          <p:nvPr/>
        </p:nvCxnSpPr>
        <p:spPr>
          <a:xfrm flipV="1">
            <a:off x="9327749" y="4417366"/>
            <a:ext cx="1193907" cy="1184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0176424" y="3573692"/>
            <a:ext cx="1600892" cy="13919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6" idx="1"/>
            <a:endCxn id="13" idx="3"/>
          </p:cNvCxnSpPr>
          <p:nvPr/>
        </p:nvCxnSpPr>
        <p:spPr>
          <a:xfrm flipH="1">
            <a:off x="9327749" y="4417366"/>
            <a:ext cx="1193907" cy="1184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2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24" grpId="0" animBg="1"/>
      <p:bldP spid="29" grpId="0" animBg="1"/>
      <p:bldP spid="29" grpId="1" animBg="1"/>
      <p:bldP spid="30" grpId="0" animBg="1"/>
      <p:bldP spid="30" grpId="1" animBg="1"/>
      <p:bldP spid="3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>
            <a:spLocks noGrp="1"/>
          </p:cNvSpPr>
          <p:nvPr>
            <p:ph type="title"/>
          </p:nvPr>
        </p:nvSpPr>
        <p:spPr>
          <a:xfrm>
            <a:off x="838200" y="105353"/>
            <a:ext cx="10515600" cy="99949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500" dirty="0"/>
              <a:t>Needham-Schroeder</a:t>
            </a:r>
            <a:r>
              <a:rPr lang="en-US" sz="4500" dirty="0"/>
              <a:t> Protocol</a:t>
            </a:r>
            <a:endParaRPr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743568"/>
                <a:ext cx="5968327" cy="3009079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743568"/>
                <a:ext cx="5968327" cy="3009079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321813"/>
            <a:ext cx="9374554" cy="2312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Let Alice </a:t>
            </a:r>
            <a:r>
              <a:rPr lang="en-US" i="1" dirty="0"/>
              <a:t>A</a:t>
            </a:r>
            <a:r>
              <a:rPr lang="en-US" dirty="0"/>
              <a:t> and Bob </a:t>
            </a:r>
            <a:r>
              <a:rPr lang="en-US" i="1" dirty="0"/>
              <a:t>B</a:t>
            </a:r>
            <a:r>
              <a:rPr lang="en-US" dirty="0"/>
              <a:t> be two parties that trust server </a:t>
            </a:r>
            <a:r>
              <a:rPr lang="en-US" i="1" dirty="0"/>
              <a:t>S</a:t>
            </a:r>
            <a:endParaRPr lang="en-US" dirty="0"/>
          </a:p>
          <a:p>
            <a:r>
              <a:rPr lang="en-US" i="1" dirty="0"/>
              <a:t>K</a:t>
            </a:r>
            <a:r>
              <a:rPr lang="en-US" i="1" baseline="-25000" dirty="0"/>
              <a:t>AS</a:t>
            </a:r>
            <a:r>
              <a:rPr lang="en-US" baseline="-25000" dirty="0"/>
              <a:t> </a:t>
            </a:r>
            <a:r>
              <a:rPr lang="en-US" dirty="0"/>
              <a:t>and </a:t>
            </a:r>
            <a:r>
              <a:rPr lang="en-US" i="1" dirty="0"/>
              <a:t>K</a:t>
            </a:r>
            <a:r>
              <a:rPr lang="en-US" i="1" baseline="-25000" dirty="0"/>
              <a:t>BS</a:t>
            </a:r>
            <a:r>
              <a:rPr lang="en-US" dirty="0"/>
              <a:t> are shared secrets between [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dirty="0"/>
              <a:t>] and [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dirty="0"/>
              <a:t>]</a:t>
            </a:r>
          </a:p>
          <a:p>
            <a:r>
              <a:rPr lang="en-US" i="1" dirty="0"/>
              <a:t>K</a:t>
            </a:r>
            <a:r>
              <a:rPr lang="en-US" i="1" baseline="-25000" dirty="0"/>
              <a:t>AB</a:t>
            </a:r>
            <a:r>
              <a:rPr lang="en-US" baseline="-25000" dirty="0"/>
              <a:t> </a:t>
            </a:r>
            <a:r>
              <a:rPr lang="en-US" dirty="0"/>
              <a:t>is a negotiated session key between [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i="1" dirty="0"/>
              <a:t>B</a:t>
            </a:r>
            <a:r>
              <a:rPr lang="en-US" dirty="0"/>
              <a:t>]</a:t>
            </a:r>
            <a:endParaRPr lang="en-US" baseline="-25000" dirty="0"/>
          </a:p>
          <a:p>
            <a:r>
              <a:rPr lang="en-US" i="1" dirty="0"/>
              <a:t>N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i="1" dirty="0" err="1"/>
              <a:t>N</a:t>
            </a:r>
            <a:r>
              <a:rPr lang="en-US" i="1" baseline="-25000" dirty="0" err="1"/>
              <a:t>j</a:t>
            </a:r>
            <a:r>
              <a:rPr lang="en-US" dirty="0"/>
              <a:t> are random </a:t>
            </a:r>
            <a:r>
              <a:rPr lang="en-US" dirty="0" err="1">
                <a:solidFill>
                  <a:schemeClr val="accent1"/>
                </a:solidFill>
              </a:rPr>
              <a:t>nonces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generated by </a:t>
            </a:r>
            <a:r>
              <a:rPr lang="en-US" i="1" dirty="0"/>
              <a:t>A </a:t>
            </a:r>
            <a:r>
              <a:rPr lang="en-US" dirty="0"/>
              <a:t>and </a:t>
            </a:r>
            <a:r>
              <a:rPr lang="en-US" i="1" dirty="0"/>
              <a:t>B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4892948" y="6176742"/>
            <a:ext cx="6315517" cy="505047"/>
          </a:xfrm>
          <a:prstGeom prst="wedgeRectCallout">
            <a:avLst>
              <a:gd name="adj1" fmla="val -60401"/>
              <a:gd name="adj2" fmla="val -252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Challenge nonce forces </a:t>
            </a:r>
            <a:r>
              <a:rPr lang="en-US" sz="2000" i="1" dirty="0"/>
              <a:t>A</a:t>
            </a:r>
            <a:r>
              <a:rPr lang="en-US" sz="2000" dirty="0"/>
              <a:t> to acknowledge they have </a:t>
            </a:r>
            <a:r>
              <a:rPr lang="en-US" sz="2000" i="1" dirty="0"/>
              <a:t>K</a:t>
            </a:r>
            <a:r>
              <a:rPr lang="en-US" sz="2000" i="1" baseline="-25000" dirty="0"/>
              <a:t>AB</a:t>
            </a:r>
            <a:endParaRPr lang="en-US" i="1" baseline="-25000" dirty="0"/>
          </a:p>
        </p:txBody>
      </p:sp>
      <p:sp>
        <p:nvSpPr>
          <p:cNvPr id="6" name="Rectangular Callout 5"/>
          <p:cNvSpPr/>
          <p:nvPr/>
        </p:nvSpPr>
        <p:spPr>
          <a:xfrm>
            <a:off x="5381435" y="3688374"/>
            <a:ext cx="5607007" cy="505047"/>
          </a:xfrm>
          <a:prstGeom prst="wedgeRectCallout">
            <a:avLst>
              <a:gd name="adj1" fmla="val -37829"/>
              <a:gd name="adj2" fmla="val 1018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K</a:t>
            </a:r>
            <a:r>
              <a:rPr lang="en-US" sz="2000" i="1" baseline="-25000" dirty="0"/>
              <a:t>AS</a:t>
            </a:r>
            <a:r>
              <a:rPr lang="en-US" sz="2000" dirty="0"/>
              <a:t> is not sent in the clear, authenticates </a:t>
            </a:r>
            <a:r>
              <a:rPr lang="en-US" sz="2000" i="1" dirty="0"/>
              <a:t>S</a:t>
            </a:r>
            <a:r>
              <a:rPr lang="en-US" sz="2000" dirty="0"/>
              <a:t> and </a:t>
            </a:r>
            <a:r>
              <a:rPr lang="en-US" sz="2000" i="1" dirty="0"/>
              <a:t>A</a:t>
            </a:r>
            <a:endParaRPr lang="en-US" i="1" baseline="-25000" dirty="0"/>
          </a:p>
        </p:txBody>
      </p:sp>
      <p:sp>
        <p:nvSpPr>
          <p:cNvPr id="8" name="Rectangular Callout 7"/>
          <p:cNvSpPr/>
          <p:nvPr/>
        </p:nvSpPr>
        <p:spPr>
          <a:xfrm>
            <a:off x="4758716" y="5248107"/>
            <a:ext cx="4869736" cy="505047"/>
          </a:xfrm>
          <a:prstGeom prst="wedgeRectCallout">
            <a:avLst>
              <a:gd name="adj1" fmla="val -58098"/>
              <a:gd name="adj2" fmla="val -300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K</a:t>
            </a:r>
            <a:r>
              <a:rPr lang="en-US" sz="2000" i="1" baseline="-25000" dirty="0"/>
              <a:t>BS</a:t>
            </a:r>
            <a:r>
              <a:rPr lang="en-US" sz="2000" dirty="0"/>
              <a:t> is not sent in the clear, authenticates </a:t>
            </a:r>
            <a:r>
              <a:rPr lang="en-US" sz="2000" i="1" dirty="0"/>
              <a:t>B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370985876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015"/>
            <a:ext cx="10515600" cy="859173"/>
          </a:xfrm>
        </p:spPr>
        <p:txBody>
          <a:bodyPr/>
          <a:lstStyle/>
          <a:p>
            <a:r>
              <a:rPr lang="en-US" dirty="0"/>
              <a:t>Needham-Schroeder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5747" y="1420079"/>
                <a:ext cx="5907771" cy="5344680"/>
              </a:xfrm>
            </p:spPr>
            <p:txBody>
              <a:bodyPr anchor="t"/>
              <a:lstStyle/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𝐵𝑆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𝐵𝑆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−1}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5747" y="1420079"/>
                <a:ext cx="5907771" cy="534468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47" y="4589090"/>
            <a:ext cx="832144" cy="832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47" y="2646885"/>
            <a:ext cx="832144" cy="83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66" y="3710049"/>
            <a:ext cx="879041" cy="879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5070" y="3340717"/>
            <a:ext cx="5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cbw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72631" y="4187161"/>
            <a:ext cx="105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Database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55612" y="2277553"/>
            <a:ext cx="12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Auth</a:t>
            </a:r>
            <a:r>
              <a:rPr lang="en-US" dirty="0"/>
              <a:t> Server</a:t>
            </a:r>
          </a:p>
        </p:txBody>
      </p:sp>
      <p:cxnSp>
        <p:nvCxnSpPr>
          <p:cNvPr id="11" name="Straight Arrow Connector 10"/>
          <p:cNvCxnSpPr>
            <a:stCxn id="7" idx="3"/>
            <a:endCxn id="6" idx="1"/>
          </p:cNvCxnSpPr>
          <p:nvPr/>
        </p:nvCxnSpPr>
        <p:spPr>
          <a:xfrm flipV="1">
            <a:off x="6938707" y="3062957"/>
            <a:ext cx="3146940" cy="10866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12"/>
              <p:cNvSpPr/>
              <p:nvPr/>
            </p:nvSpPr>
            <p:spPr>
              <a:xfrm>
                <a:off x="5879572" y="4952967"/>
                <a:ext cx="1819689" cy="526086"/>
              </a:xfrm>
              <a:prstGeom prst="wedgeRectCallout">
                <a:avLst>
                  <a:gd name="adj1" fmla="val -20833"/>
                  <a:gd name="adj2" fmla="val -1055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/>
                  <a:t>cbw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db</a:t>
                </a:r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572" y="4952967"/>
                <a:ext cx="1819689" cy="526086"/>
              </a:xfrm>
              <a:prstGeom prst="wedgeRectCallout">
                <a:avLst>
                  <a:gd name="adj1" fmla="val -20833"/>
                  <a:gd name="adj2" fmla="val -105500"/>
                </a:avLst>
              </a:prstGeom>
              <a:blipFill rotWithShape="0"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ular Callout 13"/>
              <p:cNvSpPr/>
              <p:nvPr/>
            </p:nvSpPr>
            <p:spPr>
              <a:xfrm>
                <a:off x="10156807" y="5784460"/>
                <a:ext cx="1747997" cy="606784"/>
              </a:xfrm>
              <a:prstGeom prst="wedgeRectCallout">
                <a:avLst>
                  <a:gd name="adj1" fmla="val -22262"/>
                  <a:gd name="adj2" fmla="val -9341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cbw-db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Rectangular Callout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6807" y="5784460"/>
                <a:ext cx="1747997" cy="606784"/>
              </a:xfrm>
              <a:prstGeom prst="wedgeRectCallout">
                <a:avLst>
                  <a:gd name="adj1" fmla="val -22262"/>
                  <a:gd name="adj2" fmla="val -93418"/>
                </a:avLst>
              </a:prstGeom>
              <a:blipFill rotWithShape="0">
                <a:blip r:embed="rId7"/>
                <a:stretch>
                  <a:fillRect b="-1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>
            <a:stCxn id="6" idx="1"/>
            <a:endCxn id="7" idx="3"/>
          </p:cNvCxnSpPr>
          <p:nvPr/>
        </p:nvCxnSpPr>
        <p:spPr>
          <a:xfrm flipH="1">
            <a:off x="6938707" y="3062957"/>
            <a:ext cx="3146940" cy="10866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7"/>
              <p:cNvSpPr/>
              <p:nvPr/>
            </p:nvSpPr>
            <p:spPr>
              <a:xfrm>
                <a:off x="7025528" y="1174043"/>
                <a:ext cx="4879393" cy="632603"/>
              </a:xfrm>
              <a:prstGeom prst="wedgeRectCallout">
                <a:avLst>
                  <a:gd name="adj1" fmla="val 20897"/>
                  <a:gd name="adj2" fmla="val 12196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cbw-db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db</a:t>
                </a:r>
                <a:r>
                  <a:rPr lang="en-US" sz="2400" dirty="0"/>
                  <a:t>, {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cbw-db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cbw</a:t>
                </a:r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db</a:t>
                </a:r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cbw</a:t>
                </a:r>
                <a:endParaRPr lang="en-US" sz="2400" baseline="-50000" dirty="0"/>
              </a:p>
            </p:txBody>
          </p:sp>
        </mc:Choice>
        <mc:Fallback xmlns=""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528" y="1174043"/>
                <a:ext cx="4879393" cy="632603"/>
              </a:xfrm>
              <a:prstGeom prst="wedgeRectCallout">
                <a:avLst>
                  <a:gd name="adj1" fmla="val 20897"/>
                  <a:gd name="adj2" fmla="val 121964"/>
                </a:avLst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0975377" y="2321168"/>
            <a:ext cx="804966" cy="588760"/>
            <a:chOff x="7838355" y="1165836"/>
            <a:chExt cx="804966" cy="588760"/>
          </a:xfrm>
        </p:grpSpPr>
        <p:pic>
          <p:nvPicPr>
            <p:cNvPr id="24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8023921" y="1354486"/>
              <a:ext cx="619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</a:t>
              </a:r>
              <a:endParaRPr lang="en-US" sz="20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91738" y="3598401"/>
            <a:ext cx="804966" cy="588760"/>
            <a:chOff x="7838355" y="1165836"/>
            <a:chExt cx="804966" cy="588760"/>
          </a:xfrm>
        </p:grpSpPr>
        <p:pic>
          <p:nvPicPr>
            <p:cNvPr id="28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023921" y="1354486"/>
              <a:ext cx="619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</a:t>
              </a:r>
              <a:endParaRPr lang="en-US" sz="20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30806" y="2970078"/>
            <a:ext cx="645948" cy="588760"/>
            <a:chOff x="7838355" y="1165836"/>
            <a:chExt cx="645948" cy="588760"/>
          </a:xfrm>
        </p:grpSpPr>
        <p:pic>
          <p:nvPicPr>
            <p:cNvPr id="31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023921" y="1354486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db</a:t>
              </a:r>
              <a:endParaRPr lang="en-US" sz="20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030806" y="4457217"/>
            <a:ext cx="645948" cy="588760"/>
            <a:chOff x="7838355" y="1165836"/>
            <a:chExt cx="645948" cy="588760"/>
          </a:xfrm>
        </p:grpSpPr>
        <p:pic>
          <p:nvPicPr>
            <p:cNvPr id="34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023921" y="1354486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db</a:t>
              </a:r>
              <a:endParaRPr lang="en-US" sz="2000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36090" y="4237599"/>
            <a:ext cx="1159230" cy="588760"/>
            <a:chOff x="7838355" y="1165836"/>
            <a:chExt cx="1159230" cy="588760"/>
          </a:xfrm>
        </p:grpSpPr>
        <p:pic>
          <p:nvPicPr>
            <p:cNvPr id="38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8023921" y="1354486"/>
              <a:ext cx="9736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cbw-db</a:t>
              </a:r>
              <a:endParaRPr lang="en-US" sz="20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947887" y="5099114"/>
            <a:ext cx="1159230" cy="588760"/>
            <a:chOff x="7838355" y="1165836"/>
            <a:chExt cx="1159230" cy="588760"/>
          </a:xfrm>
        </p:grpSpPr>
        <p:pic>
          <p:nvPicPr>
            <p:cNvPr id="41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8023921" y="1354486"/>
              <a:ext cx="9736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cbw-db</a:t>
              </a:r>
              <a:endParaRPr lang="en-US" sz="2000" b="1" dirty="0"/>
            </a:p>
          </p:txBody>
        </p:sp>
      </p:grpSp>
      <p:sp>
        <p:nvSpPr>
          <p:cNvPr id="45" name="Rectangular Callout 44"/>
          <p:cNvSpPr/>
          <p:nvPr/>
        </p:nvSpPr>
        <p:spPr>
          <a:xfrm>
            <a:off x="5744540" y="4990558"/>
            <a:ext cx="2283370" cy="625601"/>
          </a:xfrm>
          <a:prstGeom prst="wedgeRectCallout">
            <a:avLst>
              <a:gd name="adj1" fmla="val -20833"/>
              <a:gd name="adj2" fmla="val -105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{</a:t>
            </a:r>
            <a:r>
              <a:rPr lang="en-US" sz="2400" dirty="0" err="1"/>
              <a:t>K</a:t>
            </a:r>
            <a:r>
              <a:rPr lang="en-US" sz="2400" baseline="-25000" dirty="0" err="1"/>
              <a:t>cbw-db</a:t>
            </a:r>
            <a:r>
              <a:rPr lang="en-US" sz="2400" dirty="0"/>
              <a:t>, </a:t>
            </a:r>
            <a:r>
              <a:rPr lang="en-US" sz="2400" dirty="0" err="1"/>
              <a:t>cbw</a:t>
            </a:r>
            <a:r>
              <a:rPr lang="en-US" sz="2400" dirty="0"/>
              <a:t>}</a:t>
            </a:r>
            <a:r>
              <a:rPr lang="en-US" sz="2400" baseline="-25000" dirty="0" err="1"/>
              <a:t>K</a:t>
            </a:r>
            <a:r>
              <a:rPr lang="en-US" sz="2400" baseline="-50000" dirty="0" err="1"/>
              <a:t>db</a:t>
            </a:r>
            <a:endParaRPr lang="en-US" sz="2000" dirty="0"/>
          </a:p>
        </p:txBody>
      </p:sp>
      <p:cxnSp>
        <p:nvCxnSpPr>
          <p:cNvPr id="46" name="Straight Arrow Connector 45"/>
          <p:cNvCxnSpPr>
            <a:stCxn id="7" idx="3"/>
            <a:endCxn id="5" idx="1"/>
          </p:cNvCxnSpPr>
          <p:nvPr/>
        </p:nvCxnSpPr>
        <p:spPr>
          <a:xfrm>
            <a:off x="6938707" y="4149570"/>
            <a:ext cx="3146940" cy="855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1"/>
            <a:endCxn id="7" idx="3"/>
          </p:cNvCxnSpPr>
          <p:nvPr/>
        </p:nvCxnSpPr>
        <p:spPr>
          <a:xfrm flipH="1" flipV="1">
            <a:off x="6938707" y="4149570"/>
            <a:ext cx="3146940" cy="855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ular Callout 52"/>
              <p:cNvSpPr/>
              <p:nvPr/>
            </p:nvSpPr>
            <p:spPr>
              <a:xfrm>
                <a:off x="5815157" y="4895770"/>
                <a:ext cx="2134086" cy="606784"/>
              </a:xfrm>
              <a:prstGeom prst="wedgeRectCallout">
                <a:avLst>
                  <a:gd name="adj1" fmla="val -22262"/>
                  <a:gd name="adj2" fmla="val -9341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cbw-db</a:t>
                </a:r>
                <a:endParaRPr lang="en-US" sz="2000" dirty="0"/>
              </a:p>
            </p:txBody>
          </p:sp>
        </mc:Choice>
        <mc:Fallback xmlns="">
          <p:sp>
            <p:nvSpPr>
              <p:cNvPr id="53" name="Rectangular Callout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157" y="4895770"/>
                <a:ext cx="2134086" cy="606784"/>
              </a:xfrm>
              <a:prstGeom prst="wedgeRectCallout">
                <a:avLst>
                  <a:gd name="adj1" fmla="val -22262"/>
                  <a:gd name="adj2" fmla="val -93418"/>
                </a:avLst>
              </a:prstGeom>
              <a:blipFill rotWithShape="0">
                <a:blip r:embed="rId10"/>
                <a:stretch>
                  <a:fillRect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77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45" grpId="0" animBg="1"/>
      <p:bldP spid="45" grpId="1" animBg="1"/>
      <p:bldP spid="5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635"/>
            <a:ext cx="10515600" cy="837213"/>
          </a:xfrm>
        </p:spPr>
        <p:txBody>
          <a:bodyPr/>
          <a:lstStyle/>
          <a:p>
            <a:r>
              <a:rPr lang="en-US" dirty="0"/>
              <a:t>Attacking Needham-Schroeder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747" y="1420079"/>
            <a:ext cx="5907771" cy="5344680"/>
          </a:xfrm>
        </p:spPr>
        <p:txBody>
          <a:bodyPr anchor="t"/>
          <a:lstStyle/>
          <a:p>
            <a:r>
              <a:rPr lang="en-US" dirty="0"/>
              <a:t>Spoof the client request</a:t>
            </a:r>
          </a:p>
          <a:p>
            <a:pPr lvl="1"/>
            <a:r>
              <a:rPr lang="en-US" dirty="0"/>
              <a:t>Fail! Client key is needed to decrypt</a:t>
            </a:r>
          </a:p>
          <a:p>
            <a:r>
              <a:rPr lang="en-US" dirty="0"/>
              <a:t>Spoof the </a:t>
            </a:r>
            <a:r>
              <a:rPr lang="en-US" dirty="0" err="1"/>
              <a:t>Auth</a:t>
            </a:r>
            <a:r>
              <a:rPr lang="en-US" dirty="0"/>
              <a:t> Server response</a:t>
            </a:r>
          </a:p>
          <a:p>
            <a:pPr lvl="1"/>
            <a:r>
              <a:rPr lang="en-US" dirty="0"/>
              <a:t>Fail! Need to know the client key</a:t>
            </a:r>
          </a:p>
          <a:p>
            <a:r>
              <a:rPr lang="en-US" dirty="0"/>
              <a:t>Spoof the client-server interaction</a:t>
            </a:r>
          </a:p>
          <a:p>
            <a:pPr lvl="1"/>
            <a:r>
              <a:rPr lang="en-US" dirty="0"/>
              <a:t>Fail! Need to know the database key</a:t>
            </a:r>
          </a:p>
          <a:p>
            <a:r>
              <a:rPr lang="en-US" dirty="0"/>
              <a:t>Replay the client-server interaction</a:t>
            </a:r>
          </a:p>
          <a:p>
            <a:pPr lvl="1"/>
            <a:r>
              <a:rPr lang="en-US" dirty="0"/>
              <a:t>Fail! Need to know the session key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47" y="4589090"/>
            <a:ext cx="832144" cy="832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47" y="2646885"/>
            <a:ext cx="832144" cy="83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791" y="2590853"/>
            <a:ext cx="879041" cy="879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2195" y="2221521"/>
            <a:ext cx="5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cbw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72631" y="4187161"/>
            <a:ext cx="105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Database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55612" y="2277553"/>
            <a:ext cx="12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Auth</a:t>
            </a:r>
            <a:r>
              <a:rPr lang="en-US" dirty="0"/>
              <a:t> Server</a:t>
            </a:r>
          </a:p>
        </p:txBody>
      </p:sp>
      <p:cxnSp>
        <p:nvCxnSpPr>
          <p:cNvPr id="11" name="Straight Arrow Connector 10"/>
          <p:cNvCxnSpPr>
            <a:stCxn id="7" idx="3"/>
            <a:endCxn id="6" idx="1"/>
          </p:cNvCxnSpPr>
          <p:nvPr/>
        </p:nvCxnSpPr>
        <p:spPr>
          <a:xfrm>
            <a:off x="7535832" y="3030374"/>
            <a:ext cx="2549815" cy="325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Classes\CS 4700\assets\devil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77" y="4912746"/>
            <a:ext cx="1150145" cy="115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12"/>
              <p:cNvSpPr/>
              <p:nvPr/>
            </p:nvSpPr>
            <p:spPr>
              <a:xfrm>
                <a:off x="5650138" y="3951685"/>
                <a:ext cx="1819689" cy="526086"/>
              </a:xfrm>
              <a:prstGeom prst="wedgeRectCallout">
                <a:avLst>
                  <a:gd name="adj1" fmla="val 30083"/>
                  <a:gd name="adj2" fmla="val -13657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/>
                  <a:t>cbw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db</a:t>
                </a:r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ular Callout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138" y="3951685"/>
                <a:ext cx="1819689" cy="526086"/>
              </a:xfrm>
              <a:prstGeom prst="wedgeRectCallout">
                <a:avLst>
                  <a:gd name="adj1" fmla="val 30083"/>
                  <a:gd name="adj2" fmla="val -136579"/>
                </a:avLst>
              </a:prstGeom>
              <a:blipFill rotWithShape="0">
                <a:blip r:embed="rId6"/>
                <a:stretch>
                  <a:fillRect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ular Callout 13"/>
              <p:cNvSpPr/>
              <p:nvPr/>
            </p:nvSpPr>
            <p:spPr>
              <a:xfrm>
                <a:off x="10156807" y="5784460"/>
                <a:ext cx="1747997" cy="606784"/>
              </a:xfrm>
              <a:prstGeom prst="wedgeRectCallout">
                <a:avLst>
                  <a:gd name="adj1" fmla="val -22262"/>
                  <a:gd name="adj2" fmla="val -9341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cbw-db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Rectangular Callout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6807" y="5784460"/>
                <a:ext cx="1747997" cy="606784"/>
              </a:xfrm>
              <a:prstGeom prst="wedgeRectCallout">
                <a:avLst>
                  <a:gd name="adj1" fmla="val -22262"/>
                  <a:gd name="adj2" fmla="val -93418"/>
                </a:avLst>
              </a:prstGeom>
              <a:blipFill rotWithShape="0">
                <a:blip r:embed="rId7"/>
                <a:stretch>
                  <a:fillRect b="-1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>
            <a:off x="7680440" y="3284243"/>
            <a:ext cx="2381025" cy="24248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3"/>
            <a:endCxn id="5" idx="1"/>
          </p:cNvCxnSpPr>
          <p:nvPr/>
        </p:nvCxnSpPr>
        <p:spPr>
          <a:xfrm flipV="1">
            <a:off x="7704622" y="5005162"/>
            <a:ext cx="2381025" cy="482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7656259" y="5198040"/>
            <a:ext cx="2381025" cy="4826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2" idx="3"/>
            <a:endCxn id="6" idx="1"/>
          </p:cNvCxnSpPr>
          <p:nvPr/>
        </p:nvCxnSpPr>
        <p:spPr>
          <a:xfrm flipV="1">
            <a:off x="7704622" y="3062957"/>
            <a:ext cx="2381025" cy="2424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12" idx="3"/>
            <a:endCxn id="7" idx="3"/>
          </p:cNvCxnSpPr>
          <p:nvPr/>
        </p:nvCxnSpPr>
        <p:spPr>
          <a:xfrm flipH="1" flipV="1">
            <a:off x="7535832" y="3030374"/>
            <a:ext cx="168790" cy="2457445"/>
          </a:xfrm>
          <a:prstGeom prst="curvedConnector3">
            <a:avLst>
              <a:gd name="adj1" fmla="val -461913"/>
            </a:avLst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ular Callout 46"/>
              <p:cNvSpPr/>
              <p:nvPr/>
            </p:nvSpPr>
            <p:spPr>
              <a:xfrm>
                <a:off x="4405985" y="5792522"/>
                <a:ext cx="1819689" cy="526086"/>
              </a:xfrm>
              <a:prstGeom prst="wedgeRectCallout">
                <a:avLst>
                  <a:gd name="adj1" fmla="val 70349"/>
                  <a:gd name="adj2" fmla="val -42191"/>
                </a:avLst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/>
                  <a:t>cbw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db</a:t>
                </a:r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Rectangular Callout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985" y="5792522"/>
                <a:ext cx="1819689" cy="526086"/>
              </a:xfrm>
              <a:prstGeom prst="wedgeRectCallout">
                <a:avLst>
                  <a:gd name="adj1" fmla="val 70349"/>
                  <a:gd name="adj2" fmla="val -42191"/>
                </a:avLst>
              </a:prstGeom>
              <a:blipFill rotWithShape="0">
                <a:blip r:embed="rId9"/>
                <a:stretch>
                  <a:fillRect t="-1124" b="-1797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ular Callout 57"/>
              <p:cNvSpPr/>
              <p:nvPr/>
            </p:nvSpPr>
            <p:spPr>
              <a:xfrm>
                <a:off x="1446196" y="5739500"/>
                <a:ext cx="4879393" cy="632603"/>
              </a:xfrm>
              <a:prstGeom prst="wedgeRectCallout">
                <a:avLst>
                  <a:gd name="adj1" fmla="val 56143"/>
                  <a:gd name="adj2" fmla="val -38855"/>
                </a:avLst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, K</a:t>
                </a:r>
                <a:r>
                  <a:rPr lang="en-US" sz="2400" baseline="-25000" dirty="0"/>
                  <a:t>evil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db</a:t>
                </a:r>
                <a:r>
                  <a:rPr lang="en-US" sz="2400" dirty="0"/>
                  <a:t>, {K</a:t>
                </a:r>
                <a:r>
                  <a:rPr lang="en-US" sz="2400" baseline="-25000" dirty="0"/>
                  <a:t>evil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cbw</a:t>
                </a:r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db</a:t>
                </a:r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cbw</a:t>
                </a:r>
                <a:endParaRPr lang="en-US" sz="2400" baseline="-50000" dirty="0"/>
              </a:p>
            </p:txBody>
          </p:sp>
        </mc:Choice>
        <mc:Fallback xmlns="">
          <p:sp>
            <p:nvSpPr>
              <p:cNvPr id="58" name="Rectangular Callout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196" y="5739500"/>
                <a:ext cx="4879393" cy="632603"/>
              </a:xfrm>
              <a:prstGeom prst="wedgeRectCallout">
                <a:avLst>
                  <a:gd name="adj1" fmla="val 56143"/>
                  <a:gd name="adj2" fmla="val -38855"/>
                </a:avLst>
              </a:prstGeom>
              <a:blipFill rotWithShape="0">
                <a:blip r:embed="rId10"/>
                <a:stretch>
                  <a:fillRect b="-2000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ular Callout 58"/>
          <p:cNvSpPr/>
          <p:nvPr/>
        </p:nvSpPr>
        <p:spPr>
          <a:xfrm>
            <a:off x="4042219" y="5756240"/>
            <a:ext cx="2283370" cy="625601"/>
          </a:xfrm>
          <a:prstGeom prst="wedgeRectCallout">
            <a:avLst>
              <a:gd name="adj1" fmla="val 63502"/>
              <a:gd name="adj2" fmla="val -45486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{K</a:t>
            </a:r>
            <a:r>
              <a:rPr lang="en-US" sz="2400" baseline="-25000" dirty="0"/>
              <a:t>evil</a:t>
            </a:r>
            <a:r>
              <a:rPr lang="en-US" sz="2400" dirty="0"/>
              <a:t>, </a:t>
            </a:r>
            <a:r>
              <a:rPr lang="en-US" sz="2400" dirty="0" err="1"/>
              <a:t>cbw</a:t>
            </a:r>
            <a:r>
              <a:rPr lang="en-US" sz="2400" dirty="0"/>
              <a:t>}</a:t>
            </a:r>
            <a:r>
              <a:rPr lang="en-US" sz="2400" baseline="-25000" dirty="0" err="1"/>
              <a:t>K</a:t>
            </a:r>
            <a:r>
              <a:rPr lang="en-US" sz="2400" baseline="-50000" dirty="0" err="1"/>
              <a:t>db</a:t>
            </a:r>
            <a:endParaRPr lang="en-US" sz="2000" dirty="0"/>
          </a:p>
        </p:txBody>
      </p:sp>
      <p:sp>
        <p:nvSpPr>
          <p:cNvPr id="63" name="Rectangular Callout 62"/>
          <p:cNvSpPr/>
          <p:nvPr/>
        </p:nvSpPr>
        <p:spPr>
          <a:xfrm>
            <a:off x="4042219" y="5750237"/>
            <a:ext cx="2283370" cy="625601"/>
          </a:xfrm>
          <a:prstGeom prst="wedgeRectCallout">
            <a:avLst>
              <a:gd name="adj1" fmla="val 64033"/>
              <a:gd name="adj2" fmla="val -46454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{</a:t>
            </a:r>
            <a:r>
              <a:rPr lang="en-US" sz="2400" dirty="0" err="1"/>
              <a:t>K</a:t>
            </a:r>
            <a:r>
              <a:rPr lang="en-US" sz="2400" baseline="-25000" dirty="0" err="1"/>
              <a:t>cbw-db</a:t>
            </a:r>
            <a:r>
              <a:rPr lang="en-US" sz="2400" dirty="0"/>
              <a:t>, </a:t>
            </a:r>
            <a:r>
              <a:rPr lang="en-US" sz="2400" dirty="0" err="1"/>
              <a:t>cbw</a:t>
            </a:r>
            <a:r>
              <a:rPr lang="en-US" sz="2400" dirty="0"/>
              <a:t>}</a:t>
            </a:r>
            <a:r>
              <a:rPr lang="en-US" sz="2400" baseline="-25000" dirty="0" err="1"/>
              <a:t>K</a:t>
            </a:r>
            <a:r>
              <a:rPr lang="en-US" sz="2400" baseline="-50000" dirty="0" err="1"/>
              <a:t>db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ular Callout 65"/>
              <p:cNvSpPr/>
              <p:nvPr/>
            </p:nvSpPr>
            <p:spPr>
              <a:xfrm>
                <a:off x="7025528" y="1174043"/>
                <a:ext cx="4879393" cy="632603"/>
              </a:xfrm>
              <a:prstGeom prst="wedgeRectCallout">
                <a:avLst>
                  <a:gd name="adj1" fmla="val 20897"/>
                  <a:gd name="adj2" fmla="val 12196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cbw-db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db</a:t>
                </a:r>
                <a:r>
                  <a:rPr lang="en-US" sz="2400" dirty="0"/>
                  <a:t>, {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cbw-db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cbw</a:t>
                </a:r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db</a:t>
                </a:r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cbw</a:t>
                </a:r>
                <a:endParaRPr lang="en-US" sz="2400" baseline="-50000" dirty="0"/>
              </a:p>
            </p:txBody>
          </p:sp>
        </mc:Choice>
        <mc:Fallback xmlns="">
          <p:sp>
            <p:nvSpPr>
              <p:cNvPr id="66" name="Rectangular Callout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528" y="1174043"/>
                <a:ext cx="4879393" cy="632603"/>
              </a:xfrm>
              <a:prstGeom prst="wedgeRectCallout">
                <a:avLst>
                  <a:gd name="adj1" fmla="val 20897"/>
                  <a:gd name="adj2" fmla="val 121964"/>
                </a:avLst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AA15DC00-DF89-4F7E-AB90-3669A15B6EA8}"/>
              </a:ext>
            </a:extLst>
          </p:cNvPr>
          <p:cNvGrpSpPr/>
          <p:nvPr/>
        </p:nvGrpSpPr>
        <p:grpSpPr>
          <a:xfrm>
            <a:off x="10996231" y="2526218"/>
            <a:ext cx="804966" cy="588760"/>
            <a:chOff x="7838355" y="1165836"/>
            <a:chExt cx="804966" cy="588760"/>
          </a:xfrm>
        </p:grpSpPr>
        <p:pic>
          <p:nvPicPr>
            <p:cNvPr id="44" name="Picture 4" descr="D:\Classes\CS 4700\assets\key.png">
              <a:extLst>
                <a:ext uri="{FF2B5EF4-FFF2-40B4-BE49-F238E27FC236}">
                  <a16:creationId xmlns:a16="http://schemas.microsoft.com/office/drawing/2014/main" id="{EF49263C-88DD-40F9-888E-8B9B56CBC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9FCE26-8CA4-464D-827F-1CD41782D6B9}"/>
                </a:ext>
              </a:extLst>
            </p:cNvPr>
            <p:cNvSpPr txBox="1"/>
            <p:nvPr/>
          </p:nvSpPr>
          <p:spPr>
            <a:xfrm>
              <a:off x="8023921" y="1354486"/>
              <a:ext cx="619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</a:t>
              </a:r>
              <a:endParaRPr lang="en-US" sz="2000" b="1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7D0806-BC96-494D-833C-6706725A367B}"/>
              </a:ext>
            </a:extLst>
          </p:cNvPr>
          <p:cNvGrpSpPr/>
          <p:nvPr/>
        </p:nvGrpSpPr>
        <p:grpSpPr>
          <a:xfrm>
            <a:off x="5851824" y="2548689"/>
            <a:ext cx="804966" cy="588760"/>
            <a:chOff x="7838355" y="1165836"/>
            <a:chExt cx="804966" cy="588760"/>
          </a:xfrm>
        </p:grpSpPr>
        <p:pic>
          <p:nvPicPr>
            <p:cNvPr id="51" name="Picture 4" descr="D:\Classes\CS 4700\assets\key.png">
              <a:extLst>
                <a:ext uri="{FF2B5EF4-FFF2-40B4-BE49-F238E27FC236}">
                  <a16:creationId xmlns:a16="http://schemas.microsoft.com/office/drawing/2014/main" id="{3E5B41C6-3D4C-4EA9-A733-6EF1CA5DC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054DA8C-8144-4DD5-B75C-CCE8A0496C83}"/>
                </a:ext>
              </a:extLst>
            </p:cNvPr>
            <p:cNvSpPr txBox="1"/>
            <p:nvPr/>
          </p:nvSpPr>
          <p:spPr>
            <a:xfrm>
              <a:off x="8023921" y="1354486"/>
              <a:ext cx="619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</a:t>
              </a:r>
              <a:endParaRPr lang="en-US" sz="2000" b="1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702D6E-87D1-47C5-946E-7319C583D1B3}"/>
              </a:ext>
            </a:extLst>
          </p:cNvPr>
          <p:cNvGrpSpPr/>
          <p:nvPr/>
        </p:nvGrpSpPr>
        <p:grpSpPr>
          <a:xfrm>
            <a:off x="10864454" y="3148744"/>
            <a:ext cx="645948" cy="588760"/>
            <a:chOff x="7838355" y="1165836"/>
            <a:chExt cx="645948" cy="588760"/>
          </a:xfrm>
        </p:grpSpPr>
        <p:pic>
          <p:nvPicPr>
            <p:cNvPr id="54" name="Picture 4" descr="D:\Classes\CS 4700\assets\key.png">
              <a:extLst>
                <a:ext uri="{FF2B5EF4-FFF2-40B4-BE49-F238E27FC236}">
                  <a16:creationId xmlns:a16="http://schemas.microsoft.com/office/drawing/2014/main" id="{D53EF444-0E78-4EE5-A19A-EFD030A06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713A872-F134-4F3E-AB28-ACC6A378379F}"/>
                </a:ext>
              </a:extLst>
            </p:cNvPr>
            <p:cNvSpPr txBox="1"/>
            <p:nvPr/>
          </p:nvSpPr>
          <p:spPr>
            <a:xfrm>
              <a:off x="8023921" y="1354486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db</a:t>
              </a:r>
              <a:endParaRPr lang="en-US" sz="2000" b="1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859D3FD-9AB4-42AC-BFD4-05AB09710ABD}"/>
              </a:ext>
            </a:extLst>
          </p:cNvPr>
          <p:cNvGrpSpPr/>
          <p:nvPr/>
        </p:nvGrpSpPr>
        <p:grpSpPr>
          <a:xfrm>
            <a:off x="10996231" y="4457317"/>
            <a:ext cx="645948" cy="588760"/>
            <a:chOff x="7838355" y="1165836"/>
            <a:chExt cx="645948" cy="588760"/>
          </a:xfrm>
        </p:grpSpPr>
        <p:pic>
          <p:nvPicPr>
            <p:cNvPr id="64" name="Picture 4" descr="D:\Classes\CS 4700\assets\key.png">
              <a:extLst>
                <a:ext uri="{FF2B5EF4-FFF2-40B4-BE49-F238E27FC236}">
                  <a16:creationId xmlns:a16="http://schemas.microsoft.com/office/drawing/2014/main" id="{CC5CA9C8-5C62-4A5B-824D-8B04BC0E29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D9B5FB4-CE57-4BC9-A416-10F6390A99F7}"/>
                </a:ext>
              </a:extLst>
            </p:cNvPr>
            <p:cNvSpPr txBox="1"/>
            <p:nvPr/>
          </p:nvSpPr>
          <p:spPr>
            <a:xfrm>
              <a:off x="8023921" y="1354486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db</a:t>
              </a:r>
              <a:endParaRPr lang="en-US" sz="2000" b="1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16EEBF9-47BB-458E-846B-8876182C63C1}"/>
              </a:ext>
            </a:extLst>
          </p:cNvPr>
          <p:cNvGrpSpPr/>
          <p:nvPr/>
        </p:nvGrpSpPr>
        <p:grpSpPr>
          <a:xfrm>
            <a:off x="5891943" y="5012002"/>
            <a:ext cx="745656" cy="588760"/>
            <a:chOff x="7838355" y="1165836"/>
            <a:chExt cx="745656" cy="588760"/>
          </a:xfrm>
        </p:grpSpPr>
        <p:pic>
          <p:nvPicPr>
            <p:cNvPr id="68" name="Picture 4" descr="D:\Classes\CS 4700\assets\key.png">
              <a:extLst>
                <a:ext uri="{FF2B5EF4-FFF2-40B4-BE49-F238E27FC236}">
                  <a16:creationId xmlns:a16="http://schemas.microsoft.com/office/drawing/2014/main" id="{806B56F4-C68C-40C0-9791-51ED1CDA30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9BB066B-816B-43AC-84C8-434A248CD0A3}"/>
                </a:ext>
              </a:extLst>
            </p:cNvPr>
            <p:cNvSpPr txBox="1"/>
            <p:nvPr/>
          </p:nvSpPr>
          <p:spPr>
            <a:xfrm>
              <a:off x="8023921" y="1354486"/>
              <a:ext cx="560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evil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BF6D254-0BA8-41A0-A45B-4FEE47DBF5A1}"/>
              </a:ext>
            </a:extLst>
          </p:cNvPr>
          <p:cNvGrpSpPr/>
          <p:nvPr/>
        </p:nvGrpSpPr>
        <p:grpSpPr>
          <a:xfrm>
            <a:off x="10913312" y="5099214"/>
            <a:ext cx="1159230" cy="588760"/>
            <a:chOff x="7838355" y="1165836"/>
            <a:chExt cx="1159230" cy="588760"/>
          </a:xfrm>
        </p:grpSpPr>
        <p:pic>
          <p:nvPicPr>
            <p:cNvPr id="71" name="Picture 4" descr="D:\Classes\CS 4700\assets\key.png">
              <a:extLst>
                <a:ext uri="{FF2B5EF4-FFF2-40B4-BE49-F238E27FC236}">
                  <a16:creationId xmlns:a16="http://schemas.microsoft.com/office/drawing/2014/main" id="{90EB549E-6538-4D68-A98E-7BCAC5AAB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AD0CD2D-2EC8-42DE-8DF5-A155C3A6C0C0}"/>
                </a:ext>
              </a:extLst>
            </p:cNvPr>
            <p:cNvSpPr txBox="1"/>
            <p:nvPr/>
          </p:nvSpPr>
          <p:spPr>
            <a:xfrm>
              <a:off x="8023921" y="1354486"/>
              <a:ext cx="9736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cbw-db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76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47" grpId="0" animBg="1"/>
      <p:bldP spid="47" grpId="1" animBg="1"/>
      <p:bldP spid="58" grpId="0" animBg="1"/>
      <p:bldP spid="58" grpId="1" animBg="1"/>
      <p:bldP spid="59" grpId="0" animBg="1"/>
      <p:bldP spid="59" grpId="1" animBg="1"/>
      <p:bldP spid="63" grpId="0" animBg="1"/>
      <p:bldP spid="66" grpId="0" animBg="1"/>
      <p:bldP spid="66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>
            <a:spLocks noGrp="1"/>
          </p:cNvSpPr>
          <p:nvPr>
            <p:ph type="title"/>
          </p:nvPr>
        </p:nvSpPr>
        <p:spPr>
          <a:xfrm>
            <a:off x="838200" y="55289"/>
            <a:ext cx="10515600" cy="89738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US" sz="4500" dirty="0"/>
              <a:t>Replay Attack</a:t>
            </a:r>
            <a:endParaRPr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47427" y="1832464"/>
                <a:ext cx="6023708" cy="3009079"/>
              </a:xfrm>
            </p:spPr>
            <p:txBody>
              <a:bodyPr anchor="t"/>
              <a:lstStyle/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427" y="1832464"/>
                <a:ext cx="6023708" cy="3009079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/>
              <p:cNvSpPr txBox="1">
                <a:spLocks/>
              </p:cNvSpPr>
              <p:nvPr/>
            </p:nvSpPr>
            <p:spPr>
              <a:xfrm>
                <a:off x="6828689" y="1832464"/>
                <a:ext cx="4751753" cy="249311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−1}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689" y="1832464"/>
                <a:ext cx="4751753" cy="2493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445597" y="1269201"/>
            <a:ext cx="3236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Typical, Benign Protocol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5345" y="1269201"/>
            <a:ext cx="19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Replay Attack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2368" y="2307187"/>
            <a:ext cx="787230" cy="5979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74520" y="2307187"/>
            <a:ext cx="1814825" cy="5979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47427" y="4735502"/>
            <a:ext cx="9374554" cy="2004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Attacker must hack </a:t>
            </a:r>
            <a:r>
              <a:rPr lang="en-US" i="1" dirty="0"/>
              <a:t>A</a:t>
            </a:r>
            <a:r>
              <a:rPr lang="en-US" dirty="0"/>
              <a:t> to steal K</a:t>
            </a:r>
            <a:r>
              <a:rPr lang="en-US" baseline="-25000" dirty="0"/>
              <a:t>AB</a:t>
            </a:r>
          </a:p>
          <a:p>
            <a:pPr lvl="1"/>
            <a:r>
              <a:rPr lang="en-US" dirty="0"/>
              <a:t>So the attacker can also steal K</a:t>
            </a:r>
            <a:r>
              <a:rPr lang="en-US" baseline="-25000" dirty="0"/>
              <a:t>AS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However, what happens after </a:t>
            </a:r>
            <a:r>
              <a:rPr lang="en-US" sz="2800" i="1" dirty="0"/>
              <a:t>A</a:t>
            </a:r>
            <a:r>
              <a:rPr lang="en-US" sz="2800" dirty="0"/>
              <a:t> changes K</a:t>
            </a:r>
            <a:r>
              <a:rPr lang="en-US" sz="2800" baseline="-25000" dirty="0"/>
              <a:t>AS</a:t>
            </a:r>
          </a:p>
          <a:p>
            <a:pPr lvl="1"/>
            <a:r>
              <a:rPr lang="en-US" dirty="0"/>
              <a:t>Attacker can still conduct the replay attack! Only is K</a:t>
            </a:r>
            <a:r>
              <a:rPr lang="en-US" baseline="-25000" dirty="0"/>
              <a:t>AB</a:t>
            </a:r>
            <a:r>
              <a:rPr lang="en-US" dirty="0"/>
              <a:t> necessary! </a:t>
            </a:r>
          </a:p>
        </p:txBody>
      </p:sp>
    </p:spTree>
    <p:extLst>
      <p:ext uri="{BB962C8B-B14F-4D97-AF65-F5344CB8AC3E}">
        <p14:creationId xmlns:p14="http://schemas.microsoft.com/office/powerpoint/2010/main" val="4216231334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144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500" dirty="0"/>
              <a:t>Fixed </a:t>
            </a:r>
            <a:r>
              <a:rPr sz="4500" dirty="0"/>
              <a:t>Needham-Schroeder</a:t>
            </a:r>
            <a:r>
              <a:rPr lang="en-US" sz="4500" dirty="0"/>
              <a:t> Protocol</a:t>
            </a:r>
            <a:endParaRPr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985846"/>
                <a:ext cx="9814169" cy="2876212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𝐴𝐵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𝐴𝑆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−1}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985846"/>
                <a:ext cx="9814169" cy="2876212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/>
          <p:cNvSpPr txBox="1">
            <a:spLocks/>
          </p:cNvSpPr>
          <p:nvPr/>
        </p:nvSpPr>
        <p:spPr>
          <a:xfrm>
            <a:off x="838200" y="1049436"/>
            <a:ext cx="9374554" cy="2664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Let Alice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Bob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be two parties that trust server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i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</a:t>
            </a:r>
            <a:r>
              <a:rPr lang="en-US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i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are shared secrets between [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 and [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i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</a:t>
            </a:r>
            <a:r>
              <a:rPr lang="en-US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 a negotiated session key between [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lang="en-US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en-US" i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en-US" i="1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are random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nonces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generated by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</a:p>
          <a:p>
            <a:r>
              <a:rPr lang="en-US" i="1" dirty="0"/>
              <a:t>T</a:t>
            </a:r>
            <a:r>
              <a:rPr lang="en-US" dirty="0"/>
              <a:t> is a timestamp chosen by </a:t>
            </a:r>
            <a:r>
              <a:rPr lang="en-US" i="1" dirty="0"/>
              <a:t>S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5499236" y="5423952"/>
            <a:ext cx="2741568" cy="846033"/>
          </a:xfrm>
          <a:prstGeom prst="wedgeRectCallout">
            <a:avLst>
              <a:gd name="adj1" fmla="val -75053"/>
              <a:gd name="adj2" fmla="val -46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B </a:t>
            </a:r>
            <a:r>
              <a:rPr lang="en-US" sz="2000" dirty="0"/>
              <a:t>only accepts requests with fresh timestamps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471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972" y="-1"/>
            <a:ext cx="9236475" cy="1454727"/>
          </a:xfrm>
        </p:spPr>
        <p:txBody>
          <a:bodyPr/>
          <a:lstStyle/>
          <a:p>
            <a:r>
              <a:rPr lang="en-US" dirty="0"/>
              <a:t>Hashed Passwords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972" y="1646959"/>
            <a:ext cx="9495783" cy="5129154"/>
          </a:xfrm>
        </p:spPr>
        <p:txBody>
          <a:bodyPr>
            <a:normAutofit/>
          </a:bodyPr>
          <a:lstStyle/>
          <a:p>
            <a:r>
              <a:rPr lang="en-US" dirty="0"/>
              <a:t>Key idea: store hashed versions of passwords</a:t>
            </a:r>
          </a:p>
          <a:p>
            <a:pPr lvl="1"/>
            <a:r>
              <a:rPr lang="en-US" dirty="0"/>
              <a:t>Use one-way cryptographic hash functions</a:t>
            </a:r>
          </a:p>
          <a:p>
            <a:pPr lvl="1"/>
            <a:r>
              <a:rPr lang="en-US" dirty="0"/>
              <a:t>Examples: MD5, SHA1, SHA256, SHA512, </a:t>
            </a:r>
            <a:r>
              <a:rPr lang="en-US" dirty="0" err="1"/>
              <a:t>bcrypt</a:t>
            </a:r>
            <a:r>
              <a:rPr lang="en-US" dirty="0"/>
              <a:t>, PBKDF2, </a:t>
            </a:r>
            <a:r>
              <a:rPr lang="en-US" dirty="0" err="1"/>
              <a:t>scrypt</a:t>
            </a:r>
            <a:endParaRPr lang="en-US" dirty="0"/>
          </a:p>
          <a:p>
            <a:r>
              <a:rPr lang="en-US" dirty="0"/>
              <a:t>Cryptographic hash function transform input data into scrambled output data</a:t>
            </a:r>
          </a:p>
          <a:p>
            <a:pPr lvl="1"/>
            <a:r>
              <a:rPr lang="en-US" dirty="0"/>
              <a:t>Deterministic: hash(A) = hash(A)</a:t>
            </a:r>
          </a:p>
          <a:p>
            <a:pPr lvl="1"/>
            <a:r>
              <a:rPr lang="en-US" dirty="0"/>
              <a:t>High entropy:</a:t>
            </a:r>
          </a:p>
          <a:p>
            <a:pPr lvl="2"/>
            <a:r>
              <a:rPr lang="en-US" dirty="0"/>
              <a:t>MD5(‘security’) = e91e6348157868de9dd8b25c81aebfb9</a:t>
            </a:r>
          </a:p>
          <a:p>
            <a:pPr lvl="2"/>
            <a:r>
              <a:rPr lang="en-US" dirty="0"/>
              <a:t>MD5(‘security1’) = 8632c375e9eba096df51844a5a43ae93</a:t>
            </a:r>
          </a:p>
          <a:p>
            <a:pPr lvl="2"/>
            <a:r>
              <a:rPr lang="en-US" dirty="0"/>
              <a:t>MD5(‘Security’) = 2fae32629d4ef4fc6341f1751b405e45</a:t>
            </a:r>
          </a:p>
          <a:p>
            <a:pPr lvl="1"/>
            <a:r>
              <a:rPr lang="en-US" dirty="0"/>
              <a:t>Collision resistant</a:t>
            </a:r>
          </a:p>
          <a:p>
            <a:pPr lvl="2"/>
            <a:r>
              <a:rPr lang="en-US" dirty="0"/>
              <a:t>Locating A’ such that hash(A) = hash(A’) takes a long time (hopefully)</a:t>
            </a:r>
          </a:p>
          <a:p>
            <a:pPr lvl="2"/>
            <a:r>
              <a:rPr lang="en-US" dirty="0"/>
              <a:t>Example: 2</a:t>
            </a:r>
            <a:r>
              <a:rPr lang="en-US" baseline="30000" dirty="0"/>
              <a:t>21</a:t>
            </a:r>
            <a:r>
              <a:rPr lang="en-US" dirty="0"/>
              <a:t> tries for md5</a:t>
            </a:r>
          </a:p>
        </p:txBody>
      </p:sp>
    </p:spTree>
    <p:extLst>
      <p:ext uri="{BB962C8B-B14F-4D97-AF65-F5344CB8AC3E}">
        <p14:creationId xmlns:p14="http://schemas.microsoft.com/office/powerpoint/2010/main" val="19960139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Kerberos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Created as part of MIT Project Athena</a:t>
            </a:r>
          </a:p>
          <a:p>
            <a:pPr lvl="1"/>
            <a:r>
              <a:rPr lang="en-US" dirty="0"/>
              <a:t> Based on Needham-Schroeder</a:t>
            </a:r>
          </a:p>
          <a:p>
            <a:r>
              <a:rPr lang="en-US" dirty="0"/>
              <a:t>Provides mutual authentication over untrusted networks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Tickets</a:t>
            </a:r>
            <a:r>
              <a:rPr lang="en-US" dirty="0"/>
              <a:t> as assertions of authenticity, authorization</a:t>
            </a:r>
          </a:p>
          <a:p>
            <a:pPr lvl="1"/>
            <a:r>
              <a:rPr lang="en-US" dirty="0"/>
              <a:t> Forms basis of Active Directory authentication</a:t>
            </a:r>
          </a:p>
          <a:p>
            <a:r>
              <a:rPr lang="en-US" dirty="0"/>
              <a:t>Principals</a:t>
            </a:r>
          </a:p>
          <a:p>
            <a:pPr lvl="1"/>
            <a:r>
              <a:rPr lang="en-US" dirty="0"/>
              <a:t> Client</a:t>
            </a:r>
          </a:p>
          <a:p>
            <a:pPr lvl="1"/>
            <a:r>
              <a:rPr lang="en-US" dirty="0"/>
              <a:t> Server</a:t>
            </a:r>
          </a:p>
          <a:p>
            <a:pPr lvl="1"/>
            <a:r>
              <a:rPr lang="en-US"/>
              <a:t> Key </a:t>
            </a:r>
            <a:r>
              <a:rPr lang="en-US" dirty="0"/>
              <a:t>distribution center (KDC)</a:t>
            </a:r>
          </a:p>
          <a:p>
            <a:pPr lvl="2"/>
            <a:r>
              <a:rPr lang="en-US" dirty="0"/>
              <a:t>Authentication server (AS)</a:t>
            </a:r>
          </a:p>
          <a:p>
            <a:pPr lvl="2"/>
            <a:r>
              <a:rPr lang="en-US" dirty="0"/>
              <a:t>Ticket granting server (TGS)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6485579" y="1096069"/>
            <a:ext cx="2700810" cy="3746327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Kerberos Example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57" y="5427448"/>
            <a:ext cx="832144" cy="832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76" y="1624507"/>
            <a:ext cx="832144" cy="83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57" y="3728216"/>
            <a:ext cx="879041" cy="879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4461" y="3358884"/>
            <a:ext cx="56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cbw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17241" y="5025519"/>
            <a:ext cx="105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Database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7241" y="1255175"/>
            <a:ext cx="12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Auth</a:t>
            </a:r>
            <a:r>
              <a:rPr lang="en-US" dirty="0"/>
              <a:t> Server</a:t>
            </a:r>
          </a:p>
        </p:txBody>
      </p:sp>
      <p:cxnSp>
        <p:nvCxnSpPr>
          <p:cNvPr id="11" name="Straight Arrow Connector 10"/>
          <p:cNvCxnSpPr>
            <a:stCxn id="7" idx="3"/>
            <a:endCxn id="6" idx="1"/>
          </p:cNvCxnSpPr>
          <p:nvPr/>
        </p:nvCxnSpPr>
        <p:spPr>
          <a:xfrm flipV="1">
            <a:off x="2518098" y="2040579"/>
            <a:ext cx="4629178" cy="21271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ular Callout 12"/>
          <p:cNvSpPr/>
          <p:nvPr/>
        </p:nvSpPr>
        <p:spPr>
          <a:xfrm>
            <a:off x="1458963" y="4971134"/>
            <a:ext cx="1819689" cy="526086"/>
          </a:xfrm>
          <a:prstGeom prst="wedgeRectCallout">
            <a:avLst>
              <a:gd name="adj1" fmla="val -20833"/>
              <a:gd name="adj2" fmla="val -105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cbw</a:t>
            </a:r>
            <a:endParaRPr lang="en-US" sz="2000" dirty="0"/>
          </a:p>
        </p:txBody>
      </p:sp>
      <p:sp>
        <p:nvSpPr>
          <p:cNvPr id="14" name="Rectangular Callout 13"/>
          <p:cNvSpPr/>
          <p:nvPr/>
        </p:nvSpPr>
        <p:spPr>
          <a:xfrm>
            <a:off x="9123998" y="5543923"/>
            <a:ext cx="1747997" cy="606784"/>
          </a:xfrm>
          <a:prstGeom prst="wedgeRectCallout">
            <a:avLst>
              <a:gd name="adj1" fmla="val -74227"/>
              <a:gd name="adj2" fmla="val 33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{T - 1}</a:t>
            </a:r>
            <a:r>
              <a:rPr lang="en-US" sz="2400" baseline="-25000" dirty="0" err="1"/>
              <a:t>K</a:t>
            </a:r>
            <a:r>
              <a:rPr lang="en-US" sz="2400" baseline="-50000" dirty="0" err="1"/>
              <a:t>cbw-db</a:t>
            </a:r>
            <a:endParaRPr lang="en-US" sz="2000" dirty="0"/>
          </a:p>
        </p:txBody>
      </p:sp>
      <p:cxnSp>
        <p:nvCxnSpPr>
          <p:cNvPr id="16" name="Straight Arrow Connector 15"/>
          <p:cNvCxnSpPr>
            <a:stCxn id="44" idx="1"/>
            <a:endCxn id="7" idx="3"/>
          </p:cNvCxnSpPr>
          <p:nvPr/>
        </p:nvCxnSpPr>
        <p:spPr>
          <a:xfrm flipH="1">
            <a:off x="2518098" y="4007426"/>
            <a:ext cx="4625174" cy="1603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ular Callout 17"/>
              <p:cNvSpPr/>
              <p:nvPr/>
            </p:nvSpPr>
            <p:spPr>
              <a:xfrm>
                <a:off x="6745065" y="204022"/>
                <a:ext cx="3320942" cy="632603"/>
              </a:xfrm>
              <a:prstGeom prst="wedgeRectCallout">
                <a:avLst>
                  <a:gd name="adj1" fmla="val -23037"/>
                  <a:gd name="adj2" fmla="val 11239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{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cbw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cbw-tgs</a:t>
                </a:r>
                <a:r>
                  <a:rPr lang="en-US" sz="2400" dirty="0"/>
                  <a:t>}</a:t>
                </a:r>
                <a:r>
                  <a:rPr lang="en-US" sz="2400" baseline="-25000" dirty="0" err="1"/>
                  <a:t>K</a:t>
                </a:r>
                <a:r>
                  <a:rPr lang="en-US" sz="2400" baseline="-50000" dirty="0" err="1"/>
                  <a:t>cbw</a:t>
                </a:r>
                <a:r>
                  <a:rPr lang="en-US" sz="2400" baseline="-50000" dirty="0"/>
                  <a:t> </a:t>
                </a:r>
                <a:r>
                  <a:rPr lang="en-US" sz="2400" dirty="0"/>
                  <a:t>, TGT</a:t>
                </a:r>
                <a:endParaRPr lang="en-US" sz="2400" baseline="-50000" dirty="0"/>
              </a:p>
            </p:txBody>
          </p:sp>
        </mc:Choice>
        <mc:Fallback>
          <p:sp>
            <p:nvSpPr>
              <p:cNvPr id="18" name="Rectangular Callout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5065" y="204022"/>
                <a:ext cx="3320942" cy="632603"/>
              </a:xfrm>
              <a:prstGeom prst="wedgeRectCallout">
                <a:avLst>
                  <a:gd name="adj1" fmla="val -23037"/>
                  <a:gd name="adj2" fmla="val 112391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8037006" y="1298790"/>
            <a:ext cx="804966" cy="588760"/>
            <a:chOff x="7838355" y="1165836"/>
            <a:chExt cx="804966" cy="588760"/>
          </a:xfrm>
        </p:grpSpPr>
        <p:pic>
          <p:nvPicPr>
            <p:cNvPr id="24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8023921" y="1354486"/>
              <a:ext cx="619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</a:t>
              </a:r>
              <a:endParaRPr lang="en-US" sz="20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1129" y="3616568"/>
            <a:ext cx="804966" cy="588760"/>
            <a:chOff x="7838355" y="1165836"/>
            <a:chExt cx="804966" cy="588760"/>
          </a:xfrm>
        </p:grpSpPr>
        <p:pic>
          <p:nvPicPr>
            <p:cNvPr id="28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8023921" y="1354486"/>
              <a:ext cx="619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</a:t>
              </a:r>
              <a:endParaRPr lang="en-US" sz="20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092435" y="1947700"/>
            <a:ext cx="666532" cy="588760"/>
            <a:chOff x="7838355" y="1165836"/>
            <a:chExt cx="666532" cy="588760"/>
          </a:xfrm>
        </p:grpSpPr>
        <p:pic>
          <p:nvPicPr>
            <p:cNvPr id="31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8023921" y="1354486"/>
              <a:ext cx="480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tgt</a:t>
              </a:r>
              <a:endParaRPr lang="en-US" sz="20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975416" y="5295575"/>
            <a:ext cx="645948" cy="588760"/>
            <a:chOff x="7838355" y="1165836"/>
            <a:chExt cx="645948" cy="588760"/>
          </a:xfrm>
        </p:grpSpPr>
        <p:pic>
          <p:nvPicPr>
            <p:cNvPr id="34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023921" y="1354486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db</a:t>
              </a:r>
              <a:endParaRPr lang="en-US" sz="2000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5481" y="4255766"/>
            <a:ext cx="1196099" cy="588760"/>
            <a:chOff x="7838355" y="1165836"/>
            <a:chExt cx="1196099" cy="588760"/>
          </a:xfrm>
        </p:grpSpPr>
        <p:pic>
          <p:nvPicPr>
            <p:cNvPr id="38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8023921" y="1354486"/>
              <a:ext cx="101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cbw-tgs</a:t>
              </a:r>
              <a:endParaRPr lang="en-US" sz="20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892497" y="5937472"/>
            <a:ext cx="1159230" cy="588760"/>
            <a:chOff x="7838355" y="1165836"/>
            <a:chExt cx="1159230" cy="588760"/>
          </a:xfrm>
        </p:grpSpPr>
        <p:pic>
          <p:nvPicPr>
            <p:cNvPr id="41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8023921" y="1354486"/>
              <a:ext cx="9736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cbw-db</a:t>
              </a:r>
              <a:endParaRPr lang="en-US" sz="2000" b="1" dirty="0"/>
            </a:p>
          </p:txBody>
        </p:sp>
      </p:grpSp>
      <p:sp>
        <p:nvSpPr>
          <p:cNvPr id="45" name="Rectangular Callout 44"/>
          <p:cNvSpPr/>
          <p:nvPr/>
        </p:nvSpPr>
        <p:spPr>
          <a:xfrm>
            <a:off x="1435970" y="4968423"/>
            <a:ext cx="3198092" cy="625601"/>
          </a:xfrm>
          <a:prstGeom prst="wedgeRectCallout">
            <a:avLst>
              <a:gd name="adj1" fmla="val -33141"/>
              <a:gd name="adj2" fmla="val -938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TGT, </a:t>
            </a:r>
            <a:r>
              <a:rPr lang="en-US" sz="2400" dirty="0" err="1"/>
              <a:t>db</a:t>
            </a:r>
            <a:r>
              <a:rPr lang="en-US" sz="2400" dirty="0"/>
              <a:t>, {</a:t>
            </a:r>
            <a:r>
              <a:rPr lang="en-US" sz="2400" dirty="0" err="1"/>
              <a:t>cbw</a:t>
            </a:r>
            <a:r>
              <a:rPr lang="en-US" sz="2400" dirty="0"/>
              <a:t>, T}</a:t>
            </a:r>
            <a:r>
              <a:rPr lang="en-US" sz="2400" baseline="-25000" dirty="0" err="1"/>
              <a:t>K</a:t>
            </a:r>
            <a:r>
              <a:rPr lang="en-US" sz="2400" baseline="-50000" dirty="0" err="1"/>
              <a:t>cbw-tgs</a:t>
            </a:r>
            <a:endParaRPr lang="en-US" sz="2000" baseline="-50000" dirty="0"/>
          </a:p>
        </p:txBody>
      </p:sp>
      <p:cxnSp>
        <p:nvCxnSpPr>
          <p:cNvPr id="46" name="Straight Arrow Connector 45"/>
          <p:cNvCxnSpPr>
            <a:stCxn id="7" idx="3"/>
            <a:endCxn id="5" idx="1"/>
          </p:cNvCxnSpPr>
          <p:nvPr/>
        </p:nvCxnSpPr>
        <p:spPr>
          <a:xfrm>
            <a:off x="2518098" y="4167737"/>
            <a:ext cx="4512159" cy="16757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1"/>
            <a:endCxn id="7" idx="3"/>
          </p:cNvCxnSpPr>
          <p:nvPr/>
        </p:nvCxnSpPr>
        <p:spPr>
          <a:xfrm flipH="1" flipV="1">
            <a:off x="2518098" y="4167737"/>
            <a:ext cx="4512159" cy="16757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ular Callout 52"/>
          <p:cNvSpPr/>
          <p:nvPr/>
        </p:nvSpPr>
        <p:spPr>
          <a:xfrm>
            <a:off x="1366395" y="5098472"/>
            <a:ext cx="3357859" cy="606784"/>
          </a:xfrm>
          <a:prstGeom prst="wedgeRectCallout">
            <a:avLst>
              <a:gd name="adj1" fmla="val -30738"/>
              <a:gd name="adj2" fmla="val -123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{</a:t>
            </a:r>
            <a:r>
              <a:rPr lang="en-US" sz="2400" dirty="0" err="1"/>
              <a:t>K</a:t>
            </a:r>
            <a:r>
              <a:rPr lang="en-US" sz="2400" baseline="-25000" dirty="0" err="1"/>
              <a:t>cbw-db</a:t>
            </a:r>
            <a:r>
              <a:rPr lang="en-US" sz="2400" dirty="0"/>
              <a:t>}</a:t>
            </a:r>
            <a:r>
              <a:rPr lang="en-US" sz="2400" baseline="-25000" dirty="0" err="1"/>
              <a:t>K</a:t>
            </a:r>
            <a:r>
              <a:rPr lang="en-US" sz="2400" baseline="-50000" dirty="0" err="1"/>
              <a:t>db</a:t>
            </a:r>
            <a:r>
              <a:rPr lang="en-US" sz="2400" dirty="0"/>
              <a:t>, {</a:t>
            </a:r>
            <a:r>
              <a:rPr lang="en-US" sz="2400" dirty="0" err="1"/>
              <a:t>cbw</a:t>
            </a:r>
            <a:r>
              <a:rPr lang="en-US" sz="2400" dirty="0"/>
              <a:t>, T}</a:t>
            </a:r>
            <a:r>
              <a:rPr lang="en-US" sz="2400" baseline="-25000" dirty="0" err="1"/>
              <a:t>K</a:t>
            </a:r>
            <a:r>
              <a:rPr lang="en-US" sz="2400" baseline="-50000" dirty="0" err="1"/>
              <a:t>cbw-db</a:t>
            </a:r>
            <a:endParaRPr lang="en-US" sz="20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72" y="3591354"/>
            <a:ext cx="832144" cy="83214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759028" y="2913498"/>
            <a:ext cx="160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Ticket Granting</a:t>
            </a:r>
          </a:p>
          <a:p>
            <a:pPr algn="ctr"/>
            <a:r>
              <a:rPr lang="en-US" dirty="0"/>
              <a:t>Server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8033002" y="3265637"/>
            <a:ext cx="666532" cy="588760"/>
            <a:chOff x="7838355" y="1165836"/>
            <a:chExt cx="666532" cy="588760"/>
          </a:xfrm>
        </p:grpSpPr>
        <p:pic>
          <p:nvPicPr>
            <p:cNvPr id="49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8023921" y="1354486"/>
              <a:ext cx="480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tgt</a:t>
              </a:r>
              <a:endParaRPr lang="en-US" sz="2000" b="1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88431" y="3914547"/>
            <a:ext cx="645948" cy="588760"/>
            <a:chOff x="7838355" y="1165836"/>
            <a:chExt cx="645948" cy="588760"/>
          </a:xfrm>
        </p:grpSpPr>
        <p:pic>
          <p:nvPicPr>
            <p:cNvPr id="54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023921" y="1354486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db</a:t>
              </a:r>
              <a:endParaRPr lang="en-US" sz="2000" b="1" dirty="0"/>
            </a:p>
          </p:txBody>
        </p:sp>
      </p:grpSp>
      <p:cxnSp>
        <p:nvCxnSpPr>
          <p:cNvPr id="56" name="Straight Arrow Connector 55"/>
          <p:cNvCxnSpPr>
            <a:stCxn id="7" idx="3"/>
            <a:endCxn id="44" idx="1"/>
          </p:cNvCxnSpPr>
          <p:nvPr/>
        </p:nvCxnSpPr>
        <p:spPr>
          <a:xfrm flipV="1">
            <a:off x="2518098" y="4007426"/>
            <a:ext cx="4625174" cy="1603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6" idx="1"/>
            <a:endCxn id="7" idx="3"/>
          </p:cNvCxnSpPr>
          <p:nvPr/>
        </p:nvCxnSpPr>
        <p:spPr>
          <a:xfrm flipH="1">
            <a:off x="2518098" y="2040579"/>
            <a:ext cx="4629178" cy="21271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80740" y="3268131"/>
            <a:ext cx="919448" cy="757654"/>
            <a:chOff x="445410" y="2005916"/>
            <a:chExt cx="919448" cy="757654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10" y="2005916"/>
              <a:ext cx="636838" cy="636838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771682" y="2363460"/>
              <a:ext cx="593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TGT</a:t>
              </a:r>
            </a:p>
          </p:txBody>
        </p:sp>
      </p:grpSp>
      <p:sp>
        <p:nvSpPr>
          <p:cNvPr id="70" name="Rectangular Callout 69"/>
          <p:cNvSpPr/>
          <p:nvPr/>
        </p:nvSpPr>
        <p:spPr>
          <a:xfrm>
            <a:off x="8529698" y="2569955"/>
            <a:ext cx="3568601" cy="632603"/>
          </a:xfrm>
          <a:prstGeom prst="wedgeRectCallout">
            <a:avLst>
              <a:gd name="adj1" fmla="val -45606"/>
              <a:gd name="adj2" fmla="val 1478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{</a:t>
            </a:r>
            <a:r>
              <a:rPr lang="en-US" sz="2400" dirty="0" err="1"/>
              <a:t>K</a:t>
            </a:r>
            <a:r>
              <a:rPr lang="en-US" sz="2400" baseline="-25000" dirty="0" err="1"/>
              <a:t>cbw-db</a:t>
            </a:r>
            <a:r>
              <a:rPr lang="en-US" sz="2400" dirty="0"/>
              <a:t>}</a:t>
            </a:r>
            <a:r>
              <a:rPr lang="en-US" sz="2400" baseline="-25000" dirty="0" err="1"/>
              <a:t>K</a:t>
            </a:r>
            <a:r>
              <a:rPr lang="en-US" sz="2400" baseline="-50000" dirty="0" err="1"/>
              <a:t>cbw-tgs</a:t>
            </a:r>
            <a:r>
              <a:rPr lang="en-US" sz="2400" baseline="-50000" dirty="0"/>
              <a:t> </a:t>
            </a:r>
            <a:r>
              <a:rPr lang="en-US" sz="2400" dirty="0"/>
              <a:t>, </a:t>
            </a:r>
            <a:r>
              <a:rPr lang="en-US" sz="2800" dirty="0"/>
              <a:t>{</a:t>
            </a:r>
            <a:r>
              <a:rPr lang="en-US" sz="2400" dirty="0" err="1"/>
              <a:t>K</a:t>
            </a:r>
            <a:r>
              <a:rPr lang="en-US" sz="2400" baseline="-25000" dirty="0" err="1"/>
              <a:t>cbw-db</a:t>
            </a:r>
            <a:r>
              <a:rPr lang="en-US" sz="2400" dirty="0"/>
              <a:t>}</a:t>
            </a:r>
            <a:r>
              <a:rPr lang="en-US" sz="2400" baseline="-25000" dirty="0" err="1"/>
              <a:t>K</a:t>
            </a:r>
            <a:r>
              <a:rPr lang="en-US" sz="2400" baseline="-50000" dirty="0" err="1"/>
              <a:t>db</a:t>
            </a:r>
            <a:r>
              <a:rPr lang="en-US" sz="2400" baseline="-50000" dirty="0"/>
              <a:t> 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97271" y="4842396"/>
            <a:ext cx="1159230" cy="588760"/>
            <a:chOff x="7838355" y="1165836"/>
            <a:chExt cx="1159230" cy="588760"/>
          </a:xfrm>
        </p:grpSpPr>
        <p:pic>
          <p:nvPicPr>
            <p:cNvPr id="72" name="Picture 4" descr="D:\Classes\CS 4700\assets\ke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355" y="1165836"/>
              <a:ext cx="496696" cy="496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/>
            <p:cNvSpPr txBox="1"/>
            <p:nvPr/>
          </p:nvSpPr>
          <p:spPr>
            <a:xfrm>
              <a:off x="8023921" y="1354486"/>
              <a:ext cx="9736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/>
                <a:t>cbw-db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61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3" grpId="0" animBg="1"/>
      <p:bldP spid="13" grpId="1" animBg="1"/>
      <p:bldP spid="14" grpId="0" animBg="1"/>
      <p:bldP spid="18" grpId="0" animBg="1"/>
      <p:bldP spid="45" grpId="0" animBg="1"/>
      <p:bldP spid="45" grpId="1" animBg="1"/>
      <p:bldP spid="53" grpId="0" animBg="1"/>
      <p:bldP spid="53" grpId="1" animBg="1"/>
      <p:bldP spid="7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Attacking Kerberos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put all your eggs in one basket</a:t>
            </a:r>
          </a:p>
          <a:p>
            <a:pPr lvl="1"/>
            <a:r>
              <a:rPr lang="en-US" dirty="0"/>
              <a:t>The Kerberos Key Distribution Server (KDS) is a central point of failure</a:t>
            </a:r>
          </a:p>
          <a:p>
            <a:pPr lvl="1"/>
            <a:r>
              <a:rPr lang="en-US" dirty="0" err="1"/>
              <a:t>DoS</a:t>
            </a:r>
            <a:r>
              <a:rPr lang="en-US" dirty="0"/>
              <a:t> the KDS and the network ceases to function</a:t>
            </a:r>
          </a:p>
          <a:p>
            <a:pPr lvl="1"/>
            <a:r>
              <a:rPr lang="en-US" dirty="0"/>
              <a:t>Compromise the KDS leads to network-wide compromise</a:t>
            </a:r>
          </a:p>
          <a:p>
            <a:r>
              <a:rPr lang="en-US" dirty="0"/>
              <a:t> Time synchronization</a:t>
            </a:r>
          </a:p>
          <a:p>
            <a:pPr lvl="1"/>
            <a:r>
              <a:rPr lang="en-US" dirty="0"/>
              <a:t>Inaccurate clocks lead to protocol failures (due to timestamps)</a:t>
            </a:r>
          </a:p>
          <a:p>
            <a:pPr lvl="1"/>
            <a:r>
              <a:rPr lang="en-US" dirty="0"/>
              <a:t>Solution?</a:t>
            </a:r>
          </a:p>
          <a:p>
            <a:pPr lvl="1"/>
            <a:r>
              <a:rPr lang="en-US" dirty="0"/>
              <a:t>Use NTP ;)</a:t>
            </a:r>
          </a:p>
        </p:txBody>
      </p:sp>
    </p:spTree>
    <p:extLst>
      <p:ext uri="{BB962C8B-B14F-4D97-AF65-F5344CB8AC3E}">
        <p14:creationId xmlns:p14="http://schemas.microsoft.com/office/powerpoint/2010/main" val="40128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Many slides courtesy of </a:t>
            </a:r>
            <a:r>
              <a:rPr lang="en-US" sz="1600" dirty="0" err="1"/>
              <a:t>Wil</a:t>
            </a:r>
            <a:r>
              <a:rPr lang="en-US" sz="1600" dirty="0"/>
              <a:t> Robertson: </a:t>
            </a:r>
            <a:r>
              <a:rPr lang="en-US" sz="1600" dirty="0">
                <a:hlinkClick r:id="rId2"/>
              </a:rPr>
              <a:t>https://wkr.io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Honeywords, Ari </a:t>
            </a:r>
            <a:r>
              <a:rPr lang="en-US" sz="1600" dirty="0" err="1"/>
              <a:t>Juels</a:t>
            </a:r>
            <a:r>
              <a:rPr lang="en-US" sz="1600" dirty="0"/>
              <a:t> and Ron </a:t>
            </a:r>
            <a:r>
              <a:rPr lang="en-US" sz="1600" dirty="0" err="1"/>
              <a:t>Rivest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http://www.arijuels.com/wp-content/uploads/2013/09/JR13.pdf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r>
              <a:rPr lang="en-US" sz="1600" dirty="0"/>
              <a:t>For more on generating secure passwords, and understanding people’s mental models of passwords, see the excellent work of Blas Ur: </a:t>
            </a:r>
            <a:r>
              <a:rPr lang="en-US" sz="1600" dirty="0">
                <a:hlinkClick r:id="rId4"/>
              </a:rPr>
              <a:t>http://www.blaseur.com/pubs.htm</a:t>
            </a: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3738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5954</Words>
  <Application>Microsoft Office PowerPoint</Application>
  <PresentationFormat>Widescreen</PresentationFormat>
  <Paragraphs>1027</Paragraphs>
  <Slides>93</Slides>
  <Notes>6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1" baseType="lpstr">
      <vt:lpstr>Arial</vt:lpstr>
      <vt:lpstr>Calibri</vt:lpstr>
      <vt:lpstr>Calibri Light</vt:lpstr>
      <vt:lpstr>Cambria Math</vt:lpstr>
      <vt:lpstr>Helvetica Light</vt:lpstr>
      <vt:lpstr>Lucida Console</vt:lpstr>
      <vt:lpstr>Menlo</vt:lpstr>
      <vt:lpstr>Office Theme</vt:lpstr>
      <vt:lpstr>CS 2550 Foundations of Cybersecurity</vt:lpstr>
      <vt:lpstr>PowerPoint Presentation</vt:lpstr>
      <vt:lpstr>Authentication</vt:lpstr>
      <vt:lpstr>Types of Secrets</vt:lpstr>
      <vt:lpstr>Password Storage</vt:lpstr>
      <vt:lpstr>Attacker Goals and Threat Model</vt:lpstr>
      <vt:lpstr>Checking Passwords</vt:lpstr>
      <vt:lpstr>Problem: Password File Theft</vt:lpstr>
      <vt:lpstr>Hashed Passwords</vt:lpstr>
      <vt:lpstr>Hashed Password Example</vt:lpstr>
      <vt:lpstr>Attacking Password Hashes</vt:lpstr>
      <vt:lpstr>Most Common Passwords</vt:lpstr>
      <vt:lpstr>Dictionary Attacks</vt:lpstr>
      <vt:lpstr>Hardening Password Hashes</vt:lpstr>
      <vt:lpstr>Example Salted Hashes</vt:lpstr>
      <vt:lpstr>Attacking Salted Passwords</vt:lpstr>
      <vt:lpstr>Breaking Hashed Passwords</vt:lpstr>
      <vt:lpstr>Examples of Hashing Speed</vt:lpstr>
      <vt:lpstr>Hardening Salted Passwords</vt:lpstr>
      <vt:lpstr>bcrypt Example</vt:lpstr>
      <vt:lpstr>Dealing With Breaches</vt:lpstr>
      <vt:lpstr>Honeywords</vt:lpstr>
      <vt:lpstr>Honeywords Example</vt:lpstr>
      <vt:lpstr>Password Storage Summary</vt:lpstr>
      <vt:lpstr>Password Recovery and Reset</vt:lpstr>
      <vt:lpstr>Password Recovery/Reset</vt:lpstr>
      <vt:lpstr>Knowledge-based Rest</vt:lpstr>
      <vt:lpstr>Account-based Reset</vt:lpstr>
      <vt:lpstr>Challenges of Password Reset</vt:lpstr>
      <vt:lpstr>Password Cracking</vt:lpstr>
      <vt:lpstr>Attacker Goals and Threat Model</vt:lpstr>
      <vt:lpstr>Basic Password Cracking</vt:lpstr>
      <vt:lpstr>“Deep Crack”: The EFF DES Cracker</vt:lpstr>
      <vt:lpstr>Speeding Up Brute-Force Cracking</vt:lpstr>
      <vt:lpstr>Hash Chains</vt:lpstr>
      <vt:lpstr>Uncompressed Hash Chain Example</vt:lpstr>
      <vt:lpstr>Hash Chain Example</vt:lpstr>
      <vt:lpstr>Problems with Hash Chains</vt:lpstr>
      <vt:lpstr>Rainbow Tables</vt:lpstr>
      <vt:lpstr>Final Thoughts on Rainbow Tables</vt:lpstr>
      <vt:lpstr>Measuring Password Strength</vt:lpstr>
      <vt:lpstr>Password Quality</vt:lpstr>
      <vt:lpstr>The Strength of Random Passwords</vt:lpstr>
      <vt:lpstr>Choosing Passwords</vt:lpstr>
      <vt:lpstr>Mental Algorithms</vt:lpstr>
      <vt:lpstr>Human Generated Passwords</vt:lpstr>
      <vt:lpstr>PowerPoint Presentation</vt:lpstr>
      <vt:lpstr>Better Heuristics</vt:lpstr>
      <vt:lpstr>PowerPoint Presentation</vt:lpstr>
      <vt:lpstr>Password Management</vt:lpstr>
      <vt:lpstr>Password Reuse</vt:lpstr>
      <vt:lpstr>PowerPoint Presentation</vt:lpstr>
      <vt:lpstr>PowerPoint Presentation</vt:lpstr>
      <vt:lpstr>Biometric Two Factor Authentication</vt:lpstr>
      <vt:lpstr>Types of Secrets</vt:lpstr>
      <vt:lpstr>Biometrics</vt:lpstr>
      <vt:lpstr>Fingerprints</vt:lpstr>
      <vt:lpstr>Facial Recognition</vt:lpstr>
      <vt:lpstr>PowerPoint Presentation</vt:lpstr>
      <vt:lpstr>Voice Recognition</vt:lpstr>
      <vt:lpstr>Fundamental Issue With Biometrics</vt:lpstr>
      <vt:lpstr>Token-based Two Factor Authentication</vt:lpstr>
      <vt:lpstr>Types of Secrets</vt:lpstr>
      <vt:lpstr>Something You Have</vt:lpstr>
      <vt:lpstr>SMS Two Factor</vt:lpstr>
      <vt:lpstr>One Time Passwords</vt:lpstr>
      <vt:lpstr>Time-based One-time Password Algorithm</vt:lpstr>
      <vt:lpstr>Secret Sharing for TOTP</vt:lpstr>
      <vt:lpstr>Hardware Two Factor</vt:lpstr>
      <vt:lpstr>Universal 2nd Factor (U2F)</vt:lpstr>
      <vt:lpstr>Authentication in Linux</vt:lpstr>
      <vt:lpstr>Status Check</vt:lpstr>
      <vt:lpstr>Authentication in Unix/Linux</vt:lpstr>
      <vt:lpstr>Example PAM Configuration</vt:lpstr>
      <vt:lpstr>Unix Passwords</vt:lpstr>
      <vt:lpstr>Password Files</vt:lpstr>
      <vt:lpstr>Password Storage on Linux</vt:lpstr>
      <vt:lpstr>Distributed Authentication</vt:lpstr>
      <vt:lpstr>Distributed Authentication</vt:lpstr>
      <vt:lpstr>The Yellow Pages</vt:lpstr>
      <vt:lpstr>NIS Password Hashes</vt:lpstr>
      <vt:lpstr>Distributed Authentication Revisited</vt:lpstr>
      <vt:lpstr>Attacker Goals and Threat Model</vt:lpstr>
      <vt:lpstr>(Bad) Distributed Auth Example</vt:lpstr>
      <vt:lpstr>Needham-Schroeder Protocol</vt:lpstr>
      <vt:lpstr>Needham-Schroeder Example</vt:lpstr>
      <vt:lpstr>Attacking Needham-Schroeder</vt:lpstr>
      <vt:lpstr>Replay Attack</vt:lpstr>
      <vt:lpstr>Fixed Needham-Schroeder Protocol</vt:lpstr>
      <vt:lpstr>Kerberos</vt:lpstr>
      <vt:lpstr>Kerberos Example</vt:lpstr>
      <vt:lpstr>Attacking Kerberos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2550 Foundations of Cybersecurity</dc:title>
  <dc:creator>Wilson, Christo</dc:creator>
  <cp:lastModifiedBy>Wilson, Christo</cp:lastModifiedBy>
  <cp:revision>21</cp:revision>
  <dcterms:created xsi:type="dcterms:W3CDTF">2020-11-01T17:48:05Z</dcterms:created>
  <dcterms:modified xsi:type="dcterms:W3CDTF">2020-11-01T21:59:35Z</dcterms:modified>
</cp:coreProperties>
</file>