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sldIdLst>
    <p:sldId id="256" r:id="rId2"/>
    <p:sldId id="257" r:id="rId3"/>
    <p:sldId id="258" r:id="rId4"/>
    <p:sldId id="264" r:id="rId5"/>
    <p:sldId id="260" r:id="rId6"/>
    <p:sldId id="265" r:id="rId7"/>
    <p:sldId id="262" r:id="rId8"/>
    <p:sldId id="261" r:id="rId9"/>
    <p:sldId id="266" r:id="rId10"/>
    <p:sldId id="345" r:id="rId11"/>
    <p:sldId id="268" r:id="rId12"/>
    <p:sldId id="269" r:id="rId13"/>
    <p:sldId id="267" r:id="rId14"/>
    <p:sldId id="270" r:id="rId15"/>
    <p:sldId id="271" r:id="rId16"/>
    <p:sldId id="259" r:id="rId17"/>
    <p:sldId id="272" r:id="rId18"/>
    <p:sldId id="273" r:id="rId19"/>
    <p:sldId id="274" r:id="rId20"/>
    <p:sldId id="276" r:id="rId21"/>
    <p:sldId id="275" r:id="rId22"/>
    <p:sldId id="277" r:id="rId23"/>
    <p:sldId id="280" r:id="rId24"/>
    <p:sldId id="284" r:id="rId25"/>
    <p:sldId id="278" r:id="rId26"/>
    <p:sldId id="279" r:id="rId27"/>
    <p:sldId id="281" r:id="rId28"/>
    <p:sldId id="285" r:id="rId29"/>
    <p:sldId id="282" r:id="rId30"/>
    <p:sldId id="286" r:id="rId31"/>
    <p:sldId id="287" r:id="rId32"/>
    <p:sldId id="295" r:id="rId33"/>
    <p:sldId id="296" r:id="rId34"/>
    <p:sldId id="298" r:id="rId35"/>
    <p:sldId id="299" r:id="rId36"/>
    <p:sldId id="288" r:id="rId37"/>
    <p:sldId id="290" r:id="rId38"/>
    <p:sldId id="289" r:id="rId39"/>
    <p:sldId id="293" r:id="rId40"/>
    <p:sldId id="292" r:id="rId41"/>
    <p:sldId id="335" r:id="rId42"/>
    <p:sldId id="336" r:id="rId43"/>
    <p:sldId id="337" r:id="rId44"/>
    <p:sldId id="297" r:id="rId45"/>
    <p:sldId id="294" r:id="rId46"/>
    <p:sldId id="301" r:id="rId47"/>
    <p:sldId id="300" r:id="rId48"/>
    <p:sldId id="303" r:id="rId49"/>
    <p:sldId id="304" r:id="rId50"/>
    <p:sldId id="305" r:id="rId51"/>
    <p:sldId id="307" r:id="rId52"/>
    <p:sldId id="340" r:id="rId53"/>
    <p:sldId id="341" r:id="rId54"/>
    <p:sldId id="342" r:id="rId55"/>
    <p:sldId id="306" r:id="rId56"/>
    <p:sldId id="308" r:id="rId57"/>
    <p:sldId id="309" r:id="rId58"/>
    <p:sldId id="310" r:id="rId59"/>
    <p:sldId id="311" r:id="rId60"/>
    <p:sldId id="338" r:id="rId61"/>
    <p:sldId id="339" r:id="rId62"/>
    <p:sldId id="302" r:id="rId63"/>
    <p:sldId id="343" r:id="rId64"/>
    <p:sldId id="344" r:id="rId65"/>
    <p:sldId id="313" r:id="rId66"/>
    <p:sldId id="314" r:id="rId67"/>
    <p:sldId id="315" r:id="rId68"/>
    <p:sldId id="316" r:id="rId69"/>
    <p:sldId id="318" r:id="rId70"/>
    <p:sldId id="317" r:id="rId71"/>
    <p:sldId id="319" r:id="rId72"/>
    <p:sldId id="320" r:id="rId73"/>
    <p:sldId id="321" r:id="rId74"/>
    <p:sldId id="322" r:id="rId75"/>
    <p:sldId id="324" r:id="rId76"/>
    <p:sldId id="323" r:id="rId77"/>
    <p:sldId id="327" r:id="rId78"/>
    <p:sldId id="328" r:id="rId79"/>
    <p:sldId id="329" r:id="rId80"/>
    <p:sldId id="331" r:id="rId81"/>
    <p:sldId id="330" r:id="rId82"/>
    <p:sldId id="333" r:id="rId83"/>
    <p:sldId id="332" r:id="rId84"/>
    <p:sldId id="325" r:id="rId85"/>
    <p:sldId id="334" r:id="rId86"/>
    <p:sldId id="326" r:id="rId87"/>
    <p:sldId id="312"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3110683-0C94-46D2-991C-56D91CD89570}">
          <p14:sldIdLst>
            <p14:sldId id="256"/>
            <p14:sldId id="257"/>
            <p14:sldId id="258"/>
            <p14:sldId id="264"/>
            <p14:sldId id="260"/>
            <p14:sldId id="265"/>
            <p14:sldId id="262"/>
            <p14:sldId id="261"/>
            <p14:sldId id="266"/>
            <p14:sldId id="345"/>
            <p14:sldId id="268"/>
            <p14:sldId id="269"/>
            <p14:sldId id="267"/>
            <p14:sldId id="270"/>
            <p14:sldId id="271"/>
            <p14:sldId id="259"/>
            <p14:sldId id="272"/>
            <p14:sldId id="273"/>
            <p14:sldId id="274"/>
            <p14:sldId id="276"/>
            <p14:sldId id="275"/>
            <p14:sldId id="277"/>
            <p14:sldId id="280"/>
            <p14:sldId id="284"/>
            <p14:sldId id="278"/>
            <p14:sldId id="279"/>
            <p14:sldId id="281"/>
            <p14:sldId id="285"/>
            <p14:sldId id="282"/>
            <p14:sldId id="286"/>
            <p14:sldId id="287"/>
            <p14:sldId id="295"/>
            <p14:sldId id="296"/>
            <p14:sldId id="298"/>
            <p14:sldId id="299"/>
            <p14:sldId id="288"/>
            <p14:sldId id="290"/>
            <p14:sldId id="289"/>
            <p14:sldId id="293"/>
            <p14:sldId id="292"/>
            <p14:sldId id="335"/>
            <p14:sldId id="336"/>
            <p14:sldId id="337"/>
            <p14:sldId id="297"/>
            <p14:sldId id="294"/>
            <p14:sldId id="301"/>
            <p14:sldId id="300"/>
            <p14:sldId id="303"/>
            <p14:sldId id="304"/>
            <p14:sldId id="305"/>
            <p14:sldId id="307"/>
            <p14:sldId id="340"/>
            <p14:sldId id="341"/>
            <p14:sldId id="342"/>
            <p14:sldId id="306"/>
            <p14:sldId id="308"/>
            <p14:sldId id="309"/>
            <p14:sldId id="310"/>
            <p14:sldId id="311"/>
            <p14:sldId id="338"/>
            <p14:sldId id="339"/>
            <p14:sldId id="302"/>
            <p14:sldId id="343"/>
            <p14:sldId id="344"/>
            <p14:sldId id="313"/>
            <p14:sldId id="314"/>
            <p14:sldId id="315"/>
            <p14:sldId id="316"/>
            <p14:sldId id="318"/>
            <p14:sldId id="317"/>
            <p14:sldId id="319"/>
            <p14:sldId id="320"/>
            <p14:sldId id="321"/>
            <p14:sldId id="322"/>
            <p14:sldId id="324"/>
            <p14:sldId id="323"/>
            <p14:sldId id="327"/>
            <p14:sldId id="328"/>
            <p14:sldId id="329"/>
            <p14:sldId id="331"/>
            <p14:sldId id="330"/>
            <p14:sldId id="333"/>
            <p14:sldId id="332"/>
            <p14:sldId id="325"/>
            <p14:sldId id="334"/>
            <p14:sldId id="326"/>
            <p14:sldId id="31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A5A5"/>
    <a:srgbClr val="757E32"/>
    <a:srgbClr val="C0C430"/>
    <a:srgbClr val="ADC2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6" d="100"/>
          <a:sy n="96" d="100"/>
        </p:scale>
        <p:origin x="34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Sheet1!$A$2</c:f>
              <c:strCache>
                <c:ptCount val="1"/>
                <c:pt idx="0">
                  <c:v>0.01</c:v>
                </c:pt>
              </c:strCache>
            </c:strRef>
          </c:tx>
          <c:spPr>
            <a:ln w="28575" cap="rnd">
              <a:solidFill>
                <a:schemeClr val="accent2"/>
              </a:solidFill>
              <a:round/>
            </a:ln>
            <a:effectLst/>
          </c:spPr>
          <c:marker>
            <c:symbol val="none"/>
          </c:marker>
          <c:cat>
            <c:strRef>
              <c:f>Sheet1!$C:$C</c:f>
              <c:strCache>
                <c:ptCount val="7"/>
                <c:pt idx="0">
                  <c:v>0.1</c:v>
                </c:pt>
                <c:pt idx="1">
                  <c:v>0.01</c:v>
                </c:pt>
                <c:pt idx="2">
                  <c:v>0.001</c:v>
                </c:pt>
                <c:pt idx="3">
                  <c:v>0.0001</c:v>
                </c:pt>
                <c:pt idx="4">
                  <c:v>0.00001</c:v>
                </c:pt>
                <c:pt idx="5">
                  <c:v>0.000001</c:v>
                </c:pt>
                <c:pt idx="6">
                  <c:v>0.0000001</c:v>
                </c:pt>
              </c:strCache>
              <c:extLst/>
            </c:strRef>
          </c:cat>
          <c:val>
            <c:numRef>
              <c:f>Sheet1!$F$2:$F$8</c:f>
              <c:numCache>
                <c:formatCode>General</c:formatCode>
                <c:ptCount val="6"/>
                <c:pt idx="0">
                  <c:v>1</c:v>
                </c:pt>
                <c:pt idx="1">
                  <c:v>10.090909090909092</c:v>
                </c:pt>
                <c:pt idx="2">
                  <c:v>101</c:v>
                </c:pt>
                <c:pt idx="3">
                  <c:v>1010.090909090909</c:v>
                </c:pt>
                <c:pt idx="4">
                  <c:v>10101</c:v>
                </c:pt>
                <c:pt idx="5">
                  <c:v>101010.09090909091</c:v>
                </c:pt>
              </c:numCache>
              <c:extLst/>
            </c:numRef>
          </c:val>
          <c:smooth val="0"/>
          <c:extLst>
            <c:ext xmlns:c16="http://schemas.microsoft.com/office/drawing/2014/chart" uri="{C3380CC4-5D6E-409C-BE32-E72D297353CC}">
              <c16:uniqueId val="{00000000-E570-4B55-BC96-3B1CCB6BE633}"/>
            </c:ext>
          </c:extLst>
        </c:ser>
        <c:ser>
          <c:idx val="2"/>
          <c:order val="1"/>
          <c:tx>
            <c:strRef>
              <c:f>Sheet1!$A$3</c:f>
              <c:strCache>
                <c:ptCount val="1"/>
                <c:pt idx="0">
                  <c:v>0.05</c:v>
                </c:pt>
              </c:strCache>
            </c:strRef>
          </c:tx>
          <c:spPr>
            <a:ln w="28575" cap="rnd">
              <a:solidFill>
                <a:schemeClr val="accent3"/>
              </a:solidFill>
              <a:round/>
            </a:ln>
            <a:effectLst/>
          </c:spPr>
          <c:marker>
            <c:symbol val="none"/>
          </c:marker>
          <c:cat>
            <c:strRef>
              <c:f>Sheet1!$C:$C</c:f>
              <c:strCache>
                <c:ptCount val="7"/>
                <c:pt idx="0">
                  <c:v>0.1</c:v>
                </c:pt>
                <c:pt idx="1">
                  <c:v>0.01</c:v>
                </c:pt>
                <c:pt idx="2">
                  <c:v>0.001</c:v>
                </c:pt>
                <c:pt idx="3">
                  <c:v>0.0001</c:v>
                </c:pt>
                <c:pt idx="4">
                  <c:v>0.00001</c:v>
                </c:pt>
                <c:pt idx="5">
                  <c:v>0.000001</c:v>
                </c:pt>
                <c:pt idx="6">
                  <c:v>0.0000001</c:v>
                </c:pt>
              </c:strCache>
              <c:extLst/>
            </c:strRef>
          </c:cat>
          <c:val>
            <c:numRef>
              <c:f>Sheet1!$I$2:$I$8</c:f>
              <c:numCache>
                <c:formatCode>General</c:formatCode>
                <c:ptCount val="6"/>
                <c:pt idx="0">
                  <c:v>5.2105263157894735</c:v>
                </c:pt>
                <c:pt idx="1">
                  <c:v>52.578947368421055</c:v>
                </c:pt>
                <c:pt idx="2">
                  <c:v>526.26315789473688</c:v>
                </c:pt>
                <c:pt idx="3">
                  <c:v>5263.1052631578941</c:v>
                </c:pt>
                <c:pt idx="4">
                  <c:v>52631.526315789473</c:v>
                </c:pt>
                <c:pt idx="5">
                  <c:v>526315.73684210528</c:v>
                </c:pt>
              </c:numCache>
              <c:extLst/>
            </c:numRef>
          </c:val>
          <c:smooth val="0"/>
          <c:extLst>
            <c:ext xmlns:c16="http://schemas.microsoft.com/office/drawing/2014/chart" uri="{C3380CC4-5D6E-409C-BE32-E72D297353CC}">
              <c16:uniqueId val="{00000001-E570-4B55-BC96-3B1CCB6BE633}"/>
            </c:ext>
          </c:extLst>
        </c:ser>
        <c:ser>
          <c:idx val="3"/>
          <c:order val="2"/>
          <c:tx>
            <c:strRef>
              <c:f>Sheet1!$A$4</c:f>
              <c:strCache>
                <c:ptCount val="1"/>
                <c:pt idx="0">
                  <c:v>0.1</c:v>
                </c:pt>
              </c:strCache>
            </c:strRef>
          </c:tx>
          <c:spPr>
            <a:ln w="28575" cap="rnd">
              <a:solidFill>
                <a:schemeClr val="accent4"/>
              </a:solidFill>
              <a:round/>
            </a:ln>
            <a:effectLst/>
          </c:spPr>
          <c:marker>
            <c:symbol val="none"/>
          </c:marker>
          <c:cat>
            <c:strRef>
              <c:f>Sheet1!$C:$C</c:f>
              <c:strCache>
                <c:ptCount val="7"/>
                <c:pt idx="0">
                  <c:v>0.1</c:v>
                </c:pt>
                <c:pt idx="1">
                  <c:v>0.01</c:v>
                </c:pt>
                <c:pt idx="2">
                  <c:v>0.001</c:v>
                </c:pt>
                <c:pt idx="3">
                  <c:v>0.0001</c:v>
                </c:pt>
                <c:pt idx="4">
                  <c:v>0.00001</c:v>
                </c:pt>
                <c:pt idx="5">
                  <c:v>0.000001</c:v>
                </c:pt>
                <c:pt idx="6">
                  <c:v>0.0000001</c:v>
                </c:pt>
              </c:strCache>
              <c:extLst/>
            </c:strRef>
          </c:cat>
          <c:val>
            <c:numRef>
              <c:f>Sheet1!$L$2:$L$8</c:f>
              <c:numCache>
                <c:formatCode>General</c:formatCode>
                <c:ptCount val="6"/>
                <c:pt idx="0">
                  <c:v>11</c:v>
                </c:pt>
                <c:pt idx="1">
                  <c:v>111</c:v>
                </c:pt>
                <c:pt idx="2">
                  <c:v>1111</c:v>
                </c:pt>
                <c:pt idx="3">
                  <c:v>11110.999999999998</c:v>
                </c:pt>
                <c:pt idx="4">
                  <c:v>111111</c:v>
                </c:pt>
                <c:pt idx="5">
                  <c:v>1111111</c:v>
                </c:pt>
              </c:numCache>
              <c:extLst/>
            </c:numRef>
          </c:val>
          <c:smooth val="0"/>
          <c:extLst>
            <c:ext xmlns:c16="http://schemas.microsoft.com/office/drawing/2014/chart" uri="{C3380CC4-5D6E-409C-BE32-E72D297353CC}">
              <c16:uniqueId val="{00000002-E570-4B55-BC96-3B1CCB6BE633}"/>
            </c:ext>
          </c:extLst>
        </c:ser>
        <c:dLbls>
          <c:showLegendKey val="0"/>
          <c:showVal val="0"/>
          <c:showCatName val="0"/>
          <c:showSerName val="0"/>
          <c:showPercent val="0"/>
          <c:showBubbleSize val="0"/>
        </c:dLbls>
        <c:smooth val="0"/>
        <c:axId val="439236104"/>
        <c:axId val="423432816"/>
      </c:lineChart>
      <c:catAx>
        <c:axId val="439236104"/>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d = |M|/|N|     Density of Victims</a:t>
                </a:r>
              </a:p>
            </c:rich>
          </c:tx>
          <c:layout>
            <c:manualLayout>
              <c:xMode val="edge"/>
              <c:yMode val="edge"/>
              <c:x val="0.39132517402715966"/>
              <c:y val="0.89406775571100194"/>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423432816"/>
        <c:crosses val="autoZero"/>
        <c:auto val="1"/>
        <c:lblAlgn val="ctr"/>
        <c:lblOffset val="100"/>
        <c:noMultiLvlLbl val="0"/>
      </c:catAx>
      <c:valAx>
        <c:axId val="423432816"/>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G &gt; x * C</a:t>
                </a:r>
              </a:p>
            </c:rich>
          </c:tx>
          <c:layout>
            <c:manualLayout>
              <c:xMode val="edge"/>
              <c:yMode val="edge"/>
              <c:x val="1.3285024154589372E-2"/>
              <c:y val="0.3108487550266148"/>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439236104"/>
        <c:crosses val="autoZero"/>
        <c:crossBetween val="between"/>
      </c:valAx>
      <c:spPr>
        <a:noFill/>
        <a:ln>
          <a:noFill/>
        </a:ln>
        <a:effectLst/>
      </c:spPr>
    </c:plotArea>
    <c:legend>
      <c:legendPos val="r"/>
      <c:layout>
        <c:manualLayout>
          <c:xMode val="edge"/>
          <c:yMode val="edge"/>
          <c:x val="0.82349861158659521"/>
          <c:y val="0.49029976526760277"/>
          <c:w val="0.15947244094488189"/>
          <c:h val="0.23437664041994752"/>
        </c:manualLayout>
      </c:layout>
      <c:overlay val="1"/>
      <c:spPr>
        <a:solidFill>
          <a:schemeClr val="bg1"/>
        </a:solid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33C0CB-CBFC-46B0-BEED-762BF00A37D7}"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F241A418-DD4D-4296-A0A1-CB17DF94D9E1}">
      <dgm:prSet/>
      <dgm:spPr/>
      <dgm:t>
        <a:bodyPr/>
        <a:lstStyle/>
        <a:p>
          <a:pPr>
            <a:lnSpc>
              <a:spcPct val="100000"/>
            </a:lnSpc>
            <a:defRPr b="1"/>
          </a:pPr>
          <a:r>
            <a:rPr lang="en-US"/>
            <a:t>Social proof</a:t>
          </a:r>
        </a:p>
      </dgm:t>
    </dgm:pt>
    <dgm:pt modelId="{4944FFBC-B911-4556-BD52-9D138E162788}" type="parTrans" cxnId="{A406A79E-23DF-4F90-927D-9592260DDD5D}">
      <dgm:prSet/>
      <dgm:spPr/>
      <dgm:t>
        <a:bodyPr/>
        <a:lstStyle/>
        <a:p>
          <a:endParaRPr lang="en-US"/>
        </a:p>
      </dgm:t>
    </dgm:pt>
    <dgm:pt modelId="{DDFB7B67-D503-44B0-BDAF-62CFA21CB320}" type="sibTrans" cxnId="{A406A79E-23DF-4F90-927D-9592260DDD5D}">
      <dgm:prSet/>
      <dgm:spPr/>
      <dgm:t>
        <a:bodyPr/>
        <a:lstStyle/>
        <a:p>
          <a:endParaRPr lang="en-US"/>
        </a:p>
      </dgm:t>
    </dgm:pt>
    <dgm:pt modelId="{91B2D1A7-3691-4E7C-B528-097847F9AE40}">
      <dgm:prSet/>
      <dgm:spPr/>
      <dgm:t>
        <a:bodyPr/>
        <a:lstStyle/>
        <a:p>
          <a:pPr>
            <a:lnSpc>
              <a:spcPct val="100000"/>
            </a:lnSpc>
          </a:pPr>
          <a:r>
            <a:rPr lang="en-US"/>
            <a:t>Over time, we internalize unspoken social rules</a:t>
          </a:r>
        </a:p>
      </dgm:t>
    </dgm:pt>
    <dgm:pt modelId="{A1C1C8F0-7923-477E-B550-250E24471336}" type="parTrans" cxnId="{3E6B9158-CC34-4294-8953-9C8C48FDC03B}">
      <dgm:prSet/>
      <dgm:spPr/>
      <dgm:t>
        <a:bodyPr/>
        <a:lstStyle/>
        <a:p>
          <a:endParaRPr lang="en-US"/>
        </a:p>
      </dgm:t>
    </dgm:pt>
    <dgm:pt modelId="{67525931-57C0-46B7-AEC8-28220A10A81F}" type="sibTrans" cxnId="{3E6B9158-CC34-4294-8953-9C8C48FDC03B}">
      <dgm:prSet/>
      <dgm:spPr/>
      <dgm:t>
        <a:bodyPr/>
        <a:lstStyle/>
        <a:p>
          <a:endParaRPr lang="en-US"/>
        </a:p>
      </dgm:t>
    </dgm:pt>
    <dgm:pt modelId="{9A69B19B-1C8F-430B-B558-036CC11509B9}">
      <dgm:prSet/>
      <dgm:spPr/>
      <dgm:t>
        <a:bodyPr/>
        <a:lstStyle/>
        <a:p>
          <a:pPr>
            <a:lnSpc>
              <a:spcPct val="100000"/>
            </a:lnSpc>
          </a:pPr>
          <a:r>
            <a:rPr lang="en-US"/>
            <a:t>Assume the actions of others reflect correct behavior</a:t>
          </a:r>
        </a:p>
      </dgm:t>
    </dgm:pt>
    <dgm:pt modelId="{7808D694-9B49-4E29-B2C3-82B4E8FDA769}" type="parTrans" cxnId="{766B1A50-4FCA-4373-97C5-16DB0110A703}">
      <dgm:prSet/>
      <dgm:spPr/>
      <dgm:t>
        <a:bodyPr/>
        <a:lstStyle/>
        <a:p>
          <a:endParaRPr lang="en-US"/>
        </a:p>
      </dgm:t>
    </dgm:pt>
    <dgm:pt modelId="{1D258D17-9AC0-4354-A8B7-047D6D78E9A8}" type="sibTrans" cxnId="{766B1A50-4FCA-4373-97C5-16DB0110A703}">
      <dgm:prSet/>
      <dgm:spPr/>
      <dgm:t>
        <a:bodyPr/>
        <a:lstStyle/>
        <a:p>
          <a:endParaRPr lang="en-US"/>
        </a:p>
      </dgm:t>
    </dgm:pt>
    <dgm:pt modelId="{8452BB75-0360-4928-87CD-9691D3E81600}">
      <dgm:prSet/>
      <dgm:spPr/>
      <dgm:t>
        <a:bodyPr/>
        <a:lstStyle/>
        <a:p>
          <a:pPr>
            <a:lnSpc>
              <a:spcPct val="100000"/>
            </a:lnSpc>
            <a:defRPr b="1"/>
          </a:pPr>
          <a:r>
            <a:rPr lang="en-US"/>
            <a:t>Familiarity heuristic</a:t>
          </a:r>
        </a:p>
      </dgm:t>
    </dgm:pt>
    <dgm:pt modelId="{C0FF2CA1-15ED-491D-AE24-2732AF5B64B8}" type="parTrans" cxnId="{2CC9185A-E21F-474B-B7E7-49EB5F91B771}">
      <dgm:prSet/>
      <dgm:spPr/>
      <dgm:t>
        <a:bodyPr/>
        <a:lstStyle/>
        <a:p>
          <a:endParaRPr lang="en-US"/>
        </a:p>
      </dgm:t>
    </dgm:pt>
    <dgm:pt modelId="{A4CC8BC4-BC11-4B3D-8842-0347B9D7DFDD}" type="sibTrans" cxnId="{2CC9185A-E21F-474B-B7E7-49EB5F91B771}">
      <dgm:prSet/>
      <dgm:spPr/>
      <dgm:t>
        <a:bodyPr/>
        <a:lstStyle/>
        <a:p>
          <a:endParaRPr lang="en-US"/>
        </a:p>
      </dgm:t>
    </dgm:pt>
    <dgm:pt modelId="{0A382156-ECF0-442B-ADAB-895C43678C8B}">
      <dgm:prSet/>
      <dgm:spPr/>
      <dgm:t>
        <a:bodyPr/>
        <a:lstStyle/>
        <a:p>
          <a:pPr>
            <a:lnSpc>
              <a:spcPct val="100000"/>
            </a:lnSpc>
          </a:pPr>
          <a:r>
            <a:rPr lang="en-US"/>
            <a:t>Assume past behaviors can be applied to current situations</a:t>
          </a:r>
        </a:p>
      </dgm:t>
    </dgm:pt>
    <dgm:pt modelId="{09912526-8FCD-4492-8105-9804F0E65920}" type="parTrans" cxnId="{90997D7B-4126-4454-A1BD-BDB3691EAEB5}">
      <dgm:prSet/>
      <dgm:spPr/>
      <dgm:t>
        <a:bodyPr/>
        <a:lstStyle/>
        <a:p>
          <a:endParaRPr lang="en-US"/>
        </a:p>
      </dgm:t>
    </dgm:pt>
    <dgm:pt modelId="{EA4445E4-BECE-44C9-8CC7-62863C1AEAD3}" type="sibTrans" cxnId="{90997D7B-4126-4454-A1BD-BDB3691EAEB5}">
      <dgm:prSet/>
      <dgm:spPr/>
      <dgm:t>
        <a:bodyPr/>
        <a:lstStyle/>
        <a:p>
          <a:endParaRPr lang="en-US"/>
        </a:p>
      </dgm:t>
    </dgm:pt>
    <dgm:pt modelId="{7D49A55D-3CBF-410B-B6A7-55B2698A5D5D}">
      <dgm:prSet/>
      <dgm:spPr/>
      <dgm:t>
        <a:bodyPr/>
        <a:lstStyle/>
        <a:p>
          <a:pPr>
            <a:lnSpc>
              <a:spcPct val="100000"/>
            </a:lnSpc>
          </a:pPr>
          <a:r>
            <a:rPr lang="en-US"/>
            <a:t>Often necessary when under high cognitive load</a:t>
          </a:r>
        </a:p>
      </dgm:t>
    </dgm:pt>
    <dgm:pt modelId="{E3EED960-65E5-4057-8C29-81AEA1CB78F4}" type="parTrans" cxnId="{62D97FAD-EC8D-4D40-8579-20AB0F242B2D}">
      <dgm:prSet/>
      <dgm:spPr/>
      <dgm:t>
        <a:bodyPr/>
        <a:lstStyle/>
        <a:p>
          <a:endParaRPr lang="en-US"/>
        </a:p>
      </dgm:t>
    </dgm:pt>
    <dgm:pt modelId="{4D52006E-50D4-42EC-B270-8B73BE229CFA}" type="sibTrans" cxnId="{62D97FAD-EC8D-4D40-8579-20AB0F242B2D}">
      <dgm:prSet/>
      <dgm:spPr/>
      <dgm:t>
        <a:bodyPr/>
        <a:lstStyle/>
        <a:p>
          <a:endParaRPr lang="en-US"/>
        </a:p>
      </dgm:t>
    </dgm:pt>
    <dgm:pt modelId="{5DC636D0-11EE-4CF2-B168-FCE547277928}">
      <dgm:prSet/>
      <dgm:spPr/>
      <dgm:t>
        <a:bodyPr/>
        <a:lstStyle/>
        <a:p>
          <a:pPr>
            <a:lnSpc>
              <a:spcPct val="100000"/>
            </a:lnSpc>
            <a:defRPr b="1"/>
          </a:pPr>
          <a:r>
            <a:rPr lang="en-US"/>
            <a:t>Fluency heuristic</a:t>
          </a:r>
        </a:p>
      </dgm:t>
    </dgm:pt>
    <dgm:pt modelId="{B78471E5-59A3-4C5F-B48D-FEA5169A92F7}" type="parTrans" cxnId="{6F55392B-D078-4447-91C5-4384B684AC9B}">
      <dgm:prSet/>
      <dgm:spPr/>
      <dgm:t>
        <a:bodyPr/>
        <a:lstStyle/>
        <a:p>
          <a:endParaRPr lang="en-US"/>
        </a:p>
      </dgm:t>
    </dgm:pt>
    <dgm:pt modelId="{6869180E-765D-4D5C-9512-EC2C828D31F4}" type="sibTrans" cxnId="{6F55392B-D078-4447-91C5-4384B684AC9B}">
      <dgm:prSet/>
      <dgm:spPr/>
      <dgm:t>
        <a:bodyPr/>
        <a:lstStyle/>
        <a:p>
          <a:endParaRPr lang="en-US"/>
        </a:p>
      </dgm:t>
    </dgm:pt>
    <dgm:pt modelId="{7BA9126D-372B-4E55-B5AE-E46EC6CC50AA}">
      <dgm:prSet/>
      <dgm:spPr/>
      <dgm:t>
        <a:bodyPr/>
        <a:lstStyle/>
        <a:p>
          <a:pPr>
            <a:lnSpc>
              <a:spcPct val="100000"/>
            </a:lnSpc>
          </a:pPr>
          <a:r>
            <a:rPr lang="en-US"/>
            <a:t>Information that is easier to grasp is “better”</a:t>
          </a:r>
        </a:p>
      </dgm:t>
    </dgm:pt>
    <dgm:pt modelId="{81A3B07D-056D-4A04-9978-51891FA7E0F2}" type="parTrans" cxnId="{3B5E7B83-88DC-4FB2-9703-A72DA455C0A6}">
      <dgm:prSet/>
      <dgm:spPr/>
      <dgm:t>
        <a:bodyPr/>
        <a:lstStyle/>
        <a:p>
          <a:endParaRPr lang="en-US"/>
        </a:p>
      </dgm:t>
    </dgm:pt>
    <dgm:pt modelId="{AB8167A4-1946-47EF-A5BE-6B3B66A89CCA}" type="sibTrans" cxnId="{3B5E7B83-88DC-4FB2-9703-A72DA455C0A6}">
      <dgm:prSet/>
      <dgm:spPr/>
      <dgm:t>
        <a:bodyPr/>
        <a:lstStyle/>
        <a:p>
          <a:endParaRPr lang="en-US"/>
        </a:p>
      </dgm:t>
    </dgm:pt>
    <dgm:pt modelId="{5C3CC05E-F622-4AFA-AA1B-DBF9DAD17E64}">
      <dgm:prSet/>
      <dgm:spPr/>
      <dgm:t>
        <a:bodyPr/>
        <a:lstStyle/>
        <a:p>
          <a:pPr>
            <a:lnSpc>
              <a:spcPct val="100000"/>
            </a:lnSpc>
          </a:pPr>
          <a:r>
            <a:rPr lang="en-US"/>
            <a:t>Does not consider logic or veracity</a:t>
          </a:r>
        </a:p>
      </dgm:t>
    </dgm:pt>
    <dgm:pt modelId="{461B9BBB-41AB-4914-8049-16CF38A8497B}" type="parTrans" cxnId="{DFDCDA7B-C602-47F5-BC7C-29FD55950D97}">
      <dgm:prSet/>
      <dgm:spPr/>
      <dgm:t>
        <a:bodyPr/>
        <a:lstStyle/>
        <a:p>
          <a:endParaRPr lang="en-US"/>
        </a:p>
      </dgm:t>
    </dgm:pt>
    <dgm:pt modelId="{FEC8B8DF-473C-4053-9145-4BA25FC275D6}" type="sibTrans" cxnId="{DFDCDA7B-C602-47F5-BC7C-29FD55950D97}">
      <dgm:prSet/>
      <dgm:spPr/>
      <dgm:t>
        <a:bodyPr/>
        <a:lstStyle/>
        <a:p>
          <a:endParaRPr lang="en-US"/>
        </a:p>
      </dgm:t>
    </dgm:pt>
    <dgm:pt modelId="{5716F475-69BA-48F9-80FE-1242A3478E90}" type="pres">
      <dgm:prSet presAssocID="{1B33C0CB-CBFC-46B0-BEED-762BF00A37D7}" presName="root" presStyleCnt="0">
        <dgm:presLayoutVars>
          <dgm:dir/>
          <dgm:resizeHandles val="exact"/>
        </dgm:presLayoutVars>
      </dgm:prSet>
      <dgm:spPr/>
    </dgm:pt>
    <dgm:pt modelId="{FDDC5F13-70B1-4578-BD7C-259D8F8014B3}" type="pres">
      <dgm:prSet presAssocID="{F241A418-DD4D-4296-A0A1-CB17DF94D9E1}" presName="compNode" presStyleCnt="0"/>
      <dgm:spPr/>
    </dgm:pt>
    <dgm:pt modelId="{CC6A889B-9291-4CCA-ACAF-7701A6E8B72F}" type="pres">
      <dgm:prSet presAssocID="{F241A418-DD4D-4296-A0A1-CB17DF94D9E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Questions"/>
        </a:ext>
      </dgm:extLst>
    </dgm:pt>
    <dgm:pt modelId="{839118B8-1493-4603-89AF-83E98ABC60E0}" type="pres">
      <dgm:prSet presAssocID="{F241A418-DD4D-4296-A0A1-CB17DF94D9E1}" presName="iconSpace" presStyleCnt="0"/>
      <dgm:spPr/>
    </dgm:pt>
    <dgm:pt modelId="{165871CC-F3E3-46EA-8088-64853DB8D2D7}" type="pres">
      <dgm:prSet presAssocID="{F241A418-DD4D-4296-A0A1-CB17DF94D9E1}" presName="parTx" presStyleLbl="revTx" presStyleIdx="0" presStyleCnt="6">
        <dgm:presLayoutVars>
          <dgm:chMax val="0"/>
          <dgm:chPref val="0"/>
        </dgm:presLayoutVars>
      </dgm:prSet>
      <dgm:spPr/>
    </dgm:pt>
    <dgm:pt modelId="{D288CC1A-C285-4308-94C5-8988F57F603F}" type="pres">
      <dgm:prSet presAssocID="{F241A418-DD4D-4296-A0A1-CB17DF94D9E1}" presName="txSpace" presStyleCnt="0"/>
      <dgm:spPr/>
    </dgm:pt>
    <dgm:pt modelId="{07A6F30C-4718-4304-997A-F65F0225DC6C}" type="pres">
      <dgm:prSet presAssocID="{F241A418-DD4D-4296-A0A1-CB17DF94D9E1}" presName="desTx" presStyleLbl="revTx" presStyleIdx="1" presStyleCnt="6">
        <dgm:presLayoutVars/>
      </dgm:prSet>
      <dgm:spPr/>
    </dgm:pt>
    <dgm:pt modelId="{DDBE18FF-6E19-4861-B013-165F7B34DF7A}" type="pres">
      <dgm:prSet presAssocID="{DDFB7B67-D503-44B0-BDAF-62CFA21CB320}" presName="sibTrans" presStyleCnt="0"/>
      <dgm:spPr/>
    </dgm:pt>
    <dgm:pt modelId="{75F04566-5514-4492-AEFA-C42A7F0E9C94}" type="pres">
      <dgm:prSet presAssocID="{8452BB75-0360-4928-87CD-9691D3E81600}" presName="compNode" presStyleCnt="0"/>
      <dgm:spPr/>
    </dgm:pt>
    <dgm:pt modelId="{595E879A-EB4A-4B91-AFB1-75FCCFDD952A}" type="pres">
      <dgm:prSet presAssocID="{8452BB75-0360-4928-87CD-9691D3E8160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2124A1F1-B6AF-4DC0-A3EA-984BB1FF676F}" type="pres">
      <dgm:prSet presAssocID="{8452BB75-0360-4928-87CD-9691D3E81600}" presName="iconSpace" presStyleCnt="0"/>
      <dgm:spPr/>
    </dgm:pt>
    <dgm:pt modelId="{17ADD814-5846-41FC-92B9-1B32747AEFBB}" type="pres">
      <dgm:prSet presAssocID="{8452BB75-0360-4928-87CD-9691D3E81600}" presName="parTx" presStyleLbl="revTx" presStyleIdx="2" presStyleCnt="6">
        <dgm:presLayoutVars>
          <dgm:chMax val="0"/>
          <dgm:chPref val="0"/>
        </dgm:presLayoutVars>
      </dgm:prSet>
      <dgm:spPr/>
    </dgm:pt>
    <dgm:pt modelId="{C69D1F53-DCBC-4341-93B6-0F8A8D07D040}" type="pres">
      <dgm:prSet presAssocID="{8452BB75-0360-4928-87CD-9691D3E81600}" presName="txSpace" presStyleCnt="0"/>
      <dgm:spPr/>
    </dgm:pt>
    <dgm:pt modelId="{62596257-D4C0-4FAE-AE06-5EEB7C3574A0}" type="pres">
      <dgm:prSet presAssocID="{8452BB75-0360-4928-87CD-9691D3E81600}" presName="desTx" presStyleLbl="revTx" presStyleIdx="3" presStyleCnt="6">
        <dgm:presLayoutVars/>
      </dgm:prSet>
      <dgm:spPr/>
    </dgm:pt>
    <dgm:pt modelId="{57DB0E08-8226-4BC0-A3D1-5C8F196A0BC5}" type="pres">
      <dgm:prSet presAssocID="{A4CC8BC4-BC11-4B3D-8842-0347B9D7DFDD}" presName="sibTrans" presStyleCnt="0"/>
      <dgm:spPr/>
    </dgm:pt>
    <dgm:pt modelId="{1756E929-FCF2-4F1E-AE0E-474535981948}" type="pres">
      <dgm:prSet presAssocID="{5DC636D0-11EE-4CF2-B168-FCE547277928}" presName="compNode" presStyleCnt="0"/>
      <dgm:spPr/>
    </dgm:pt>
    <dgm:pt modelId="{D19E95A8-EAF6-413D-8F07-5F5FB15E5D8A}" type="pres">
      <dgm:prSet presAssocID="{5DC636D0-11EE-4CF2-B168-FCE54727792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ain in head"/>
        </a:ext>
      </dgm:extLst>
    </dgm:pt>
    <dgm:pt modelId="{A4EB39D0-1D18-4A71-93F9-319077DB3A0F}" type="pres">
      <dgm:prSet presAssocID="{5DC636D0-11EE-4CF2-B168-FCE547277928}" presName="iconSpace" presStyleCnt="0"/>
      <dgm:spPr/>
    </dgm:pt>
    <dgm:pt modelId="{9751024D-ACF9-4509-BB6F-C5959C647EA2}" type="pres">
      <dgm:prSet presAssocID="{5DC636D0-11EE-4CF2-B168-FCE547277928}" presName="parTx" presStyleLbl="revTx" presStyleIdx="4" presStyleCnt="6">
        <dgm:presLayoutVars>
          <dgm:chMax val="0"/>
          <dgm:chPref val="0"/>
        </dgm:presLayoutVars>
      </dgm:prSet>
      <dgm:spPr/>
    </dgm:pt>
    <dgm:pt modelId="{67FE5252-00F1-4DC5-BEF7-3990D28562B3}" type="pres">
      <dgm:prSet presAssocID="{5DC636D0-11EE-4CF2-B168-FCE547277928}" presName="txSpace" presStyleCnt="0"/>
      <dgm:spPr/>
    </dgm:pt>
    <dgm:pt modelId="{18EBF478-3345-4EC1-9E3B-74D407571F40}" type="pres">
      <dgm:prSet presAssocID="{5DC636D0-11EE-4CF2-B168-FCE547277928}" presName="desTx" presStyleLbl="revTx" presStyleIdx="5" presStyleCnt="6">
        <dgm:presLayoutVars/>
      </dgm:prSet>
      <dgm:spPr/>
    </dgm:pt>
  </dgm:ptLst>
  <dgm:cxnLst>
    <dgm:cxn modelId="{ACE25506-810A-4DD3-90E5-B33F5457CD28}" type="presOf" srcId="{5DC636D0-11EE-4CF2-B168-FCE547277928}" destId="{9751024D-ACF9-4509-BB6F-C5959C647EA2}" srcOrd="0" destOrd="0" presId="urn:microsoft.com/office/officeart/2018/2/layout/IconLabelDescriptionList"/>
    <dgm:cxn modelId="{6F55392B-D078-4447-91C5-4384B684AC9B}" srcId="{1B33C0CB-CBFC-46B0-BEED-762BF00A37D7}" destId="{5DC636D0-11EE-4CF2-B168-FCE547277928}" srcOrd="2" destOrd="0" parTransId="{B78471E5-59A3-4C5F-B48D-FEA5169A92F7}" sibTransId="{6869180E-765D-4D5C-9512-EC2C828D31F4}"/>
    <dgm:cxn modelId="{766B1A50-4FCA-4373-97C5-16DB0110A703}" srcId="{F241A418-DD4D-4296-A0A1-CB17DF94D9E1}" destId="{9A69B19B-1C8F-430B-B558-036CC11509B9}" srcOrd="1" destOrd="0" parTransId="{7808D694-9B49-4E29-B2C3-82B4E8FDA769}" sibTransId="{1D258D17-9AC0-4354-A8B7-047D6D78E9A8}"/>
    <dgm:cxn modelId="{42BC5D55-AEDC-41CE-9F10-E1495A0180C7}" type="presOf" srcId="{0A382156-ECF0-442B-ADAB-895C43678C8B}" destId="{62596257-D4C0-4FAE-AE06-5EEB7C3574A0}" srcOrd="0" destOrd="0" presId="urn:microsoft.com/office/officeart/2018/2/layout/IconLabelDescriptionList"/>
    <dgm:cxn modelId="{3E6B9158-CC34-4294-8953-9C8C48FDC03B}" srcId="{F241A418-DD4D-4296-A0A1-CB17DF94D9E1}" destId="{91B2D1A7-3691-4E7C-B528-097847F9AE40}" srcOrd="0" destOrd="0" parTransId="{A1C1C8F0-7923-477E-B550-250E24471336}" sibTransId="{67525931-57C0-46B7-AEC8-28220A10A81F}"/>
    <dgm:cxn modelId="{2CC9185A-E21F-474B-B7E7-49EB5F91B771}" srcId="{1B33C0CB-CBFC-46B0-BEED-762BF00A37D7}" destId="{8452BB75-0360-4928-87CD-9691D3E81600}" srcOrd="1" destOrd="0" parTransId="{C0FF2CA1-15ED-491D-AE24-2732AF5B64B8}" sibTransId="{A4CC8BC4-BC11-4B3D-8842-0347B9D7DFDD}"/>
    <dgm:cxn modelId="{90997D7B-4126-4454-A1BD-BDB3691EAEB5}" srcId="{8452BB75-0360-4928-87CD-9691D3E81600}" destId="{0A382156-ECF0-442B-ADAB-895C43678C8B}" srcOrd="0" destOrd="0" parTransId="{09912526-8FCD-4492-8105-9804F0E65920}" sibTransId="{EA4445E4-BECE-44C9-8CC7-62863C1AEAD3}"/>
    <dgm:cxn modelId="{DFDCDA7B-C602-47F5-BC7C-29FD55950D97}" srcId="{5DC636D0-11EE-4CF2-B168-FCE547277928}" destId="{5C3CC05E-F622-4AFA-AA1B-DBF9DAD17E64}" srcOrd="1" destOrd="0" parTransId="{461B9BBB-41AB-4914-8049-16CF38A8497B}" sibTransId="{FEC8B8DF-473C-4053-9145-4BA25FC275D6}"/>
    <dgm:cxn modelId="{3B5E7B83-88DC-4FB2-9703-A72DA455C0A6}" srcId="{5DC636D0-11EE-4CF2-B168-FCE547277928}" destId="{7BA9126D-372B-4E55-B5AE-E46EC6CC50AA}" srcOrd="0" destOrd="0" parTransId="{81A3B07D-056D-4A04-9978-51891FA7E0F2}" sibTransId="{AB8167A4-1946-47EF-A5BE-6B3B66A89CCA}"/>
    <dgm:cxn modelId="{56FDFF94-D857-467E-AEA3-5631BF468FEB}" type="presOf" srcId="{7D49A55D-3CBF-410B-B6A7-55B2698A5D5D}" destId="{62596257-D4C0-4FAE-AE06-5EEB7C3574A0}" srcOrd="0" destOrd="1" presId="urn:microsoft.com/office/officeart/2018/2/layout/IconLabelDescriptionList"/>
    <dgm:cxn modelId="{A406A79E-23DF-4F90-927D-9592260DDD5D}" srcId="{1B33C0CB-CBFC-46B0-BEED-762BF00A37D7}" destId="{F241A418-DD4D-4296-A0A1-CB17DF94D9E1}" srcOrd="0" destOrd="0" parTransId="{4944FFBC-B911-4556-BD52-9D138E162788}" sibTransId="{DDFB7B67-D503-44B0-BDAF-62CFA21CB320}"/>
    <dgm:cxn modelId="{62D97FAD-EC8D-4D40-8579-20AB0F242B2D}" srcId="{8452BB75-0360-4928-87CD-9691D3E81600}" destId="{7D49A55D-3CBF-410B-B6A7-55B2698A5D5D}" srcOrd="1" destOrd="0" parTransId="{E3EED960-65E5-4057-8C29-81AEA1CB78F4}" sibTransId="{4D52006E-50D4-42EC-B270-8B73BE229CFA}"/>
    <dgm:cxn modelId="{E07670AE-417B-4744-9D85-C8C11BFC855D}" type="presOf" srcId="{7BA9126D-372B-4E55-B5AE-E46EC6CC50AA}" destId="{18EBF478-3345-4EC1-9E3B-74D407571F40}" srcOrd="0" destOrd="0" presId="urn:microsoft.com/office/officeart/2018/2/layout/IconLabelDescriptionList"/>
    <dgm:cxn modelId="{AC7ABDB2-4259-44F9-8347-A8C17D36D359}" type="presOf" srcId="{8452BB75-0360-4928-87CD-9691D3E81600}" destId="{17ADD814-5846-41FC-92B9-1B32747AEFBB}" srcOrd="0" destOrd="0" presId="urn:microsoft.com/office/officeart/2018/2/layout/IconLabelDescriptionList"/>
    <dgm:cxn modelId="{CAA706B7-5515-4071-A557-797D7B143DB8}" type="presOf" srcId="{91B2D1A7-3691-4E7C-B528-097847F9AE40}" destId="{07A6F30C-4718-4304-997A-F65F0225DC6C}" srcOrd="0" destOrd="0" presId="urn:microsoft.com/office/officeart/2018/2/layout/IconLabelDescriptionList"/>
    <dgm:cxn modelId="{06CE28E2-6901-4810-9285-832D86197E76}" type="presOf" srcId="{5C3CC05E-F622-4AFA-AA1B-DBF9DAD17E64}" destId="{18EBF478-3345-4EC1-9E3B-74D407571F40}" srcOrd="0" destOrd="1" presId="urn:microsoft.com/office/officeart/2018/2/layout/IconLabelDescriptionList"/>
    <dgm:cxn modelId="{079F9CF2-864C-45EA-B60C-70BEB82951BE}" type="presOf" srcId="{9A69B19B-1C8F-430B-B558-036CC11509B9}" destId="{07A6F30C-4718-4304-997A-F65F0225DC6C}" srcOrd="0" destOrd="1" presId="urn:microsoft.com/office/officeart/2018/2/layout/IconLabelDescriptionList"/>
    <dgm:cxn modelId="{CA3906F4-1867-49EA-9009-1FDCB84FE6AE}" type="presOf" srcId="{1B33C0CB-CBFC-46B0-BEED-762BF00A37D7}" destId="{5716F475-69BA-48F9-80FE-1242A3478E90}" srcOrd="0" destOrd="0" presId="urn:microsoft.com/office/officeart/2018/2/layout/IconLabelDescriptionList"/>
    <dgm:cxn modelId="{6E39E2F6-3ED2-4AF4-A21A-12C7B7B67103}" type="presOf" srcId="{F241A418-DD4D-4296-A0A1-CB17DF94D9E1}" destId="{165871CC-F3E3-46EA-8088-64853DB8D2D7}" srcOrd="0" destOrd="0" presId="urn:microsoft.com/office/officeart/2018/2/layout/IconLabelDescriptionList"/>
    <dgm:cxn modelId="{C78C0B0F-0C16-495A-B9DC-5A29C44A8090}" type="presParOf" srcId="{5716F475-69BA-48F9-80FE-1242A3478E90}" destId="{FDDC5F13-70B1-4578-BD7C-259D8F8014B3}" srcOrd="0" destOrd="0" presId="urn:microsoft.com/office/officeart/2018/2/layout/IconLabelDescriptionList"/>
    <dgm:cxn modelId="{069E880C-4095-4540-A999-D94636383253}" type="presParOf" srcId="{FDDC5F13-70B1-4578-BD7C-259D8F8014B3}" destId="{CC6A889B-9291-4CCA-ACAF-7701A6E8B72F}" srcOrd="0" destOrd="0" presId="urn:microsoft.com/office/officeart/2018/2/layout/IconLabelDescriptionList"/>
    <dgm:cxn modelId="{205ABF09-EB82-4B89-82A9-CB88A397B29F}" type="presParOf" srcId="{FDDC5F13-70B1-4578-BD7C-259D8F8014B3}" destId="{839118B8-1493-4603-89AF-83E98ABC60E0}" srcOrd="1" destOrd="0" presId="urn:microsoft.com/office/officeart/2018/2/layout/IconLabelDescriptionList"/>
    <dgm:cxn modelId="{962891E1-9D80-47DD-8140-9EE91D022EEA}" type="presParOf" srcId="{FDDC5F13-70B1-4578-BD7C-259D8F8014B3}" destId="{165871CC-F3E3-46EA-8088-64853DB8D2D7}" srcOrd="2" destOrd="0" presId="urn:microsoft.com/office/officeart/2018/2/layout/IconLabelDescriptionList"/>
    <dgm:cxn modelId="{AEB653CC-D26C-49D0-A6DE-7141CAFD23A4}" type="presParOf" srcId="{FDDC5F13-70B1-4578-BD7C-259D8F8014B3}" destId="{D288CC1A-C285-4308-94C5-8988F57F603F}" srcOrd="3" destOrd="0" presId="urn:microsoft.com/office/officeart/2018/2/layout/IconLabelDescriptionList"/>
    <dgm:cxn modelId="{577CFD05-52B0-4006-8F4C-2C55C40E3880}" type="presParOf" srcId="{FDDC5F13-70B1-4578-BD7C-259D8F8014B3}" destId="{07A6F30C-4718-4304-997A-F65F0225DC6C}" srcOrd="4" destOrd="0" presId="urn:microsoft.com/office/officeart/2018/2/layout/IconLabelDescriptionList"/>
    <dgm:cxn modelId="{EA6136F6-7694-4F64-AF3A-8968D391CA0D}" type="presParOf" srcId="{5716F475-69BA-48F9-80FE-1242A3478E90}" destId="{DDBE18FF-6E19-4861-B013-165F7B34DF7A}" srcOrd="1" destOrd="0" presId="urn:microsoft.com/office/officeart/2018/2/layout/IconLabelDescriptionList"/>
    <dgm:cxn modelId="{09E5AF0F-0498-4DF6-AAA0-36869F9ED205}" type="presParOf" srcId="{5716F475-69BA-48F9-80FE-1242A3478E90}" destId="{75F04566-5514-4492-AEFA-C42A7F0E9C94}" srcOrd="2" destOrd="0" presId="urn:microsoft.com/office/officeart/2018/2/layout/IconLabelDescriptionList"/>
    <dgm:cxn modelId="{455CBCB1-3C21-4183-82FF-BD82BFD9CA49}" type="presParOf" srcId="{75F04566-5514-4492-AEFA-C42A7F0E9C94}" destId="{595E879A-EB4A-4B91-AFB1-75FCCFDD952A}" srcOrd="0" destOrd="0" presId="urn:microsoft.com/office/officeart/2018/2/layout/IconLabelDescriptionList"/>
    <dgm:cxn modelId="{79659334-F13D-45DF-811B-5EA950D93D94}" type="presParOf" srcId="{75F04566-5514-4492-AEFA-C42A7F0E9C94}" destId="{2124A1F1-B6AF-4DC0-A3EA-984BB1FF676F}" srcOrd="1" destOrd="0" presId="urn:microsoft.com/office/officeart/2018/2/layout/IconLabelDescriptionList"/>
    <dgm:cxn modelId="{C31D7BD9-2AC5-4922-8032-A3D93C4E8151}" type="presParOf" srcId="{75F04566-5514-4492-AEFA-C42A7F0E9C94}" destId="{17ADD814-5846-41FC-92B9-1B32747AEFBB}" srcOrd="2" destOrd="0" presId="urn:microsoft.com/office/officeart/2018/2/layout/IconLabelDescriptionList"/>
    <dgm:cxn modelId="{3BC12E07-4CCC-446B-A069-9098BDF0FF9E}" type="presParOf" srcId="{75F04566-5514-4492-AEFA-C42A7F0E9C94}" destId="{C69D1F53-DCBC-4341-93B6-0F8A8D07D040}" srcOrd="3" destOrd="0" presId="urn:microsoft.com/office/officeart/2018/2/layout/IconLabelDescriptionList"/>
    <dgm:cxn modelId="{AFE71589-69DD-4CFE-A496-FBA977C2A531}" type="presParOf" srcId="{75F04566-5514-4492-AEFA-C42A7F0E9C94}" destId="{62596257-D4C0-4FAE-AE06-5EEB7C3574A0}" srcOrd="4" destOrd="0" presId="urn:microsoft.com/office/officeart/2018/2/layout/IconLabelDescriptionList"/>
    <dgm:cxn modelId="{0105E7A3-662B-4E57-8A50-2CA833ECE74C}" type="presParOf" srcId="{5716F475-69BA-48F9-80FE-1242A3478E90}" destId="{57DB0E08-8226-4BC0-A3D1-5C8F196A0BC5}" srcOrd="3" destOrd="0" presId="urn:microsoft.com/office/officeart/2018/2/layout/IconLabelDescriptionList"/>
    <dgm:cxn modelId="{5C9580D1-BAAF-49E5-BB91-9008052DBC9A}" type="presParOf" srcId="{5716F475-69BA-48F9-80FE-1242A3478E90}" destId="{1756E929-FCF2-4F1E-AE0E-474535981948}" srcOrd="4" destOrd="0" presId="urn:microsoft.com/office/officeart/2018/2/layout/IconLabelDescriptionList"/>
    <dgm:cxn modelId="{FE9CD6FF-89D1-4857-8DA2-B640543CCDCB}" type="presParOf" srcId="{1756E929-FCF2-4F1E-AE0E-474535981948}" destId="{D19E95A8-EAF6-413D-8F07-5F5FB15E5D8A}" srcOrd="0" destOrd="0" presId="urn:microsoft.com/office/officeart/2018/2/layout/IconLabelDescriptionList"/>
    <dgm:cxn modelId="{C323A9A1-3A7B-4DA4-9FEB-EE3E8C7AC4ED}" type="presParOf" srcId="{1756E929-FCF2-4F1E-AE0E-474535981948}" destId="{A4EB39D0-1D18-4A71-93F9-319077DB3A0F}" srcOrd="1" destOrd="0" presId="urn:microsoft.com/office/officeart/2018/2/layout/IconLabelDescriptionList"/>
    <dgm:cxn modelId="{0BF3AC9C-0917-484F-9AE1-6D9787BAD280}" type="presParOf" srcId="{1756E929-FCF2-4F1E-AE0E-474535981948}" destId="{9751024D-ACF9-4509-BB6F-C5959C647EA2}" srcOrd="2" destOrd="0" presId="urn:microsoft.com/office/officeart/2018/2/layout/IconLabelDescriptionList"/>
    <dgm:cxn modelId="{FBE28235-BB46-4110-B6A0-37067C1F5086}" type="presParOf" srcId="{1756E929-FCF2-4F1E-AE0E-474535981948}" destId="{67FE5252-00F1-4DC5-BEF7-3990D28562B3}" srcOrd="3" destOrd="0" presId="urn:microsoft.com/office/officeart/2018/2/layout/IconLabelDescriptionList"/>
    <dgm:cxn modelId="{7D445B9F-1F6D-4172-9E68-4F4543B38D58}" type="presParOf" srcId="{1756E929-FCF2-4F1E-AE0E-474535981948}" destId="{18EBF478-3345-4EC1-9E3B-74D407571F40}"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6A889B-9291-4CCA-ACAF-7701A6E8B72F}">
      <dsp:nvSpPr>
        <dsp:cNvPr id="0" name=""/>
        <dsp:cNvSpPr/>
      </dsp:nvSpPr>
      <dsp:spPr>
        <a:xfrm>
          <a:off x="393" y="871235"/>
          <a:ext cx="1098562" cy="1098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5871CC-F3E3-46EA-8088-64853DB8D2D7}">
      <dsp:nvSpPr>
        <dsp:cNvPr id="0" name=""/>
        <dsp:cNvSpPr/>
      </dsp:nvSpPr>
      <dsp:spPr>
        <a:xfrm>
          <a:off x="393" y="2095563"/>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333500">
            <a:lnSpc>
              <a:spcPct val="100000"/>
            </a:lnSpc>
            <a:spcBef>
              <a:spcPct val="0"/>
            </a:spcBef>
            <a:spcAft>
              <a:spcPct val="35000"/>
            </a:spcAft>
            <a:buNone/>
            <a:defRPr b="1"/>
          </a:pPr>
          <a:r>
            <a:rPr lang="en-US" sz="3000" kern="1200"/>
            <a:t>Social proof</a:t>
          </a:r>
        </a:p>
      </dsp:txBody>
      <dsp:txXfrm>
        <a:off x="393" y="2095563"/>
        <a:ext cx="3138750" cy="470812"/>
      </dsp:txXfrm>
    </dsp:sp>
    <dsp:sp modelId="{07A6F30C-4718-4304-997A-F65F0225DC6C}">
      <dsp:nvSpPr>
        <dsp:cNvPr id="0" name=""/>
        <dsp:cNvSpPr/>
      </dsp:nvSpPr>
      <dsp:spPr>
        <a:xfrm>
          <a:off x="393" y="2624871"/>
          <a:ext cx="3138750" cy="1171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Over time, we internalize unspoken social rules</a:t>
          </a:r>
        </a:p>
        <a:p>
          <a:pPr marL="0" lvl="0" indent="0" algn="l" defTabSz="755650">
            <a:lnSpc>
              <a:spcPct val="100000"/>
            </a:lnSpc>
            <a:spcBef>
              <a:spcPct val="0"/>
            </a:spcBef>
            <a:spcAft>
              <a:spcPct val="35000"/>
            </a:spcAft>
            <a:buNone/>
          </a:pPr>
          <a:r>
            <a:rPr lang="en-US" sz="1700" kern="1200"/>
            <a:t>Assume the actions of others reflect correct behavior</a:t>
          </a:r>
        </a:p>
      </dsp:txBody>
      <dsp:txXfrm>
        <a:off x="393" y="2624871"/>
        <a:ext cx="3138750" cy="1171143"/>
      </dsp:txXfrm>
    </dsp:sp>
    <dsp:sp modelId="{595E879A-EB4A-4B91-AFB1-75FCCFDD952A}">
      <dsp:nvSpPr>
        <dsp:cNvPr id="0" name=""/>
        <dsp:cNvSpPr/>
      </dsp:nvSpPr>
      <dsp:spPr>
        <a:xfrm>
          <a:off x="3688425" y="871235"/>
          <a:ext cx="1098562" cy="1098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ADD814-5846-41FC-92B9-1B32747AEFBB}">
      <dsp:nvSpPr>
        <dsp:cNvPr id="0" name=""/>
        <dsp:cNvSpPr/>
      </dsp:nvSpPr>
      <dsp:spPr>
        <a:xfrm>
          <a:off x="3688425" y="2095563"/>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333500">
            <a:lnSpc>
              <a:spcPct val="100000"/>
            </a:lnSpc>
            <a:spcBef>
              <a:spcPct val="0"/>
            </a:spcBef>
            <a:spcAft>
              <a:spcPct val="35000"/>
            </a:spcAft>
            <a:buNone/>
            <a:defRPr b="1"/>
          </a:pPr>
          <a:r>
            <a:rPr lang="en-US" sz="3000" kern="1200"/>
            <a:t>Familiarity heuristic</a:t>
          </a:r>
        </a:p>
      </dsp:txBody>
      <dsp:txXfrm>
        <a:off x="3688425" y="2095563"/>
        <a:ext cx="3138750" cy="470812"/>
      </dsp:txXfrm>
    </dsp:sp>
    <dsp:sp modelId="{62596257-D4C0-4FAE-AE06-5EEB7C3574A0}">
      <dsp:nvSpPr>
        <dsp:cNvPr id="0" name=""/>
        <dsp:cNvSpPr/>
      </dsp:nvSpPr>
      <dsp:spPr>
        <a:xfrm>
          <a:off x="3688425" y="2624871"/>
          <a:ext cx="3138750" cy="1171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Assume past behaviors can be applied to current situations</a:t>
          </a:r>
        </a:p>
        <a:p>
          <a:pPr marL="0" lvl="0" indent="0" algn="l" defTabSz="755650">
            <a:lnSpc>
              <a:spcPct val="100000"/>
            </a:lnSpc>
            <a:spcBef>
              <a:spcPct val="0"/>
            </a:spcBef>
            <a:spcAft>
              <a:spcPct val="35000"/>
            </a:spcAft>
            <a:buNone/>
          </a:pPr>
          <a:r>
            <a:rPr lang="en-US" sz="1700" kern="1200"/>
            <a:t>Often necessary when under high cognitive load</a:t>
          </a:r>
        </a:p>
      </dsp:txBody>
      <dsp:txXfrm>
        <a:off x="3688425" y="2624871"/>
        <a:ext cx="3138750" cy="1171143"/>
      </dsp:txXfrm>
    </dsp:sp>
    <dsp:sp modelId="{D19E95A8-EAF6-413D-8F07-5F5FB15E5D8A}">
      <dsp:nvSpPr>
        <dsp:cNvPr id="0" name=""/>
        <dsp:cNvSpPr/>
      </dsp:nvSpPr>
      <dsp:spPr>
        <a:xfrm>
          <a:off x="7376456" y="871235"/>
          <a:ext cx="1098562" cy="1098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51024D-ACF9-4509-BB6F-C5959C647EA2}">
      <dsp:nvSpPr>
        <dsp:cNvPr id="0" name=""/>
        <dsp:cNvSpPr/>
      </dsp:nvSpPr>
      <dsp:spPr>
        <a:xfrm>
          <a:off x="7376456" y="2095563"/>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333500">
            <a:lnSpc>
              <a:spcPct val="100000"/>
            </a:lnSpc>
            <a:spcBef>
              <a:spcPct val="0"/>
            </a:spcBef>
            <a:spcAft>
              <a:spcPct val="35000"/>
            </a:spcAft>
            <a:buNone/>
            <a:defRPr b="1"/>
          </a:pPr>
          <a:r>
            <a:rPr lang="en-US" sz="3000" kern="1200"/>
            <a:t>Fluency heuristic</a:t>
          </a:r>
        </a:p>
      </dsp:txBody>
      <dsp:txXfrm>
        <a:off x="7376456" y="2095563"/>
        <a:ext cx="3138750" cy="470812"/>
      </dsp:txXfrm>
    </dsp:sp>
    <dsp:sp modelId="{18EBF478-3345-4EC1-9E3B-74D407571F40}">
      <dsp:nvSpPr>
        <dsp:cNvPr id="0" name=""/>
        <dsp:cNvSpPr/>
      </dsp:nvSpPr>
      <dsp:spPr>
        <a:xfrm>
          <a:off x="7376456" y="2624871"/>
          <a:ext cx="3138750" cy="1171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Information that is easier to grasp is “better”</a:t>
          </a:r>
        </a:p>
        <a:p>
          <a:pPr marL="0" lvl="0" indent="0" algn="l" defTabSz="755650">
            <a:lnSpc>
              <a:spcPct val="100000"/>
            </a:lnSpc>
            <a:spcBef>
              <a:spcPct val="0"/>
            </a:spcBef>
            <a:spcAft>
              <a:spcPct val="35000"/>
            </a:spcAft>
            <a:buNone/>
          </a:pPr>
          <a:r>
            <a:rPr lang="en-US" sz="1700" kern="1200"/>
            <a:t>Does not consider logic or veracity</a:t>
          </a:r>
        </a:p>
      </dsp:txBody>
      <dsp:txXfrm>
        <a:off x="7376456" y="2624871"/>
        <a:ext cx="3138750" cy="117114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4237FF-53FF-4035-A27C-15DA8B3D9ACD}" type="datetimeFigureOut">
              <a:rPr lang="en-US" smtClean="0"/>
              <a:t>1/11/2021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4595F9-848B-4291-8C67-6C906022E8B4}" type="slidenum">
              <a:rPr lang="en-US" smtClean="0"/>
              <a:t>‹#›</a:t>
            </a:fld>
            <a:endParaRPr lang="en-US"/>
          </a:p>
        </p:txBody>
      </p:sp>
    </p:spTree>
    <p:extLst>
      <p:ext uri="{BB962C8B-B14F-4D97-AF65-F5344CB8AC3E}">
        <p14:creationId xmlns:p14="http://schemas.microsoft.com/office/powerpoint/2010/main" val="3662299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4595F9-848B-4291-8C67-6C906022E8B4}" type="slidenum">
              <a:rPr lang="en-US" smtClean="0"/>
              <a:t>30</a:t>
            </a:fld>
            <a:endParaRPr lang="en-US"/>
          </a:p>
        </p:txBody>
      </p:sp>
    </p:spTree>
    <p:extLst>
      <p:ext uri="{BB962C8B-B14F-4D97-AF65-F5344CB8AC3E}">
        <p14:creationId xmlns:p14="http://schemas.microsoft.com/office/powerpoint/2010/main" val="982280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F93B5-6861-44A9-A0D7-7D135AE59B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B73EE9-9B10-4329-AF0B-E118ABC952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7B3D54-0C79-4B4A-B595-0F70888304F3}"/>
              </a:ext>
            </a:extLst>
          </p:cNvPr>
          <p:cNvSpPr>
            <a:spLocks noGrp="1"/>
          </p:cNvSpPr>
          <p:nvPr>
            <p:ph type="dt" sz="half" idx="10"/>
          </p:nvPr>
        </p:nvSpPr>
        <p:spPr/>
        <p:txBody>
          <a:bodyPr/>
          <a:lstStyle/>
          <a:p>
            <a:fld id="{036AA7D7-DE09-4D54-80ED-7A07A68C5A4D}" type="datetimeFigureOut">
              <a:rPr lang="en-US" smtClean="0"/>
              <a:t>1/11/2021</a:t>
            </a:fld>
            <a:endParaRPr lang="en-US"/>
          </a:p>
        </p:txBody>
      </p:sp>
      <p:sp>
        <p:nvSpPr>
          <p:cNvPr id="5" name="Footer Placeholder 4">
            <a:extLst>
              <a:ext uri="{FF2B5EF4-FFF2-40B4-BE49-F238E27FC236}">
                <a16:creationId xmlns:a16="http://schemas.microsoft.com/office/drawing/2014/main" id="{61AE8906-7C77-474A-B3C3-A18424B14B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46DBEF-E33B-4AE3-AF5F-909C1727AC54}"/>
              </a:ext>
            </a:extLst>
          </p:cNvPr>
          <p:cNvSpPr>
            <a:spLocks noGrp="1"/>
          </p:cNvSpPr>
          <p:nvPr>
            <p:ph type="sldNum" sz="quarter" idx="12"/>
          </p:nvPr>
        </p:nvSpPr>
        <p:spPr/>
        <p:txBody>
          <a:bodyPr/>
          <a:lstStyle/>
          <a:p>
            <a:fld id="{E3922548-2FFB-49DD-A0C9-B3DB4072E7C1}" type="slidenum">
              <a:rPr lang="en-US" smtClean="0"/>
              <a:t>‹#›</a:t>
            </a:fld>
            <a:endParaRPr lang="en-US"/>
          </a:p>
        </p:txBody>
      </p:sp>
    </p:spTree>
    <p:extLst>
      <p:ext uri="{BB962C8B-B14F-4D97-AF65-F5344CB8AC3E}">
        <p14:creationId xmlns:p14="http://schemas.microsoft.com/office/powerpoint/2010/main" val="1044246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5BFC8-99A7-49C7-A3BF-377F87D8F4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1CD05D-48AD-41FF-9A11-05E12E65E0B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09EA97-1E88-4F3E-A7B4-EDA237E01791}"/>
              </a:ext>
            </a:extLst>
          </p:cNvPr>
          <p:cNvSpPr>
            <a:spLocks noGrp="1"/>
          </p:cNvSpPr>
          <p:nvPr>
            <p:ph type="dt" sz="half" idx="10"/>
          </p:nvPr>
        </p:nvSpPr>
        <p:spPr/>
        <p:txBody>
          <a:bodyPr/>
          <a:lstStyle/>
          <a:p>
            <a:fld id="{036AA7D7-DE09-4D54-80ED-7A07A68C5A4D}" type="datetimeFigureOut">
              <a:rPr lang="en-US" smtClean="0"/>
              <a:t>1/11/2021</a:t>
            </a:fld>
            <a:endParaRPr lang="en-US"/>
          </a:p>
        </p:txBody>
      </p:sp>
      <p:sp>
        <p:nvSpPr>
          <p:cNvPr id="5" name="Footer Placeholder 4">
            <a:extLst>
              <a:ext uri="{FF2B5EF4-FFF2-40B4-BE49-F238E27FC236}">
                <a16:creationId xmlns:a16="http://schemas.microsoft.com/office/drawing/2014/main" id="{E59CE2B9-2E03-43AA-8538-A82B9A309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A137FF-A276-4EB7-B24E-F8B26598BBFF}"/>
              </a:ext>
            </a:extLst>
          </p:cNvPr>
          <p:cNvSpPr>
            <a:spLocks noGrp="1"/>
          </p:cNvSpPr>
          <p:nvPr>
            <p:ph type="sldNum" sz="quarter" idx="12"/>
          </p:nvPr>
        </p:nvSpPr>
        <p:spPr/>
        <p:txBody>
          <a:bodyPr/>
          <a:lstStyle/>
          <a:p>
            <a:fld id="{E3922548-2FFB-49DD-A0C9-B3DB4072E7C1}" type="slidenum">
              <a:rPr lang="en-US" smtClean="0"/>
              <a:t>‹#›</a:t>
            </a:fld>
            <a:endParaRPr lang="en-US"/>
          </a:p>
        </p:txBody>
      </p:sp>
    </p:spTree>
    <p:extLst>
      <p:ext uri="{BB962C8B-B14F-4D97-AF65-F5344CB8AC3E}">
        <p14:creationId xmlns:p14="http://schemas.microsoft.com/office/powerpoint/2010/main" val="1550019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3580B4-E6FD-487E-98D3-346229E182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7A19EA-F5DD-4D78-9982-75AFF410FA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34510-5140-46C5-B703-28EA8EEB7BD4}"/>
              </a:ext>
            </a:extLst>
          </p:cNvPr>
          <p:cNvSpPr>
            <a:spLocks noGrp="1"/>
          </p:cNvSpPr>
          <p:nvPr>
            <p:ph type="dt" sz="half" idx="10"/>
          </p:nvPr>
        </p:nvSpPr>
        <p:spPr/>
        <p:txBody>
          <a:bodyPr/>
          <a:lstStyle/>
          <a:p>
            <a:fld id="{036AA7D7-DE09-4D54-80ED-7A07A68C5A4D}" type="datetimeFigureOut">
              <a:rPr lang="en-US" smtClean="0"/>
              <a:t>1/11/2021</a:t>
            </a:fld>
            <a:endParaRPr lang="en-US"/>
          </a:p>
        </p:txBody>
      </p:sp>
      <p:sp>
        <p:nvSpPr>
          <p:cNvPr id="5" name="Footer Placeholder 4">
            <a:extLst>
              <a:ext uri="{FF2B5EF4-FFF2-40B4-BE49-F238E27FC236}">
                <a16:creationId xmlns:a16="http://schemas.microsoft.com/office/drawing/2014/main" id="{252F3381-B9E7-419B-8039-B3E7F30358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5FFF97-6FA0-4E69-8F05-53065BA9FFD3}"/>
              </a:ext>
            </a:extLst>
          </p:cNvPr>
          <p:cNvSpPr>
            <a:spLocks noGrp="1"/>
          </p:cNvSpPr>
          <p:nvPr>
            <p:ph type="sldNum" sz="quarter" idx="12"/>
          </p:nvPr>
        </p:nvSpPr>
        <p:spPr/>
        <p:txBody>
          <a:bodyPr/>
          <a:lstStyle/>
          <a:p>
            <a:fld id="{E3922548-2FFB-49DD-A0C9-B3DB4072E7C1}" type="slidenum">
              <a:rPr lang="en-US" smtClean="0"/>
              <a:t>‹#›</a:t>
            </a:fld>
            <a:endParaRPr lang="en-US"/>
          </a:p>
        </p:txBody>
      </p:sp>
    </p:spTree>
    <p:extLst>
      <p:ext uri="{BB962C8B-B14F-4D97-AF65-F5344CB8AC3E}">
        <p14:creationId xmlns:p14="http://schemas.microsoft.com/office/powerpoint/2010/main" val="379533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4A3B8-67C8-4DE0-8A9D-E284B6155B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CE4D94-5D91-4520-B93E-99B674EF826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0A116D-D263-4BA0-AA5F-82ADF3D6E954}"/>
              </a:ext>
            </a:extLst>
          </p:cNvPr>
          <p:cNvSpPr>
            <a:spLocks noGrp="1"/>
          </p:cNvSpPr>
          <p:nvPr>
            <p:ph type="dt" sz="half" idx="10"/>
          </p:nvPr>
        </p:nvSpPr>
        <p:spPr/>
        <p:txBody>
          <a:bodyPr/>
          <a:lstStyle/>
          <a:p>
            <a:fld id="{036AA7D7-DE09-4D54-80ED-7A07A68C5A4D}" type="datetimeFigureOut">
              <a:rPr lang="en-US" smtClean="0"/>
              <a:t>1/11/2021</a:t>
            </a:fld>
            <a:endParaRPr lang="en-US"/>
          </a:p>
        </p:txBody>
      </p:sp>
      <p:sp>
        <p:nvSpPr>
          <p:cNvPr id="5" name="Footer Placeholder 4">
            <a:extLst>
              <a:ext uri="{FF2B5EF4-FFF2-40B4-BE49-F238E27FC236}">
                <a16:creationId xmlns:a16="http://schemas.microsoft.com/office/drawing/2014/main" id="{8C666F1F-7468-477D-81B6-46BE181305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5E4FE5-0927-4877-84A3-037FA9FCB353}"/>
              </a:ext>
            </a:extLst>
          </p:cNvPr>
          <p:cNvSpPr>
            <a:spLocks noGrp="1"/>
          </p:cNvSpPr>
          <p:nvPr>
            <p:ph type="sldNum" sz="quarter" idx="12"/>
          </p:nvPr>
        </p:nvSpPr>
        <p:spPr/>
        <p:txBody>
          <a:bodyPr/>
          <a:lstStyle/>
          <a:p>
            <a:fld id="{E3922548-2FFB-49DD-A0C9-B3DB4072E7C1}" type="slidenum">
              <a:rPr lang="en-US" smtClean="0"/>
              <a:t>‹#›</a:t>
            </a:fld>
            <a:endParaRPr lang="en-US"/>
          </a:p>
        </p:txBody>
      </p:sp>
    </p:spTree>
    <p:extLst>
      <p:ext uri="{BB962C8B-B14F-4D97-AF65-F5344CB8AC3E}">
        <p14:creationId xmlns:p14="http://schemas.microsoft.com/office/powerpoint/2010/main" val="326589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DE534-0D8E-493F-8547-00E28C93F4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B4B763-5486-4CC4-8F98-94B4558E2E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27F4E0F-9CB3-466A-A808-8588CFD3CF7C}"/>
              </a:ext>
            </a:extLst>
          </p:cNvPr>
          <p:cNvSpPr>
            <a:spLocks noGrp="1"/>
          </p:cNvSpPr>
          <p:nvPr>
            <p:ph type="dt" sz="half" idx="10"/>
          </p:nvPr>
        </p:nvSpPr>
        <p:spPr/>
        <p:txBody>
          <a:bodyPr/>
          <a:lstStyle/>
          <a:p>
            <a:fld id="{036AA7D7-DE09-4D54-80ED-7A07A68C5A4D}" type="datetimeFigureOut">
              <a:rPr lang="en-US" smtClean="0"/>
              <a:t>1/11/2021</a:t>
            </a:fld>
            <a:endParaRPr lang="en-US"/>
          </a:p>
        </p:txBody>
      </p:sp>
      <p:sp>
        <p:nvSpPr>
          <p:cNvPr id="5" name="Footer Placeholder 4">
            <a:extLst>
              <a:ext uri="{FF2B5EF4-FFF2-40B4-BE49-F238E27FC236}">
                <a16:creationId xmlns:a16="http://schemas.microsoft.com/office/drawing/2014/main" id="{DD07F326-8FE8-44EA-87A1-FEF9CE9053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CAD79-B7DD-4D7C-814E-896AB3CE2540}"/>
              </a:ext>
            </a:extLst>
          </p:cNvPr>
          <p:cNvSpPr>
            <a:spLocks noGrp="1"/>
          </p:cNvSpPr>
          <p:nvPr>
            <p:ph type="sldNum" sz="quarter" idx="12"/>
          </p:nvPr>
        </p:nvSpPr>
        <p:spPr/>
        <p:txBody>
          <a:bodyPr/>
          <a:lstStyle/>
          <a:p>
            <a:fld id="{E3922548-2FFB-49DD-A0C9-B3DB4072E7C1}" type="slidenum">
              <a:rPr lang="en-US" smtClean="0"/>
              <a:t>‹#›</a:t>
            </a:fld>
            <a:endParaRPr lang="en-US"/>
          </a:p>
        </p:txBody>
      </p:sp>
    </p:spTree>
    <p:extLst>
      <p:ext uri="{BB962C8B-B14F-4D97-AF65-F5344CB8AC3E}">
        <p14:creationId xmlns:p14="http://schemas.microsoft.com/office/powerpoint/2010/main" val="4260754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83C39-4301-4B00-8574-CF5E01AD2C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484CE0-80DD-4F7D-BEF2-302FC6AA7DE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43B068-9363-4267-A319-A49B4942267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6BED86-557E-49AB-A6A5-58C0B86FB683}"/>
              </a:ext>
            </a:extLst>
          </p:cNvPr>
          <p:cNvSpPr>
            <a:spLocks noGrp="1"/>
          </p:cNvSpPr>
          <p:nvPr>
            <p:ph type="dt" sz="half" idx="10"/>
          </p:nvPr>
        </p:nvSpPr>
        <p:spPr/>
        <p:txBody>
          <a:bodyPr/>
          <a:lstStyle/>
          <a:p>
            <a:fld id="{036AA7D7-DE09-4D54-80ED-7A07A68C5A4D}" type="datetimeFigureOut">
              <a:rPr lang="en-US" smtClean="0"/>
              <a:t>1/11/2021</a:t>
            </a:fld>
            <a:endParaRPr lang="en-US"/>
          </a:p>
        </p:txBody>
      </p:sp>
      <p:sp>
        <p:nvSpPr>
          <p:cNvPr id="6" name="Footer Placeholder 5">
            <a:extLst>
              <a:ext uri="{FF2B5EF4-FFF2-40B4-BE49-F238E27FC236}">
                <a16:creationId xmlns:a16="http://schemas.microsoft.com/office/drawing/2014/main" id="{1A146C1A-1476-4999-B9D4-3B635EE33D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37934B-292F-4317-88C6-5C0852DC9875}"/>
              </a:ext>
            </a:extLst>
          </p:cNvPr>
          <p:cNvSpPr>
            <a:spLocks noGrp="1"/>
          </p:cNvSpPr>
          <p:nvPr>
            <p:ph type="sldNum" sz="quarter" idx="12"/>
          </p:nvPr>
        </p:nvSpPr>
        <p:spPr/>
        <p:txBody>
          <a:bodyPr/>
          <a:lstStyle/>
          <a:p>
            <a:fld id="{E3922548-2FFB-49DD-A0C9-B3DB4072E7C1}" type="slidenum">
              <a:rPr lang="en-US" smtClean="0"/>
              <a:t>‹#›</a:t>
            </a:fld>
            <a:endParaRPr lang="en-US"/>
          </a:p>
        </p:txBody>
      </p:sp>
    </p:spTree>
    <p:extLst>
      <p:ext uri="{BB962C8B-B14F-4D97-AF65-F5344CB8AC3E}">
        <p14:creationId xmlns:p14="http://schemas.microsoft.com/office/powerpoint/2010/main" val="3871252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05589-2ED0-4AE4-8F20-1630DBA515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9E6B21-53F5-4DDA-A814-AF7968A608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64E6BA1-A38B-468D-A9E0-B408A77073B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557D85-E047-4944-8B1E-E5CE65CBD6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B831067-0181-4552-A28C-882591FA7B5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F01D8C-E240-4519-A088-F8A30EE9102A}"/>
              </a:ext>
            </a:extLst>
          </p:cNvPr>
          <p:cNvSpPr>
            <a:spLocks noGrp="1"/>
          </p:cNvSpPr>
          <p:nvPr>
            <p:ph type="dt" sz="half" idx="10"/>
          </p:nvPr>
        </p:nvSpPr>
        <p:spPr/>
        <p:txBody>
          <a:bodyPr/>
          <a:lstStyle/>
          <a:p>
            <a:fld id="{036AA7D7-DE09-4D54-80ED-7A07A68C5A4D}" type="datetimeFigureOut">
              <a:rPr lang="en-US" smtClean="0"/>
              <a:t>1/11/2021</a:t>
            </a:fld>
            <a:endParaRPr lang="en-US"/>
          </a:p>
        </p:txBody>
      </p:sp>
      <p:sp>
        <p:nvSpPr>
          <p:cNvPr id="8" name="Footer Placeholder 7">
            <a:extLst>
              <a:ext uri="{FF2B5EF4-FFF2-40B4-BE49-F238E27FC236}">
                <a16:creationId xmlns:a16="http://schemas.microsoft.com/office/drawing/2014/main" id="{5F774E9C-009C-41EF-81FA-EED5CEF1D8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2938CD-1BF0-4C2D-88C0-48F6D3C8C215}"/>
              </a:ext>
            </a:extLst>
          </p:cNvPr>
          <p:cNvSpPr>
            <a:spLocks noGrp="1"/>
          </p:cNvSpPr>
          <p:nvPr>
            <p:ph type="sldNum" sz="quarter" idx="12"/>
          </p:nvPr>
        </p:nvSpPr>
        <p:spPr/>
        <p:txBody>
          <a:bodyPr/>
          <a:lstStyle/>
          <a:p>
            <a:fld id="{E3922548-2FFB-49DD-A0C9-B3DB4072E7C1}" type="slidenum">
              <a:rPr lang="en-US" smtClean="0"/>
              <a:t>‹#›</a:t>
            </a:fld>
            <a:endParaRPr lang="en-US"/>
          </a:p>
        </p:txBody>
      </p:sp>
    </p:spTree>
    <p:extLst>
      <p:ext uri="{BB962C8B-B14F-4D97-AF65-F5344CB8AC3E}">
        <p14:creationId xmlns:p14="http://schemas.microsoft.com/office/powerpoint/2010/main" val="1362460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DAE64-534B-4F6A-B121-A1977A1949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545320-8F96-4A6A-BA0C-27BA6DED2108}"/>
              </a:ext>
            </a:extLst>
          </p:cNvPr>
          <p:cNvSpPr>
            <a:spLocks noGrp="1"/>
          </p:cNvSpPr>
          <p:nvPr>
            <p:ph type="dt" sz="half" idx="10"/>
          </p:nvPr>
        </p:nvSpPr>
        <p:spPr/>
        <p:txBody>
          <a:bodyPr/>
          <a:lstStyle/>
          <a:p>
            <a:fld id="{036AA7D7-DE09-4D54-80ED-7A07A68C5A4D}" type="datetimeFigureOut">
              <a:rPr lang="en-US" smtClean="0"/>
              <a:t>1/11/2021</a:t>
            </a:fld>
            <a:endParaRPr lang="en-US"/>
          </a:p>
        </p:txBody>
      </p:sp>
      <p:sp>
        <p:nvSpPr>
          <p:cNvPr id="4" name="Footer Placeholder 3">
            <a:extLst>
              <a:ext uri="{FF2B5EF4-FFF2-40B4-BE49-F238E27FC236}">
                <a16:creationId xmlns:a16="http://schemas.microsoft.com/office/drawing/2014/main" id="{EEAE8AE9-6F11-41D1-801B-B5125A4531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DBEF9D-C5A0-4EA9-B239-16C2D8CC2FE1}"/>
              </a:ext>
            </a:extLst>
          </p:cNvPr>
          <p:cNvSpPr>
            <a:spLocks noGrp="1"/>
          </p:cNvSpPr>
          <p:nvPr>
            <p:ph type="sldNum" sz="quarter" idx="12"/>
          </p:nvPr>
        </p:nvSpPr>
        <p:spPr/>
        <p:txBody>
          <a:bodyPr/>
          <a:lstStyle/>
          <a:p>
            <a:fld id="{E3922548-2FFB-49DD-A0C9-B3DB4072E7C1}" type="slidenum">
              <a:rPr lang="en-US" smtClean="0"/>
              <a:t>‹#›</a:t>
            </a:fld>
            <a:endParaRPr lang="en-US"/>
          </a:p>
        </p:txBody>
      </p:sp>
    </p:spTree>
    <p:extLst>
      <p:ext uri="{BB962C8B-B14F-4D97-AF65-F5344CB8AC3E}">
        <p14:creationId xmlns:p14="http://schemas.microsoft.com/office/powerpoint/2010/main" val="2589687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5D5FFB-1C31-4F90-9F2B-8F3816490404}"/>
              </a:ext>
            </a:extLst>
          </p:cNvPr>
          <p:cNvSpPr>
            <a:spLocks noGrp="1"/>
          </p:cNvSpPr>
          <p:nvPr>
            <p:ph type="dt" sz="half" idx="10"/>
          </p:nvPr>
        </p:nvSpPr>
        <p:spPr/>
        <p:txBody>
          <a:bodyPr/>
          <a:lstStyle/>
          <a:p>
            <a:fld id="{036AA7D7-DE09-4D54-80ED-7A07A68C5A4D}" type="datetimeFigureOut">
              <a:rPr lang="en-US" smtClean="0"/>
              <a:t>1/11/2021</a:t>
            </a:fld>
            <a:endParaRPr lang="en-US"/>
          </a:p>
        </p:txBody>
      </p:sp>
      <p:sp>
        <p:nvSpPr>
          <p:cNvPr id="3" name="Footer Placeholder 2">
            <a:extLst>
              <a:ext uri="{FF2B5EF4-FFF2-40B4-BE49-F238E27FC236}">
                <a16:creationId xmlns:a16="http://schemas.microsoft.com/office/drawing/2014/main" id="{FF4B7B9F-A879-44C5-86F1-456296D8A1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A8D384-C572-48F0-A92E-B6E0ABF904F0}"/>
              </a:ext>
            </a:extLst>
          </p:cNvPr>
          <p:cNvSpPr>
            <a:spLocks noGrp="1"/>
          </p:cNvSpPr>
          <p:nvPr>
            <p:ph type="sldNum" sz="quarter" idx="12"/>
          </p:nvPr>
        </p:nvSpPr>
        <p:spPr/>
        <p:txBody>
          <a:bodyPr/>
          <a:lstStyle/>
          <a:p>
            <a:fld id="{E3922548-2FFB-49DD-A0C9-B3DB4072E7C1}" type="slidenum">
              <a:rPr lang="en-US" smtClean="0"/>
              <a:t>‹#›</a:t>
            </a:fld>
            <a:endParaRPr lang="en-US"/>
          </a:p>
        </p:txBody>
      </p:sp>
    </p:spTree>
    <p:extLst>
      <p:ext uri="{BB962C8B-B14F-4D97-AF65-F5344CB8AC3E}">
        <p14:creationId xmlns:p14="http://schemas.microsoft.com/office/powerpoint/2010/main" val="257409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8404A-38F2-47ED-99DB-BB69DEB2B7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BEF51B-F5E4-48AB-82F4-A94DDDE0A3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321B8E-D858-44F8-B1A1-7C3B5680DE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0C377FF-1E4B-40FF-A1A2-7AE1C36DECAD}"/>
              </a:ext>
            </a:extLst>
          </p:cNvPr>
          <p:cNvSpPr>
            <a:spLocks noGrp="1"/>
          </p:cNvSpPr>
          <p:nvPr>
            <p:ph type="dt" sz="half" idx="10"/>
          </p:nvPr>
        </p:nvSpPr>
        <p:spPr/>
        <p:txBody>
          <a:bodyPr/>
          <a:lstStyle/>
          <a:p>
            <a:fld id="{036AA7D7-DE09-4D54-80ED-7A07A68C5A4D}" type="datetimeFigureOut">
              <a:rPr lang="en-US" smtClean="0"/>
              <a:t>1/11/2021</a:t>
            </a:fld>
            <a:endParaRPr lang="en-US"/>
          </a:p>
        </p:txBody>
      </p:sp>
      <p:sp>
        <p:nvSpPr>
          <p:cNvPr id="6" name="Footer Placeholder 5">
            <a:extLst>
              <a:ext uri="{FF2B5EF4-FFF2-40B4-BE49-F238E27FC236}">
                <a16:creationId xmlns:a16="http://schemas.microsoft.com/office/drawing/2014/main" id="{35B9B088-D099-4C37-B4F2-E4C34A6AB4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B1C318-C5FB-4079-A0BD-004BA1DF2A8C}"/>
              </a:ext>
            </a:extLst>
          </p:cNvPr>
          <p:cNvSpPr>
            <a:spLocks noGrp="1"/>
          </p:cNvSpPr>
          <p:nvPr>
            <p:ph type="sldNum" sz="quarter" idx="12"/>
          </p:nvPr>
        </p:nvSpPr>
        <p:spPr/>
        <p:txBody>
          <a:bodyPr/>
          <a:lstStyle/>
          <a:p>
            <a:fld id="{E3922548-2FFB-49DD-A0C9-B3DB4072E7C1}" type="slidenum">
              <a:rPr lang="en-US" smtClean="0"/>
              <a:t>‹#›</a:t>
            </a:fld>
            <a:endParaRPr lang="en-US"/>
          </a:p>
        </p:txBody>
      </p:sp>
    </p:spTree>
    <p:extLst>
      <p:ext uri="{BB962C8B-B14F-4D97-AF65-F5344CB8AC3E}">
        <p14:creationId xmlns:p14="http://schemas.microsoft.com/office/powerpoint/2010/main" val="1300258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233DC-6361-4FA3-9161-332BCAED2B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B8385E-AD1D-449F-A220-BE65C1DB90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9C7279-8C68-4F2C-8C30-C86EEDC7AC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DDED13-6D6B-4298-A212-F93687946A47}"/>
              </a:ext>
            </a:extLst>
          </p:cNvPr>
          <p:cNvSpPr>
            <a:spLocks noGrp="1"/>
          </p:cNvSpPr>
          <p:nvPr>
            <p:ph type="dt" sz="half" idx="10"/>
          </p:nvPr>
        </p:nvSpPr>
        <p:spPr/>
        <p:txBody>
          <a:bodyPr/>
          <a:lstStyle/>
          <a:p>
            <a:fld id="{036AA7D7-DE09-4D54-80ED-7A07A68C5A4D}" type="datetimeFigureOut">
              <a:rPr lang="en-US" smtClean="0"/>
              <a:t>1/11/2021</a:t>
            </a:fld>
            <a:endParaRPr lang="en-US"/>
          </a:p>
        </p:txBody>
      </p:sp>
      <p:sp>
        <p:nvSpPr>
          <p:cNvPr id="6" name="Footer Placeholder 5">
            <a:extLst>
              <a:ext uri="{FF2B5EF4-FFF2-40B4-BE49-F238E27FC236}">
                <a16:creationId xmlns:a16="http://schemas.microsoft.com/office/drawing/2014/main" id="{800D538E-9926-4E75-A178-382C4FFC52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8F446E-F951-4F60-8F88-E789A74CCE4A}"/>
              </a:ext>
            </a:extLst>
          </p:cNvPr>
          <p:cNvSpPr>
            <a:spLocks noGrp="1"/>
          </p:cNvSpPr>
          <p:nvPr>
            <p:ph type="sldNum" sz="quarter" idx="12"/>
          </p:nvPr>
        </p:nvSpPr>
        <p:spPr/>
        <p:txBody>
          <a:bodyPr/>
          <a:lstStyle/>
          <a:p>
            <a:fld id="{E3922548-2FFB-49DD-A0C9-B3DB4072E7C1}" type="slidenum">
              <a:rPr lang="en-US" smtClean="0"/>
              <a:t>‹#›</a:t>
            </a:fld>
            <a:endParaRPr lang="en-US"/>
          </a:p>
        </p:txBody>
      </p:sp>
    </p:spTree>
    <p:extLst>
      <p:ext uri="{BB962C8B-B14F-4D97-AF65-F5344CB8AC3E}">
        <p14:creationId xmlns:p14="http://schemas.microsoft.com/office/powerpoint/2010/main" val="1216394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3119BE-9658-4CD5-941A-5581F265D8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CF12A3-D582-493C-853C-24AECDB48C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4F98DF-3C38-497C-BAE7-8F856EA2A5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6AA7D7-DE09-4D54-80ED-7A07A68C5A4D}" type="datetimeFigureOut">
              <a:rPr lang="en-US" smtClean="0"/>
              <a:t>1/11/2021</a:t>
            </a:fld>
            <a:endParaRPr lang="en-US"/>
          </a:p>
        </p:txBody>
      </p:sp>
      <p:sp>
        <p:nvSpPr>
          <p:cNvPr id="5" name="Footer Placeholder 4">
            <a:extLst>
              <a:ext uri="{FF2B5EF4-FFF2-40B4-BE49-F238E27FC236}">
                <a16:creationId xmlns:a16="http://schemas.microsoft.com/office/drawing/2014/main" id="{99455A79-4E53-48AC-8B64-1FF03B9E5C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C58DD5-1659-46B6-BD7D-3BCE08E677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922548-2FFB-49DD-A0C9-B3DB4072E7C1}" type="slidenum">
              <a:rPr lang="en-US" smtClean="0"/>
              <a:t>‹#›</a:t>
            </a:fld>
            <a:endParaRPr lang="en-US"/>
          </a:p>
        </p:txBody>
      </p:sp>
    </p:spTree>
    <p:extLst>
      <p:ext uri="{BB962C8B-B14F-4D97-AF65-F5344CB8AC3E}">
        <p14:creationId xmlns:p14="http://schemas.microsoft.com/office/powerpoint/2010/main" val="458856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smile.amazon.com/Ghost-Wires-Adventures-Worlds-Wanted/dp/0316037729/"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smile.amazon.com/Social-Engineering-Art-Human-Hacking/dp/0470639539/"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smile.amazon.com/Ghost-Wires-Adventures-Worlds-Wanted/dp/0316037729/" TargetMode="External"/><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www.citibank-accountonline.com/" TargetMode="External"/><Relationship Id="rId2" Type="http://schemas.openxmlformats.org/officeDocument/2006/relationships/hyperlink" Target="http://www.citicard.com/" TargetMode="External"/><Relationship Id="rId1" Type="http://schemas.openxmlformats.org/officeDocument/2006/relationships/slideLayout" Target="../slideLayouts/slideLayout2.xml"/><Relationship Id="rId4" Type="http://schemas.openxmlformats.org/officeDocument/2006/relationships/hyperlink" Target="http://www.payaccount.me.uk/"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www.whuffo.com/"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7BB7D-10C8-48ED-83C3-010E41DCA7B9}"/>
              </a:ext>
            </a:extLst>
          </p:cNvPr>
          <p:cNvSpPr>
            <a:spLocks noGrp="1"/>
          </p:cNvSpPr>
          <p:nvPr>
            <p:ph type="ctrTitle"/>
          </p:nvPr>
        </p:nvSpPr>
        <p:spPr/>
        <p:txBody>
          <a:bodyPr/>
          <a:lstStyle/>
          <a:p>
            <a:r>
              <a:rPr lang="en-US" dirty="0"/>
              <a:t>CS2550 Foundations of Cybersecurity</a:t>
            </a:r>
          </a:p>
        </p:txBody>
      </p:sp>
      <p:sp>
        <p:nvSpPr>
          <p:cNvPr id="3" name="Subtitle 2">
            <a:extLst>
              <a:ext uri="{FF2B5EF4-FFF2-40B4-BE49-F238E27FC236}">
                <a16:creationId xmlns:a16="http://schemas.microsoft.com/office/drawing/2014/main" id="{61106F3B-B01C-4EB8-B20E-09AD9ACAF9A5}"/>
              </a:ext>
            </a:extLst>
          </p:cNvPr>
          <p:cNvSpPr>
            <a:spLocks noGrp="1"/>
          </p:cNvSpPr>
          <p:nvPr>
            <p:ph type="subTitle" idx="1"/>
          </p:nvPr>
        </p:nvSpPr>
        <p:spPr/>
        <p:txBody>
          <a:bodyPr/>
          <a:lstStyle/>
          <a:p>
            <a:r>
              <a:rPr lang="en-US" dirty="0"/>
              <a:t>Social Engineering</a:t>
            </a:r>
          </a:p>
        </p:txBody>
      </p:sp>
    </p:spTree>
    <p:extLst>
      <p:ext uri="{BB962C8B-B14F-4D97-AF65-F5344CB8AC3E}">
        <p14:creationId xmlns:p14="http://schemas.microsoft.com/office/powerpoint/2010/main" val="1691568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437BA7C-AC0A-40EB-AF01-2BE5060D6F9F}"/>
              </a:ext>
            </a:extLst>
          </p:cNvPr>
          <p:cNvSpPr>
            <a:spLocks noGrp="1"/>
          </p:cNvSpPr>
          <p:nvPr>
            <p:ph type="title"/>
          </p:nvPr>
        </p:nvSpPr>
        <p:spPr>
          <a:xfrm>
            <a:off x="5232400" y="1367673"/>
            <a:ext cx="6124576" cy="2665509"/>
          </a:xfrm>
        </p:spPr>
        <p:txBody>
          <a:bodyPr vert="horz" lIns="91440" tIns="45720" rIns="91440" bIns="45720" rtlCol="0" anchor="b">
            <a:normAutofit/>
          </a:bodyPr>
          <a:lstStyle/>
          <a:p>
            <a:pPr algn="r"/>
            <a:r>
              <a:rPr lang="en-US" sz="7200">
                <a:solidFill>
                  <a:schemeClr val="bg1"/>
                </a:solidFill>
              </a:rPr>
              <a:t>Cognitive Biases</a:t>
            </a:r>
          </a:p>
        </p:txBody>
      </p:sp>
      <p:sp>
        <p:nvSpPr>
          <p:cNvPr id="5" name="Text Placeholder 4">
            <a:extLst>
              <a:ext uri="{FF2B5EF4-FFF2-40B4-BE49-F238E27FC236}">
                <a16:creationId xmlns:a16="http://schemas.microsoft.com/office/drawing/2014/main" id="{5C656E7B-3033-4890-ACF1-F0355525159E}"/>
              </a:ext>
            </a:extLst>
          </p:cNvPr>
          <p:cNvSpPr>
            <a:spLocks noGrp="1"/>
          </p:cNvSpPr>
          <p:nvPr>
            <p:ph type="body" idx="1"/>
          </p:nvPr>
        </p:nvSpPr>
        <p:spPr>
          <a:xfrm>
            <a:off x="5228702" y="4414180"/>
            <a:ext cx="6128274" cy="884538"/>
          </a:xfrm>
        </p:spPr>
        <p:txBody>
          <a:bodyPr vert="horz" lIns="91440" tIns="45720" rIns="91440" bIns="45720" rtlCol="0">
            <a:normAutofit/>
          </a:bodyPr>
          <a:lstStyle/>
          <a:p>
            <a:pPr algn="r"/>
            <a:endParaRPr lang="en-US">
              <a:solidFill>
                <a:schemeClr val="bg1"/>
              </a:solidFill>
            </a:endParaRPr>
          </a:p>
        </p:txBody>
      </p:sp>
      <p:pic>
        <p:nvPicPr>
          <p:cNvPr id="7" name="Picture 6">
            <a:extLst>
              <a:ext uri="{FF2B5EF4-FFF2-40B4-BE49-F238E27FC236}">
                <a16:creationId xmlns:a16="http://schemas.microsoft.com/office/drawing/2014/main" id="{CD312C4E-3FCA-4DF3-AC05-EB8E8C66DA40}"/>
              </a:ext>
            </a:extLst>
          </p:cNvPr>
          <p:cNvPicPr>
            <a:picLocks noChangeAspect="1"/>
          </p:cNvPicPr>
          <p:nvPr/>
        </p:nvPicPr>
        <p:blipFill rotWithShape="1">
          <a:blip r:embed="rId2"/>
          <a:srcRect l="49857" r="370"/>
          <a:stretch/>
        </p:blipFill>
        <p:spPr>
          <a:xfrm>
            <a:off x="1" y="10"/>
            <a:ext cx="4551219"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p:spPr>
      </p:pic>
      <p:grpSp>
        <p:nvGrpSpPr>
          <p:cNvPr id="13" name="Group 12">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4" name="Freeform: Shape 13">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80433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4C1241-496C-4274-93A6-02414D21F31C}"/>
              </a:ext>
            </a:extLst>
          </p:cNvPr>
          <p:cNvPicPr>
            <a:picLocks noChangeAspect="1"/>
          </p:cNvPicPr>
          <p:nvPr/>
        </p:nvPicPr>
        <p:blipFill rotWithShape="1">
          <a:blip r:embed="rId2">
            <a:extLst>
              <a:ext uri="{28A0092B-C50C-407E-A947-70E740481C1C}">
                <a14:useLocalDpi xmlns:a14="http://schemas.microsoft.com/office/drawing/2010/main" val="0"/>
              </a:ext>
            </a:extLst>
          </a:blip>
          <a:srcRect t="2875" b="3355"/>
          <a:stretch/>
        </p:blipFill>
        <p:spPr>
          <a:xfrm>
            <a:off x="1530766" y="6994"/>
            <a:ext cx="9130467" cy="6844011"/>
          </a:xfrm>
          <a:prstGeom prst="rect">
            <a:avLst/>
          </a:prstGeom>
        </p:spPr>
      </p:pic>
    </p:spTree>
    <p:extLst>
      <p:ext uri="{BB962C8B-B14F-4D97-AF65-F5344CB8AC3E}">
        <p14:creationId xmlns:p14="http://schemas.microsoft.com/office/powerpoint/2010/main" val="2469960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0BF8C-A105-4E05-8120-1A133AA7B580}"/>
              </a:ext>
            </a:extLst>
          </p:cNvPr>
          <p:cNvSpPr>
            <a:spLocks noGrp="1"/>
          </p:cNvSpPr>
          <p:nvPr>
            <p:ph type="title"/>
          </p:nvPr>
        </p:nvSpPr>
        <p:spPr/>
        <p:txBody>
          <a:bodyPr/>
          <a:lstStyle/>
          <a:p>
            <a:r>
              <a:rPr lang="en-US" dirty="0"/>
              <a:t>Cognitive Biases</a:t>
            </a:r>
          </a:p>
        </p:txBody>
      </p:sp>
      <p:sp>
        <p:nvSpPr>
          <p:cNvPr id="3" name="Content Placeholder 2">
            <a:extLst>
              <a:ext uri="{FF2B5EF4-FFF2-40B4-BE49-F238E27FC236}">
                <a16:creationId xmlns:a16="http://schemas.microsoft.com/office/drawing/2014/main" id="{8FE1421E-1411-4F88-9ECA-5C334727BB72}"/>
              </a:ext>
            </a:extLst>
          </p:cNvPr>
          <p:cNvSpPr>
            <a:spLocks noGrp="1"/>
          </p:cNvSpPr>
          <p:nvPr>
            <p:ph idx="1"/>
          </p:nvPr>
        </p:nvSpPr>
        <p:spPr>
          <a:xfrm>
            <a:off x="838200" y="2886635"/>
            <a:ext cx="3249706" cy="3290328"/>
          </a:xfrm>
        </p:spPr>
        <p:txBody>
          <a:bodyPr/>
          <a:lstStyle/>
          <a:p>
            <a:pPr marL="0" indent="0">
              <a:buNone/>
            </a:pPr>
            <a:r>
              <a:rPr lang="en-US" dirty="0"/>
              <a:t>Automation bias</a:t>
            </a:r>
          </a:p>
          <a:p>
            <a:pPr marL="0" indent="0">
              <a:buNone/>
            </a:pPr>
            <a:r>
              <a:rPr lang="en-US" dirty="0"/>
              <a:t>Belief bias</a:t>
            </a:r>
          </a:p>
          <a:p>
            <a:pPr marL="0" indent="0">
              <a:buNone/>
            </a:pPr>
            <a:r>
              <a:rPr lang="en-US" dirty="0"/>
              <a:t>Confirmation bias</a:t>
            </a:r>
          </a:p>
          <a:p>
            <a:pPr marL="0" indent="0">
              <a:buNone/>
            </a:pPr>
            <a:r>
              <a:rPr lang="en-US" dirty="0"/>
              <a:t>Courtesy bias</a:t>
            </a:r>
          </a:p>
          <a:p>
            <a:pPr marL="0" indent="0">
              <a:buNone/>
            </a:pPr>
            <a:r>
              <a:rPr lang="en-US" dirty="0"/>
              <a:t>Framing effect</a:t>
            </a:r>
          </a:p>
          <a:p>
            <a:pPr marL="0" indent="0">
              <a:buNone/>
            </a:pPr>
            <a:r>
              <a:rPr lang="en-US" dirty="0"/>
              <a:t>Stereotyping</a:t>
            </a:r>
          </a:p>
        </p:txBody>
      </p:sp>
      <p:sp>
        <p:nvSpPr>
          <p:cNvPr id="4" name="Content Placeholder 2">
            <a:extLst>
              <a:ext uri="{FF2B5EF4-FFF2-40B4-BE49-F238E27FC236}">
                <a16:creationId xmlns:a16="http://schemas.microsoft.com/office/drawing/2014/main" id="{AC5F4A7B-1753-4189-9508-C557AB30B9E9}"/>
              </a:ext>
            </a:extLst>
          </p:cNvPr>
          <p:cNvSpPr txBox="1">
            <a:spLocks/>
          </p:cNvSpPr>
          <p:nvPr/>
        </p:nvSpPr>
        <p:spPr>
          <a:xfrm>
            <a:off x="838200" y="2166470"/>
            <a:ext cx="3249706" cy="7201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u="sng" dirty="0"/>
              <a:t>Behavioral Biases</a:t>
            </a:r>
          </a:p>
        </p:txBody>
      </p:sp>
      <p:grpSp>
        <p:nvGrpSpPr>
          <p:cNvPr id="10" name="Group 9">
            <a:extLst>
              <a:ext uri="{FF2B5EF4-FFF2-40B4-BE49-F238E27FC236}">
                <a16:creationId xmlns:a16="http://schemas.microsoft.com/office/drawing/2014/main" id="{91054AEF-8997-4EEA-91B7-718D46C1FD28}"/>
              </a:ext>
            </a:extLst>
          </p:cNvPr>
          <p:cNvGrpSpPr/>
          <p:nvPr/>
        </p:nvGrpSpPr>
        <p:grpSpPr>
          <a:xfrm>
            <a:off x="4390559" y="2166470"/>
            <a:ext cx="3249706" cy="4010493"/>
            <a:chOff x="4087906" y="2166470"/>
            <a:chExt cx="3249706" cy="4010493"/>
          </a:xfrm>
        </p:grpSpPr>
        <p:sp>
          <p:nvSpPr>
            <p:cNvPr id="5" name="Content Placeholder 2">
              <a:extLst>
                <a:ext uri="{FF2B5EF4-FFF2-40B4-BE49-F238E27FC236}">
                  <a16:creationId xmlns:a16="http://schemas.microsoft.com/office/drawing/2014/main" id="{5F8566F7-A226-43D5-8C3E-2D0BCB5F6F6F}"/>
                </a:ext>
              </a:extLst>
            </p:cNvPr>
            <p:cNvSpPr txBox="1">
              <a:spLocks/>
            </p:cNvSpPr>
            <p:nvPr/>
          </p:nvSpPr>
          <p:spPr>
            <a:xfrm>
              <a:off x="4087906" y="2886635"/>
              <a:ext cx="3249706" cy="3290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Authority bias</a:t>
              </a:r>
            </a:p>
            <a:p>
              <a:pPr marL="0" indent="0">
                <a:buNone/>
              </a:pPr>
              <a:r>
                <a:rPr lang="en-US" dirty="0"/>
                <a:t>Halo effect</a:t>
              </a:r>
            </a:p>
            <a:p>
              <a:pPr marL="0" indent="0">
                <a:buNone/>
              </a:pPr>
              <a:r>
                <a:rPr lang="en-US" dirty="0"/>
                <a:t>Ingroup bias</a:t>
              </a:r>
            </a:p>
          </p:txBody>
        </p:sp>
        <p:sp>
          <p:nvSpPr>
            <p:cNvPr id="6" name="Content Placeholder 2">
              <a:extLst>
                <a:ext uri="{FF2B5EF4-FFF2-40B4-BE49-F238E27FC236}">
                  <a16:creationId xmlns:a16="http://schemas.microsoft.com/office/drawing/2014/main" id="{6E63B3A6-499A-4859-93EF-8F2327FA547C}"/>
                </a:ext>
              </a:extLst>
            </p:cNvPr>
            <p:cNvSpPr txBox="1">
              <a:spLocks/>
            </p:cNvSpPr>
            <p:nvPr/>
          </p:nvSpPr>
          <p:spPr>
            <a:xfrm>
              <a:off x="4087906" y="2166470"/>
              <a:ext cx="3249706" cy="7201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u="sng" dirty="0"/>
                <a:t>Social Biases</a:t>
              </a:r>
            </a:p>
          </p:txBody>
        </p:sp>
      </p:grpSp>
      <p:grpSp>
        <p:nvGrpSpPr>
          <p:cNvPr id="9" name="Group 8">
            <a:extLst>
              <a:ext uri="{FF2B5EF4-FFF2-40B4-BE49-F238E27FC236}">
                <a16:creationId xmlns:a16="http://schemas.microsoft.com/office/drawing/2014/main" id="{BC67F724-B74B-4281-A571-0166A7E6EE06}"/>
              </a:ext>
            </a:extLst>
          </p:cNvPr>
          <p:cNvGrpSpPr/>
          <p:nvPr/>
        </p:nvGrpSpPr>
        <p:grpSpPr>
          <a:xfrm>
            <a:off x="7942919" y="2166470"/>
            <a:ext cx="3249706" cy="4010493"/>
            <a:chOff x="7337612" y="2166470"/>
            <a:chExt cx="3249706" cy="4010493"/>
          </a:xfrm>
        </p:grpSpPr>
        <p:sp>
          <p:nvSpPr>
            <p:cNvPr id="7" name="Content Placeholder 2">
              <a:extLst>
                <a:ext uri="{FF2B5EF4-FFF2-40B4-BE49-F238E27FC236}">
                  <a16:creationId xmlns:a16="http://schemas.microsoft.com/office/drawing/2014/main" id="{704F42F0-1BC7-442D-A9B3-F5A605317E51}"/>
                </a:ext>
              </a:extLst>
            </p:cNvPr>
            <p:cNvSpPr txBox="1">
              <a:spLocks/>
            </p:cNvSpPr>
            <p:nvPr/>
          </p:nvSpPr>
          <p:spPr>
            <a:xfrm>
              <a:off x="7337612" y="2886635"/>
              <a:ext cx="3249706" cy="3290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Context effect</a:t>
              </a:r>
            </a:p>
            <a:p>
              <a:pPr marL="0" indent="0">
                <a:buNone/>
              </a:pPr>
              <a:r>
                <a:rPr lang="en-US" dirty="0"/>
                <a:t>Suggestibility</a:t>
              </a:r>
            </a:p>
            <a:p>
              <a:pPr marL="0" indent="0">
                <a:buNone/>
              </a:pPr>
              <a:endParaRPr lang="en-US" dirty="0"/>
            </a:p>
          </p:txBody>
        </p:sp>
        <p:sp>
          <p:nvSpPr>
            <p:cNvPr id="8" name="Content Placeholder 2">
              <a:extLst>
                <a:ext uri="{FF2B5EF4-FFF2-40B4-BE49-F238E27FC236}">
                  <a16:creationId xmlns:a16="http://schemas.microsoft.com/office/drawing/2014/main" id="{D66BCF74-9F49-484B-BA55-ED006F887BF4}"/>
                </a:ext>
              </a:extLst>
            </p:cNvPr>
            <p:cNvSpPr txBox="1">
              <a:spLocks/>
            </p:cNvSpPr>
            <p:nvPr/>
          </p:nvSpPr>
          <p:spPr>
            <a:xfrm>
              <a:off x="7337612" y="2166470"/>
              <a:ext cx="3249706" cy="7201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u="sng" dirty="0"/>
                <a:t>Memory Biases</a:t>
              </a:r>
            </a:p>
          </p:txBody>
        </p:sp>
      </p:grpSp>
    </p:spTree>
    <p:extLst>
      <p:ext uri="{BB962C8B-B14F-4D97-AF65-F5344CB8AC3E}">
        <p14:creationId xmlns:p14="http://schemas.microsoft.com/office/powerpoint/2010/main" val="2128873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35DBE-F896-4E1C-82DD-D99984841839}"/>
              </a:ext>
            </a:extLst>
          </p:cNvPr>
          <p:cNvSpPr>
            <a:spLocks noGrp="1"/>
          </p:cNvSpPr>
          <p:nvPr>
            <p:ph type="title"/>
          </p:nvPr>
        </p:nvSpPr>
        <p:spPr/>
        <p:txBody>
          <a:bodyPr/>
          <a:lstStyle/>
          <a:p>
            <a:r>
              <a:rPr lang="en-US"/>
              <a:t>Behavioral Biases</a:t>
            </a:r>
            <a:endParaRPr lang="en-US" dirty="0"/>
          </a:p>
        </p:txBody>
      </p:sp>
      <p:sp>
        <p:nvSpPr>
          <p:cNvPr id="3" name="Content Placeholder 2">
            <a:extLst>
              <a:ext uri="{FF2B5EF4-FFF2-40B4-BE49-F238E27FC236}">
                <a16:creationId xmlns:a16="http://schemas.microsoft.com/office/drawing/2014/main" id="{69ECC241-B189-489E-BC16-93D36EC80C9E}"/>
              </a:ext>
            </a:extLst>
          </p:cNvPr>
          <p:cNvSpPr>
            <a:spLocks noGrp="1"/>
          </p:cNvSpPr>
          <p:nvPr>
            <p:ph idx="1"/>
          </p:nvPr>
        </p:nvSpPr>
        <p:spPr>
          <a:xfrm>
            <a:off x="838199" y="1607672"/>
            <a:ext cx="11150601" cy="5250328"/>
          </a:xfrm>
        </p:spPr>
        <p:txBody>
          <a:bodyPr>
            <a:normAutofit/>
          </a:bodyPr>
          <a:lstStyle/>
          <a:p>
            <a:pPr marL="0" indent="0">
              <a:buNone/>
            </a:pPr>
            <a:r>
              <a:rPr lang="en-US" dirty="0"/>
              <a:t>Belief bias</a:t>
            </a:r>
          </a:p>
          <a:p>
            <a:pPr lvl="1"/>
            <a:r>
              <a:rPr lang="en-US" dirty="0"/>
              <a:t>Evaluation of an argument is based on the believability of the conclusion</a:t>
            </a:r>
          </a:p>
          <a:p>
            <a:pPr marL="0" indent="0">
              <a:buNone/>
            </a:pPr>
            <a:r>
              <a:rPr lang="en-US" dirty="0"/>
              <a:t>Confirmation bias</a:t>
            </a:r>
          </a:p>
          <a:p>
            <a:pPr lvl="1"/>
            <a:r>
              <a:rPr lang="en-US" dirty="0"/>
              <a:t>Tendency to search out and interpret information that confirms existing preconceptions</a:t>
            </a:r>
          </a:p>
          <a:p>
            <a:pPr marL="0" indent="0">
              <a:buNone/>
            </a:pPr>
            <a:r>
              <a:rPr lang="en-US" dirty="0"/>
              <a:t>Courtesy bias</a:t>
            </a:r>
          </a:p>
          <a:p>
            <a:pPr lvl="1"/>
            <a:r>
              <a:rPr lang="en-US" dirty="0"/>
              <a:t>Urge to avoid offending people</a:t>
            </a:r>
          </a:p>
          <a:p>
            <a:pPr marL="0" indent="0">
              <a:buNone/>
            </a:pPr>
            <a:r>
              <a:rPr lang="en-US" dirty="0"/>
              <a:t>Framing effect</a:t>
            </a:r>
          </a:p>
          <a:p>
            <a:pPr lvl="1"/>
            <a:r>
              <a:rPr lang="en-US" dirty="0"/>
              <a:t>Drawing different conclusions from the same info, based on how it was presented</a:t>
            </a:r>
          </a:p>
          <a:p>
            <a:pPr marL="0" indent="0">
              <a:buNone/>
            </a:pPr>
            <a:r>
              <a:rPr lang="en-US" dirty="0"/>
              <a:t>Stereotyping</a:t>
            </a:r>
          </a:p>
          <a:p>
            <a:pPr lvl="1"/>
            <a:r>
              <a:rPr lang="en-US" dirty="0"/>
              <a:t>Expecting members of groups to have certain characteristics</a:t>
            </a:r>
          </a:p>
        </p:txBody>
      </p:sp>
    </p:spTree>
    <p:extLst>
      <p:ext uri="{BB962C8B-B14F-4D97-AF65-F5344CB8AC3E}">
        <p14:creationId xmlns:p14="http://schemas.microsoft.com/office/powerpoint/2010/main" val="55224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anim calcmode="lin" valueType="num">
                                      <p:cBhvr>
                                        <p:cTn id="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anim calcmode="lin" valueType="num">
                                      <p:cBhvr>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anim calcmode="lin" valueType="num">
                                      <p:cBhvr>
                                        <p:cTn id="2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anim calcmode="lin" valueType="num">
                                      <p:cBhvr>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anim calcmode="lin" valueType="num">
                                      <p:cBhvr>
                                        <p:cTn id="3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anim calcmode="lin" valueType="num">
                                      <p:cBhvr>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8"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500"/>
                                        <p:tgtEl>
                                          <p:spTgt spid="3">
                                            <p:txEl>
                                              <p:pRg st="8" end="8"/>
                                            </p:txEl>
                                          </p:spTgt>
                                        </p:tgtEl>
                                      </p:cBhvr>
                                    </p:animEffect>
                                    <p:anim calcmode="lin" valueType="num">
                                      <p:cBhvr>
                                        <p:cTn id="44"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5" dur="500" fill="hold"/>
                                        <p:tgtEl>
                                          <p:spTgt spid="3">
                                            <p:txEl>
                                              <p:pRg st="8" end="8"/>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fade">
                                      <p:cBhvr>
                                        <p:cTn id="48" dur="500"/>
                                        <p:tgtEl>
                                          <p:spTgt spid="3">
                                            <p:txEl>
                                              <p:pRg st="9" end="9"/>
                                            </p:txEl>
                                          </p:spTgt>
                                        </p:tgtEl>
                                      </p:cBhvr>
                                    </p:animEffect>
                                    <p:anim calcmode="lin" valueType="num">
                                      <p:cBhvr>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0" dur="5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35DBE-F896-4E1C-82DD-D99984841839}"/>
              </a:ext>
            </a:extLst>
          </p:cNvPr>
          <p:cNvSpPr>
            <a:spLocks noGrp="1"/>
          </p:cNvSpPr>
          <p:nvPr>
            <p:ph type="title"/>
          </p:nvPr>
        </p:nvSpPr>
        <p:spPr/>
        <p:txBody>
          <a:bodyPr/>
          <a:lstStyle/>
          <a:p>
            <a:r>
              <a:rPr lang="en-US" dirty="0"/>
              <a:t>Social Biases</a:t>
            </a:r>
          </a:p>
        </p:txBody>
      </p:sp>
      <p:sp>
        <p:nvSpPr>
          <p:cNvPr id="3" name="Content Placeholder 2">
            <a:extLst>
              <a:ext uri="{FF2B5EF4-FFF2-40B4-BE49-F238E27FC236}">
                <a16:creationId xmlns:a16="http://schemas.microsoft.com/office/drawing/2014/main" id="{69ECC241-B189-489E-BC16-93D36EC80C9E}"/>
              </a:ext>
            </a:extLst>
          </p:cNvPr>
          <p:cNvSpPr>
            <a:spLocks noGrp="1"/>
          </p:cNvSpPr>
          <p:nvPr>
            <p:ph idx="1"/>
          </p:nvPr>
        </p:nvSpPr>
        <p:spPr>
          <a:xfrm>
            <a:off x="838199" y="1607672"/>
            <a:ext cx="11150601" cy="5250328"/>
          </a:xfrm>
        </p:spPr>
        <p:txBody>
          <a:bodyPr>
            <a:normAutofit/>
          </a:bodyPr>
          <a:lstStyle/>
          <a:p>
            <a:pPr marL="0" indent="0">
              <a:buNone/>
            </a:pPr>
            <a:r>
              <a:rPr lang="en-US" dirty="0"/>
              <a:t>Authority bias</a:t>
            </a:r>
          </a:p>
          <a:p>
            <a:pPr lvl="1"/>
            <a:r>
              <a:rPr lang="en-US" dirty="0"/>
              <a:t>Tendency to believe and be influenced by authority figures, regardless of content</a:t>
            </a:r>
          </a:p>
          <a:p>
            <a:pPr marL="0" indent="0">
              <a:buNone/>
            </a:pPr>
            <a:r>
              <a:rPr lang="en-US" dirty="0"/>
              <a:t>Halo effect</a:t>
            </a:r>
          </a:p>
          <a:p>
            <a:pPr lvl="1"/>
            <a:r>
              <a:rPr lang="en-US" dirty="0"/>
              <a:t>Tendency for positive personality traits from one area to “spill” into another</a:t>
            </a:r>
          </a:p>
          <a:p>
            <a:pPr marL="0" indent="0">
              <a:buNone/>
            </a:pPr>
            <a:r>
              <a:rPr lang="en-US" dirty="0"/>
              <a:t>Ingroup bias</a:t>
            </a:r>
          </a:p>
          <a:p>
            <a:pPr lvl="1"/>
            <a:r>
              <a:rPr lang="en-US" dirty="0"/>
              <a:t>Tendency to give preferential treatment to others from your own group</a:t>
            </a:r>
          </a:p>
        </p:txBody>
      </p:sp>
    </p:spTree>
    <p:extLst>
      <p:ext uri="{BB962C8B-B14F-4D97-AF65-F5344CB8AC3E}">
        <p14:creationId xmlns:p14="http://schemas.microsoft.com/office/powerpoint/2010/main" val="16339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anim calcmode="lin" valueType="num">
                                      <p:cBhvr>
                                        <p:cTn id="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anim calcmode="lin" valueType="num">
                                      <p:cBhvr>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anim calcmode="lin" valueType="num">
                                      <p:cBhvr>
                                        <p:cTn id="2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anim calcmode="lin" valueType="num">
                                      <p:cBhvr>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4D31C-2550-4A39-9F74-D30D2163D431}"/>
              </a:ext>
            </a:extLst>
          </p:cNvPr>
          <p:cNvSpPr>
            <a:spLocks noGrp="1"/>
          </p:cNvSpPr>
          <p:nvPr>
            <p:ph type="title"/>
          </p:nvPr>
        </p:nvSpPr>
        <p:spPr/>
        <p:txBody>
          <a:bodyPr/>
          <a:lstStyle/>
          <a:p>
            <a:r>
              <a:rPr lang="en-US" dirty="0"/>
              <a:t>Memory Biases</a:t>
            </a:r>
          </a:p>
        </p:txBody>
      </p:sp>
      <p:sp>
        <p:nvSpPr>
          <p:cNvPr id="3" name="Content Placeholder 2">
            <a:extLst>
              <a:ext uri="{FF2B5EF4-FFF2-40B4-BE49-F238E27FC236}">
                <a16:creationId xmlns:a16="http://schemas.microsoft.com/office/drawing/2014/main" id="{E9D12612-C457-4B43-A951-995C9345DA97}"/>
              </a:ext>
            </a:extLst>
          </p:cNvPr>
          <p:cNvSpPr>
            <a:spLocks noGrp="1"/>
          </p:cNvSpPr>
          <p:nvPr>
            <p:ph idx="1"/>
          </p:nvPr>
        </p:nvSpPr>
        <p:spPr/>
        <p:txBody>
          <a:bodyPr/>
          <a:lstStyle/>
          <a:p>
            <a:pPr marL="0" indent="0">
              <a:buNone/>
            </a:pPr>
            <a:r>
              <a:rPr lang="en-US" dirty="0"/>
              <a:t>Context effect</a:t>
            </a:r>
          </a:p>
          <a:p>
            <a:pPr lvl="1"/>
            <a:r>
              <a:rPr lang="en-US" dirty="0"/>
              <a:t>Cognition and memory are dependent on context</a:t>
            </a:r>
          </a:p>
          <a:p>
            <a:pPr marL="0" indent="0">
              <a:buNone/>
            </a:pPr>
            <a:r>
              <a:rPr lang="en-US" dirty="0"/>
              <a:t>Suggestibility</a:t>
            </a:r>
          </a:p>
          <a:p>
            <a:pPr lvl="1"/>
            <a:r>
              <a:rPr lang="en-US" dirty="0"/>
              <a:t>Misattributing ideas from the questioner as one’s own</a:t>
            </a:r>
          </a:p>
        </p:txBody>
      </p:sp>
    </p:spTree>
    <p:extLst>
      <p:ext uri="{BB962C8B-B14F-4D97-AF65-F5344CB8AC3E}">
        <p14:creationId xmlns:p14="http://schemas.microsoft.com/office/powerpoint/2010/main" val="32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anim calcmode="lin" valueType="num">
                                      <p:cBhvr>
                                        <p:cTn id="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anim calcmode="lin" valueType="num">
                                      <p:cBhvr>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4A6B0C-8C4F-4A54-A0D6-AE59948158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CF78FB4-B19C-41DF-811C-65F4D45E5800}"/>
              </a:ext>
            </a:extLst>
          </p:cNvPr>
          <p:cNvSpPr>
            <a:spLocks noGrp="1"/>
          </p:cNvSpPr>
          <p:nvPr>
            <p:ph type="title"/>
          </p:nvPr>
        </p:nvSpPr>
        <p:spPr>
          <a:xfrm>
            <a:off x="1015024" y="1354818"/>
            <a:ext cx="10341952" cy="2678364"/>
          </a:xfrm>
        </p:spPr>
        <p:txBody>
          <a:bodyPr vert="horz" lIns="91440" tIns="45720" rIns="91440" bIns="45720" rtlCol="0" anchor="b">
            <a:normAutofit/>
          </a:bodyPr>
          <a:lstStyle/>
          <a:p>
            <a:pPr algn="r"/>
            <a:r>
              <a:rPr lang="en-US" sz="7200" kern="1200">
                <a:solidFill>
                  <a:schemeClr val="bg1"/>
                </a:solidFill>
                <a:latin typeface="+mj-lt"/>
                <a:ea typeface="+mj-ea"/>
                <a:cs typeface="+mj-cs"/>
              </a:rPr>
              <a:t>Social Engineering Techniques</a:t>
            </a:r>
          </a:p>
        </p:txBody>
      </p:sp>
      <p:sp>
        <p:nvSpPr>
          <p:cNvPr id="5" name="Text Placeholder 4">
            <a:extLst>
              <a:ext uri="{FF2B5EF4-FFF2-40B4-BE49-F238E27FC236}">
                <a16:creationId xmlns:a16="http://schemas.microsoft.com/office/drawing/2014/main" id="{26CB8097-AA4B-4A00-9F26-4B37A458A710}"/>
              </a:ext>
            </a:extLst>
          </p:cNvPr>
          <p:cNvSpPr>
            <a:spLocks noGrp="1"/>
          </p:cNvSpPr>
          <p:nvPr>
            <p:ph type="body" idx="1"/>
          </p:nvPr>
        </p:nvSpPr>
        <p:spPr>
          <a:xfrm>
            <a:off x="4350284" y="4414180"/>
            <a:ext cx="7006691" cy="884538"/>
          </a:xfrm>
        </p:spPr>
        <p:txBody>
          <a:bodyPr vert="horz" lIns="91440" tIns="45720" rIns="91440" bIns="45720" rtlCol="0">
            <a:normAutofit/>
          </a:bodyPr>
          <a:lstStyle/>
          <a:p>
            <a:pPr algn="r"/>
            <a:r>
              <a:rPr lang="en-US" sz="1300" kern="1200">
                <a:solidFill>
                  <a:schemeClr val="bg1"/>
                </a:solidFill>
                <a:latin typeface="+mn-lt"/>
                <a:ea typeface="+mn-ea"/>
                <a:cs typeface="+mn-cs"/>
              </a:rPr>
              <a:t>Research</a:t>
            </a:r>
          </a:p>
          <a:p>
            <a:pPr algn="r"/>
            <a:r>
              <a:rPr lang="en-US" sz="1300" kern="1200">
                <a:solidFill>
                  <a:schemeClr val="bg1"/>
                </a:solidFill>
                <a:latin typeface="+mn-lt"/>
                <a:ea typeface="+mn-ea"/>
                <a:cs typeface="+mn-cs"/>
              </a:rPr>
              <a:t>Pretexting</a:t>
            </a:r>
          </a:p>
          <a:p>
            <a:pPr algn="r"/>
            <a:r>
              <a:rPr lang="en-US" sz="1300" kern="1200">
                <a:solidFill>
                  <a:schemeClr val="bg1"/>
                </a:solidFill>
                <a:latin typeface="+mn-lt"/>
                <a:ea typeface="+mn-ea"/>
                <a:cs typeface="+mn-cs"/>
              </a:rPr>
              <a:t>Elicitation and Persuasion </a:t>
            </a:r>
          </a:p>
        </p:txBody>
      </p:sp>
      <p:sp>
        <p:nvSpPr>
          <p:cNvPr id="12" name="Freeform: Shape 11">
            <a:extLst>
              <a:ext uri="{FF2B5EF4-FFF2-40B4-BE49-F238E27FC236}">
                <a16:creationId xmlns:a16="http://schemas.microsoft.com/office/drawing/2014/main" id="{A429DF74-9E63-4789-8989-B67CD7010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016251" y="3016250"/>
            <a:ext cx="6858000" cy="825498"/>
          </a:xfrm>
          <a:custGeom>
            <a:avLst/>
            <a:gdLst>
              <a:gd name="connsiteX0" fmla="*/ 6742558 w 6858000"/>
              <a:gd name="connsiteY0" fmla="*/ 499736 h 825498"/>
              <a:gd name="connsiteX1" fmla="*/ 6812057 w 6858000"/>
              <a:gd name="connsiteY1" fmla="*/ 519211 h 825498"/>
              <a:gd name="connsiteX2" fmla="*/ 6776799 w 6858000"/>
              <a:gd name="connsiteY2" fmla="*/ 514438 h 825498"/>
              <a:gd name="connsiteX3" fmla="*/ 6625227 w 6858000"/>
              <a:gd name="connsiteY3" fmla="*/ 507591 h 825498"/>
              <a:gd name="connsiteX4" fmla="*/ 6662536 w 6858000"/>
              <a:gd name="connsiteY4" fmla="*/ 500498 h 825498"/>
              <a:gd name="connsiteX5" fmla="*/ 6645552 w 6858000"/>
              <a:gd name="connsiteY5" fmla="*/ 507580 h 825498"/>
              <a:gd name="connsiteX6" fmla="*/ 6513012 w 6858000"/>
              <a:gd name="connsiteY6" fmla="*/ 515082 h 825498"/>
              <a:gd name="connsiteX7" fmla="*/ 6546191 w 6858000"/>
              <a:gd name="connsiteY7" fmla="*/ 496279 h 825498"/>
              <a:gd name="connsiteX8" fmla="*/ 6521803 w 6858000"/>
              <a:gd name="connsiteY8" fmla="*/ 512615 h 825498"/>
              <a:gd name="connsiteX9" fmla="*/ 5935958 w 6858000"/>
              <a:gd name="connsiteY9" fmla="*/ 643374 h 825498"/>
              <a:gd name="connsiteX10" fmla="*/ 5993267 w 6858000"/>
              <a:gd name="connsiteY10" fmla="*/ 639757 h 825498"/>
              <a:gd name="connsiteX11" fmla="*/ 5964477 w 6858000"/>
              <a:gd name="connsiteY11" fmla="*/ 643207 h 825498"/>
              <a:gd name="connsiteX12" fmla="*/ 5883762 w 6858000"/>
              <a:gd name="connsiteY12" fmla="*/ 625473 h 825498"/>
              <a:gd name="connsiteX13" fmla="*/ 5935941 w 6858000"/>
              <a:gd name="connsiteY13" fmla="*/ 643372 h 825498"/>
              <a:gd name="connsiteX14" fmla="*/ 5909350 w 6858000"/>
              <a:gd name="connsiteY14" fmla="*/ 636492 h 825498"/>
              <a:gd name="connsiteX15" fmla="*/ 5507674 w 6858000"/>
              <a:gd name="connsiteY15" fmla="*/ 462345 h 825498"/>
              <a:gd name="connsiteX16" fmla="*/ 5531687 w 6858000"/>
              <a:gd name="connsiteY16" fmla="*/ 451730 h 825498"/>
              <a:gd name="connsiteX17" fmla="*/ 5520422 w 6858000"/>
              <a:gd name="connsiteY17" fmla="*/ 460125 h 825498"/>
              <a:gd name="connsiteX18" fmla="*/ 5308185 w 6858000"/>
              <a:gd name="connsiteY18" fmla="*/ 440592 h 825498"/>
              <a:gd name="connsiteX19" fmla="*/ 5312288 w 6858000"/>
              <a:gd name="connsiteY19" fmla="*/ 438109 h 825498"/>
              <a:gd name="connsiteX20" fmla="*/ 5317382 w 6858000"/>
              <a:gd name="connsiteY20" fmla="*/ 437516 h 825498"/>
              <a:gd name="connsiteX21" fmla="*/ 5087451 w 6858000"/>
              <a:gd name="connsiteY21" fmla="*/ 476086 h 825498"/>
              <a:gd name="connsiteX22" fmla="*/ 5133209 w 6858000"/>
              <a:gd name="connsiteY22" fmla="*/ 489108 h 825498"/>
              <a:gd name="connsiteX23" fmla="*/ 5102460 w 6858000"/>
              <a:gd name="connsiteY23" fmla="*/ 481967 h 825498"/>
              <a:gd name="connsiteX24" fmla="*/ 5041538 w 6858000"/>
              <a:gd name="connsiteY24" fmla="*/ 462968 h 825498"/>
              <a:gd name="connsiteX25" fmla="*/ 5064790 w 6858000"/>
              <a:gd name="connsiteY25" fmla="*/ 467587 h 825498"/>
              <a:gd name="connsiteX26" fmla="*/ 5070579 w 6858000"/>
              <a:gd name="connsiteY26" fmla="*/ 469759 h 825498"/>
              <a:gd name="connsiteX27" fmla="*/ 4957458 w 6858000"/>
              <a:gd name="connsiteY27" fmla="*/ 419205 h 825498"/>
              <a:gd name="connsiteX28" fmla="*/ 4961456 w 6858000"/>
              <a:gd name="connsiteY28" fmla="*/ 420481 h 825498"/>
              <a:gd name="connsiteX29" fmla="*/ 4987033 w 6858000"/>
              <a:gd name="connsiteY29" fmla="*/ 436483 h 825498"/>
              <a:gd name="connsiteX30" fmla="*/ 4863344 w 6858000"/>
              <a:gd name="connsiteY30" fmla="*/ 407230 h 825498"/>
              <a:gd name="connsiteX31" fmla="*/ 4889270 w 6858000"/>
              <a:gd name="connsiteY31" fmla="*/ 414757 h 825498"/>
              <a:gd name="connsiteX32" fmla="*/ 4867614 w 6858000"/>
              <a:gd name="connsiteY32" fmla="*/ 409980 h 825498"/>
              <a:gd name="connsiteX33" fmla="*/ 4866598 w 6858000"/>
              <a:gd name="connsiteY33" fmla="*/ 409326 h 825498"/>
              <a:gd name="connsiteX34" fmla="*/ 3962162 w 6858000"/>
              <a:gd name="connsiteY34" fmla="*/ 411409 h 825498"/>
              <a:gd name="connsiteX35" fmla="*/ 4043830 w 6858000"/>
              <a:gd name="connsiteY35" fmla="*/ 395719 h 825498"/>
              <a:gd name="connsiteX36" fmla="*/ 4002410 w 6858000"/>
              <a:gd name="connsiteY36" fmla="*/ 409019 h 825498"/>
              <a:gd name="connsiteX37" fmla="*/ 2848821 w 6858000"/>
              <a:gd name="connsiteY37" fmla="*/ 455907 h 825498"/>
              <a:gd name="connsiteX38" fmla="*/ 2897785 w 6858000"/>
              <a:gd name="connsiteY38" fmla="*/ 440313 h 825498"/>
              <a:gd name="connsiteX39" fmla="*/ 2903542 w 6858000"/>
              <a:gd name="connsiteY39" fmla="*/ 439285 h 825498"/>
              <a:gd name="connsiteX40" fmla="*/ 2785442 w 6858000"/>
              <a:gd name="connsiteY40" fmla="*/ 506948 h 825498"/>
              <a:gd name="connsiteX41" fmla="*/ 2811779 w 6858000"/>
              <a:gd name="connsiteY41" fmla="*/ 496871 h 825498"/>
              <a:gd name="connsiteX42" fmla="*/ 2793022 w 6858000"/>
              <a:gd name="connsiteY42" fmla="*/ 506520 h 825498"/>
              <a:gd name="connsiteX43" fmla="*/ 2745376 w 6858000"/>
              <a:gd name="connsiteY43" fmla="*/ 501455 h 825498"/>
              <a:gd name="connsiteX44" fmla="*/ 2778004 w 6858000"/>
              <a:gd name="connsiteY44" fmla="*/ 507369 h 825498"/>
              <a:gd name="connsiteX45" fmla="*/ 2770757 w 6858000"/>
              <a:gd name="connsiteY45" fmla="*/ 507779 h 825498"/>
              <a:gd name="connsiteX46" fmla="*/ 2463020 w 6858000"/>
              <a:gd name="connsiteY46" fmla="*/ 387977 h 825498"/>
              <a:gd name="connsiteX47" fmla="*/ 2518249 w 6858000"/>
              <a:gd name="connsiteY47" fmla="*/ 379338 h 825498"/>
              <a:gd name="connsiteX48" fmla="*/ 2490551 w 6858000"/>
              <a:gd name="connsiteY48" fmla="*/ 385915 h 825498"/>
              <a:gd name="connsiteX49" fmla="*/ 1933219 w 6858000"/>
              <a:gd name="connsiteY49" fmla="*/ 188445 h 825498"/>
              <a:gd name="connsiteX50" fmla="*/ 1933220 w 6858000"/>
              <a:gd name="connsiteY50" fmla="*/ 188446 h 825498"/>
              <a:gd name="connsiteX51" fmla="*/ 1953414 w 6858000"/>
              <a:gd name="connsiteY51" fmla="*/ 212451 h 825498"/>
              <a:gd name="connsiteX52" fmla="*/ 1978655 w 6858000"/>
              <a:gd name="connsiteY52" fmla="*/ 244478 h 825498"/>
              <a:gd name="connsiteX53" fmla="*/ 1953413 w 6858000"/>
              <a:gd name="connsiteY53" fmla="*/ 212450 h 825498"/>
              <a:gd name="connsiteX54" fmla="*/ 1842158 w 6858000"/>
              <a:gd name="connsiteY54" fmla="*/ 82524 h 825498"/>
              <a:gd name="connsiteX55" fmla="*/ 1842159 w 6858000"/>
              <a:gd name="connsiteY55" fmla="*/ 82525 h 825498"/>
              <a:gd name="connsiteX56" fmla="*/ 1916455 w 6858000"/>
              <a:gd name="connsiteY56" fmla="*/ 173016 h 825498"/>
              <a:gd name="connsiteX57" fmla="*/ 1916454 w 6858000"/>
              <a:gd name="connsiteY57" fmla="*/ 173015 h 825498"/>
              <a:gd name="connsiteX58" fmla="*/ 338916 w 6858000"/>
              <a:gd name="connsiteY58" fmla="*/ 12999 h 825498"/>
              <a:gd name="connsiteX59" fmla="*/ 395626 w 6858000"/>
              <a:gd name="connsiteY59" fmla="*/ 22894 h 825498"/>
              <a:gd name="connsiteX60" fmla="*/ 367327 w 6858000"/>
              <a:gd name="connsiteY60" fmla="*/ 19086 h 825498"/>
              <a:gd name="connsiteX61" fmla="*/ 153394 w 6858000"/>
              <a:gd name="connsiteY61" fmla="*/ 30626 h 825498"/>
              <a:gd name="connsiteX62" fmla="*/ 228906 w 6858000"/>
              <a:gd name="connsiteY62" fmla="*/ 38895 h 825498"/>
              <a:gd name="connsiteX63" fmla="*/ 177271 w 6858000"/>
              <a:gd name="connsiteY63" fmla="*/ 34439 h 825498"/>
              <a:gd name="connsiteX64" fmla="*/ 0 w 6858000"/>
              <a:gd name="connsiteY64" fmla="*/ 19988 h 825498"/>
              <a:gd name="connsiteX65" fmla="*/ 0 w 6858000"/>
              <a:gd name="connsiteY65" fmla="*/ 484096 h 825498"/>
              <a:gd name="connsiteX66" fmla="*/ 1 w 6858000"/>
              <a:gd name="connsiteY66" fmla="*/ 484096 h 825498"/>
              <a:gd name="connsiteX67" fmla="*/ 1 w 6858000"/>
              <a:gd name="connsiteY67" fmla="*/ 484097 h 825498"/>
              <a:gd name="connsiteX68" fmla="*/ 2817 w 6858000"/>
              <a:gd name="connsiteY68" fmla="*/ 482970 h 825498"/>
              <a:gd name="connsiteX69" fmla="*/ 63587 w 6858000"/>
              <a:gd name="connsiteY69" fmla="*/ 468871 h 825498"/>
              <a:gd name="connsiteX70" fmla="*/ 176939 w 6858000"/>
              <a:gd name="connsiteY70" fmla="*/ 454966 h 825498"/>
              <a:gd name="connsiteX71" fmla="*/ 200182 w 6858000"/>
              <a:gd name="connsiteY71" fmla="*/ 446963 h 825498"/>
              <a:gd name="connsiteX72" fmla="*/ 340774 w 6858000"/>
              <a:gd name="connsiteY72" fmla="*/ 409051 h 825498"/>
              <a:gd name="connsiteX73" fmla="*/ 453364 w 6858000"/>
              <a:gd name="connsiteY73" fmla="*/ 409816 h 825498"/>
              <a:gd name="connsiteX74" fmla="*/ 462126 w 6858000"/>
              <a:gd name="connsiteY74" fmla="*/ 411530 h 825498"/>
              <a:gd name="connsiteX75" fmla="*/ 505182 w 6858000"/>
              <a:gd name="connsiteY75" fmla="*/ 424102 h 825498"/>
              <a:gd name="connsiteX76" fmla="*/ 571860 w 6858000"/>
              <a:gd name="connsiteY76" fmla="*/ 420674 h 825498"/>
              <a:gd name="connsiteX77" fmla="*/ 617772 w 6858000"/>
              <a:gd name="connsiteY77" fmla="*/ 403337 h 825498"/>
              <a:gd name="connsiteX78" fmla="*/ 674923 w 6858000"/>
              <a:gd name="connsiteY78" fmla="*/ 402575 h 825498"/>
              <a:gd name="connsiteX79" fmla="*/ 740268 w 6858000"/>
              <a:gd name="connsiteY79" fmla="*/ 413434 h 825498"/>
              <a:gd name="connsiteX80" fmla="*/ 769605 w 6858000"/>
              <a:gd name="connsiteY80" fmla="*/ 415720 h 825498"/>
              <a:gd name="connsiteX81" fmla="*/ 850189 w 6858000"/>
              <a:gd name="connsiteY81" fmla="*/ 438200 h 825498"/>
              <a:gd name="connsiteX82" fmla="*/ 898198 w 6858000"/>
              <a:gd name="connsiteY82" fmla="*/ 432676 h 825498"/>
              <a:gd name="connsiteX83" fmla="*/ 945444 w 6858000"/>
              <a:gd name="connsiteY83" fmla="*/ 417816 h 825498"/>
              <a:gd name="connsiteX84" fmla="*/ 975733 w 6858000"/>
              <a:gd name="connsiteY84" fmla="*/ 403527 h 825498"/>
              <a:gd name="connsiteX85" fmla="*/ 1036887 w 6858000"/>
              <a:gd name="connsiteY85" fmla="*/ 393431 h 825498"/>
              <a:gd name="connsiteX86" fmla="*/ 1048125 w 6858000"/>
              <a:gd name="connsiteY86" fmla="*/ 394955 h 825498"/>
              <a:gd name="connsiteX87" fmla="*/ 1230633 w 6858000"/>
              <a:gd name="connsiteY87" fmla="*/ 407529 h 825498"/>
              <a:gd name="connsiteX88" fmla="*/ 1303024 w 6858000"/>
              <a:gd name="connsiteY88" fmla="*/ 427722 h 825498"/>
              <a:gd name="connsiteX89" fmla="*/ 1318456 w 6858000"/>
              <a:gd name="connsiteY89" fmla="*/ 430198 h 825498"/>
              <a:gd name="connsiteX90" fmla="*/ 1472575 w 6858000"/>
              <a:gd name="connsiteY90" fmla="*/ 452870 h 825498"/>
              <a:gd name="connsiteX91" fmla="*/ 1489720 w 6858000"/>
              <a:gd name="connsiteY91" fmla="*/ 453821 h 825498"/>
              <a:gd name="connsiteX92" fmla="*/ 1537537 w 6858000"/>
              <a:gd name="connsiteY92" fmla="*/ 449821 h 825498"/>
              <a:gd name="connsiteX93" fmla="*/ 1650317 w 6858000"/>
              <a:gd name="connsiteY93" fmla="*/ 490970 h 825498"/>
              <a:gd name="connsiteX94" fmla="*/ 1763287 w 6858000"/>
              <a:gd name="connsiteY94" fmla="*/ 505069 h 825498"/>
              <a:gd name="connsiteX95" fmla="*/ 1825393 w 6858000"/>
              <a:gd name="connsiteY95" fmla="*/ 504877 h 825498"/>
              <a:gd name="connsiteX96" fmla="*/ 1869780 w 6858000"/>
              <a:gd name="connsiteY96" fmla="*/ 514975 h 825498"/>
              <a:gd name="connsiteX97" fmla="*/ 1978940 w 6858000"/>
              <a:gd name="connsiteY97" fmla="*/ 545646 h 825498"/>
              <a:gd name="connsiteX98" fmla="*/ 2030378 w 6858000"/>
              <a:gd name="connsiteY98" fmla="*/ 550408 h 825498"/>
              <a:gd name="connsiteX99" fmla="*/ 2085054 w 6858000"/>
              <a:gd name="connsiteY99" fmla="*/ 560697 h 825498"/>
              <a:gd name="connsiteX100" fmla="*/ 2220312 w 6858000"/>
              <a:gd name="connsiteY100" fmla="*/ 606798 h 825498"/>
              <a:gd name="connsiteX101" fmla="*/ 2330806 w 6858000"/>
              <a:gd name="connsiteY101" fmla="*/ 604132 h 825498"/>
              <a:gd name="connsiteX102" fmla="*/ 2401292 w 6858000"/>
              <a:gd name="connsiteY102" fmla="*/ 604702 h 825498"/>
              <a:gd name="connsiteX103" fmla="*/ 2485307 w 6858000"/>
              <a:gd name="connsiteY103" fmla="*/ 619943 h 825498"/>
              <a:gd name="connsiteX104" fmla="*/ 2554079 w 6858000"/>
              <a:gd name="connsiteY104" fmla="*/ 642232 h 825498"/>
              <a:gd name="connsiteX105" fmla="*/ 2649143 w 6858000"/>
              <a:gd name="connsiteY105" fmla="*/ 659949 h 825498"/>
              <a:gd name="connsiteX106" fmla="*/ 2743826 w 6858000"/>
              <a:gd name="connsiteY106" fmla="*/ 694050 h 825498"/>
              <a:gd name="connsiteX107" fmla="*/ 2809930 w 6858000"/>
              <a:gd name="connsiteY107" fmla="*/ 720149 h 825498"/>
              <a:gd name="connsiteX108" fmla="*/ 2901943 w 6858000"/>
              <a:gd name="connsiteY108" fmla="*/ 743200 h 825498"/>
              <a:gd name="connsiteX109" fmla="*/ 3042728 w 6858000"/>
              <a:gd name="connsiteY109" fmla="*/ 759392 h 825498"/>
              <a:gd name="connsiteX110" fmla="*/ 3107500 w 6858000"/>
              <a:gd name="connsiteY110" fmla="*/ 761108 h 825498"/>
              <a:gd name="connsiteX111" fmla="*/ 3209993 w 6858000"/>
              <a:gd name="connsiteY111" fmla="*/ 799018 h 825498"/>
              <a:gd name="connsiteX112" fmla="*/ 3253809 w 6858000"/>
              <a:gd name="connsiteY112" fmla="*/ 817306 h 825498"/>
              <a:gd name="connsiteX113" fmla="*/ 3293244 w 6858000"/>
              <a:gd name="connsiteY113" fmla="*/ 802066 h 825498"/>
              <a:gd name="connsiteX114" fmla="*/ 3318771 w 6858000"/>
              <a:gd name="connsiteY114" fmla="*/ 784539 h 825498"/>
              <a:gd name="connsiteX115" fmla="*/ 3399546 w 6858000"/>
              <a:gd name="connsiteY115" fmla="*/ 799400 h 825498"/>
              <a:gd name="connsiteX116" fmla="*/ 3485275 w 6858000"/>
              <a:gd name="connsiteY116" fmla="*/ 815020 h 825498"/>
              <a:gd name="connsiteX117" fmla="*/ 3546617 w 6858000"/>
              <a:gd name="connsiteY117" fmla="*/ 825498 h 825498"/>
              <a:gd name="connsiteX118" fmla="*/ 3623201 w 6858000"/>
              <a:gd name="connsiteY118" fmla="*/ 817117 h 825498"/>
              <a:gd name="connsiteX119" fmla="*/ 3683591 w 6858000"/>
              <a:gd name="connsiteY119" fmla="*/ 813688 h 825498"/>
              <a:gd name="connsiteX120" fmla="*/ 3732361 w 6858000"/>
              <a:gd name="connsiteY120" fmla="*/ 803973 h 825498"/>
              <a:gd name="connsiteX121" fmla="*/ 3749506 w 6858000"/>
              <a:gd name="connsiteY121" fmla="*/ 798255 h 825498"/>
              <a:gd name="connsiteX122" fmla="*/ 3885338 w 6858000"/>
              <a:gd name="connsiteY122" fmla="*/ 753679 h 825498"/>
              <a:gd name="connsiteX123" fmla="*/ 4030503 w 6858000"/>
              <a:gd name="connsiteY123" fmla="*/ 718054 h 825498"/>
              <a:gd name="connsiteX124" fmla="*/ 4124614 w 6858000"/>
              <a:gd name="connsiteY124" fmla="*/ 740535 h 825498"/>
              <a:gd name="connsiteX125" fmla="*/ 4159667 w 6858000"/>
              <a:gd name="connsiteY125" fmla="*/ 740152 h 825498"/>
              <a:gd name="connsiteX126" fmla="*/ 4320837 w 6858000"/>
              <a:gd name="connsiteY126" fmla="*/ 745296 h 825498"/>
              <a:gd name="connsiteX127" fmla="*/ 4349222 w 6858000"/>
              <a:gd name="connsiteY127" fmla="*/ 750820 h 825498"/>
              <a:gd name="connsiteX128" fmla="*/ 4502579 w 6858000"/>
              <a:gd name="connsiteY128" fmla="*/ 728149 h 825498"/>
              <a:gd name="connsiteX129" fmla="*/ 4558207 w 6858000"/>
              <a:gd name="connsiteY129" fmla="*/ 724339 h 825498"/>
              <a:gd name="connsiteX130" fmla="*/ 4609452 w 6858000"/>
              <a:gd name="connsiteY130" fmla="*/ 718054 h 825498"/>
              <a:gd name="connsiteX131" fmla="*/ 4681083 w 6858000"/>
              <a:gd name="connsiteY131" fmla="*/ 716529 h 825498"/>
              <a:gd name="connsiteX132" fmla="*/ 4755381 w 6858000"/>
              <a:gd name="connsiteY132" fmla="*/ 719387 h 825498"/>
              <a:gd name="connsiteX133" fmla="*/ 4838250 w 6858000"/>
              <a:gd name="connsiteY133" fmla="*/ 718815 h 825498"/>
              <a:gd name="connsiteX134" fmla="*/ 4871019 w 6858000"/>
              <a:gd name="connsiteY134" fmla="*/ 713863 h 825498"/>
              <a:gd name="connsiteX135" fmla="*/ 4959602 w 6858000"/>
              <a:gd name="connsiteY135" fmla="*/ 717291 h 825498"/>
              <a:gd name="connsiteX136" fmla="*/ 5006086 w 6858000"/>
              <a:gd name="connsiteY136" fmla="*/ 711578 h 825498"/>
              <a:gd name="connsiteX137" fmla="*/ 5082670 w 6858000"/>
              <a:gd name="connsiteY137" fmla="*/ 710434 h 825498"/>
              <a:gd name="connsiteX138" fmla="*/ 5107627 w 6858000"/>
              <a:gd name="connsiteY138" fmla="*/ 709098 h 825498"/>
              <a:gd name="connsiteX139" fmla="*/ 5129916 w 6858000"/>
              <a:gd name="connsiteY139" fmla="*/ 708336 h 825498"/>
              <a:gd name="connsiteX140" fmla="*/ 5206308 w 6858000"/>
              <a:gd name="connsiteY140" fmla="*/ 723959 h 825498"/>
              <a:gd name="connsiteX141" fmla="*/ 5274129 w 6858000"/>
              <a:gd name="connsiteY141" fmla="*/ 724911 h 825498"/>
              <a:gd name="connsiteX142" fmla="*/ 5393005 w 6858000"/>
              <a:gd name="connsiteY142" fmla="*/ 737485 h 825498"/>
              <a:gd name="connsiteX143" fmla="*/ 5419295 w 6858000"/>
              <a:gd name="connsiteY143" fmla="*/ 733103 h 825498"/>
              <a:gd name="connsiteX144" fmla="*/ 5501594 w 6858000"/>
              <a:gd name="connsiteY144" fmla="*/ 731389 h 825498"/>
              <a:gd name="connsiteX145" fmla="*/ 5548460 w 6858000"/>
              <a:gd name="connsiteY145" fmla="*/ 730056 h 825498"/>
              <a:gd name="connsiteX146" fmla="*/ 5606372 w 6858000"/>
              <a:gd name="connsiteY146" fmla="*/ 739199 h 825498"/>
              <a:gd name="connsiteX147" fmla="*/ 5706959 w 6858000"/>
              <a:gd name="connsiteY147" fmla="*/ 758630 h 825498"/>
              <a:gd name="connsiteX148" fmla="*/ 5733440 w 6858000"/>
              <a:gd name="connsiteY148" fmla="*/ 761678 h 825498"/>
              <a:gd name="connsiteX149" fmla="*/ 5781830 w 6858000"/>
              <a:gd name="connsiteY149" fmla="*/ 771015 h 825498"/>
              <a:gd name="connsiteX150" fmla="*/ 5790592 w 6858000"/>
              <a:gd name="connsiteY150" fmla="*/ 772730 h 825498"/>
              <a:gd name="connsiteX151" fmla="*/ 5864318 w 6858000"/>
              <a:gd name="connsiteY151" fmla="*/ 796351 h 825498"/>
              <a:gd name="connsiteX152" fmla="*/ 5902610 w 6858000"/>
              <a:gd name="connsiteY152" fmla="*/ 798255 h 825498"/>
              <a:gd name="connsiteX153" fmla="*/ 6012723 w 6858000"/>
              <a:gd name="connsiteY153" fmla="*/ 798447 h 825498"/>
              <a:gd name="connsiteX154" fmla="*/ 6059397 w 6858000"/>
              <a:gd name="connsiteY154" fmla="*/ 794827 h 825498"/>
              <a:gd name="connsiteX155" fmla="*/ 6171605 w 6858000"/>
              <a:gd name="connsiteY155" fmla="*/ 780921 h 825498"/>
              <a:gd name="connsiteX156" fmla="*/ 6242093 w 6858000"/>
              <a:gd name="connsiteY156" fmla="*/ 774063 h 825498"/>
              <a:gd name="connsiteX157" fmla="*/ 6323058 w 6858000"/>
              <a:gd name="connsiteY157" fmla="*/ 763202 h 825498"/>
              <a:gd name="connsiteX158" fmla="*/ 6415833 w 6858000"/>
              <a:gd name="connsiteY158" fmla="*/ 756344 h 825498"/>
              <a:gd name="connsiteX159" fmla="*/ 6584812 w 6858000"/>
              <a:gd name="connsiteY159" fmla="*/ 735580 h 825498"/>
              <a:gd name="connsiteX160" fmla="*/ 6748458 w 6858000"/>
              <a:gd name="connsiteY160" fmla="*/ 714053 h 825498"/>
              <a:gd name="connsiteX161" fmla="*/ 6815516 w 6858000"/>
              <a:gd name="connsiteY161" fmla="*/ 695002 h 825498"/>
              <a:gd name="connsiteX162" fmla="*/ 6858000 w 6858000"/>
              <a:gd name="connsiteY162" fmla="*/ 685303 h 825498"/>
              <a:gd name="connsiteX163" fmla="*/ 6858000 w 6858000"/>
              <a:gd name="connsiteY163" fmla="*/ 0 h 825498"/>
              <a:gd name="connsiteX164" fmla="*/ 1687324 w 6858000"/>
              <a:gd name="connsiteY164" fmla="*/ 0 h 825498"/>
              <a:gd name="connsiteX165" fmla="*/ 1 w 6858000"/>
              <a:gd name="connsiteY165" fmla="*/ 0 h 825498"/>
              <a:gd name="connsiteX166" fmla="*/ 1 w 6858000"/>
              <a:gd name="connsiteY166" fmla="*/ 19988 h 82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6858000" h="825498">
                <a:moveTo>
                  <a:pt x="6742558" y="499736"/>
                </a:moveTo>
                <a:lnTo>
                  <a:pt x="6812057" y="519211"/>
                </a:lnTo>
                <a:lnTo>
                  <a:pt x="6776799" y="514438"/>
                </a:lnTo>
                <a:close/>
                <a:moveTo>
                  <a:pt x="6625227" y="507591"/>
                </a:moveTo>
                <a:lnTo>
                  <a:pt x="6662536" y="500498"/>
                </a:lnTo>
                <a:lnTo>
                  <a:pt x="6645552" y="507580"/>
                </a:lnTo>
                <a:close/>
                <a:moveTo>
                  <a:pt x="6513012" y="515082"/>
                </a:moveTo>
                <a:lnTo>
                  <a:pt x="6546191" y="496279"/>
                </a:lnTo>
                <a:lnTo>
                  <a:pt x="6521803" y="512615"/>
                </a:lnTo>
                <a:close/>
                <a:moveTo>
                  <a:pt x="5935958" y="643374"/>
                </a:moveTo>
                <a:lnTo>
                  <a:pt x="5993267" y="639757"/>
                </a:lnTo>
                <a:lnTo>
                  <a:pt x="5964477" y="643207"/>
                </a:lnTo>
                <a:close/>
                <a:moveTo>
                  <a:pt x="5883762" y="625473"/>
                </a:moveTo>
                <a:lnTo>
                  <a:pt x="5935941" y="643372"/>
                </a:lnTo>
                <a:lnTo>
                  <a:pt x="5909350" y="636492"/>
                </a:lnTo>
                <a:close/>
                <a:moveTo>
                  <a:pt x="5507674" y="462345"/>
                </a:moveTo>
                <a:lnTo>
                  <a:pt x="5531687" y="451730"/>
                </a:lnTo>
                <a:lnTo>
                  <a:pt x="5520422" y="460125"/>
                </a:lnTo>
                <a:close/>
                <a:moveTo>
                  <a:pt x="5308185" y="440592"/>
                </a:moveTo>
                <a:lnTo>
                  <a:pt x="5312288" y="438109"/>
                </a:lnTo>
                <a:lnTo>
                  <a:pt x="5317382" y="437516"/>
                </a:lnTo>
                <a:close/>
                <a:moveTo>
                  <a:pt x="5087451" y="476086"/>
                </a:moveTo>
                <a:lnTo>
                  <a:pt x="5133209" y="489108"/>
                </a:lnTo>
                <a:lnTo>
                  <a:pt x="5102460" y="481967"/>
                </a:lnTo>
                <a:close/>
                <a:moveTo>
                  <a:pt x="5041538" y="462968"/>
                </a:moveTo>
                <a:lnTo>
                  <a:pt x="5064790" y="467587"/>
                </a:lnTo>
                <a:lnTo>
                  <a:pt x="5070579" y="469759"/>
                </a:lnTo>
                <a:close/>
                <a:moveTo>
                  <a:pt x="4957458" y="419205"/>
                </a:moveTo>
                <a:lnTo>
                  <a:pt x="4961456" y="420481"/>
                </a:lnTo>
                <a:lnTo>
                  <a:pt x="4987033" y="436483"/>
                </a:lnTo>
                <a:close/>
                <a:moveTo>
                  <a:pt x="4863344" y="407230"/>
                </a:moveTo>
                <a:lnTo>
                  <a:pt x="4889270" y="414757"/>
                </a:lnTo>
                <a:lnTo>
                  <a:pt x="4867614" y="409980"/>
                </a:lnTo>
                <a:lnTo>
                  <a:pt x="4866598" y="409326"/>
                </a:lnTo>
                <a:close/>
                <a:moveTo>
                  <a:pt x="3962162" y="411409"/>
                </a:moveTo>
                <a:lnTo>
                  <a:pt x="4043830" y="395719"/>
                </a:lnTo>
                <a:lnTo>
                  <a:pt x="4002410" y="409019"/>
                </a:lnTo>
                <a:close/>
                <a:moveTo>
                  <a:pt x="2848821" y="455907"/>
                </a:moveTo>
                <a:lnTo>
                  <a:pt x="2897785" y="440313"/>
                </a:lnTo>
                <a:lnTo>
                  <a:pt x="2903542" y="439285"/>
                </a:lnTo>
                <a:close/>
                <a:moveTo>
                  <a:pt x="2785442" y="506948"/>
                </a:moveTo>
                <a:lnTo>
                  <a:pt x="2811779" y="496871"/>
                </a:lnTo>
                <a:lnTo>
                  <a:pt x="2793022" y="506520"/>
                </a:lnTo>
                <a:close/>
                <a:moveTo>
                  <a:pt x="2745376" y="501455"/>
                </a:moveTo>
                <a:lnTo>
                  <a:pt x="2778004" y="507369"/>
                </a:lnTo>
                <a:lnTo>
                  <a:pt x="2770757" y="507779"/>
                </a:lnTo>
                <a:close/>
                <a:moveTo>
                  <a:pt x="2463020" y="387977"/>
                </a:moveTo>
                <a:lnTo>
                  <a:pt x="2518249" y="379338"/>
                </a:lnTo>
                <a:lnTo>
                  <a:pt x="2490551" y="385915"/>
                </a:lnTo>
                <a:close/>
                <a:moveTo>
                  <a:pt x="1933219" y="188445"/>
                </a:moveTo>
                <a:lnTo>
                  <a:pt x="1933220" y="188446"/>
                </a:lnTo>
                <a:cubicBezTo>
                  <a:pt x="1940460" y="196066"/>
                  <a:pt x="1949604" y="203307"/>
                  <a:pt x="1953414" y="212451"/>
                </a:cubicBezTo>
                <a:lnTo>
                  <a:pt x="1978655" y="244478"/>
                </a:lnTo>
                <a:cubicBezTo>
                  <a:pt x="1967939" y="237120"/>
                  <a:pt x="1959319" y="226833"/>
                  <a:pt x="1953413" y="212450"/>
                </a:cubicBezTo>
                <a:close/>
                <a:moveTo>
                  <a:pt x="1842158" y="82524"/>
                </a:moveTo>
                <a:lnTo>
                  <a:pt x="1842159" y="82525"/>
                </a:lnTo>
                <a:lnTo>
                  <a:pt x="1916455" y="173016"/>
                </a:lnTo>
                <a:lnTo>
                  <a:pt x="1916454" y="173015"/>
                </a:lnTo>
                <a:close/>
                <a:moveTo>
                  <a:pt x="338916" y="12999"/>
                </a:moveTo>
                <a:lnTo>
                  <a:pt x="395626" y="22894"/>
                </a:lnTo>
                <a:lnTo>
                  <a:pt x="367327" y="19086"/>
                </a:lnTo>
                <a:close/>
                <a:moveTo>
                  <a:pt x="153394" y="30626"/>
                </a:moveTo>
                <a:lnTo>
                  <a:pt x="228906" y="38895"/>
                </a:lnTo>
                <a:lnTo>
                  <a:pt x="177271" y="34439"/>
                </a:lnTo>
                <a:close/>
                <a:moveTo>
                  <a:pt x="0" y="19988"/>
                </a:moveTo>
                <a:lnTo>
                  <a:pt x="0" y="484096"/>
                </a:lnTo>
                <a:lnTo>
                  <a:pt x="1" y="484096"/>
                </a:lnTo>
                <a:lnTo>
                  <a:pt x="1" y="484097"/>
                </a:lnTo>
                <a:lnTo>
                  <a:pt x="2817" y="482970"/>
                </a:lnTo>
                <a:cubicBezTo>
                  <a:pt x="21486" y="474588"/>
                  <a:pt x="43012" y="471921"/>
                  <a:pt x="63587" y="468871"/>
                </a:cubicBezTo>
                <a:cubicBezTo>
                  <a:pt x="101308" y="463347"/>
                  <a:pt x="139219" y="459917"/>
                  <a:pt x="176939" y="454966"/>
                </a:cubicBezTo>
                <a:cubicBezTo>
                  <a:pt x="184941" y="453821"/>
                  <a:pt x="194085" y="451728"/>
                  <a:pt x="200182" y="446963"/>
                </a:cubicBezTo>
                <a:cubicBezTo>
                  <a:pt x="241901" y="414958"/>
                  <a:pt x="292579" y="406005"/>
                  <a:pt x="340774" y="409051"/>
                </a:cubicBezTo>
                <a:cubicBezTo>
                  <a:pt x="378686" y="411340"/>
                  <a:pt x="415835" y="413054"/>
                  <a:pt x="453364" y="409816"/>
                </a:cubicBezTo>
                <a:cubicBezTo>
                  <a:pt x="456222" y="409624"/>
                  <a:pt x="460032" y="410006"/>
                  <a:pt x="462126" y="411530"/>
                </a:cubicBezTo>
                <a:cubicBezTo>
                  <a:pt x="475081" y="421626"/>
                  <a:pt x="488607" y="422388"/>
                  <a:pt x="505182" y="424102"/>
                </a:cubicBezTo>
                <a:cubicBezTo>
                  <a:pt x="528615" y="426580"/>
                  <a:pt x="550141" y="424864"/>
                  <a:pt x="571860" y="420674"/>
                </a:cubicBezTo>
                <a:cubicBezTo>
                  <a:pt x="587672" y="417626"/>
                  <a:pt x="603673" y="411340"/>
                  <a:pt x="617772" y="403337"/>
                </a:cubicBezTo>
                <a:cubicBezTo>
                  <a:pt x="637392" y="392097"/>
                  <a:pt x="656255" y="387717"/>
                  <a:pt x="674923" y="402575"/>
                </a:cubicBezTo>
                <a:cubicBezTo>
                  <a:pt x="695116" y="418388"/>
                  <a:pt x="717977" y="412864"/>
                  <a:pt x="740268" y="413434"/>
                </a:cubicBezTo>
                <a:cubicBezTo>
                  <a:pt x="749982" y="413626"/>
                  <a:pt x="760270" y="413244"/>
                  <a:pt x="769605" y="415720"/>
                </a:cubicBezTo>
                <a:cubicBezTo>
                  <a:pt x="796655" y="422770"/>
                  <a:pt x="822756" y="433438"/>
                  <a:pt x="850189" y="438200"/>
                </a:cubicBezTo>
                <a:cubicBezTo>
                  <a:pt x="865430" y="440867"/>
                  <a:pt x="882384" y="436104"/>
                  <a:pt x="898198" y="432676"/>
                </a:cubicBezTo>
                <a:cubicBezTo>
                  <a:pt x="914200" y="429056"/>
                  <a:pt x="930011" y="423532"/>
                  <a:pt x="945444" y="417816"/>
                </a:cubicBezTo>
                <a:cubicBezTo>
                  <a:pt x="955920" y="414006"/>
                  <a:pt x="967350" y="410386"/>
                  <a:pt x="975733" y="403527"/>
                </a:cubicBezTo>
                <a:cubicBezTo>
                  <a:pt x="994785" y="387907"/>
                  <a:pt x="1014406" y="385239"/>
                  <a:pt x="1036887" y="393431"/>
                </a:cubicBezTo>
                <a:cubicBezTo>
                  <a:pt x="1040315" y="394765"/>
                  <a:pt x="1044315" y="394765"/>
                  <a:pt x="1048125" y="394955"/>
                </a:cubicBezTo>
                <a:cubicBezTo>
                  <a:pt x="1109091" y="398955"/>
                  <a:pt x="1170051" y="401433"/>
                  <a:pt x="1230633" y="407529"/>
                </a:cubicBezTo>
                <a:cubicBezTo>
                  <a:pt x="1255206" y="410006"/>
                  <a:pt x="1278829" y="420864"/>
                  <a:pt x="1303024" y="427722"/>
                </a:cubicBezTo>
                <a:cubicBezTo>
                  <a:pt x="1307978" y="429056"/>
                  <a:pt x="1313504" y="431152"/>
                  <a:pt x="1318456" y="430198"/>
                </a:cubicBezTo>
                <a:cubicBezTo>
                  <a:pt x="1372368" y="420674"/>
                  <a:pt x="1422854" y="434580"/>
                  <a:pt x="1472575" y="452870"/>
                </a:cubicBezTo>
                <a:cubicBezTo>
                  <a:pt x="1477717" y="454775"/>
                  <a:pt x="1484004" y="454203"/>
                  <a:pt x="1489720" y="453821"/>
                </a:cubicBezTo>
                <a:cubicBezTo>
                  <a:pt x="1505724" y="452489"/>
                  <a:pt x="1523059" y="445821"/>
                  <a:pt x="1537537" y="449821"/>
                </a:cubicBezTo>
                <a:cubicBezTo>
                  <a:pt x="1576019" y="460871"/>
                  <a:pt x="1614120" y="474206"/>
                  <a:pt x="1650317" y="490970"/>
                </a:cubicBezTo>
                <a:cubicBezTo>
                  <a:pt x="1687086" y="507925"/>
                  <a:pt x="1721185" y="522213"/>
                  <a:pt x="1763287" y="505069"/>
                </a:cubicBezTo>
                <a:cubicBezTo>
                  <a:pt x="1781194" y="497828"/>
                  <a:pt x="1804816" y="502973"/>
                  <a:pt x="1825393" y="504877"/>
                </a:cubicBezTo>
                <a:cubicBezTo>
                  <a:pt x="1840441" y="506402"/>
                  <a:pt x="1854920" y="514975"/>
                  <a:pt x="1869780" y="514975"/>
                </a:cubicBezTo>
                <a:cubicBezTo>
                  <a:pt x="1909408" y="514975"/>
                  <a:pt x="1944649" y="525071"/>
                  <a:pt x="1978940" y="545646"/>
                </a:cubicBezTo>
                <a:cubicBezTo>
                  <a:pt x="1992279" y="553646"/>
                  <a:pt x="2013043" y="548312"/>
                  <a:pt x="2030378" y="550408"/>
                </a:cubicBezTo>
                <a:cubicBezTo>
                  <a:pt x="2048668" y="552885"/>
                  <a:pt x="2067525" y="555170"/>
                  <a:pt x="2085054" y="560697"/>
                </a:cubicBezTo>
                <a:cubicBezTo>
                  <a:pt x="2130393" y="575175"/>
                  <a:pt x="2175163" y="591558"/>
                  <a:pt x="2220312" y="606798"/>
                </a:cubicBezTo>
                <a:cubicBezTo>
                  <a:pt x="2257459" y="619373"/>
                  <a:pt x="2294039" y="609466"/>
                  <a:pt x="2330806" y="604132"/>
                </a:cubicBezTo>
                <a:cubicBezTo>
                  <a:pt x="2353859" y="600702"/>
                  <a:pt x="2375383" y="592510"/>
                  <a:pt x="2401292" y="604702"/>
                </a:cubicBezTo>
                <a:cubicBezTo>
                  <a:pt x="2426059" y="616325"/>
                  <a:pt x="2457492" y="613656"/>
                  <a:pt x="2485307" y="619943"/>
                </a:cubicBezTo>
                <a:cubicBezTo>
                  <a:pt x="2508742" y="625277"/>
                  <a:pt x="2531409" y="633851"/>
                  <a:pt x="2554079" y="642232"/>
                </a:cubicBezTo>
                <a:cubicBezTo>
                  <a:pt x="2584942" y="653663"/>
                  <a:pt x="2615421" y="665663"/>
                  <a:pt x="2649143" y="659949"/>
                </a:cubicBezTo>
                <a:cubicBezTo>
                  <a:pt x="2687436" y="653471"/>
                  <a:pt x="2713723" y="677855"/>
                  <a:pt x="2743826" y="694050"/>
                </a:cubicBezTo>
                <a:cubicBezTo>
                  <a:pt x="2764590" y="705098"/>
                  <a:pt x="2787259" y="713291"/>
                  <a:pt x="2809930" y="720149"/>
                </a:cubicBezTo>
                <a:cubicBezTo>
                  <a:pt x="2840219" y="729103"/>
                  <a:pt x="2871462" y="734438"/>
                  <a:pt x="2901943" y="743200"/>
                </a:cubicBezTo>
                <a:cubicBezTo>
                  <a:pt x="2948047" y="756344"/>
                  <a:pt x="2994722" y="766632"/>
                  <a:pt x="3042728" y="759392"/>
                </a:cubicBezTo>
                <a:cubicBezTo>
                  <a:pt x="3064827" y="756154"/>
                  <a:pt x="3085403" y="756344"/>
                  <a:pt x="3107500" y="761108"/>
                </a:cubicBezTo>
                <a:cubicBezTo>
                  <a:pt x="3143695" y="768919"/>
                  <a:pt x="3180844" y="769871"/>
                  <a:pt x="3209993" y="799018"/>
                </a:cubicBezTo>
                <a:cubicBezTo>
                  <a:pt x="3220280" y="809306"/>
                  <a:pt x="3238758" y="811972"/>
                  <a:pt x="3253809" y="817306"/>
                </a:cubicBezTo>
                <a:cubicBezTo>
                  <a:pt x="3271145" y="823595"/>
                  <a:pt x="3283908" y="820355"/>
                  <a:pt x="3293244" y="802066"/>
                </a:cubicBezTo>
                <a:cubicBezTo>
                  <a:pt x="3297434" y="793875"/>
                  <a:pt x="3309437" y="785874"/>
                  <a:pt x="3318771" y="784539"/>
                </a:cubicBezTo>
                <a:cubicBezTo>
                  <a:pt x="3346776" y="780539"/>
                  <a:pt x="3372495" y="786445"/>
                  <a:pt x="3399546" y="799400"/>
                </a:cubicBezTo>
                <a:cubicBezTo>
                  <a:pt x="3424883" y="811593"/>
                  <a:pt x="3456508" y="810258"/>
                  <a:pt x="3485275" y="815020"/>
                </a:cubicBezTo>
                <a:cubicBezTo>
                  <a:pt x="3505657" y="818450"/>
                  <a:pt x="3526042" y="825498"/>
                  <a:pt x="3546617" y="825498"/>
                </a:cubicBezTo>
                <a:cubicBezTo>
                  <a:pt x="3572146" y="825498"/>
                  <a:pt x="3597482" y="819402"/>
                  <a:pt x="3623201" y="817117"/>
                </a:cubicBezTo>
                <a:cubicBezTo>
                  <a:pt x="3643204" y="815212"/>
                  <a:pt x="3663589" y="815975"/>
                  <a:pt x="3683591" y="813688"/>
                </a:cubicBezTo>
                <a:cubicBezTo>
                  <a:pt x="3699976" y="811972"/>
                  <a:pt x="3716168" y="807592"/>
                  <a:pt x="3732361" y="803973"/>
                </a:cubicBezTo>
                <a:cubicBezTo>
                  <a:pt x="3738267" y="802638"/>
                  <a:pt x="3744173" y="797493"/>
                  <a:pt x="3749506" y="798255"/>
                </a:cubicBezTo>
                <a:cubicBezTo>
                  <a:pt x="3802467" y="806448"/>
                  <a:pt x="3840569" y="769871"/>
                  <a:pt x="3885338" y="753679"/>
                </a:cubicBezTo>
                <a:cubicBezTo>
                  <a:pt x="3932394" y="736531"/>
                  <a:pt x="3977925" y="710243"/>
                  <a:pt x="4030503" y="718054"/>
                </a:cubicBezTo>
                <a:cubicBezTo>
                  <a:pt x="4062318" y="722815"/>
                  <a:pt x="4092989" y="733865"/>
                  <a:pt x="4124614" y="740535"/>
                </a:cubicBezTo>
                <a:cubicBezTo>
                  <a:pt x="4135854" y="742820"/>
                  <a:pt x="4148427" y="742438"/>
                  <a:pt x="4159667" y="740152"/>
                </a:cubicBezTo>
                <a:cubicBezTo>
                  <a:pt x="4213961" y="729673"/>
                  <a:pt x="4267493" y="728149"/>
                  <a:pt x="4320837" y="745296"/>
                </a:cubicBezTo>
                <a:cubicBezTo>
                  <a:pt x="4329979" y="748155"/>
                  <a:pt x="4339695" y="750820"/>
                  <a:pt x="4349222" y="750820"/>
                </a:cubicBezTo>
                <a:cubicBezTo>
                  <a:pt x="4401419" y="750820"/>
                  <a:pt x="4452665" y="746820"/>
                  <a:pt x="4502579" y="728149"/>
                </a:cubicBezTo>
                <a:cubicBezTo>
                  <a:pt x="4519343" y="721863"/>
                  <a:pt x="4539728" y="725863"/>
                  <a:pt x="4558207" y="724339"/>
                </a:cubicBezTo>
                <a:cubicBezTo>
                  <a:pt x="4575351" y="723007"/>
                  <a:pt x="4592878" y="722436"/>
                  <a:pt x="4609452" y="718054"/>
                </a:cubicBezTo>
                <a:cubicBezTo>
                  <a:pt x="4633647" y="711578"/>
                  <a:pt x="4656126" y="710815"/>
                  <a:pt x="4681083" y="716529"/>
                </a:cubicBezTo>
                <a:cubicBezTo>
                  <a:pt x="4704895" y="721863"/>
                  <a:pt x="4730614" y="719198"/>
                  <a:pt x="4755381" y="719387"/>
                </a:cubicBezTo>
                <a:cubicBezTo>
                  <a:pt x="4783004" y="719577"/>
                  <a:pt x="4810627" y="719767"/>
                  <a:pt x="4838250" y="718815"/>
                </a:cubicBezTo>
                <a:cubicBezTo>
                  <a:pt x="4849300" y="718435"/>
                  <a:pt x="4861873" y="710815"/>
                  <a:pt x="4871019" y="713863"/>
                </a:cubicBezTo>
                <a:cubicBezTo>
                  <a:pt x="4900546" y="724149"/>
                  <a:pt x="4930075" y="711767"/>
                  <a:pt x="4959602" y="717291"/>
                </a:cubicBezTo>
                <a:cubicBezTo>
                  <a:pt x="4974082" y="720149"/>
                  <a:pt x="4990465" y="712339"/>
                  <a:pt x="5006086" y="711578"/>
                </a:cubicBezTo>
                <a:cubicBezTo>
                  <a:pt x="5031614" y="710243"/>
                  <a:pt x="5057141" y="710815"/>
                  <a:pt x="5082670" y="710434"/>
                </a:cubicBezTo>
                <a:cubicBezTo>
                  <a:pt x="5091052" y="710243"/>
                  <a:pt x="5099245" y="709481"/>
                  <a:pt x="5107627" y="709098"/>
                </a:cubicBezTo>
                <a:cubicBezTo>
                  <a:pt x="5115057" y="708718"/>
                  <a:pt x="5122867" y="707004"/>
                  <a:pt x="5129916" y="708336"/>
                </a:cubicBezTo>
                <a:cubicBezTo>
                  <a:pt x="5155445" y="713101"/>
                  <a:pt x="5180591" y="720911"/>
                  <a:pt x="5206308" y="723959"/>
                </a:cubicBezTo>
                <a:cubicBezTo>
                  <a:pt x="5228597" y="726625"/>
                  <a:pt x="5251650" y="723007"/>
                  <a:pt x="5274129" y="724911"/>
                </a:cubicBezTo>
                <a:cubicBezTo>
                  <a:pt x="5313754" y="728149"/>
                  <a:pt x="5353379" y="733865"/>
                  <a:pt x="5393005" y="737485"/>
                </a:cubicBezTo>
                <a:cubicBezTo>
                  <a:pt x="5401579" y="738247"/>
                  <a:pt x="5410531" y="733483"/>
                  <a:pt x="5419295" y="733103"/>
                </a:cubicBezTo>
                <a:cubicBezTo>
                  <a:pt x="5446728" y="732151"/>
                  <a:pt x="5474161" y="731959"/>
                  <a:pt x="5501594" y="731389"/>
                </a:cubicBezTo>
                <a:cubicBezTo>
                  <a:pt x="5517215" y="731198"/>
                  <a:pt x="5533027" y="731769"/>
                  <a:pt x="5548460" y="730056"/>
                </a:cubicBezTo>
                <a:cubicBezTo>
                  <a:pt x="5568842" y="727769"/>
                  <a:pt x="5587321" y="724339"/>
                  <a:pt x="5606372" y="739199"/>
                </a:cubicBezTo>
                <a:cubicBezTo>
                  <a:pt x="5635711" y="762250"/>
                  <a:pt x="5673050" y="753296"/>
                  <a:pt x="5706959" y="758630"/>
                </a:cubicBezTo>
                <a:cubicBezTo>
                  <a:pt x="5715723" y="759964"/>
                  <a:pt x="5724678" y="760155"/>
                  <a:pt x="5733440" y="761678"/>
                </a:cubicBezTo>
                <a:cubicBezTo>
                  <a:pt x="5749634" y="764537"/>
                  <a:pt x="5765635" y="767774"/>
                  <a:pt x="5781830" y="771015"/>
                </a:cubicBezTo>
                <a:cubicBezTo>
                  <a:pt x="5784686" y="771585"/>
                  <a:pt x="5787924" y="771777"/>
                  <a:pt x="5790592" y="772730"/>
                </a:cubicBezTo>
                <a:cubicBezTo>
                  <a:pt x="5815169" y="780729"/>
                  <a:pt x="5839361" y="789873"/>
                  <a:pt x="5864318" y="796351"/>
                </a:cubicBezTo>
                <a:cubicBezTo>
                  <a:pt x="5876511" y="799591"/>
                  <a:pt x="5890037" y="799972"/>
                  <a:pt x="5902610" y="798255"/>
                </a:cubicBezTo>
                <a:cubicBezTo>
                  <a:pt x="5939377" y="793303"/>
                  <a:pt x="5975764" y="791207"/>
                  <a:pt x="6012723" y="798447"/>
                </a:cubicBezTo>
                <a:cubicBezTo>
                  <a:pt x="6027392" y="801304"/>
                  <a:pt x="6043776" y="796541"/>
                  <a:pt x="6059397" y="794827"/>
                </a:cubicBezTo>
                <a:cubicBezTo>
                  <a:pt x="6096736" y="790256"/>
                  <a:pt x="6134075" y="785301"/>
                  <a:pt x="6171605" y="780921"/>
                </a:cubicBezTo>
                <a:cubicBezTo>
                  <a:pt x="6195037" y="778254"/>
                  <a:pt x="6218660" y="776729"/>
                  <a:pt x="6242093" y="774063"/>
                </a:cubicBezTo>
                <a:cubicBezTo>
                  <a:pt x="6269144" y="770823"/>
                  <a:pt x="6296005" y="765870"/>
                  <a:pt x="6323058" y="763202"/>
                </a:cubicBezTo>
                <a:cubicBezTo>
                  <a:pt x="6353919" y="760155"/>
                  <a:pt x="6384972" y="759584"/>
                  <a:pt x="6415833" y="756344"/>
                </a:cubicBezTo>
                <a:cubicBezTo>
                  <a:pt x="6472225" y="750058"/>
                  <a:pt x="6528424" y="742628"/>
                  <a:pt x="6584812" y="735580"/>
                </a:cubicBezTo>
                <a:cubicBezTo>
                  <a:pt x="6639488" y="728721"/>
                  <a:pt x="6694164" y="722625"/>
                  <a:pt x="6748458" y="714053"/>
                </a:cubicBezTo>
                <a:cubicBezTo>
                  <a:pt x="6771319" y="710434"/>
                  <a:pt x="6793035" y="700526"/>
                  <a:pt x="6815516" y="695002"/>
                </a:cubicBezTo>
                <a:lnTo>
                  <a:pt x="6858000" y="685303"/>
                </a:lnTo>
                <a:lnTo>
                  <a:pt x="6858000" y="0"/>
                </a:lnTo>
                <a:lnTo>
                  <a:pt x="1687324" y="0"/>
                </a:lnTo>
                <a:lnTo>
                  <a:pt x="1" y="0"/>
                </a:lnTo>
                <a:lnTo>
                  <a:pt x="1" y="19988"/>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102A1009-FCAE-4CE9-98DA-2523F93A90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6" y="1"/>
            <a:ext cx="835935" cy="6858000"/>
            <a:chOff x="-456" y="1"/>
            <a:chExt cx="835935" cy="6858000"/>
          </a:xfrm>
          <a:effectLst>
            <a:outerShdw blurRad="381000" dist="152400" algn="ctr" rotWithShape="0">
              <a:srgbClr val="000000">
                <a:alpha val="10000"/>
              </a:srgbClr>
            </a:outerShdw>
          </a:effectLst>
        </p:grpSpPr>
        <p:sp>
          <p:nvSpPr>
            <p:cNvPr id="15" name="Freeform: Shape 14">
              <a:extLst>
                <a:ext uri="{FF2B5EF4-FFF2-40B4-BE49-F238E27FC236}">
                  <a16:creationId xmlns:a16="http://schemas.microsoft.com/office/drawing/2014/main" id="{CE0D11E6-74DC-414A-BEBA-7488175B5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3011260" y="3011261"/>
              <a:ext cx="6858000" cy="835479"/>
            </a:xfrm>
            <a:custGeom>
              <a:avLst/>
              <a:gdLst>
                <a:gd name="connsiteX0" fmla="*/ 6564619 w 6858000"/>
                <a:gd name="connsiteY0" fmla="*/ 468946 h 835479"/>
                <a:gd name="connsiteX1" fmla="*/ 6564620 w 6858000"/>
                <a:gd name="connsiteY1" fmla="*/ 468946 h 835479"/>
                <a:gd name="connsiteX2" fmla="*/ 6588625 w 6858000"/>
                <a:gd name="connsiteY2" fmla="*/ 491425 h 835479"/>
                <a:gd name="connsiteX3" fmla="*/ 6625224 w 6858000"/>
                <a:gd name="connsiteY3" fmla="*/ 508047 h 835479"/>
                <a:gd name="connsiteX4" fmla="*/ 6662539 w 6858000"/>
                <a:gd name="connsiteY4" fmla="*/ 500953 h 835479"/>
                <a:gd name="connsiteX5" fmla="*/ 6662540 w 6858000"/>
                <a:gd name="connsiteY5" fmla="*/ 500952 h 835479"/>
                <a:gd name="connsiteX6" fmla="*/ 6662543 w 6858000"/>
                <a:gd name="connsiteY6" fmla="*/ 500951 h 835479"/>
                <a:gd name="connsiteX7" fmla="*/ 6683026 w 6858000"/>
                <a:gd name="connsiteY7" fmla="*/ 489501 h 835479"/>
                <a:gd name="connsiteX8" fmla="*/ 6702975 w 6858000"/>
                <a:gd name="connsiteY8" fmla="*/ 486354 h 835479"/>
                <a:gd name="connsiteX9" fmla="*/ 6702976 w 6858000"/>
                <a:gd name="connsiteY9" fmla="*/ 486354 h 835479"/>
                <a:gd name="connsiteX10" fmla="*/ 6742552 w 6858000"/>
                <a:gd name="connsiteY10" fmla="*/ 500190 h 835479"/>
                <a:gd name="connsiteX11" fmla="*/ 6742554 w 6858000"/>
                <a:gd name="connsiteY11" fmla="*/ 500191 h 835479"/>
                <a:gd name="connsiteX12" fmla="*/ 6812061 w 6858000"/>
                <a:gd name="connsiteY12" fmla="*/ 519668 h 835479"/>
                <a:gd name="connsiteX13" fmla="*/ 6776799 w 6858000"/>
                <a:gd name="connsiteY13" fmla="*/ 514894 h 835479"/>
                <a:gd name="connsiteX14" fmla="*/ 6742554 w 6858000"/>
                <a:gd name="connsiteY14" fmla="*/ 500191 h 835479"/>
                <a:gd name="connsiteX15" fmla="*/ 6742551 w 6858000"/>
                <a:gd name="connsiteY15" fmla="*/ 500190 h 835479"/>
                <a:gd name="connsiteX16" fmla="*/ 6702975 w 6858000"/>
                <a:gd name="connsiteY16" fmla="*/ 486354 h 835479"/>
                <a:gd name="connsiteX17" fmla="*/ 6662543 w 6858000"/>
                <a:gd name="connsiteY17" fmla="*/ 500951 h 835479"/>
                <a:gd name="connsiteX18" fmla="*/ 6662541 w 6858000"/>
                <a:gd name="connsiteY18" fmla="*/ 500952 h 835479"/>
                <a:gd name="connsiteX19" fmla="*/ 6662539 w 6858000"/>
                <a:gd name="connsiteY19" fmla="*/ 500953 h 835479"/>
                <a:gd name="connsiteX20" fmla="*/ 6645551 w 6858000"/>
                <a:gd name="connsiteY20" fmla="*/ 508036 h 835479"/>
                <a:gd name="connsiteX21" fmla="*/ 6625224 w 6858000"/>
                <a:gd name="connsiteY21" fmla="*/ 508047 h 835479"/>
                <a:gd name="connsiteX22" fmla="*/ 6625223 w 6858000"/>
                <a:gd name="connsiteY22" fmla="*/ 508047 h 835479"/>
                <a:gd name="connsiteX23" fmla="*/ 6588624 w 6858000"/>
                <a:gd name="connsiteY23" fmla="*/ 491425 h 835479"/>
                <a:gd name="connsiteX24" fmla="*/ 6438980 w 6858000"/>
                <a:gd name="connsiteY24" fmla="*/ 549267 h 835479"/>
                <a:gd name="connsiteX25" fmla="*/ 6463839 w 6858000"/>
                <a:gd name="connsiteY25" fmla="*/ 529336 h 835479"/>
                <a:gd name="connsiteX26" fmla="*/ 6463848 w 6858000"/>
                <a:gd name="connsiteY26" fmla="*/ 529334 h 835479"/>
                <a:gd name="connsiteX27" fmla="*/ 6513011 w 6858000"/>
                <a:gd name="connsiteY27" fmla="*/ 515538 h 835479"/>
                <a:gd name="connsiteX28" fmla="*/ 6546193 w 6858000"/>
                <a:gd name="connsiteY28" fmla="*/ 496733 h 835479"/>
                <a:gd name="connsiteX29" fmla="*/ 6546194 w 6858000"/>
                <a:gd name="connsiteY29" fmla="*/ 496733 h 835479"/>
                <a:gd name="connsiteX30" fmla="*/ 6521803 w 6858000"/>
                <a:gd name="connsiteY30" fmla="*/ 513071 h 835479"/>
                <a:gd name="connsiteX31" fmla="*/ 6513011 w 6858000"/>
                <a:gd name="connsiteY31" fmla="*/ 515538 h 835479"/>
                <a:gd name="connsiteX32" fmla="*/ 6508051 w 6858000"/>
                <a:gd name="connsiteY32" fmla="*/ 518349 h 835479"/>
                <a:gd name="connsiteX33" fmla="*/ 6463848 w 6858000"/>
                <a:gd name="connsiteY33" fmla="*/ 529334 h 835479"/>
                <a:gd name="connsiteX34" fmla="*/ 6463840 w 6858000"/>
                <a:gd name="connsiteY34" fmla="*/ 529336 h 835479"/>
                <a:gd name="connsiteX35" fmla="*/ 6438980 w 6858000"/>
                <a:gd name="connsiteY35" fmla="*/ 549267 h 835479"/>
                <a:gd name="connsiteX36" fmla="*/ 6365203 w 6858000"/>
                <a:gd name="connsiteY36" fmla="*/ 635242 h 835479"/>
                <a:gd name="connsiteX37" fmla="*/ 6387909 w 6858000"/>
                <a:gd name="connsiteY37" fmla="*/ 633959 h 835479"/>
                <a:gd name="connsiteX38" fmla="*/ 6391548 w 6858000"/>
                <a:gd name="connsiteY38" fmla="*/ 632195 h 835479"/>
                <a:gd name="connsiteX39" fmla="*/ 6407331 w 6858000"/>
                <a:gd name="connsiteY39" fmla="*/ 624541 h 835479"/>
                <a:gd name="connsiteX40" fmla="*/ 6407332 w 6858000"/>
                <a:gd name="connsiteY40" fmla="*/ 624541 h 835479"/>
                <a:gd name="connsiteX41" fmla="*/ 6391548 w 6858000"/>
                <a:gd name="connsiteY41" fmla="*/ 632195 h 835479"/>
                <a:gd name="connsiteX42" fmla="*/ 6387909 w 6858000"/>
                <a:gd name="connsiteY42" fmla="*/ 633961 h 835479"/>
                <a:gd name="connsiteX43" fmla="*/ 4221390 w 6858000"/>
                <a:gd name="connsiteY43" fmla="*/ 396172 h 835479"/>
                <a:gd name="connsiteX44" fmla="*/ 4221391 w 6858000"/>
                <a:gd name="connsiteY44" fmla="*/ 396172 h 835479"/>
                <a:gd name="connsiteX45" fmla="*/ 4253014 w 6858000"/>
                <a:gd name="connsiteY45" fmla="*/ 401888 h 835479"/>
                <a:gd name="connsiteX46" fmla="*/ 4324645 w 6858000"/>
                <a:gd name="connsiteY46" fmla="*/ 441704 h 835479"/>
                <a:gd name="connsiteX47" fmla="*/ 4363890 w 6858000"/>
                <a:gd name="connsiteY47" fmla="*/ 450658 h 835479"/>
                <a:gd name="connsiteX48" fmla="*/ 4482003 w 6858000"/>
                <a:gd name="connsiteY48" fmla="*/ 449896 h 835479"/>
                <a:gd name="connsiteX49" fmla="*/ 4659173 w 6858000"/>
                <a:gd name="connsiteY49" fmla="*/ 389886 h 835479"/>
                <a:gd name="connsiteX50" fmla="*/ 4677654 w 6858000"/>
                <a:gd name="connsiteY50" fmla="*/ 381884 h 835479"/>
                <a:gd name="connsiteX51" fmla="*/ 4767763 w 6858000"/>
                <a:gd name="connsiteY51" fmla="*/ 371977 h 835479"/>
                <a:gd name="connsiteX52" fmla="*/ 4800482 w 6858000"/>
                <a:gd name="connsiteY52" fmla="*/ 370668 h 835479"/>
                <a:gd name="connsiteX53" fmla="*/ 4800483 w 6858000"/>
                <a:gd name="connsiteY53" fmla="*/ 370668 h 835479"/>
                <a:gd name="connsiteX54" fmla="*/ 4828916 w 6858000"/>
                <a:gd name="connsiteY54" fmla="*/ 385504 h 835479"/>
                <a:gd name="connsiteX55" fmla="*/ 4863342 w 6858000"/>
                <a:gd name="connsiteY55" fmla="*/ 407685 h 835479"/>
                <a:gd name="connsiteX56" fmla="*/ 4889274 w 6858000"/>
                <a:gd name="connsiteY56" fmla="*/ 415214 h 835479"/>
                <a:gd name="connsiteX57" fmla="*/ 4912167 w 6858000"/>
                <a:gd name="connsiteY57" fmla="*/ 413509 h 835479"/>
                <a:gd name="connsiteX58" fmla="*/ 4933803 w 6858000"/>
                <a:gd name="connsiteY58" fmla="*/ 412107 h 835479"/>
                <a:gd name="connsiteX59" fmla="*/ 4933804 w 6858000"/>
                <a:gd name="connsiteY59" fmla="*/ 412107 h 835479"/>
                <a:gd name="connsiteX60" fmla="*/ 4952672 w 6858000"/>
                <a:gd name="connsiteY60" fmla="*/ 416866 h 835479"/>
                <a:gd name="connsiteX61" fmla="*/ 4957452 w 6858000"/>
                <a:gd name="connsiteY61" fmla="*/ 419659 h 835479"/>
                <a:gd name="connsiteX62" fmla="*/ 4961455 w 6858000"/>
                <a:gd name="connsiteY62" fmla="*/ 420937 h 835479"/>
                <a:gd name="connsiteX63" fmla="*/ 4987037 w 6858000"/>
                <a:gd name="connsiteY63" fmla="*/ 436941 h 835479"/>
                <a:gd name="connsiteX64" fmla="*/ 5041521 w 6858000"/>
                <a:gd name="connsiteY64" fmla="*/ 463420 h 835479"/>
                <a:gd name="connsiteX65" fmla="*/ 5041527 w 6858000"/>
                <a:gd name="connsiteY65" fmla="*/ 463422 h 835479"/>
                <a:gd name="connsiteX66" fmla="*/ 5064789 w 6858000"/>
                <a:gd name="connsiteY66" fmla="*/ 468043 h 835479"/>
                <a:gd name="connsiteX67" fmla="*/ 5070584 w 6858000"/>
                <a:gd name="connsiteY67" fmla="*/ 470217 h 835479"/>
                <a:gd name="connsiteX68" fmla="*/ 5072375 w 6858000"/>
                <a:gd name="connsiteY68" fmla="*/ 470636 h 835479"/>
                <a:gd name="connsiteX69" fmla="*/ 5087443 w 6858000"/>
                <a:gd name="connsiteY69" fmla="*/ 476540 h 835479"/>
                <a:gd name="connsiteX70" fmla="*/ 5133219 w 6858000"/>
                <a:gd name="connsiteY70" fmla="*/ 489567 h 835479"/>
                <a:gd name="connsiteX71" fmla="*/ 5133224 w 6858000"/>
                <a:gd name="connsiteY71" fmla="*/ 489569 h 835479"/>
                <a:gd name="connsiteX72" fmla="*/ 5166112 w 6858000"/>
                <a:gd name="connsiteY72" fmla="*/ 482853 h 835479"/>
                <a:gd name="connsiteX73" fmla="*/ 5166113 w 6858000"/>
                <a:gd name="connsiteY73" fmla="*/ 482853 h 835479"/>
                <a:gd name="connsiteX74" fmla="*/ 5172090 w 6858000"/>
                <a:gd name="connsiteY74" fmla="*/ 483545 h 835479"/>
                <a:gd name="connsiteX75" fmla="*/ 5179067 w 6858000"/>
                <a:gd name="connsiteY75" fmla="*/ 486091 h 835479"/>
                <a:gd name="connsiteX76" fmla="*/ 5229432 w 6858000"/>
                <a:gd name="connsiteY76" fmla="*/ 485925 h 835479"/>
                <a:gd name="connsiteX77" fmla="*/ 5243613 w 6858000"/>
                <a:gd name="connsiteY77" fmla="*/ 478254 h 835479"/>
                <a:gd name="connsiteX78" fmla="*/ 5272795 w 6858000"/>
                <a:gd name="connsiteY78" fmla="*/ 462468 h 835479"/>
                <a:gd name="connsiteX79" fmla="*/ 5312287 w 6858000"/>
                <a:gd name="connsiteY79" fmla="*/ 438565 h 835479"/>
                <a:gd name="connsiteX80" fmla="*/ 5321350 w 6858000"/>
                <a:gd name="connsiteY80" fmla="*/ 437509 h 835479"/>
                <a:gd name="connsiteX81" fmla="*/ 5326162 w 6858000"/>
                <a:gd name="connsiteY81" fmla="*/ 435035 h 835479"/>
                <a:gd name="connsiteX82" fmla="*/ 5355013 w 6858000"/>
                <a:gd name="connsiteY82" fmla="*/ 433589 h 835479"/>
                <a:gd name="connsiteX83" fmla="*/ 5355014 w 6858000"/>
                <a:gd name="connsiteY83" fmla="*/ 433589 h 835479"/>
                <a:gd name="connsiteX84" fmla="*/ 5385384 w 6858000"/>
                <a:gd name="connsiteY84" fmla="*/ 438465 h 835479"/>
                <a:gd name="connsiteX85" fmla="*/ 5425582 w 6858000"/>
                <a:gd name="connsiteY85" fmla="*/ 446656 h 835479"/>
                <a:gd name="connsiteX86" fmla="*/ 5480637 w 6858000"/>
                <a:gd name="connsiteY86" fmla="*/ 458278 h 835479"/>
                <a:gd name="connsiteX87" fmla="*/ 5507667 w 6858000"/>
                <a:gd name="connsiteY87" fmla="*/ 462803 h 835479"/>
                <a:gd name="connsiteX88" fmla="*/ 5531691 w 6858000"/>
                <a:gd name="connsiteY88" fmla="*/ 452184 h 835479"/>
                <a:gd name="connsiteX89" fmla="*/ 5531692 w 6858000"/>
                <a:gd name="connsiteY89" fmla="*/ 452183 h 835479"/>
                <a:gd name="connsiteX90" fmla="*/ 5547577 w 6858000"/>
                <a:gd name="connsiteY90" fmla="*/ 442037 h 835479"/>
                <a:gd name="connsiteX91" fmla="*/ 5547578 w 6858000"/>
                <a:gd name="connsiteY91" fmla="*/ 442037 h 835479"/>
                <a:gd name="connsiteX92" fmla="*/ 5562746 w 6858000"/>
                <a:gd name="connsiteY92" fmla="*/ 451610 h 835479"/>
                <a:gd name="connsiteX93" fmla="*/ 5704483 w 6858000"/>
                <a:gd name="connsiteY93" fmla="*/ 522858 h 835479"/>
                <a:gd name="connsiteX94" fmla="*/ 5740488 w 6858000"/>
                <a:gd name="connsiteY94" fmla="*/ 528765 h 835479"/>
                <a:gd name="connsiteX95" fmla="*/ 5760873 w 6858000"/>
                <a:gd name="connsiteY95" fmla="*/ 537529 h 835479"/>
                <a:gd name="connsiteX96" fmla="*/ 5883751 w 6858000"/>
                <a:gd name="connsiteY96" fmla="*/ 625924 h 835479"/>
                <a:gd name="connsiteX97" fmla="*/ 5883755 w 6858000"/>
                <a:gd name="connsiteY97" fmla="*/ 625926 h 835479"/>
                <a:gd name="connsiteX98" fmla="*/ 5935945 w 6858000"/>
                <a:gd name="connsiteY98" fmla="*/ 643829 h 835479"/>
                <a:gd name="connsiteX99" fmla="*/ 5935949 w 6858000"/>
                <a:gd name="connsiteY99" fmla="*/ 643830 h 835479"/>
                <a:gd name="connsiteX100" fmla="*/ 5993289 w 6858000"/>
                <a:gd name="connsiteY100" fmla="*/ 640211 h 835479"/>
                <a:gd name="connsiteX101" fmla="*/ 5993290 w 6858000"/>
                <a:gd name="connsiteY101" fmla="*/ 640210 h 835479"/>
                <a:gd name="connsiteX102" fmla="*/ 6026439 w 6858000"/>
                <a:gd name="connsiteY102" fmla="*/ 633735 h 835479"/>
                <a:gd name="connsiteX103" fmla="*/ 6108737 w 6858000"/>
                <a:gd name="connsiteY103" fmla="*/ 577534 h 835479"/>
                <a:gd name="connsiteX104" fmla="*/ 6133313 w 6858000"/>
                <a:gd name="connsiteY104" fmla="*/ 563843 h 835479"/>
                <a:gd name="connsiteX105" fmla="*/ 6133314 w 6858000"/>
                <a:gd name="connsiteY105" fmla="*/ 563843 h 835479"/>
                <a:gd name="connsiteX106" fmla="*/ 6143189 w 6858000"/>
                <a:gd name="connsiteY106" fmla="*/ 567542 h 835479"/>
                <a:gd name="connsiteX107" fmla="*/ 6155599 w 6858000"/>
                <a:gd name="connsiteY107" fmla="*/ 579438 h 835479"/>
                <a:gd name="connsiteX108" fmla="*/ 6155602 w 6858000"/>
                <a:gd name="connsiteY108" fmla="*/ 579440 h 835479"/>
                <a:gd name="connsiteX109" fmla="*/ 6228756 w 6858000"/>
                <a:gd name="connsiteY109" fmla="*/ 618111 h 835479"/>
                <a:gd name="connsiteX110" fmla="*/ 6361539 w 6858000"/>
                <a:gd name="connsiteY110" fmla="*/ 635448 h 835479"/>
                <a:gd name="connsiteX111" fmla="*/ 6361538 w 6858000"/>
                <a:gd name="connsiteY111" fmla="*/ 635448 h 835479"/>
                <a:gd name="connsiteX112" fmla="*/ 6228755 w 6858000"/>
                <a:gd name="connsiteY112" fmla="*/ 618111 h 835479"/>
                <a:gd name="connsiteX113" fmla="*/ 6155601 w 6858000"/>
                <a:gd name="connsiteY113" fmla="*/ 579440 h 835479"/>
                <a:gd name="connsiteX114" fmla="*/ 6155599 w 6858000"/>
                <a:gd name="connsiteY114" fmla="*/ 579438 h 835479"/>
                <a:gd name="connsiteX115" fmla="*/ 6133314 w 6858000"/>
                <a:gd name="connsiteY115" fmla="*/ 563843 h 835479"/>
                <a:gd name="connsiteX116" fmla="*/ 6108738 w 6858000"/>
                <a:gd name="connsiteY116" fmla="*/ 577534 h 835479"/>
                <a:gd name="connsiteX117" fmla="*/ 6026440 w 6858000"/>
                <a:gd name="connsiteY117" fmla="*/ 633735 h 835479"/>
                <a:gd name="connsiteX118" fmla="*/ 5993291 w 6858000"/>
                <a:gd name="connsiteY118" fmla="*/ 640210 h 835479"/>
                <a:gd name="connsiteX119" fmla="*/ 5993289 w 6858000"/>
                <a:gd name="connsiteY119" fmla="*/ 640211 h 835479"/>
                <a:gd name="connsiteX120" fmla="*/ 5964476 w 6858000"/>
                <a:gd name="connsiteY120" fmla="*/ 643664 h 835479"/>
                <a:gd name="connsiteX121" fmla="*/ 5935949 w 6858000"/>
                <a:gd name="connsiteY121" fmla="*/ 643830 h 835479"/>
                <a:gd name="connsiteX122" fmla="*/ 5935948 w 6858000"/>
                <a:gd name="connsiteY122" fmla="*/ 643830 h 835479"/>
                <a:gd name="connsiteX123" fmla="*/ 5935945 w 6858000"/>
                <a:gd name="connsiteY123" fmla="*/ 643829 h 835479"/>
                <a:gd name="connsiteX124" fmla="*/ 5909350 w 6858000"/>
                <a:gd name="connsiteY124" fmla="*/ 636949 h 835479"/>
                <a:gd name="connsiteX125" fmla="*/ 5883755 w 6858000"/>
                <a:gd name="connsiteY125" fmla="*/ 625926 h 835479"/>
                <a:gd name="connsiteX126" fmla="*/ 5883750 w 6858000"/>
                <a:gd name="connsiteY126" fmla="*/ 625924 h 835479"/>
                <a:gd name="connsiteX127" fmla="*/ 5760872 w 6858000"/>
                <a:gd name="connsiteY127" fmla="*/ 537529 h 835479"/>
                <a:gd name="connsiteX128" fmla="*/ 5740487 w 6858000"/>
                <a:gd name="connsiteY128" fmla="*/ 528765 h 835479"/>
                <a:gd name="connsiteX129" fmla="*/ 5704482 w 6858000"/>
                <a:gd name="connsiteY129" fmla="*/ 522858 h 835479"/>
                <a:gd name="connsiteX130" fmla="*/ 5562745 w 6858000"/>
                <a:gd name="connsiteY130" fmla="*/ 451610 h 835479"/>
                <a:gd name="connsiteX131" fmla="*/ 5547577 w 6858000"/>
                <a:gd name="connsiteY131" fmla="*/ 442037 h 835479"/>
                <a:gd name="connsiteX132" fmla="*/ 5531693 w 6858000"/>
                <a:gd name="connsiteY132" fmla="*/ 452183 h 835479"/>
                <a:gd name="connsiteX133" fmla="*/ 5531691 w 6858000"/>
                <a:gd name="connsiteY133" fmla="*/ 452184 h 835479"/>
                <a:gd name="connsiteX134" fmla="*/ 5520421 w 6858000"/>
                <a:gd name="connsiteY134" fmla="*/ 460582 h 835479"/>
                <a:gd name="connsiteX135" fmla="*/ 5507667 w 6858000"/>
                <a:gd name="connsiteY135" fmla="*/ 462803 h 835479"/>
                <a:gd name="connsiteX136" fmla="*/ 5507666 w 6858000"/>
                <a:gd name="connsiteY136" fmla="*/ 462803 h 835479"/>
                <a:gd name="connsiteX137" fmla="*/ 5480636 w 6858000"/>
                <a:gd name="connsiteY137" fmla="*/ 458278 h 835479"/>
                <a:gd name="connsiteX138" fmla="*/ 5425581 w 6858000"/>
                <a:gd name="connsiteY138" fmla="*/ 446656 h 835479"/>
                <a:gd name="connsiteX139" fmla="*/ 5385383 w 6858000"/>
                <a:gd name="connsiteY139" fmla="*/ 438465 h 835479"/>
                <a:gd name="connsiteX140" fmla="*/ 5355013 w 6858000"/>
                <a:gd name="connsiteY140" fmla="*/ 433589 h 835479"/>
                <a:gd name="connsiteX141" fmla="*/ 5321350 w 6858000"/>
                <a:gd name="connsiteY141" fmla="*/ 437509 h 835479"/>
                <a:gd name="connsiteX142" fmla="*/ 5272796 w 6858000"/>
                <a:gd name="connsiteY142" fmla="*/ 462468 h 835479"/>
                <a:gd name="connsiteX143" fmla="*/ 5243613 w 6858000"/>
                <a:gd name="connsiteY143" fmla="*/ 478254 h 835479"/>
                <a:gd name="connsiteX144" fmla="*/ 5229433 w 6858000"/>
                <a:gd name="connsiteY144" fmla="*/ 485925 h 835479"/>
                <a:gd name="connsiteX145" fmla="*/ 5179067 w 6858000"/>
                <a:gd name="connsiteY145" fmla="*/ 486091 h 835479"/>
                <a:gd name="connsiteX146" fmla="*/ 5179066 w 6858000"/>
                <a:gd name="connsiteY146" fmla="*/ 486091 h 835479"/>
                <a:gd name="connsiteX147" fmla="*/ 5172089 w 6858000"/>
                <a:gd name="connsiteY147" fmla="*/ 483545 h 835479"/>
                <a:gd name="connsiteX148" fmla="*/ 5166113 w 6858000"/>
                <a:gd name="connsiteY148" fmla="*/ 482853 h 835479"/>
                <a:gd name="connsiteX149" fmla="*/ 5133224 w 6858000"/>
                <a:gd name="connsiteY149" fmla="*/ 489569 h 835479"/>
                <a:gd name="connsiteX150" fmla="*/ 5133223 w 6858000"/>
                <a:gd name="connsiteY150" fmla="*/ 489569 h 835479"/>
                <a:gd name="connsiteX151" fmla="*/ 5133219 w 6858000"/>
                <a:gd name="connsiteY151" fmla="*/ 489567 h 835479"/>
                <a:gd name="connsiteX152" fmla="*/ 5102460 w 6858000"/>
                <a:gd name="connsiteY152" fmla="*/ 482424 h 835479"/>
                <a:gd name="connsiteX153" fmla="*/ 5087443 w 6858000"/>
                <a:gd name="connsiteY153" fmla="*/ 476540 h 835479"/>
                <a:gd name="connsiteX154" fmla="*/ 5087422 w 6858000"/>
                <a:gd name="connsiteY154" fmla="*/ 476534 h 835479"/>
                <a:gd name="connsiteX155" fmla="*/ 5070584 w 6858000"/>
                <a:gd name="connsiteY155" fmla="*/ 470217 h 835479"/>
                <a:gd name="connsiteX156" fmla="*/ 5041527 w 6858000"/>
                <a:gd name="connsiteY156" fmla="*/ 463422 h 835479"/>
                <a:gd name="connsiteX157" fmla="*/ 5041520 w 6858000"/>
                <a:gd name="connsiteY157" fmla="*/ 463420 h 835479"/>
                <a:gd name="connsiteX158" fmla="*/ 4987036 w 6858000"/>
                <a:gd name="connsiteY158" fmla="*/ 436941 h 835479"/>
                <a:gd name="connsiteX159" fmla="*/ 4957452 w 6858000"/>
                <a:gd name="connsiteY159" fmla="*/ 419659 h 835479"/>
                <a:gd name="connsiteX160" fmla="*/ 4933804 w 6858000"/>
                <a:gd name="connsiteY160" fmla="*/ 412107 h 835479"/>
                <a:gd name="connsiteX161" fmla="*/ 4912168 w 6858000"/>
                <a:gd name="connsiteY161" fmla="*/ 413509 h 835479"/>
                <a:gd name="connsiteX162" fmla="*/ 4889275 w 6858000"/>
                <a:gd name="connsiteY162" fmla="*/ 415214 h 835479"/>
                <a:gd name="connsiteX163" fmla="*/ 4889274 w 6858000"/>
                <a:gd name="connsiteY163" fmla="*/ 415214 h 835479"/>
                <a:gd name="connsiteX164" fmla="*/ 4867613 w 6858000"/>
                <a:gd name="connsiteY164" fmla="*/ 410436 h 835479"/>
                <a:gd name="connsiteX165" fmla="*/ 4863342 w 6858000"/>
                <a:gd name="connsiteY165" fmla="*/ 407685 h 835479"/>
                <a:gd name="connsiteX166" fmla="*/ 4857316 w 6858000"/>
                <a:gd name="connsiteY166" fmla="*/ 405935 h 835479"/>
                <a:gd name="connsiteX167" fmla="*/ 4828915 w 6858000"/>
                <a:gd name="connsiteY167" fmla="*/ 385504 h 835479"/>
                <a:gd name="connsiteX168" fmla="*/ 4800482 w 6858000"/>
                <a:gd name="connsiteY168" fmla="*/ 370668 h 835479"/>
                <a:gd name="connsiteX169" fmla="*/ 4767764 w 6858000"/>
                <a:gd name="connsiteY169" fmla="*/ 371977 h 835479"/>
                <a:gd name="connsiteX170" fmla="*/ 4677655 w 6858000"/>
                <a:gd name="connsiteY170" fmla="*/ 381884 h 835479"/>
                <a:gd name="connsiteX171" fmla="*/ 4659174 w 6858000"/>
                <a:gd name="connsiteY171" fmla="*/ 389886 h 835479"/>
                <a:gd name="connsiteX172" fmla="*/ 4482004 w 6858000"/>
                <a:gd name="connsiteY172" fmla="*/ 449896 h 835479"/>
                <a:gd name="connsiteX173" fmla="*/ 4363890 w 6858000"/>
                <a:gd name="connsiteY173" fmla="*/ 450658 h 835479"/>
                <a:gd name="connsiteX174" fmla="*/ 4363889 w 6858000"/>
                <a:gd name="connsiteY174" fmla="*/ 450658 h 835479"/>
                <a:gd name="connsiteX175" fmla="*/ 4324644 w 6858000"/>
                <a:gd name="connsiteY175" fmla="*/ 441704 h 835479"/>
                <a:gd name="connsiteX176" fmla="*/ 4253013 w 6858000"/>
                <a:gd name="connsiteY176" fmla="*/ 401888 h 835479"/>
                <a:gd name="connsiteX177" fmla="*/ 4165382 w 6858000"/>
                <a:gd name="connsiteY177" fmla="*/ 392362 h 835479"/>
                <a:gd name="connsiteX178" fmla="*/ 4165383 w 6858000"/>
                <a:gd name="connsiteY178" fmla="*/ 392362 h 835479"/>
                <a:gd name="connsiteX179" fmla="*/ 4192387 w 6858000"/>
                <a:gd name="connsiteY179" fmla="*/ 396267 h 835479"/>
                <a:gd name="connsiteX180" fmla="*/ 4192386 w 6858000"/>
                <a:gd name="connsiteY180" fmla="*/ 396267 h 835479"/>
                <a:gd name="connsiteX181" fmla="*/ 4165382 w 6858000"/>
                <a:gd name="connsiteY181" fmla="*/ 392362 h 835479"/>
                <a:gd name="connsiteX182" fmla="*/ 3885337 w 6858000"/>
                <a:gd name="connsiteY182" fmla="*/ 379980 h 835479"/>
                <a:gd name="connsiteX183" fmla="*/ 3885338 w 6858000"/>
                <a:gd name="connsiteY183" fmla="*/ 379980 h 835479"/>
                <a:gd name="connsiteX184" fmla="*/ 3885341 w 6858000"/>
                <a:gd name="connsiteY184" fmla="*/ 379982 h 835479"/>
                <a:gd name="connsiteX185" fmla="*/ 3962157 w 6858000"/>
                <a:gd name="connsiteY185" fmla="*/ 411865 h 835479"/>
                <a:gd name="connsiteX186" fmla="*/ 3962159 w 6858000"/>
                <a:gd name="connsiteY186" fmla="*/ 411865 h 835479"/>
                <a:gd name="connsiteX187" fmla="*/ 4043837 w 6858000"/>
                <a:gd name="connsiteY187" fmla="*/ 396173 h 835479"/>
                <a:gd name="connsiteX188" fmla="*/ 4043838 w 6858000"/>
                <a:gd name="connsiteY188" fmla="*/ 396172 h 835479"/>
                <a:gd name="connsiteX189" fmla="*/ 4103824 w 6858000"/>
                <a:gd name="connsiteY189" fmla="*/ 381051 h 835479"/>
                <a:gd name="connsiteX190" fmla="*/ 4103825 w 6858000"/>
                <a:gd name="connsiteY190" fmla="*/ 381051 h 835479"/>
                <a:gd name="connsiteX191" fmla="*/ 4134255 w 6858000"/>
                <a:gd name="connsiteY191" fmla="*/ 383018 h 835479"/>
                <a:gd name="connsiteX192" fmla="*/ 4165381 w 6858000"/>
                <a:gd name="connsiteY192" fmla="*/ 392362 h 835479"/>
                <a:gd name="connsiteX193" fmla="*/ 4103825 w 6858000"/>
                <a:gd name="connsiteY193" fmla="*/ 381051 h 835479"/>
                <a:gd name="connsiteX194" fmla="*/ 4043839 w 6858000"/>
                <a:gd name="connsiteY194" fmla="*/ 396172 h 835479"/>
                <a:gd name="connsiteX195" fmla="*/ 4043837 w 6858000"/>
                <a:gd name="connsiteY195" fmla="*/ 396173 h 835479"/>
                <a:gd name="connsiteX196" fmla="*/ 4002409 w 6858000"/>
                <a:gd name="connsiteY196" fmla="*/ 409475 h 835479"/>
                <a:gd name="connsiteX197" fmla="*/ 3962159 w 6858000"/>
                <a:gd name="connsiteY197" fmla="*/ 411865 h 835479"/>
                <a:gd name="connsiteX198" fmla="*/ 3962158 w 6858000"/>
                <a:gd name="connsiteY198" fmla="*/ 411865 h 835479"/>
                <a:gd name="connsiteX199" fmla="*/ 3962157 w 6858000"/>
                <a:gd name="connsiteY199" fmla="*/ 411865 h 835479"/>
                <a:gd name="connsiteX200" fmla="*/ 3923124 w 6858000"/>
                <a:gd name="connsiteY200" fmla="*/ 402361 h 835479"/>
                <a:gd name="connsiteX201" fmla="*/ 3885341 w 6858000"/>
                <a:gd name="connsiteY201" fmla="*/ 379982 h 835479"/>
                <a:gd name="connsiteX202" fmla="*/ 3669899 w 6858000"/>
                <a:gd name="connsiteY202" fmla="*/ 394577 h 835479"/>
                <a:gd name="connsiteX203" fmla="*/ 3680163 w 6858000"/>
                <a:gd name="connsiteY203" fmla="*/ 397173 h 835479"/>
                <a:gd name="connsiteX204" fmla="*/ 3734836 w 6858000"/>
                <a:gd name="connsiteY204" fmla="*/ 393125 h 835479"/>
                <a:gd name="connsiteX205" fmla="*/ 3734837 w 6858000"/>
                <a:gd name="connsiteY205" fmla="*/ 393125 h 835479"/>
                <a:gd name="connsiteX206" fmla="*/ 3754652 w 6858000"/>
                <a:gd name="connsiteY206" fmla="*/ 393507 h 835479"/>
                <a:gd name="connsiteX207" fmla="*/ 3789775 w 6858000"/>
                <a:gd name="connsiteY207" fmla="*/ 399864 h 835479"/>
                <a:gd name="connsiteX208" fmla="*/ 3822471 w 6858000"/>
                <a:gd name="connsiteY208" fmla="*/ 384932 h 835479"/>
                <a:gd name="connsiteX209" fmla="*/ 3852618 w 6858000"/>
                <a:gd name="connsiteY209" fmla="*/ 370597 h 835479"/>
                <a:gd name="connsiteX210" fmla="*/ 3852619 w 6858000"/>
                <a:gd name="connsiteY210" fmla="*/ 370597 h 835479"/>
                <a:gd name="connsiteX211" fmla="*/ 3868763 w 6858000"/>
                <a:gd name="connsiteY211" fmla="*/ 371377 h 835479"/>
                <a:gd name="connsiteX212" fmla="*/ 3885336 w 6858000"/>
                <a:gd name="connsiteY212" fmla="*/ 379980 h 835479"/>
                <a:gd name="connsiteX213" fmla="*/ 3852619 w 6858000"/>
                <a:gd name="connsiteY213" fmla="*/ 370597 h 835479"/>
                <a:gd name="connsiteX214" fmla="*/ 3822472 w 6858000"/>
                <a:gd name="connsiteY214" fmla="*/ 384932 h 835479"/>
                <a:gd name="connsiteX215" fmla="*/ 3789776 w 6858000"/>
                <a:gd name="connsiteY215" fmla="*/ 399864 h 835479"/>
                <a:gd name="connsiteX216" fmla="*/ 3789775 w 6858000"/>
                <a:gd name="connsiteY216" fmla="*/ 399864 h 835479"/>
                <a:gd name="connsiteX217" fmla="*/ 3754651 w 6858000"/>
                <a:gd name="connsiteY217" fmla="*/ 393507 h 835479"/>
                <a:gd name="connsiteX218" fmla="*/ 3734837 w 6858000"/>
                <a:gd name="connsiteY218" fmla="*/ 393125 h 835479"/>
                <a:gd name="connsiteX219" fmla="*/ 3680163 w 6858000"/>
                <a:gd name="connsiteY219" fmla="*/ 397173 h 835479"/>
                <a:gd name="connsiteX220" fmla="*/ 3680162 w 6858000"/>
                <a:gd name="connsiteY220" fmla="*/ 397173 h 835479"/>
                <a:gd name="connsiteX221" fmla="*/ 2836171 w 6858000"/>
                <a:gd name="connsiteY221" fmla="*/ 465063 h 835479"/>
                <a:gd name="connsiteX222" fmla="*/ 2848792 w 6858000"/>
                <a:gd name="connsiteY222" fmla="*/ 456372 h 835479"/>
                <a:gd name="connsiteX223" fmla="*/ 2897784 w 6858000"/>
                <a:gd name="connsiteY223" fmla="*/ 440769 h 835479"/>
                <a:gd name="connsiteX224" fmla="*/ 2903549 w 6858000"/>
                <a:gd name="connsiteY224" fmla="*/ 439740 h 835479"/>
                <a:gd name="connsiteX225" fmla="*/ 2914327 w 6858000"/>
                <a:gd name="connsiteY225" fmla="*/ 436466 h 835479"/>
                <a:gd name="connsiteX226" fmla="*/ 2947858 w 6858000"/>
                <a:gd name="connsiteY226" fmla="*/ 431835 h 835479"/>
                <a:gd name="connsiteX227" fmla="*/ 2947861 w 6858000"/>
                <a:gd name="connsiteY227" fmla="*/ 431834 h 835479"/>
                <a:gd name="connsiteX228" fmla="*/ 2947862 w 6858000"/>
                <a:gd name="connsiteY228" fmla="*/ 431834 h 835479"/>
                <a:gd name="connsiteX229" fmla="*/ 2982148 w 6858000"/>
                <a:gd name="connsiteY229" fmla="*/ 435418 h 835479"/>
                <a:gd name="connsiteX230" fmla="*/ 3077401 w 6858000"/>
                <a:gd name="connsiteY230" fmla="*/ 447111 h 835479"/>
                <a:gd name="connsiteX231" fmla="*/ 3172653 w 6858000"/>
                <a:gd name="connsiteY231" fmla="*/ 434656 h 835479"/>
                <a:gd name="connsiteX232" fmla="*/ 3489466 w 6858000"/>
                <a:gd name="connsiteY232" fmla="*/ 387029 h 835479"/>
                <a:gd name="connsiteX233" fmla="*/ 3544712 w 6858000"/>
                <a:gd name="connsiteY233" fmla="*/ 364930 h 835479"/>
                <a:gd name="connsiteX234" fmla="*/ 3574407 w 6858000"/>
                <a:gd name="connsiteY234" fmla="*/ 347308 h 835479"/>
                <a:gd name="connsiteX235" fmla="*/ 3574408 w 6858000"/>
                <a:gd name="connsiteY235" fmla="*/ 347308 h 835479"/>
                <a:gd name="connsiteX236" fmla="*/ 3606817 w 6858000"/>
                <a:gd name="connsiteY236" fmla="*/ 359406 h 835479"/>
                <a:gd name="connsiteX237" fmla="*/ 3630632 w 6858000"/>
                <a:gd name="connsiteY237" fmla="*/ 372932 h 835479"/>
                <a:gd name="connsiteX238" fmla="*/ 3651953 w 6858000"/>
                <a:gd name="connsiteY238" fmla="*/ 388826 h 835479"/>
                <a:gd name="connsiteX239" fmla="*/ 3630631 w 6858000"/>
                <a:gd name="connsiteY239" fmla="*/ 372932 h 835479"/>
                <a:gd name="connsiteX240" fmla="*/ 3606816 w 6858000"/>
                <a:gd name="connsiteY240" fmla="*/ 359406 h 835479"/>
                <a:gd name="connsiteX241" fmla="*/ 3587173 w 6858000"/>
                <a:gd name="connsiteY241" fmla="*/ 349660 h 835479"/>
                <a:gd name="connsiteX242" fmla="*/ 3574407 w 6858000"/>
                <a:gd name="connsiteY242" fmla="*/ 347308 h 835479"/>
                <a:gd name="connsiteX243" fmla="*/ 3562320 w 6858000"/>
                <a:gd name="connsiteY243" fmla="*/ 352387 h 835479"/>
                <a:gd name="connsiteX244" fmla="*/ 3544713 w 6858000"/>
                <a:gd name="connsiteY244" fmla="*/ 364930 h 835479"/>
                <a:gd name="connsiteX245" fmla="*/ 3489467 w 6858000"/>
                <a:gd name="connsiteY245" fmla="*/ 387029 h 835479"/>
                <a:gd name="connsiteX246" fmla="*/ 3172654 w 6858000"/>
                <a:gd name="connsiteY246" fmla="*/ 434656 h 835479"/>
                <a:gd name="connsiteX247" fmla="*/ 3077401 w 6858000"/>
                <a:gd name="connsiteY247" fmla="*/ 447111 h 835479"/>
                <a:gd name="connsiteX248" fmla="*/ 3077400 w 6858000"/>
                <a:gd name="connsiteY248" fmla="*/ 447111 h 835479"/>
                <a:gd name="connsiteX249" fmla="*/ 2982147 w 6858000"/>
                <a:gd name="connsiteY249" fmla="*/ 435418 h 835479"/>
                <a:gd name="connsiteX250" fmla="*/ 2947862 w 6858000"/>
                <a:gd name="connsiteY250" fmla="*/ 431834 h 835479"/>
                <a:gd name="connsiteX251" fmla="*/ 2947858 w 6858000"/>
                <a:gd name="connsiteY251" fmla="*/ 431835 h 835479"/>
                <a:gd name="connsiteX252" fmla="*/ 2903549 w 6858000"/>
                <a:gd name="connsiteY252" fmla="*/ 439740 h 835479"/>
                <a:gd name="connsiteX253" fmla="*/ 2848793 w 6858000"/>
                <a:gd name="connsiteY253" fmla="*/ 456372 h 835479"/>
                <a:gd name="connsiteX254" fmla="*/ 2836172 w 6858000"/>
                <a:gd name="connsiteY254" fmla="*/ 465063 h 835479"/>
                <a:gd name="connsiteX255" fmla="*/ 1268757 w 6858000"/>
                <a:gd name="connsiteY255" fmla="*/ 18376 h 835479"/>
                <a:gd name="connsiteX256" fmla="*/ 1286069 w 6858000"/>
                <a:gd name="connsiteY256" fmla="*/ 23543 h 835479"/>
                <a:gd name="connsiteX257" fmla="*/ 1350627 w 6858000"/>
                <a:gd name="connsiteY257" fmla="*/ 45880 h 835479"/>
                <a:gd name="connsiteX258" fmla="*/ 1413839 w 6858000"/>
                <a:gd name="connsiteY258" fmla="*/ 40286 h 835479"/>
                <a:gd name="connsiteX259" fmla="*/ 1350626 w 6858000"/>
                <a:gd name="connsiteY259" fmla="*/ 45881 h 835479"/>
                <a:gd name="connsiteX260" fmla="*/ 1286068 w 6858000"/>
                <a:gd name="connsiteY260" fmla="*/ 23543 h 835479"/>
                <a:gd name="connsiteX261" fmla="*/ 313532 w 6858000"/>
                <a:gd name="connsiteY261" fmla="*/ 14019 h 835479"/>
                <a:gd name="connsiteX262" fmla="*/ 313533 w 6858000"/>
                <a:gd name="connsiteY262" fmla="*/ 14018 h 835479"/>
                <a:gd name="connsiteX263" fmla="*/ 338870 w 6858000"/>
                <a:gd name="connsiteY263" fmla="*/ 13446 h 835479"/>
                <a:gd name="connsiteX264" fmla="*/ 338902 w 6858000"/>
                <a:gd name="connsiteY264" fmla="*/ 13453 h 835479"/>
                <a:gd name="connsiteX265" fmla="*/ 395639 w 6858000"/>
                <a:gd name="connsiteY265" fmla="*/ 23353 h 835479"/>
                <a:gd name="connsiteX266" fmla="*/ 367327 w 6858000"/>
                <a:gd name="connsiteY266" fmla="*/ 19543 h 835479"/>
                <a:gd name="connsiteX267" fmla="*/ 338902 w 6858000"/>
                <a:gd name="connsiteY267" fmla="*/ 13453 h 835479"/>
                <a:gd name="connsiteX268" fmla="*/ 338869 w 6858000"/>
                <a:gd name="connsiteY268" fmla="*/ 13447 h 835479"/>
                <a:gd name="connsiteX269" fmla="*/ 324057 w 6858000"/>
                <a:gd name="connsiteY269" fmla="*/ 11661 h 835479"/>
                <a:gd name="connsiteX270" fmla="*/ 281567 w 6858000"/>
                <a:gd name="connsiteY270" fmla="*/ 36346 h 835479"/>
                <a:gd name="connsiteX271" fmla="*/ 295414 w 6858000"/>
                <a:gd name="connsiteY271" fmla="*/ 31451 h 835479"/>
                <a:gd name="connsiteX272" fmla="*/ 295414 w 6858000"/>
                <a:gd name="connsiteY272" fmla="*/ 31452 h 835479"/>
                <a:gd name="connsiteX273" fmla="*/ 24485 w 6858000"/>
                <a:gd name="connsiteY273" fmla="*/ 23026 h 835479"/>
                <a:gd name="connsiteX274" fmla="*/ 74128 w 6858000"/>
                <a:gd name="connsiteY274" fmla="*/ 20763 h 835479"/>
                <a:gd name="connsiteX275" fmla="*/ 125860 w 6858000"/>
                <a:gd name="connsiteY275" fmla="*/ 26687 h 835479"/>
                <a:gd name="connsiteX276" fmla="*/ 153386 w 6858000"/>
                <a:gd name="connsiteY276" fmla="*/ 31082 h 835479"/>
                <a:gd name="connsiteX277" fmla="*/ 228943 w 6858000"/>
                <a:gd name="connsiteY277" fmla="*/ 39355 h 835479"/>
                <a:gd name="connsiteX278" fmla="*/ 177270 w 6858000"/>
                <a:gd name="connsiteY278" fmla="*/ 34896 h 835479"/>
                <a:gd name="connsiteX279" fmla="*/ 153386 w 6858000"/>
                <a:gd name="connsiteY279" fmla="*/ 31082 h 835479"/>
                <a:gd name="connsiteX280" fmla="*/ 151568 w 6858000"/>
                <a:gd name="connsiteY280" fmla="*/ 30883 h 835479"/>
                <a:gd name="connsiteX281" fmla="*/ 74128 w 6858000"/>
                <a:gd name="connsiteY281" fmla="*/ 20764 h 835479"/>
                <a:gd name="connsiteX282" fmla="*/ 0 w 6858000"/>
                <a:gd name="connsiteY282" fmla="*/ 29969 h 835479"/>
                <a:gd name="connsiteX283" fmla="*/ 0 w 6858000"/>
                <a:gd name="connsiteY283" fmla="*/ 494077 h 835479"/>
                <a:gd name="connsiteX284" fmla="*/ 2816 w 6858000"/>
                <a:gd name="connsiteY284" fmla="*/ 492950 h 835479"/>
                <a:gd name="connsiteX285" fmla="*/ 63586 w 6858000"/>
                <a:gd name="connsiteY285" fmla="*/ 478851 h 835479"/>
                <a:gd name="connsiteX286" fmla="*/ 176938 w 6858000"/>
                <a:gd name="connsiteY286" fmla="*/ 464945 h 835479"/>
                <a:gd name="connsiteX287" fmla="*/ 200181 w 6858000"/>
                <a:gd name="connsiteY287" fmla="*/ 456943 h 835479"/>
                <a:gd name="connsiteX288" fmla="*/ 340773 w 6858000"/>
                <a:gd name="connsiteY288" fmla="*/ 419031 h 835479"/>
                <a:gd name="connsiteX289" fmla="*/ 453363 w 6858000"/>
                <a:gd name="connsiteY289" fmla="*/ 419796 h 835479"/>
                <a:gd name="connsiteX290" fmla="*/ 462125 w 6858000"/>
                <a:gd name="connsiteY290" fmla="*/ 421510 h 835479"/>
                <a:gd name="connsiteX291" fmla="*/ 505181 w 6858000"/>
                <a:gd name="connsiteY291" fmla="*/ 434082 h 835479"/>
                <a:gd name="connsiteX292" fmla="*/ 571859 w 6858000"/>
                <a:gd name="connsiteY292" fmla="*/ 430654 h 835479"/>
                <a:gd name="connsiteX293" fmla="*/ 617771 w 6858000"/>
                <a:gd name="connsiteY293" fmla="*/ 413317 h 835479"/>
                <a:gd name="connsiteX294" fmla="*/ 674922 w 6858000"/>
                <a:gd name="connsiteY294" fmla="*/ 412555 h 835479"/>
                <a:gd name="connsiteX295" fmla="*/ 740267 w 6858000"/>
                <a:gd name="connsiteY295" fmla="*/ 423414 h 835479"/>
                <a:gd name="connsiteX296" fmla="*/ 769604 w 6858000"/>
                <a:gd name="connsiteY296" fmla="*/ 425700 h 835479"/>
                <a:gd name="connsiteX297" fmla="*/ 850188 w 6858000"/>
                <a:gd name="connsiteY297" fmla="*/ 448180 h 835479"/>
                <a:gd name="connsiteX298" fmla="*/ 898197 w 6858000"/>
                <a:gd name="connsiteY298" fmla="*/ 442656 h 835479"/>
                <a:gd name="connsiteX299" fmla="*/ 945443 w 6858000"/>
                <a:gd name="connsiteY299" fmla="*/ 427796 h 835479"/>
                <a:gd name="connsiteX300" fmla="*/ 975732 w 6858000"/>
                <a:gd name="connsiteY300" fmla="*/ 413507 h 835479"/>
                <a:gd name="connsiteX301" fmla="*/ 1036886 w 6858000"/>
                <a:gd name="connsiteY301" fmla="*/ 403411 h 835479"/>
                <a:gd name="connsiteX302" fmla="*/ 1048124 w 6858000"/>
                <a:gd name="connsiteY302" fmla="*/ 404935 h 835479"/>
                <a:gd name="connsiteX303" fmla="*/ 1230632 w 6858000"/>
                <a:gd name="connsiteY303" fmla="*/ 417509 h 835479"/>
                <a:gd name="connsiteX304" fmla="*/ 1303023 w 6858000"/>
                <a:gd name="connsiteY304" fmla="*/ 437702 h 835479"/>
                <a:gd name="connsiteX305" fmla="*/ 1318455 w 6858000"/>
                <a:gd name="connsiteY305" fmla="*/ 440178 h 835479"/>
                <a:gd name="connsiteX306" fmla="*/ 1472574 w 6858000"/>
                <a:gd name="connsiteY306" fmla="*/ 462849 h 835479"/>
                <a:gd name="connsiteX307" fmla="*/ 1489719 w 6858000"/>
                <a:gd name="connsiteY307" fmla="*/ 463801 h 835479"/>
                <a:gd name="connsiteX308" fmla="*/ 1537536 w 6858000"/>
                <a:gd name="connsiteY308" fmla="*/ 459801 h 835479"/>
                <a:gd name="connsiteX309" fmla="*/ 1650316 w 6858000"/>
                <a:gd name="connsiteY309" fmla="*/ 500950 h 835479"/>
                <a:gd name="connsiteX310" fmla="*/ 1763286 w 6858000"/>
                <a:gd name="connsiteY310" fmla="*/ 515049 h 835479"/>
                <a:gd name="connsiteX311" fmla="*/ 1825392 w 6858000"/>
                <a:gd name="connsiteY311" fmla="*/ 514857 h 835479"/>
                <a:gd name="connsiteX312" fmla="*/ 1869779 w 6858000"/>
                <a:gd name="connsiteY312" fmla="*/ 524955 h 835479"/>
                <a:gd name="connsiteX313" fmla="*/ 1978939 w 6858000"/>
                <a:gd name="connsiteY313" fmla="*/ 555626 h 835479"/>
                <a:gd name="connsiteX314" fmla="*/ 2030377 w 6858000"/>
                <a:gd name="connsiteY314" fmla="*/ 560388 h 835479"/>
                <a:gd name="connsiteX315" fmla="*/ 2085053 w 6858000"/>
                <a:gd name="connsiteY315" fmla="*/ 570677 h 835479"/>
                <a:gd name="connsiteX316" fmla="*/ 2220311 w 6858000"/>
                <a:gd name="connsiteY316" fmla="*/ 616778 h 835479"/>
                <a:gd name="connsiteX317" fmla="*/ 2330805 w 6858000"/>
                <a:gd name="connsiteY317" fmla="*/ 614112 h 835479"/>
                <a:gd name="connsiteX318" fmla="*/ 2401291 w 6858000"/>
                <a:gd name="connsiteY318" fmla="*/ 614682 h 835479"/>
                <a:gd name="connsiteX319" fmla="*/ 2485306 w 6858000"/>
                <a:gd name="connsiteY319" fmla="*/ 629923 h 835479"/>
                <a:gd name="connsiteX320" fmla="*/ 2554078 w 6858000"/>
                <a:gd name="connsiteY320" fmla="*/ 652213 h 835479"/>
                <a:gd name="connsiteX321" fmla="*/ 2649142 w 6858000"/>
                <a:gd name="connsiteY321" fmla="*/ 669930 h 835479"/>
                <a:gd name="connsiteX322" fmla="*/ 2743825 w 6858000"/>
                <a:gd name="connsiteY322" fmla="*/ 704031 h 835479"/>
                <a:gd name="connsiteX323" fmla="*/ 2809929 w 6858000"/>
                <a:gd name="connsiteY323" fmla="*/ 730130 h 835479"/>
                <a:gd name="connsiteX324" fmla="*/ 2901942 w 6858000"/>
                <a:gd name="connsiteY324" fmla="*/ 753181 h 835479"/>
                <a:gd name="connsiteX325" fmla="*/ 3042727 w 6858000"/>
                <a:gd name="connsiteY325" fmla="*/ 769373 h 835479"/>
                <a:gd name="connsiteX326" fmla="*/ 3107499 w 6858000"/>
                <a:gd name="connsiteY326" fmla="*/ 771089 h 835479"/>
                <a:gd name="connsiteX327" fmla="*/ 3209992 w 6858000"/>
                <a:gd name="connsiteY327" fmla="*/ 808998 h 835479"/>
                <a:gd name="connsiteX328" fmla="*/ 3253808 w 6858000"/>
                <a:gd name="connsiteY328" fmla="*/ 827287 h 835479"/>
                <a:gd name="connsiteX329" fmla="*/ 3293243 w 6858000"/>
                <a:gd name="connsiteY329" fmla="*/ 812047 h 835479"/>
                <a:gd name="connsiteX330" fmla="*/ 3318770 w 6858000"/>
                <a:gd name="connsiteY330" fmla="*/ 794520 h 835479"/>
                <a:gd name="connsiteX331" fmla="*/ 3399545 w 6858000"/>
                <a:gd name="connsiteY331" fmla="*/ 809381 h 835479"/>
                <a:gd name="connsiteX332" fmla="*/ 3485274 w 6858000"/>
                <a:gd name="connsiteY332" fmla="*/ 825001 h 835479"/>
                <a:gd name="connsiteX333" fmla="*/ 3546616 w 6858000"/>
                <a:gd name="connsiteY333" fmla="*/ 835479 h 835479"/>
                <a:gd name="connsiteX334" fmla="*/ 3623200 w 6858000"/>
                <a:gd name="connsiteY334" fmla="*/ 827097 h 835479"/>
                <a:gd name="connsiteX335" fmla="*/ 3683590 w 6858000"/>
                <a:gd name="connsiteY335" fmla="*/ 823669 h 835479"/>
                <a:gd name="connsiteX336" fmla="*/ 3732360 w 6858000"/>
                <a:gd name="connsiteY336" fmla="*/ 813953 h 835479"/>
                <a:gd name="connsiteX337" fmla="*/ 3749505 w 6858000"/>
                <a:gd name="connsiteY337" fmla="*/ 808236 h 835479"/>
                <a:gd name="connsiteX338" fmla="*/ 3885337 w 6858000"/>
                <a:gd name="connsiteY338" fmla="*/ 763659 h 835479"/>
                <a:gd name="connsiteX339" fmla="*/ 4030502 w 6858000"/>
                <a:gd name="connsiteY339" fmla="*/ 728034 h 835479"/>
                <a:gd name="connsiteX340" fmla="*/ 4124613 w 6858000"/>
                <a:gd name="connsiteY340" fmla="*/ 750515 h 835479"/>
                <a:gd name="connsiteX341" fmla="*/ 4159666 w 6858000"/>
                <a:gd name="connsiteY341" fmla="*/ 750133 h 835479"/>
                <a:gd name="connsiteX342" fmla="*/ 4320836 w 6858000"/>
                <a:gd name="connsiteY342" fmla="*/ 755277 h 835479"/>
                <a:gd name="connsiteX343" fmla="*/ 4349221 w 6858000"/>
                <a:gd name="connsiteY343" fmla="*/ 760801 h 835479"/>
                <a:gd name="connsiteX344" fmla="*/ 4502578 w 6858000"/>
                <a:gd name="connsiteY344" fmla="*/ 738130 h 835479"/>
                <a:gd name="connsiteX345" fmla="*/ 4558206 w 6858000"/>
                <a:gd name="connsiteY345" fmla="*/ 734320 h 835479"/>
                <a:gd name="connsiteX346" fmla="*/ 4609451 w 6858000"/>
                <a:gd name="connsiteY346" fmla="*/ 728034 h 835479"/>
                <a:gd name="connsiteX347" fmla="*/ 4681082 w 6858000"/>
                <a:gd name="connsiteY347" fmla="*/ 726510 h 835479"/>
                <a:gd name="connsiteX348" fmla="*/ 4755380 w 6858000"/>
                <a:gd name="connsiteY348" fmla="*/ 729368 h 835479"/>
                <a:gd name="connsiteX349" fmla="*/ 4838249 w 6858000"/>
                <a:gd name="connsiteY349" fmla="*/ 728796 h 835479"/>
                <a:gd name="connsiteX350" fmla="*/ 4871018 w 6858000"/>
                <a:gd name="connsiteY350" fmla="*/ 723844 h 835479"/>
                <a:gd name="connsiteX351" fmla="*/ 4959601 w 6858000"/>
                <a:gd name="connsiteY351" fmla="*/ 727272 h 835479"/>
                <a:gd name="connsiteX352" fmla="*/ 5006085 w 6858000"/>
                <a:gd name="connsiteY352" fmla="*/ 721558 h 835479"/>
                <a:gd name="connsiteX353" fmla="*/ 5082669 w 6858000"/>
                <a:gd name="connsiteY353" fmla="*/ 720414 h 835479"/>
                <a:gd name="connsiteX354" fmla="*/ 5107626 w 6858000"/>
                <a:gd name="connsiteY354" fmla="*/ 719079 h 835479"/>
                <a:gd name="connsiteX355" fmla="*/ 5129915 w 6858000"/>
                <a:gd name="connsiteY355" fmla="*/ 718317 h 835479"/>
                <a:gd name="connsiteX356" fmla="*/ 5206307 w 6858000"/>
                <a:gd name="connsiteY356" fmla="*/ 733940 h 835479"/>
                <a:gd name="connsiteX357" fmla="*/ 5274128 w 6858000"/>
                <a:gd name="connsiteY357" fmla="*/ 734892 h 835479"/>
                <a:gd name="connsiteX358" fmla="*/ 5393004 w 6858000"/>
                <a:gd name="connsiteY358" fmla="*/ 747466 h 835479"/>
                <a:gd name="connsiteX359" fmla="*/ 5419294 w 6858000"/>
                <a:gd name="connsiteY359" fmla="*/ 743084 h 835479"/>
                <a:gd name="connsiteX360" fmla="*/ 5501593 w 6858000"/>
                <a:gd name="connsiteY360" fmla="*/ 741370 h 835479"/>
                <a:gd name="connsiteX361" fmla="*/ 5548459 w 6858000"/>
                <a:gd name="connsiteY361" fmla="*/ 740036 h 835479"/>
                <a:gd name="connsiteX362" fmla="*/ 5606371 w 6858000"/>
                <a:gd name="connsiteY362" fmla="*/ 749180 h 835479"/>
                <a:gd name="connsiteX363" fmla="*/ 5706958 w 6858000"/>
                <a:gd name="connsiteY363" fmla="*/ 768611 h 835479"/>
                <a:gd name="connsiteX364" fmla="*/ 5733439 w 6858000"/>
                <a:gd name="connsiteY364" fmla="*/ 771659 h 835479"/>
                <a:gd name="connsiteX365" fmla="*/ 5781829 w 6858000"/>
                <a:gd name="connsiteY365" fmla="*/ 780996 h 835479"/>
                <a:gd name="connsiteX366" fmla="*/ 5790591 w 6858000"/>
                <a:gd name="connsiteY366" fmla="*/ 782710 h 835479"/>
                <a:gd name="connsiteX367" fmla="*/ 5864317 w 6858000"/>
                <a:gd name="connsiteY367" fmla="*/ 806332 h 835479"/>
                <a:gd name="connsiteX368" fmla="*/ 5902609 w 6858000"/>
                <a:gd name="connsiteY368" fmla="*/ 808236 h 835479"/>
                <a:gd name="connsiteX369" fmla="*/ 6012722 w 6858000"/>
                <a:gd name="connsiteY369" fmla="*/ 808428 h 835479"/>
                <a:gd name="connsiteX370" fmla="*/ 6059396 w 6858000"/>
                <a:gd name="connsiteY370" fmla="*/ 804808 h 835479"/>
                <a:gd name="connsiteX371" fmla="*/ 6171604 w 6858000"/>
                <a:gd name="connsiteY371" fmla="*/ 790902 h 835479"/>
                <a:gd name="connsiteX372" fmla="*/ 6242092 w 6858000"/>
                <a:gd name="connsiteY372" fmla="*/ 784044 h 835479"/>
                <a:gd name="connsiteX373" fmla="*/ 6323057 w 6858000"/>
                <a:gd name="connsiteY373" fmla="*/ 773183 h 835479"/>
                <a:gd name="connsiteX374" fmla="*/ 6415832 w 6858000"/>
                <a:gd name="connsiteY374" fmla="*/ 766325 h 835479"/>
                <a:gd name="connsiteX375" fmla="*/ 6584811 w 6858000"/>
                <a:gd name="connsiteY375" fmla="*/ 745560 h 835479"/>
                <a:gd name="connsiteX376" fmla="*/ 6748457 w 6858000"/>
                <a:gd name="connsiteY376" fmla="*/ 724034 h 835479"/>
                <a:gd name="connsiteX377" fmla="*/ 6815515 w 6858000"/>
                <a:gd name="connsiteY377" fmla="*/ 704983 h 835479"/>
                <a:gd name="connsiteX378" fmla="*/ 6858000 w 6858000"/>
                <a:gd name="connsiteY378" fmla="*/ 695283 h 835479"/>
                <a:gd name="connsiteX379" fmla="*/ 6858000 w 6858000"/>
                <a:gd name="connsiteY379" fmla="*/ 456 h 835479"/>
                <a:gd name="connsiteX380" fmla="*/ 1687322 w 6858000"/>
                <a:gd name="connsiteY380" fmla="*/ 456 h 835479"/>
                <a:gd name="connsiteX381" fmla="*/ 1697753 w 6858000"/>
                <a:gd name="connsiteY381" fmla="*/ 10970 h 835479"/>
                <a:gd name="connsiteX382" fmla="*/ 1733188 w 6858000"/>
                <a:gd name="connsiteY382" fmla="*/ 33639 h 835479"/>
                <a:gd name="connsiteX383" fmla="*/ 1833775 w 6858000"/>
                <a:gd name="connsiteY383" fmla="*/ 75360 h 835479"/>
                <a:gd name="connsiteX384" fmla="*/ 1842158 w 6858000"/>
                <a:gd name="connsiteY384" fmla="*/ 82981 h 835479"/>
                <a:gd name="connsiteX385" fmla="*/ 1916454 w 6858000"/>
                <a:gd name="connsiteY385" fmla="*/ 173472 h 835479"/>
                <a:gd name="connsiteX386" fmla="*/ 1933219 w 6858000"/>
                <a:gd name="connsiteY386" fmla="*/ 188902 h 835479"/>
                <a:gd name="connsiteX387" fmla="*/ 1953413 w 6858000"/>
                <a:gd name="connsiteY387" fmla="*/ 212907 h 835479"/>
                <a:gd name="connsiteX388" fmla="*/ 2016469 w 6858000"/>
                <a:gd name="connsiteY388" fmla="*/ 259390 h 835479"/>
                <a:gd name="connsiteX389" fmla="*/ 2094578 w 6858000"/>
                <a:gd name="connsiteY389" fmla="*/ 274249 h 835479"/>
                <a:gd name="connsiteX390" fmla="*/ 2188879 w 6858000"/>
                <a:gd name="connsiteY390" fmla="*/ 296920 h 835479"/>
                <a:gd name="connsiteX391" fmla="*/ 2228314 w 6858000"/>
                <a:gd name="connsiteY391" fmla="*/ 312160 h 835479"/>
                <a:gd name="connsiteX392" fmla="*/ 2334044 w 6858000"/>
                <a:gd name="connsiteY392" fmla="*/ 341117 h 835479"/>
                <a:gd name="connsiteX393" fmla="*/ 2409485 w 6858000"/>
                <a:gd name="connsiteY393" fmla="*/ 365502 h 835479"/>
                <a:gd name="connsiteX394" fmla="*/ 2409487 w 6858000"/>
                <a:gd name="connsiteY394" fmla="*/ 365504 h 835479"/>
                <a:gd name="connsiteX395" fmla="*/ 2463015 w 6858000"/>
                <a:gd name="connsiteY395" fmla="*/ 388434 h 835479"/>
                <a:gd name="connsiteX396" fmla="*/ 2463017 w 6858000"/>
                <a:gd name="connsiteY396" fmla="*/ 388434 h 835479"/>
                <a:gd name="connsiteX397" fmla="*/ 2518262 w 6858000"/>
                <a:gd name="connsiteY397" fmla="*/ 379792 h 835479"/>
                <a:gd name="connsiteX398" fmla="*/ 2518263 w 6858000"/>
                <a:gd name="connsiteY398" fmla="*/ 379791 h 835479"/>
                <a:gd name="connsiteX399" fmla="*/ 2545005 w 6858000"/>
                <a:gd name="connsiteY399" fmla="*/ 376147 h 835479"/>
                <a:gd name="connsiteX400" fmla="*/ 2545006 w 6858000"/>
                <a:gd name="connsiteY400" fmla="*/ 376147 h 835479"/>
                <a:gd name="connsiteX401" fmla="*/ 2571034 w 6858000"/>
                <a:gd name="connsiteY401" fmla="*/ 380361 h 835479"/>
                <a:gd name="connsiteX402" fmla="*/ 2668001 w 6858000"/>
                <a:gd name="connsiteY402" fmla="*/ 453514 h 835479"/>
                <a:gd name="connsiteX403" fmla="*/ 2745348 w 6858000"/>
                <a:gd name="connsiteY403" fmla="*/ 501904 h 835479"/>
                <a:gd name="connsiteX404" fmla="*/ 2745351 w 6858000"/>
                <a:gd name="connsiteY404" fmla="*/ 501906 h 835479"/>
                <a:gd name="connsiteX405" fmla="*/ 2778005 w 6858000"/>
                <a:gd name="connsiteY405" fmla="*/ 507825 h 835479"/>
                <a:gd name="connsiteX406" fmla="*/ 2785439 w 6858000"/>
                <a:gd name="connsiteY406" fmla="*/ 507405 h 835479"/>
                <a:gd name="connsiteX407" fmla="*/ 2811779 w 6858000"/>
                <a:gd name="connsiteY407" fmla="*/ 497326 h 835479"/>
                <a:gd name="connsiteX408" fmla="*/ 2811786 w 6858000"/>
                <a:gd name="connsiteY408" fmla="*/ 497322 h 835479"/>
                <a:gd name="connsiteX409" fmla="*/ 2811786 w 6858000"/>
                <a:gd name="connsiteY409" fmla="*/ 497323 h 835479"/>
                <a:gd name="connsiteX410" fmla="*/ 2811779 w 6858000"/>
                <a:gd name="connsiteY410" fmla="*/ 497326 h 835479"/>
                <a:gd name="connsiteX411" fmla="*/ 2793022 w 6858000"/>
                <a:gd name="connsiteY411" fmla="*/ 506976 h 835479"/>
                <a:gd name="connsiteX412" fmla="*/ 2785439 w 6858000"/>
                <a:gd name="connsiteY412" fmla="*/ 507405 h 835479"/>
                <a:gd name="connsiteX413" fmla="*/ 2782304 w 6858000"/>
                <a:gd name="connsiteY413" fmla="*/ 508605 h 835479"/>
                <a:gd name="connsiteX414" fmla="*/ 2778005 w 6858000"/>
                <a:gd name="connsiteY414" fmla="*/ 507825 h 835479"/>
                <a:gd name="connsiteX415" fmla="*/ 2770757 w 6858000"/>
                <a:gd name="connsiteY415" fmla="*/ 508235 h 835479"/>
                <a:gd name="connsiteX416" fmla="*/ 2745351 w 6858000"/>
                <a:gd name="connsiteY416" fmla="*/ 501906 h 835479"/>
                <a:gd name="connsiteX417" fmla="*/ 2745347 w 6858000"/>
                <a:gd name="connsiteY417" fmla="*/ 501904 h 835479"/>
                <a:gd name="connsiteX418" fmla="*/ 2668000 w 6858000"/>
                <a:gd name="connsiteY418" fmla="*/ 453514 h 835479"/>
                <a:gd name="connsiteX419" fmla="*/ 2571033 w 6858000"/>
                <a:gd name="connsiteY419" fmla="*/ 380361 h 835479"/>
                <a:gd name="connsiteX420" fmla="*/ 2545006 w 6858000"/>
                <a:gd name="connsiteY420" fmla="*/ 376147 h 835479"/>
                <a:gd name="connsiteX421" fmla="*/ 2518264 w 6858000"/>
                <a:gd name="connsiteY421" fmla="*/ 379791 h 835479"/>
                <a:gd name="connsiteX422" fmla="*/ 2518262 w 6858000"/>
                <a:gd name="connsiteY422" fmla="*/ 379792 h 835479"/>
                <a:gd name="connsiteX423" fmla="*/ 2490550 w 6858000"/>
                <a:gd name="connsiteY423" fmla="*/ 386372 h 835479"/>
                <a:gd name="connsiteX424" fmla="*/ 2463017 w 6858000"/>
                <a:gd name="connsiteY424" fmla="*/ 388434 h 835479"/>
                <a:gd name="connsiteX425" fmla="*/ 2463016 w 6858000"/>
                <a:gd name="connsiteY425" fmla="*/ 388434 h 835479"/>
                <a:gd name="connsiteX426" fmla="*/ 2463015 w 6858000"/>
                <a:gd name="connsiteY426" fmla="*/ 388434 h 835479"/>
                <a:gd name="connsiteX427" fmla="*/ 2435912 w 6858000"/>
                <a:gd name="connsiteY427" fmla="*/ 382603 h 835479"/>
                <a:gd name="connsiteX428" fmla="*/ 2409487 w 6858000"/>
                <a:gd name="connsiteY428" fmla="*/ 365504 h 835479"/>
                <a:gd name="connsiteX429" fmla="*/ 2409484 w 6858000"/>
                <a:gd name="connsiteY429" fmla="*/ 365502 h 835479"/>
                <a:gd name="connsiteX430" fmla="*/ 2334043 w 6858000"/>
                <a:gd name="connsiteY430" fmla="*/ 341117 h 835479"/>
                <a:gd name="connsiteX431" fmla="*/ 2228313 w 6858000"/>
                <a:gd name="connsiteY431" fmla="*/ 312160 h 835479"/>
                <a:gd name="connsiteX432" fmla="*/ 2188878 w 6858000"/>
                <a:gd name="connsiteY432" fmla="*/ 296920 h 835479"/>
                <a:gd name="connsiteX433" fmla="*/ 2094577 w 6858000"/>
                <a:gd name="connsiteY433" fmla="*/ 274249 h 835479"/>
                <a:gd name="connsiteX434" fmla="*/ 2016468 w 6858000"/>
                <a:gd name="connsiteY434" fmla="*/ 259390 h 835479"/>
                <a:gd name="connsiteX435" fmla="*/ 1953412 w 6858000"/>
                <a:gd name="connsiteY435" fmla="*/ 212907 h 835479"/>
                <a:gd name="connsiteX436" fmla="*/ 1933218 w 6858000"/>
                <a:gd name="connsiteY436" fmla="*/ 188902 h 835479"/>
                <a:gd name="connsiteX437" fmla="*/ 1916453 w 6858000"/>
                <a:gd name="connsiteY437" fmla="*/ 173472 h 835479"/>
                <a:gd name="connsiteX438" fmla="*/ 1842157 w 6858000"/>
                <a:gd name="connsiteY438" fmla="*/ 82981 h 835479"/>
                <a:gd name="connsiteX439" fmla="*/ 1833774 w 6858000"/>
                <a:gd name="connsiteY439" fmla="*/ 75360 h 835479"/>
                <a:gd name="connsiteX440" fmla="*/ 1733187 w 6858000"/>
                <a:gd name="connsiteY440" fmla="*/ 33639 h 835479"/>
                <a:gd name="connsiteX441" fmla="*/ 1697752 w 6858000"/>
                <a:gd name="connsiteY441" fmla="*/ 10971 h 835479"/>
                <a:gd name="connsiteX442" fmla="*/ 1687320 w 6858000"/>
                <a:gd name="connsiteY442" fmla="*/ 456 h 835479"/>
                <a:gd name="connsiteX443" fmla="*/ 916806 w 6858000"/>
                <a:gd name="connsiteY443" fmla="*/ 456 h 835479"/>
                <a:gd name="connsiteX444" fmla="*/ 927155 w 6858000"/>
                <a:gd name="connsiteY444" fmla="*/ 9636 h 835479"/>
                <a:gd name="connsiteX445" fmla="*/ 1097087 w 6858000"/>
                <a:gd name="connsiteY445" fmla="*/ 6016 h 835479"/>
                <a:gd name="connsiteX446" fmla="*/ 1123185 w 6858000"/>
                <a:gd name="connsiteY446" fmla="*/ 1634 h 835479"/>
                <a:gd name="connsiteX447" fmla="*/ 1184028 w 6858000"/>
                <a:gd name="connsiteY447" fmla="*/ 26353 h 835479"/>
                <a:gd name="connsiteX448" fmla="*/ 1123184 w 6858000"/>
                <a:gd name="connsiteY448" fmla="*/ 1635 h 835479"/>
                <a:gd name="connsiteX449" fmla="*/ 1097086 w 6858000"/>
                <a:gd name="connsiteY449" fmla="*/ 6017 h 835479"/>
                <a:gd name="connsiteX450" fmla="*/ 927154 w 6858000"/>
                <a:gd name="connsiteY450" fmla="*/ 9637 h 835479"/>
                <a:gd name="connsiteX451" fmla="*/ 916804 w 6858000"/>
                <a:gd name="connsiteY451" fmla="*/ 456 h 835479"/>
                <a:gd name="connsiteX452" fmla="*/ 578772 w 6858000"/>
                <a:gd name="connsiteY452" fmla="*/ 456 h 835479"/>
                <a:gd name="connsiteX453" fmla="*/ 556046 w 6858000"/>
                <a:gd name="connsiteY453" fmla="*/ 6589 h 835479"/>
                <a:gd name="connsiteX454" fmla="*/ 517850 w 6858000"/>
                <a:gd name="connsiteY454" fmla="*/ 15506 h 835479"/>
                <a:gd name="connsiteX455" fmla="*/ 556047 w 6858000"/>
                <a:gd name="connsiteY455" fmla="*/ 6588 h 835479"/>
                <a:gd name="connsiteX456" fmla="*/ 578770 w 6858000"/>
                <a:gd name="connsiteY456" fmla="*/ 456 h 835479"/>
                <a:gd name="connsiteX457" fmla="*/ 0 w 6858000"/>
                <a:gd name="connsiteY457" fmla="*/ 456 h 835479"/>
                <a:gd name="connsiteX458" fmla="*/ 0 w 6858000"/>
                <a:gd name="connsiteY458" fmla="*/ 20445 h 835479"/>
                <a:gd name="connsiteX459" fmla="*/ 0 w 6858000"/>
                <a:gd name="connsiteY459" fmla="*/ 29969 h 83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Lst>
              <a:rect l="l" t="t" r="r" b="b"/>
              <a:pathLst>
                <a:path w="6858000" h="835479">
                  <a:moveTo>
                    <a:pt x="6564619" y="468946"/>
                  </a:moveTo>
                  <a:lnTo>
                    <a:pt x="6564620" y="468946"/>
                  </a:lnTo>
                  <a:cubicBezTo>
                    <a:pt x="6575478" y="479233"/>
                    <a:pt x="6582146" y="485329"/>
                    <a:pt x="6588625" y="491425"/>
                  </a:cubicBezTo>
                  <a:lnTo>
                    <a:pt x="6625224" y="508047"/>
                  </a:lnTo>
                  <a:lnTo>
                    <a:pt x="6662539" y="500953"/>
                  </a:lnTo>
                  <a:lnTo>
                    <a:pt x="6662540" y="500952"/>
                  </a:lnTo>
                  <a:lnTo>
                    <a:pt x="6662543" y="500951"/>
                  </a:lnTo>
                  <a:lnTo>
                    <a:pt x="6683026" y="489501"/>
                  </a:lnTo>
                  <a:lnTo>
                    <a:pt x="6702975" y="486354"/>
                  </a:lnTo>
                  <a:lnTo>
                    <a:pt x="6702976" y="486354"/>
                  </a:lnTo>
                  <a:cubicBezTo>
                    <a:pt x="6716168" y="486759"/>
                    <a:pt x="6729218" y="491903"/>
                    <a:pt x="6742552" y="500190"/>
                  </a:cubicBezTo>
                  <a:lnTo>
                    <a:pt x="6742554" y="500191"/>
                  </a:lnTo>
                  <a:lnTo>
                    <a:pt x="6812061" y="519668"/>
                  </a:lnTo>
                  <a:lnTo>
                    <a:pt x="6776799" y="514894"/>
                  </a:lnTo>
                  <a:lnTo>
                    <a:pt x="6742554" y="500191"/>
                  </a:lnTo>
                  <a:lnTo>
                    <a:pt x="6742551" y="500190"/>
                  </a:lnTo>
                  <a:lnTo>
                    <a:pt x="6702975" y="486354"/>
                  </a:lnTo>
                  <a:lnTo>
                    <a:pt x="6662543" y="500951"/>
                  </a:lnTo>
                  <a:lnTo>
                    <a:pt x="6662541" y="500952"/>
                  </a:lnTo>
                  <a:lnTo>
                    <a:pt x="6662539" y="500953"/>
                  </a:lnTo>
                  <a:lnTo>
                    <a:pt x="6645551" y="508036"/>
                  </a:lnTo>
                  <a:lnTo>
                    <a:pt x="6625224" y="508047"/>
                  </a:lnTo>
                  <a:lnTo>
                    <a:pt x="6625223" y="508047"/>
                  </a:lnTo>
                  <a:cubicBezTo>
                    <a:pt x="6611340" y="505951"/>
                    <a:pt x="6597577" y="499903"/>
                    <a:pt x="6588624" y="491425"/>
                  </a:cubicBezTo>
                  <a:close/>
                  <a:moveTo>
                    <a:pt x="6438980" y="549267"/>
                  </a:moveTo>
                  <a:lnTo>
                    <a:pt x="6463839" y="529336"/>
                  </a:lnTo>
                  <a:lnTo>
                    <a:pt x="6463848" y="529334"/>
                  </a:lnTo>
                  <a:lnTo>
                    <a:pt x="6513011" y="515538"/>
                  </a:lnTo>
                  <a:lnTo>
                    <a:pt x="6546193" y="496733"/>
                  </a:lnTo>
                  <a:lnTo>
                    <a:pt x="6546194" y="496733"/>
                  </a:lnTo>
                  <a:lnTo>
                    <a:pt x="6521803" y="513071"/>
                  </a:lnTo>
                  <a:lnTo>
                    <a:pt x="6513011" y="515538"/>
                  </a:lnTo>
                  <a:lnTo>
                    <a:pt x="6508051" y="518349"/>
                  </a:lnTo>
                  <a:lnTo>
                    <a:pt x="6463848" y="529334"/>
                  </a:lnTo>
                  <a:lnTo>
                    <a:pt x="6463840" y="529336"/>
                  </a:lnTo>
                  <a:cubicBezTo>
                    <a:pt x="6451649" y="532288"/>
                    <a:pt x="6444076" y="539765"/>
                    <a:pt x="6438980" y="549267"/>
                  </a:cubicBezTo>
                  <a:close/>
                  <a:moveTo>
                    <a:pt x="6365203" y="635242"/>
                  </a:moveTo>
                  <a:lnTo>
                    <a:pt x="6387909" y="633959"/>
                  </a:lnTo>
                  <a:lnTo>
                    <a:pt x="6391548" y="632195"/>
                  </a:lnTo>
                  <a:lnTo>
                    <a:pt x="6407331" y="624541"/>
                  </a:lnTo>
                  <a:lnTo>
                    <a:pt x="6407332" y="624541"/>
                  </a:lnTo>
                  <a:lnTo>
                    <a:pt x="6391548" y="632195"/>
                  </a:lnTo>
                  <a:lnTo>
                    <a:pt x="6387909" y="633961"/>
                  </a:lnTo>
                  <a:close/>
                  <a:moveTo>
                    <a:pt x="4221390" y="396172"/>
                  </a:moveTo>
                  <a:lnTo>
                    <a:pt x="4221391" y="396172"/>
                  </a:lnTo>
                  <a:cubicBezTo>
                    <a:pt x="4232060" y="396934"/>
                    <a:pt x="4243872" y="397124"/>
                    <a:pt x="4253014" y="401888"/>
                  </a:cubicBezTo>
                  <a:cubicBezTo>
                    <a:pt x="4277401" y="414081"/>
                    <a:pt x="4300070" y="429701"/>
                    <a:pt x="4324645" y="441704"/>
                  </a:cubicBezTo>
                  <a:lnTo>
                    <a:pt x="4363890" y="450658"/>
                  </a:lnTo>
                  <a:lnTo>
                    <a:pt x="4482003" y="449896"/>
                  </a:lnTo>
                  <a:cubicBezTo>
                    <a:pt x="4546775" y="447228"/>
                    <a:pt x="4612499" y="446656"/>
                    <a:pt x="4659173" y="389886"/>
                  </a:cubicBezTo>
                  <a:cubicBezTo>
                    <a:pt x="4662985" y="385314"/>
                    <a:pt x="4671175" y="382646"/>
                    <a:pt x="4677654" y="381884"/>
                  </a:cubicBezTo>
                  <a:cubicBezTo>
                    <a:pt x="4707563" y="378265"/>
                    <a:pt x="4738234" y="377883"/>
                    <a:pt x="4767763" y="371977"/>
                  </a:cubicBezTo>
                  <a:cubicBezTo>
                    <a:pt x="4779574" y="369596"/>
                    <a:pt x="4790386" y="368787"/>
                    <a:pt x="4800482" y="370668"/>
                  </a:cubicBezTo>
                  <a:lnTo>
                    <a:pt x="4800483" y="370668"/>
                  </a:lnTo>
                  <a:cubicBezTo>
                    <a:pt x="4810580" y="372549"/>
                    <a:pt x="4819963" y="377122"/>
                    <a:pt x="4828916" y="385504"/>
                  </a:cubicBezTo>
                  <a:lnTo>
                    <a:pt x="4863342" y="407685"/>
                  </a:lnTo>
                  <a:lnTo>
                    <a:pt x="4889274" y="415214"/>
                  </a:lnTo>
                  <a:lnTo>
                    <a:pt x="4912167" y="413509"/>
                  </a:lnTo>
                  <a:cubicBezTo>
                    <a:pt x="4919977" y="411794"/>
                    <a:pt x="4927121" y="411437"/>
                    <a:pt x="4933803" y="412107"/>
                  </a:cubicBezTo>
                  <a:lnTo>
                    <a:pt x="4933804" y="412107"/>
                  </a:lnTo>
                  <a:lnTo>
                    <a:pt x="4952672" y="416866"/>
                  </a:lnTo>
                  <a:lnTo>
                    <a:pt x="4957452" y="419659"/>
                  </a:lnTo>
                  <a:lnTo>
                    <a:pt x="4961455" y="420937"/>
                  </a:lnTo>
                  <a:cubicBezTo>
                    <a:pt x="4970096" y="425448"/>
                    <a:pt x="4978393" y="431154"/>
                    <a:pt x="4987037" y="436941"/>
                  </a:cubicBezTo>
                  <a:cubicBezTo>
                    <a:pt x="5003801" y="448180"/>
                    <a:pt x="5022852" y="462278"/>
                    <a:pt x="5041521" y="463420"/>
                  </a:cubicBezTo>
                  <a:lnTo>
                    <a:pt x="5041527" y="463422"/>
                  </a:lnTo>
                  <a:lnTo>
                    <a:pt x="5064789" y="468043"/>
                  </a:lnTo>
                  <a:lnTo>
                    <a:pt x="5070584" y="470217"/>
                  </a:lnTo>
                  <a:lnTo>
                    <a:pt x="5072375" y="470636"/>
                  </a:lnTo>
                  <a:lnTo>
                    <a:pt x="5087443" y="476540"/>
                  </a:lnTo>
                  <a:lnTo>
                    <a:pt x="5133219" y="489567"/>
                  </a:lnTo>
                  <a:lnTo>
                    <a:pt x="5133224" y="489569"/>
                  </a:lnTo>
                  <a:lnTo>
                    <a:pt x="5166112" y="482853"/>
                  </a:lnTo>
                  <a:lnTo>
                    <a:pt x="5166113" y="482853"/>
                  </a:lnTo>
                  <a:cubicBezTo>
                    <a:pt x="5167637" y="482091"/>
                    <a:pt x="5169780" y="482663"/>
                    <a:pt x="5172090" y="483545"/>
                  </a:cubicBezTo>
                  <a:lnTo>
                    <a:pt x="5179067" y="486091"/>
                  </a:lnTo>
                  <a:lnTo>
                    <a:pt x="5229432" y="485925"/>
                  </a:lnTo>
                  <a:lnTo>
                    <a:pt x="5243613" y="478254"/>
                  </a:lnTo>
                  <a:lnTo>
                    <a:pt x="5272795" y="462468"/>
                  </a:lnTo>
                  <a:cubicBezTo>
                    <a:pt x="5285440" y="450823"/>
                    <a:pt x="5298594" y="443117"/>
                    <a:pt x="5312287" y="438565"/>
                  </a:cubicBezTo>
                  <a:lnTo>
                    <a:pt x="5321350" y="437509"/>
                  </a:lnTo>
                  <a:lnTo>
                    <a:pt x="5326162" y="435035"/>
                  </a:lnTo>
                  <a:lnTo>
                    <a:pt x="5355013" y="433589"/>
                  </a:lnTo>
                  <a:lnTo>
                    <a:pt x="5355014" y="433589"/>
                  </a:lnTo>
                  <a:cubicBezTo>
                    <a:pt x="5364882" y="434238"/>
                    <a:pt x="5375002" y="435941"/>
                    <a:pt x="5385384" y="438465"/>
                  </a:cubicBezTo>
                  <a:cubicBezTo>
                    <a:pt x="5398721" y="441704"/>
                    <a:pt x="5412057" y="443990"/>
                    <a:pt x="5425582" y="446656"/>
                  </a:cubicBezTo>
                  <a:cubicBezTo>
                    <a:pt x="5443870" y="450466"/>
                    <a:pt x="5462351" y="454468"/>
                    <a:pt x="5480637" y="458278"/>
                  </a:cubicBezTo>
                  <a:lnTo>
                    <a:pt x="5507667" y="462803"/>
                  </a:lnTo>
                  <a:lnTo>
                    <a:pt x="5531691" y="452184"/>
                  </a:lnTo>
                  <a:lnTo>
                    <a:pt x="5531692" y="452183"/>
                  </a:lnTo>
                  <a:cubicBezTo>
                    <a:pt x="5537599" y="445133"/>
                    <a:pt x="5542648" y="441941"/>
                    <a:pt x="5547577" y="442037"/>
                  </a:cubicBezTo>
                  <a:lnTo>
                    <a:pt x="5547578" y="442037"/>
                  </a:lnTo>
                  <a:cubicBezTo>
                    <a:pt x="5552507" y="442132"/>
                    <a:pt x="5557317" y="445514"/>
                    <a:pt x="5562746" y="451610"/>
                  </a:cubicBezTo>
                  <a:cubicBezTo>
                    <a:pt x="5600467" y="494284"/>
                    <a:pt x="5646189" y="520954"/>
                    <a:pt x="5704483" y="522858"/>
                  </a:cubicBezTo>
                  <a:cubicBezTo>
                    <a:pt x="5716485" y="523241"/>
                    <a:pt x="5728678" y="525906"/>
                    <a:pt x="5740488" y="528765"/>
                  </a:cubicBezTo>
                  <a:cubicBezTo>
                    <a:pt x="5747728" y="530479"/>
                    <a:pt x="5756493" y="532385"/>
                    <a:pt x="5760873" y="537529"/>
                  </a:cubicBezTo>
                  <a:cubicBezTo>
                    <a:pt x="5794974" y="576772"/>
                    <a:pt x="5837457" y="604015"/>
                    <a:pt x="5883751" y="625924"/>
                  </a:cubicBezTo>
                  <a:lnTo>
                    <a:pt x="5883755" y="625926"/>
                  </a:lnTo>
                  <a:lnTo>
                    <a:pt x="5935945" y="643829"/>
                  </a:lnTo>
                  <a:lnTo>
                    <a:pt x="5935949" y="643830"/>
                  </a:lnTo>
                  <a:lnTo>
                    <a:pt x="5993289" y="640211"/>
                  </a:lnTo>
                  <a:lnTo>
                    <a:pt x="5993290" y="640210"/>
                  </a:lnTo>
                  <a:cubicBezTo>
                    <a:pt x="6004530" y="639068"/>
                    <a:pt x="6017484" y="639259"/>
                    <a:pt x="6026439" y="633735"/>
                  </a:cubicBezTo>
                  <a:cubicBezTo>
                    <a:pt x="6054824" y="616397"/>
                    <a:pt x="6082257" y="597729"/>
                    <a:pt x="6108737" y="577534"/>
                  </a:cubicBezTo>
                  <a:cubicBezTo>
                    <a:pt x="6120073" y="568866"/>
                    <a:pt x="6126883" y="563913"/>
                    <a:pt x="6133313" y="563843"/>
                  </a:cubicBezTo>
                  <a:lnTo>
                    <a:pt x="6133314" y="563843"/>
                  </a:lnTo>
                  <a:lnTo>
                    <a:pt x="6143189" y="567542"/>
                  </a:lnTo>
                  <a:lnTo>
                    <a:pt x="6155599" y="579438"/>
                  </a:lnTo>
                  <a:lnTo>
                    <a:pt x="6155602" y="579440"/>
                  </a:lnTo>
                  <a:cubicBezTo>
                    <a:pt x="6175797" y="601729"/>
                    <a:pt x="6200944" y="613349"/>
                    <a:pt x="6228756" y="618111"/>
                  </a:cubicBezTo>
                  <a:lnTo>
                    <a:pt x="6361539" y="635448"/>
                  </a:lnTo>
                  <a:lnTo>
                    <a:pt x="6361538" y="635448"/>
                  </a:lnTo>
                  <a:cubicBezTo>
                    <a:pt x="6317150" y="631828"/>
                    <a:pt x="6272763" y="625542"/>
                    <a:pt x="6228755" y="618111"/>
                  </a:cubicBezTo>
                  <a:cubicBezTo>
                    <a:pt x="6200943" y="613349"/>
                    <a:pt x="6175796" y="601729"/>
                    <a:pt x="6155601" y="579440"/>
                  </a:cubicBezTo>
                  <a:lnTo>
                    <a:pt x="6155599" y="579438"/>
                  </a:lnTo>
                  <a:lnTo>
                    <a:pt x="6133314" y="563843"/>
                  </a:lnTo>
                  <a:lnTo>
                    <a:pt x="6108738" y="577534"/>
                  </a:lnTo>
                  <a:cubicBezTo>
                    <a:pt x="6082258" y="597729"/>
                    <a:pt x="6054825" y="616397"/>
                    <a:pt x="6026440" y="633735"/>
                  </a:cubicBezTo>
                  <a:cubicBezTo>
                    <a:pt x="6017485" y="639259"/>
                    <a:pt x="6004531" y="639068"/>
                    <a:pt x="5993291" y="640210"/>
                  </a:cubicBezTo>
                  <a:lnTo>
                    <a:pt x="5993289" y="640211"/>
                  </a:lnTo>
                  <a:lnTo>
                    <a:pt x="5964476" y="643664"/>
                  </a:lnTo>
                  <a:lnTo>
                    <a:pt x="5935949" y="643830"/>
                  </a:lnTo>
                  <a:lnTo>
                    <a:pt x="5935948" y="643830"/>
                  </a:lnTo>
                  <a:lnTo>
                    <a:pt x="5935945" y="643829"/>
                  </a:lnTo>
                  <a:lnTo>
                    <a:pt x="5909350" y="636949"/>
                  </a:lnTo>
                  <a:lnTo>
                    <a:pt x="5883755" y="625926"/>
                  </a:lnTo>
                  <a:lnTo>
                    <a:pt x="5883750" y="625924"/>
                  </a:lnTo>
                  <a:cubicBezTo>
                    <a:pt x="5837456" y="604015"/>
                    <a:pt x="5794973" y="576772"/>
                    <a:pt x="5760872" y="537529"/>
                  </a:cubicBezTo>
                  <a:cubicBezTo>
                    <a:pt x="5756492" y="532385"/>
                    <a:pt x="5747727" y="530479"/>
                    <a:pt x="5740487" y="528765"/>
                  </a:cubicBezTo>
                  <a:cubicBezTo>
                    <a:pt x="5728677" y="525906"/>
                    <a:pt x="5716484" y="523241"/>
                    <a:pt x="5704482" y="522858"/>
                  </a:cubicBezTo>
                  <a:cubicBezTo>
                    <a:pt x="5646188" y="520954"/>
                    <a:pt x="5600466" y="494284"/>
                    <a:pt x="5562745" y="451610"/>
                  </a:cubicBezTo>
                  <a:lnTo>
                    <a:pt x="5547577" y="442037"/>
                  </a:lnTo>
                  <a:lnTo>
                    <a:pt x="5531693" y="452183"/>
                  </a:lnTo>
                  <a:lnTo>
                    <a:pt x="5531691" y="452184"/>
                  </a:lnTo>
                  <a:lnTo>
                    <a:pt x="5520421" y="460582"/>
                  </a:lnTo>
                  <a:lnTo>
                    <a:pt x="5507667" y="462803"/>
                  </a:lnTo>
                  <a:lnTo>
                    <a:pt x="5507666" y="462803"/>
                  </a:lnTo>
                  <a:cubicBezTo>
                    <a:pt x="5498831" y="462755"/>
                    <a:pt x="5489496" y="460183"/>
                    <a:pt x="5480636" y="458278"/>
                  </a:cubicBezTo>
                  <a:cubicBezTo>
                    <a:pt x="5462350" y="454468"/>
                    <a:pt x="5443869" y="450466"/>
                    <a:pt x="5425581" y="446656"/>
                  </a:cubicBezTo>
                  <a:cubicBezTo>
                    <a:pt x="5412056" y="443990"/>
                    <a:pt x="5398720" y="441704"/>
                    <a:pt x="5385383" y="438465"/>
                  </a:cubicBezTo>
                  <a:lnTo>
                    <a:pt x="5355013" y="433589"/>
                  </a:lnTo>
                  <a:lnTo>
                    <a:pt x="5321350" y="437509"/>
                  </a:lnTo>
                  <a:lnTo>
                    <a:pt x="5272796" y="462468"/>
                  </a:lnTo>
                  <a:lnTo>
                    <a:pt x="5243613" y="478254"/>
                  </a:lnTo>
                  <a:lnTo>
                    <a:pt x="5229433" y="485925"/>
                  </a:lnTo>
                  <a:cubicBezTo>
                    <a:pt x="5213597" y="489759"/>
                    <a:pt x="5196594" y="489711"/>
                    <a:pt x="5179067" y="486091"/>
                  </a:cubicBezTo>
                  <a:lnTo>
                    <a:pt x="5179066" y="486091"/>
                  </a:lnTo>
                  <a:cubicBezTo>
                    <a:pt x="5176875" y="485615"/>
                    <a:pt x="5174399" y="484425"/>
                    <a:pt x="5172089" y="483545"/>
                  </a:cubicBezTo>
                  <a:lnTo>
                    <a:pt x="5166113" y="482853"/>
                  </a:lnTo>
                  <a:lnTo>
                    <a:pt x="5133224" y="489569"/>
                  </a:lnTo>
                  <a:lnTo>
                    <a:pt x="5133223" y="489569"/>
                  </a:lnTo>
                  <a:lnTo>
                    <a:pt x="5133219" y="489567"/>
                  </a:lnTo>
                  <a:lnTo>
                    <a:pt x="5102460" y="482424"/>
                  </a:lnTo>
                  <a:lnTo>
                    <a:pt x="5087443" y="476540"/>
                  </a:lnTo>
                  <a:lnTo>
                    <a:pt x="5087422" y="476534"/>
                  </a:lnTo>
                  <a:lnTo>
                    <a:pt x="5070584" y="470217"/>
                  </a:lnTo>
                  <a:lnTo>
                    <a:pt x="5041527" y="463422"/>
                  </a:lnTo>
                  <a:lnTo>
                    <a:pt x="5041520" y="463420"/>
                  </a:lnTo>
                  <a:cubicBezTo>
                    <a:pt x="5022851" y="462278"/>
                    <a:pt x="5003800" y="448180"/>
                    <a:pt x="4987036" y="436941"/>
                  </a:cubicBezTo>
                  <a:lnTo>
                    <a:pt x="4957452" y="419659"/>
                  </a:lnTo>
                  <a:lnTo>
                    <a:pt x="4933804" y="412107"/>
                  </a:lnTo>
                  <a:lnTo>
                    <a:pt x="4912168" y="413509"/>
                  </a:lnTo>
                  <a:cubicBezTo>
                    <a:pt x="4904357" y="415271"/>
                    <a:pt x="4896713" y="415783"/>
                    <a:pt x="4889275" y="415214"/>
                  </a:cubicBezTo>
                  <a:lnTo>
                    <a:pt x="4889274" y="415214"/>
                  </a:lnTo>
                  <a:lnTo>
                    <a:pt x="4867613" y="410436"/>
                  </a:lnTo>
                  <a:lnTo>
                    <a:pt x="4863342" y="407685"/>
                  </a:lnTo>
                  <a:lnTo>
                    <a:pt x="4857316" y="405935"/>
                  </a:lnTo>
                  <a:cubicBezTo>
                    <a:pt x="4847213" y="400792"/>
                    <a:pt x="4837702" y="393791"/>
                    <a:pt x="4828915" y="385504"/>
                  </a:cubicBezTo>
                  <a:lnTo>
                    <a:pt x="4800482" y="370668"/>
                  </a:lnTo>
                  <a:lnTo>
                    <a:pt x="4767764" y="371977"/>
                  </a:lnTo>
                  <a:cubicBezTo>
                    <a:pt x="4738235" y="377883"/>
                    <a:pt x="4707564" y="378265"/>
                    <a:pt x="4677655" y="381884"/>
                  </a:cubicBezTo>
                  <a:cubicBezTo>
                    <a:pt x="4671176" y="382646"/>
                    <a:pt x="4662986" y="385314"/>
                    <a:pt x="4659174" y="389886"/>
                  </a:cubicBezTo>
                  <a:cubicBezTo>
                    <a:pt x="4612500" y="446656"/>
                    <a:pt x="4546776" y="447228"/>
                    <a:pt x="4482004" y="449896"/>
                  </a:cubicBezTo>
                  <a:cubicBezTo>
                    <a:pt x="4442761" y="451610"/>
                    <a:pt x="4403325" y="451610"/>
                    <a:pt x="4363890" y="450658"/>
                  </a:cubicBezTo>
                  <a:lnTo>
                    <a:pt x="4363889" y="450658"/>
                  </a:lnTo>
                  <a:cubicBezTo>
                    <a:pt x="4350553" y="450466"/>
                    <a:pt x="4336456" y="447418"/>
                    <a:pt x="4324644" y="441704"/>
                  </a:cubicBezTo>
                  <a:cubicBezTo>
                    <a:pt x="4300069" y="429701"/>
                    <a:pt x="4277400" y="414081"/>
                    <a:pt x="4253013" y="401888"/>
                  </a:cubicBezTo>
                  <a:close/>
                  <a:moveTo>
                    <a:pt x="4165382" y="392362"/>
                  </a:moveTo>
                  <a:lnTo>
                    <a:pt x="4165383" y="392362"/>
                  </a:lnTo>
                  <a:lnTo>
                    <a:pt x="4192387" y="396267"/>
                  </a:lnTo>
                  <a:lnTo>
                    <a:pt x="4192386" y="396267"/>
                  </a:lnTo>
                  <a:cubicBezTo>
                    <a:pt x="4182766" y="396363"/>
                    <a:pt x="4173479" y="395791"/>
                    <a:pt x="4165382" y="392362"/>
                  </a:cubicBezTo>
                  <a:close/>
                  <a:moveTo>
                    <a:pt x="3885337" y="379980"/>
                  </a:moveTo>
                  <a:lnTo>
                    <a:pt x="3885338" y="379980"/>
                  </a:lnTo>
                  <a:lnTo>
                    <a:pt x="3885341" y="379982"/>
                  </a:lnTo>
                  <a:lnTo>
                    <a:pt x="3962157" y="411865"/>
                  </a:lnTo>
                  <a:lnTo>
                    <a:pt x="3962159" y="411865"/>
                  </a:lnTo>
                  <a:lnTo>
                    <a:pt x="4043837" y="396173"/>
                  </a:lnTo>
                  <a:lnTo>
                    <a:pt x="4043838" y="396172"/>
                  </a:lnTo>
                  <a:cubicBezTo>
                    <a:pt x="4063841" y="387409"/>
                    <a:pt x="4083701" y="382027"/>
                    <a:pt x="4103824" y="381051"/>
                  </a:cubicBezTo>
                  <a:lnTo>
                    <a:pt x="4103825" y="381051"/>
                  </a:lnTo>
                  <a:lnTo>
                    <a:pt x="4134255" y="383018"/>
                  </a:lnTo>
                  <a:lnTo>
                    <a:pt x="4165381" y="392362"/>
                  </a:lnTo>
                  <a:lnTo>
                    <a:pt x="4103825" y="381051"/>
                  </a:lnTo>
                  <a:lnTo>
                    <a:pt x="4043839" y="396172"/>
                  </a:lnTo>
                  <a:lnTo>
                    <a:pt x="4043837" y="396173"/>
                  </a:lnTo>
                  <a:lnTo>
                    <a:pt x="4002409" y="409475"/>
                  </a:lnTo>
                  <a:lnTo>
                    <a:pt x="3962159" y="411865"/>
                  </a:lnTo>
                  <a:lnTo>
                    <a:pt x="3962158" y="411865"/>
                  </a:lnTo>
                  <a:lnTo>
                    <a:pt x="3962157" y="411865"/>
                  </a:lnTo>
                  <a:lnTo>
                    <a:pt x="3923124" y="402361"/>
                  </a:lnTo>
                  <a:lnTo>
                    <a:pt x="3885341" y="379982"/>
                  </a:lnTo>
                  <a:close/>
                  <a:moveTo>
                    <a:pt x="3669899" y="394577"/>
                  </a:moveTo>
                  <a:lnTo>
                    <a:pt x="3680163" y="397173"/>
                  </a:lnTo>
                  <a:lnTo>
                    <a:pt x="3734836" y="393125"/>
                  </a:lnTo>
                  <a:lnTo>
                    <a:pt x="3734837" y="393125"/>
                  </a:lnTo>
                  <a:cubicBezTo>
                    <a:pt x="3741315" y="392173"/>
                    <a:pt x="3749125" y="390839"/>
                    <a:pt x="3754652" y="393507"/>
                  </a:cubicBezTo>
                  <a:lnTo>
                    <a:pt x="3789775" y="399864"/>
                  </a:lnTo>
                  <a:lnTo>
                    <a:pt x="3822471" y="384932"/>
                  </a:lnTo>
                  <a:cubicBezTo>
                    <a:pt x="3831901" y="377884"/>
                    <a:pt x="3842045" y="372264"/>
                    <a:pt x="3852618" y="370597"/>
                  </a:cubicBezTo>
                  <a:lnTo>
                    <a:pt x="3852619" y="370597"/>
                  </a:lnTo>
                  <a:lnTo>
                    <a:pt x="3868763" y="371377"/>
                  </a:lnTo>
                  <a:lnTo>
                    <a:pt x="3885336" y="379980"/>
                  </a:lnTo>
                  <a:lnTo>
                    <a:pt x="3852619" y="370597"/>
                  </a:lnTo>
                  <a:lnTo>
                    <a:pt x="3822472" y="384932"/>
                  </a:lnTo>
                  <a:cubicBezTo>
                    <a:pt x="3811613" y="393124"/>
                    <a:pt x="3800896" y="398269"/>
                    <a:pt x="3789776" y="399864"/>
                  </a:cubicBezTo>
                  <a:lnTo>
                    <a:pt x="3789775" y="399864"/>
                  </a:lnTo>
                  <a:cubicBezTo>
                    <a:pt x="3778654" y="401460"/>
                    <a:pt x="3767129" y="399507"/>
                    <a:pt x="3754651" y="393507"/>
                  </a:cubicBezTo>
                  <a:lnTo>
                    <a:pt x="3734837" y="393125"/>
                  </a:lnTo>
                  <a:lnTo>
                    <a:pt x="3680163" y="397173"/>
                  </a:lnTo>
                  <a:lnTo>
                    <a:pt x="3680162" y="397173"/>
                  </a:lnTo>
                  <a:close/>
                  <a:moveTo>
                    <a:pt x="2836171" y="465063"/>
                  </a:moveTo>
                  <a:lnTo>
                    <a:pt x="2848792" y="456372"/>
                  </a:lnTo>
                  <a:cubicBezTo>
                    <a:pt x="2865009" y="451372"/>
                    <a:pt x="2881306" y="445515"/>
                    <a:pt x="2897784" y="440769"/>
                  </a:cubicBezTo>
                  <a:lnTo>
                    <a:pt x="2903549" y="439740"/>
                  </a:lnTo>
                  <a:lnTo>
                    <a:pt x="2914327" y="436466"/>
                  </a:lnTo>
                  <a:lnTo>
                    <a:pt x="2947858" y="431835"/>
                  </a:lnTo>
                  <a:lnTo>
                    <a:pt x="2947861" y="431834"/>
                  </a:lnTo>
                  <a:lnTo>
                    <a:pt x="2947862" y="431834"/>
                  </a:lnTo>
                  <a:cubicBezTo>
                    <a:pt x="2959156" y="431465"/>
                    <a:pt x="2970575" y="432465"/>
                    <a:pt x="2982148" y="435418"/>
                  </a:cubicBezTo>
                  <a:lnTo>
                    <a:pt x="3077401" y="447111"/>
                  </a:lnTo>
                  <a:lnTo>
                    <a:pt x="3172653" y="434656"/>
                  </a:lnTo>
                  <a:cubicBezTo>
                    <a:pt x="3276479" y="408747"/>
                    <a:pt x="3380304" y="381315"/>
                    <a:pt x="3489466" y="387029"/>
                  </a:cubicBezTo>
                  <a:cubicBezTo>
                    <a:pt x="3507562" y="387981"/>
                    <a:pt x="3529089" y="376360"/>
                    <a:pt x="3544712" y="364930"/>
                  </a:cubicBezTo>
                  <a:cubicBezTo>
                    <a:pt x="3559667" y="354072"/>
                    <a:pt x="3566811" y="348213"/>
                    <a:pt x="3574407" y="347308"/>
                  </a:cubicBezTo>
                  <a:lnTo>
                    <a:pt x="3574408" y="347308"/>
                  </a:lnTo>
                  <a:cubicBezTo>
                    <a:pt x="3582004" y="346403"/>
                    <a:pt x="3590053" y="350452"/>
                    <a:pt x="3606817" y="359406"/>
                  </a:cubicBezTo>
                  <a:cubicBezTo>
                    <a:pt x="3614819" y="363788"/>
                    <a:pt x="3624725" y="366454"/>
                    <a:pt x="3630632" y="372932"/>
                  </a:cubicBezTo>
                  <a:lnTo>
                    <a:pt x="3651953" y="388826"/>
                  </a:lnTo>
                  <a:lnTo>
                    <a:pt x="3630631" y="372932"/>
                  </a:lnTo>
                  <a:cubicBezTo>
                    <a:pt x="3624724" y="366454"/>
                    <a:pt x="3614818" y="363788"/>
                    <a:pt x="3606816" y="359406"/>
                  </a:cubicBezTo>
                  <a:cubicBezTo>
                    <a:pt x="3598434" y="354929"/>
                    <a:pt x="3592231" y="351678"/>
                    <a:pt x="3587173" y="349660"/>
                  </a:cubicBezTo>
                  <a:lnTo>
                    <a:pt x="3574407" y="347308"/>
                  </a:lnTo>
                  <a:lnTo>
                    <a:pt x="3562320" y="352387"/>
                  </a:lnTo>
                  <a:cubicBezTo>
                    <a:pt x="3557715" y="355322"/>
                    <a:pt x="3552190" y="359501"/>
                    <a:pt x="3544713" y="364930"/>
                  </a:cubicBezTo>
                  <a:cubicBezTo>
                    <a:pt x="3529090" y="376360"/>
                    <a:pt x="3507563" y="387981"/>
                    <a:pt x="3489467" y="387029"/>
                  </a:cubicBezTo>
                  <a:cubicBezTo>
                    <a:pt x="3380305" y="381315"/>
                    <a:pt x="3276480" y="408747"/>
                    <a:pt x="3172654" y="434656"/>
                  </a:cubicBezTo>
                  <a:cubicBezTo>
                    <a:pt x="3140649" y="442658"/>
                    <a:pt x="3109025" y="446896"/>
                    <a:pt x="3077401" y="447111"/>
                  </a:cubicBezTo>
                  <a:lnTo>
                    <a:pt x="3077400" y="447111"/>
                  </a:lnTo>
                  <a:cubicBezTo>
                    <a:pt x="3045776" y="447325"/>
                    <a:pt x="3014152" y="443515"/>
                    <a:pt x="2982147" y="435418"/>
                  </a:cubicBezTo>
                  <a:lnTo>
                    <a:pt x="2947862" y="431834"/>
                  </a:lnTo>
                  <a:lnTo>
                    <a:pt x="2947858" y="431835"/>
                  </a:lnTo>
                  <a:lnTo>
                    <a:pt x="2903549" y="439740"/>
                  </a:lnTo>
                  <a:lnTo>
                    <a:pt x="2848793" y="456372"/>
                  </a:lnTo>
                  <a:cubicBezTo>
                    <a:pt x="2844316" y="457705"/>
                    <a:pt x="2839982" y="460991"/>
                    <a:pt x="2836172" y="465063"/>
                  </a:cubicBezTo>
                  <a:close/>
                  <a:moveTo>
                    <a:pt x="1268757" y="18376"/>
                  </a:moveTo>
                  <a:cubicBezTo>
                    <a:pt x="1275401" y="18828"/>
                    <a:pt x="1281688" y="20400"/>
                    <a:pt x="1286069" y="23543"/>
                  </a:cubicBezTo>
                  <a:cubicBezTo>
                    <a:pt x="1306929" y="38116"/>
                    <a:pt x="1328552" y="44356"/>
                    <a:pt x="1350627" y="45880"/>
                  </a:cubicBezTo>
                  <a:lnTo>
                    <a:pt x="1413839" y="40286"/>
                  </a:lnTo>
                  <a:lnTo>
                    <a:pt x="1350626" y="45881"/>
                  </a:lnTo>
                  <a:cubicBezTo>
                    <a:pt x="1328551" y="44356"/>
                    <a:pt x="1306929" y="38117"/>
                    <a:pt x="1286068" y="23543"/>
                  </a:cubicBezTo>
                  <a:close/>
                  <a:moveTo>
                    <a:pt x="313532" y="14019"/>
                  </a:moveTo>
                  <a:lnTo>
                    <a:pt x="313533" y="14018"/>
                  </a:lnTo>
                  <a:cubicBezTo>
                    <a:pt x="316389" y="9826"/>
                    <a:pt x="330298" y="12112"/>
                    <a:pt x="338870" y="13446"/>
                  </a:cubicBezTo>
                  <a:lnTo>
                    <a:pt x="338902" y="13453"/>
                  </a:lnTo>
                  <a:lnTo>
                    <a:pt x="395639" y="23353"/>
                  </a:lnTo>
                  <a:lnTo>
                    <a:pt x="367327" y="19543"/>
                  </a:lnTo>
                  <a:lnTo>
                    <a:pt x="338902" y="13453"/>
                  </a:lnTo>
                  <a:lnTo>
                    <a:pt x="338869" y="13447"/>
                  </a:lnTo>
                  <a:cubicBezTo>
                    <a:pt x="334583" y="12780"/>
                    <a:pt x="328963" y="11875"/>
                    <a:pt x="324057" y="11661"/>
                  </a:cubicBezTo>
                  <a:close/>
                  <a:moveTo>
                    <a:pt x="281567" y="36346"/>
                  </a:moveTo>
                  <a:lnTo>
                    <a:pt x="295414" y="31451"/>
                  </a:lnTo>
                  <a:lnTo>
                    <a:pt x="295414" y="31452"/>
                  </a:lnTo>
                  <a:close/>
                  <a:moveTo>
                    <a:pt x="24485" y="23026"/>
                  </a:moveTo>
                  <a:lnTo>
                    <a:pt x="74128" y="20763"/>
                  </a:lnTo>
                  <a:cubicBezTo>
                    <a:pt x="91491" y="21686"/>
                    <a:pt x="108702" y="23996"/>
                    <a:pt x="125860" y="26687"/>
                  </a:cubicBezTo>
                  <a:lnTo>
                    <a:pt x="153386" y="31082"/>
                  </a:lnTo>
                  <a:lnTo>
                    <a:pt x="228943" y="39355"/>
                  </a:lnTo>
                  <a:lnTo>
                    <a:pt x="177270" y="34896"/>
                  </a:lnTo>
                  <a:lnTo>
                    <a:pt x="153386" y="31082"/>
                  </a:lnTo>
                  <a:lnTo>
                    <a:pt x="151568" y="30883"/>
                  </a:lnTo>
                  <a:cubicBezTo>
                    <a:pt x="125875" y="26653"/>
                    <a:pt x="100173" y="22148"/>
                    <a:pt x="74128" y="20764"/>
                  </a:cubicBezTo>
                  <a:close/>
                  <a:moveTo>
                    <a:pt x="0" y="29969"/>
                  </a:moveTo>
                  <a:lnTo>
                    <a:pt x="0" y="494077"/>
                  </a:lnTo>
                  <a:lnTo>
                    <a:pt x="2816" y="492950"/>
                  </a:lnTo>
                  <a:cubicBezTo>
                    <a:pt x="21485" y="484568"/>
                    <a:pt x="43011" y="481900"/>
                    <a:pt x="63586" y="478851"/>
                  </a:cubicBezTo>
                  <a:cubicBezTo>
                    <a:pt x="101307" y="473327"/>
                    <a:pt x="139218" y="469897"/>
                    <a:pt x="176938" y="464945"/>
                  </a:cubicBezTo>
                  <a:cubicBezTo>
                    <a:pt x="184940" y="463801"/>
                    <a:pt x="194084" y="461707"/>
                    <a:pt x="200181" y="456943"/>
                  </a:cubicBezTo>
                  <a:cubicBezTo>
                    <a:pt x="241900" y="424938"/>
                    <a:pt x="292578" y="415985"/>
                    <a:pt x="340773" y="419031"/>
                  </a:cubicBezTo>
                  <a:cubicBezTo>
                    <a:pt x="378685" y="421320"/>
                    <a:pt x="415834" y="423034"/>
                    <a:pt x="453363" y="419796"/>
                  </a:cubicBezTo>
                  <a:cubicBezTo>
                    <a:pt x="456221" y="419604"/>
                    <a:pt x="460031" y="419986"/>
                    <a:pt x="462125" y="421510"/>
                  </a:cubicBezTo>
                  <a:cubicBezTo>
                    <a:pt x="475080" y="431606"/>
                    <a:pt x="488606" y="432368"/>
                    <a:pt x="505181" y="434082"/>
                  </a:cubicBezTo>
                  <a:cubicBezTo>
                    <a:pt x="528614" y="436560"/>
                    <a:pt x="550140" y="434844"/>
                    <a:pt x="571859" y="430654"/>
                  </a:cubicBezTo>
                  <a:cubicBezTo>
                    <a:pt x="587671" y="427606"/>
                    <a:pt x="603672" y="421320"/>
                    <a:pt x="617771" y="413317"/>
                  </a:cubicBezTo>
                  <a:cubicBezTo>
                    <a:pt x="637391" y="402077"/>
                    <a:pt x="656254" y="397697"/>
                    <a:pt x="674922" y="412555"/>
                  </a:cubicBezTo>
                  <a:cubicBezTo>
                    <a:pt x="695115" y="428368"/>
                    <a:pt x="717976" y="422844"/>
                    <a:pt x="740267" y="423414"/>
                  </a:cubicBezTo>
                  <a:cubicBezTo>
                    <a:pt x="749981" y="423606"/>
                    <a:pt x="760269" y="423224"/>
                    <a:pt x="769604" y="425700"/>
                  </a:cubicBezTo>
                  <a:cubicBezTo>
                    <a:pt x="796654" y="432750"/>
                    <a:pt x="822755" y="443418"/>
                    <a:pt x="850188" y="448180"/>
                  </a:cubicBezTo>
                  <a:cubicBezTo>
                    <a:pt x="865429" y="450847"/>
                    <a:pt x="882383" y="446084"/>
                    <a:pt x="898197" y="442656"/>
                  </a:cubicBezTo>
                  <a:cubicBezTo>
                    <a:pt x="914199" y="439036"/>
                    <a:pt x="930010" y="433512"/>
                    <a:pt x="945443" y="427796"/>
                  </a:cubicBezTo>
                  <a:cubicBezTo>
                    <a:pt x="955919" y="423986"/>
                    <a:pt x="967349" y="420366"/>
                    <a:pt x="975732" y="413507"/>
                  </a:cubicBezTo>
                  <a:cubicBezTo>
                    <a:pt x="994784" y="397887"/>
                    <a:pt x="1014405" y="395219"/>
                    <a:pt x="1036886" y="403411"/>
                  </a:cubicBezTo>
                  <a:cubicBezTo>
                    <a:pt x="1040314" y="404745"/>
                    <a:pt x="1044314" y="404745"/>
                    <a:pt x="1048124" y="404935"/>
                  </a:cubicBezTo>
                  <a:cubicBezTo>
                    <a:pt x="1109090" y="408935"/>
                    <a:pt x="1170050" y="411413"/>
                    <a:pt x="1230632" y="417509"/>
                  </a:cubicBezTo>
                  <a:cubicBezTo>
                    <a:pt x="1255205" y="419986"/>
                    <a:pt x="1278828" y="430844"/>
                    <a:pt x="1303023" y="437702"/>
                  </a:cubicBezTo>
                  <a:cubicBezTo>
                    <a:pt x="1307977" y="439036"/>
                    <a:pt x="1313503" y="441132"/>
                    <a:pt x="1318455" y="440178"/>
                  </a:cubicBezTo>
                  <a:cubicBezTo>
                    <a:pt x="1372367" y="430654"/>
                    <a:pt x="1422853" y="444560"/>
                    <a:pt x="1472574" y="462849"/>
                  </a:cubicBezTo>
                  <a:cubicBezTo>
                    <a:pt x="1477716" y="464755"/>
                    <a:pt x="1484003" y="464183"/>
                    <a:pt x="1489719" y="463801"/>
                  </a:cubicBezTo>
                  <a:cubicBezTo>
                    <a:pt x="1505723" y="462469"/>
                    <a:pt x="1523058" y="455801"/>
                    <a:pt x="1537536" y="459801"/>
                  </a:cubicBezTo>
                  <a:cubicBezTo>
                    <a:pt x="1576018" y="470851"/>
                    <a:pt x="1614119" y="484186"/>
                    <a:pt x="1650316" y="500950"/>
                  </a:cubicBezTo>
                  <a:cubicBezTo>
                    <a:pt x="1687085" y="517905"/>
                    <a:pt x="1721184" y="532193"/>
                    <a:pt x="1763286" y="515049"/>
                  </a:cubicBezTo>
                  <a:cubicBezTo>
                    <a:pt x="1781193" y="507808"/>
                    <a:pt x="1804815" y="512953"/>
                    <a:pt x="1825392" y="514857"/>
                  </a:cubicBezTo>
                  <a:cubicBezTo>
                    <a:pt x="1840440" y="516381"/>
                    <a:pt x="1854919" y="524955"/>
                    <a:pt x="1869779" y="524955"/>
                  </a:cubicBezTo>
                  <a:cubicBezTo>
                    <a:pt x="1909407" y="524955"/>
                    <a:pt x="1944648" y="535051"/>
                    <a:pt x="1978939" y="555626"/>
                  </a:cubicBezTo>
                  <a:cubicBezTo>
                    <a:pt x="1992278" y="563626"/>
                    <a:pt x="2013042" y="558292"/>
                    <a:pt x="2030377" y="560388"/>
                  </a:cubicBezTo>
                  <a:cubicBezTo>
                    <a:pt x="2048667" y="562864"/>
                    <a:pt x="2067524" y="565150"/>
                    <a:pt x="2085053" y="570677"/>
                  </a:cubicBezTo>
                  <a:cubicBezTo>
                    <a:pt x="2130392" y="585155"/>
                    <a:pt x="2175162" y="601538"/>
                    <a:pt x="2220311" y="616778"/>
                  </a:cubicBezTo>
                  <a:cubicBezTo>
                    <a:pt x="2257458" y="629353"/>
                    <a:pt x="2294038" y="619446"/>
                    <a:pt x="2330805" y="614112"/>
                  </a:cubicBezTo>
                  <a:cubicBezTo>
                    <a:pt x="2353858" y="610682"/>
                    <a:pt x="2375382" y="602490"/>
                    <a:pt x="2401291" y="614682"/>
                  </a:cubicBezTo>
                  <a:cubicBezTo>
                    <a:pt x="2426058" y="626304"/>
                    <a:pt x="2457491" y="623636"/>
                    <a:pt x="2485306" y="629923"/>
                  </a:cubicBezTo>
                  <a:cubicBezTo>
                    <a:pt x="2508741" y="635257"/>
                    <a:pt x="2531408" y="643831"/>
                    <a:pt x="2554078" y="652213"/>
                  </a:cubicBezTo>
                  <a:cubicBezTo>
                    <a:pt x="2584941" y="663644"/>
                    <a:pt x="2615420" y="675644"/>
                    <a:pt x="2649142" y="669930"/>
                  </a:cubicBezTo>
                  <a:cubicBezTo>
                    <a:pt x="2687435" y="663452"/>
                    <a:pt x="2713722" y="687836"/>
                    <a:pt x="2743825" y="704031"/>
                  </a:cubicBezTo>
                  <a:cubicBezTo>
                    <a:pt x="2764589" y="715079"/>
                    <a:pt x="2787258" y="723272"/>
                    <a:pt x="2809929" y="730130"/>
                  </a:cubicBezTo>
                  <a:cubicBezTo>
                    <a:pt x="2840218" y="739084"/>
                    <a:pt x="2871461" y="744418"/>
                    <a:pt x="2901942" y="753181"/>
                  </a:cubicBezTo>
                  <a:cubicBezTo>
                    <a:pt x="2948046" y="766325"/>
                    <a:pt x="2994721" y="776613"/>
                    <a:pt x="3042727" y="769373"/>
                  </a:cubicBezTo>
                  <a:cubicBezTo>
                    <a:pt x="3064826" y="766135"/>
                    <a:pt x="3085402" y="766325"/>
                    <a:pt x="3107499" y="771089"/>
                  </a:cubicBezTo>
                  <a:cubicBezTo>
                    <a:pt x="3143694" y="778899"/>
                    <a:pt x="3180843" y="779852"/>
                    <a:pt x="3209992" y="808998"/>
                  </a:cubicBezTo>
                  <a:cubicBezTo>
                    <a:pt x="3220279" y="819287"/>
                    <a:pt x="3238757" y="821953"/>
                    <a:pt x="3253808" y="827287"/>
                  </a:cubicBezTo>
                  <a:cubicBezTo>
                    <a:pt x="3271144" y="833575"/>
                    <a:pt x="3283907" y="830335"/>
                    <a:pt x="3293243" y="812047"/>
                  </a:cubicBezTo>
                  <a:cubicBezTo>
                    <a:pt x="3297433" y="803856"/>
                    <a:pt x="3309436" y="795854"/>
                    <a:pt x="3318770" y="794520"/>
                  </a:cubicBezTo>
                  <a:cubicBezTo>
                    <a:pt x="3346775" y="790520"/>
                    <a:pt x="3372494" y="796426"/>
                    <a:pt x="3399545" y="809381"/>
                  </a:cubicBezTo>
                  <a:cubicBezTo>
                    <a:pt x="3424882" y="821573"/>
                    <a:pt x="3456507" y="820239"/>
                    <a:pt x="3485274" y="825001"/>
                  </a:cubicBezTo>
                  <a:cubicBezTo>
                    <a:pt x="3505656" y="828431"/>
                    <a:pt x="3526041" y="835479"/>
                    <a:pt x="3546616" y="835479"/>
                  </a:cubicBezTo>
                  <a:cubicBezTo>
                    <a:pt x="3572145" y="835479"/>
                    <a:pt x="3597481" y="829383"/>
                    <a:pt x="3623200" y="827097"/>
                  </a:cubicBezTo>
                  <a:cubicBezTo>
                    <a:pt x="3643203" y="825193"/>
                    <a:pt x="3663588" y="825955"/>
                    <a:pt x="3683590" y="823669"/>
                  </a:cubicBezTo>
                  <a:cubicBezTo>
                    <a:pt x="3699975" y="821953"/>
                    <a:pt x="3716167" y="817573"/>
                    <a:pt x="3732360" y="813953"/>
                  </a:cubicBezTo>
                  <a:cubicBezTo>
                    <a:pt x="3738266" y="812619"/>
                    <a:pt x="3744172" y="807474"/>
                    <a:pt x="3749505" y="808236"/>
                  </a:cubicBezTo>
                  <a:cubicBezTo>
                    <a:pt x="3802466" y="816429"/>
                    <a:pt x="3840568" y="779852"/>
                    <a:pt x="3885337" y="763659"/>
                  </a:cubicBezTo>
                  <a:cubicBezTo>
                    <a:pt x="3932393" y="746512"/>
                    <a:pt x="3977924" y="720224"/>
                    <a:pt x="4030502" y="728034"/>
                  </a:cubicBezTo>
                  <a:cubicBezTo>
                    <a:pt x="4062317" y="732796"/>
                    <a:pt x="4092988" y="743846"/>
                    <a:pt x="4124613" y="750515"/>
                  </a:cubicBezTo>
                  <a:cubicBezTo>
                    <a:pt x="4135853" y="752801"/>
                    <a:pt x="4148426" y="752419"/>
                    <a:pt x="4159666" y="750133"/>
                  </a:cubicBezTo>
                  <a:cubicBezTo>
                    <a:pt x="4213960" y="739654"/>
                    <a:pt x="4267492" y="738130"/>
                    <a:pt x="4320836" y="755277"/>
                  </a:cubicBezTo>
                  <a:cubicBezTo>
                    <a:pt x="4329978" y="758135"/>
                    <a:pt x="4339694" y="760801"/>
                    <a:pt x="4349221" y="760801"/>
                  </a:cubicBezTo>
                  <a:cubicBezTo>
                    <a:pt x="4401418" y="760801"/>
                    <a:pt x="4452664" y="756801"/>
                    <a:pt x="4502578" y="738130"/>
                  </a:cubicBezTo>
                  <a:cubicBezTo>
                    <a:pt x="4519342" y="731844"/>
                    <a:pt x="4539727" y="735844"/>
                    <a:pt x="4558206" y="734320"/>
                  </a:cubicBezTo>
                  <a:cubicBezTo>
                    <a:pt x="4575350" y="732988"/>
                    <a:pt x="4592877" y="732416"/>
                    <a:pt x="4609451" y="728034"/>
                  </a:cubicBezTo>
                  <a:cubicBezTo>
                    <a:pt x="4633646" y="721558"/>
                    <a:pt x="4656125" y="720796"/>
                    <a:pt x="4681082" y="726510"/>
                  </a:cubicBezTo>
                  <a:cubicBezTo>
                    <a:pt x="4704894" y="731844"/>
                    <a:pt x="4730613" y="729178"/>
                    <a:pt x="4755380" y="729368"/>
                  </a:cubicBezTo>
                  <a:cubicBezTo>
                    <a:pt x="4783003" y="729558"/>
                    <a:pt x="4810626" y="729748"/>
                    <a:pt x="4838249" y="728796"/>
                  </a:cubicBezTo>
                  <a:cubicBezTo>
                    <a:pt x="4849299" y="728416"/>
                    <a:pt x="4861872" y="720796"/>
                    <a:pt x="4871018" y="723844"/>
                  </a:cubicBezTo>
                  <a:cubicBezTo>
                    <a:pt x="4900545" y="734130"/>
                    <a:pt x="4930074" y="721748"/>
                    <a:pt x="4959601" y="727272"/>
                  </a:cubicBezTo>
                  <a:cubicBezTo>
                    <a:pt x="4974081" y="730130"/>
                    <a:pt x="4990464" y="722320"/>
                    <a:pt x="5006085" y="721558"/>
                  </a:cubicBezTo>
                  <a:cubicBezTo>
                    <a:pt x="5031613" y="720224"/>
                    <a:pt x="5057140" y="720796"/>
                    <a:pt x="5082669" y="720414"/>
                  </a:cubicBezTo>
                  <a:cubicBezTo>
                    <a:pt x="5091051" y="720224"/>
                    <a:pt x="5099244" y="719462"/>
                    <a:pt x="5107626" y="719079"/>
                  </a:cubicBezTo>
                  <a:cubicBezTo>
                    <a:pt x="5115056" y="718699"/>
                    <a:pt x="5122866" y="716985"/>
                    <a:pt x="5129915" y="718317"/>
                  </a:cubicBezTo>
                  <a:cubicBezTo>
                    <a:pt x="5155444" y="723082"/>
                    <a:pt x="5180590" y="730892"/>
                    <a:pt x="5206307" y="733940"/>
                  </a:cubicBezTo>
                  <a:cubicBezTo>
                    <a:pt x="5228596" y="736606"/>
                    <a:pt x="5251649" y="732988"/>
                    <a:pt x="5274128" y="734892"/>
                  </a:cubicBezTo>
                  <a:cubicBezTo>
                    <a:pt x="5313753" y="738130"/>
                    <a:pt x="5353378" y="743846"/>
                    <a:pt x="5393004" y="747466"/>
                  </a:cubicBezTo>
                  <a:cubicBezTo>
                    <a:pt x="5401578" y="748228"/>
                    <a:pt x="5410530" y="743464"/>
                    <a:pt x="5419294" y="743084"/>
                  </a:cubicBezTo>
                  <a:cubicBezTo>
                    <a:pt x="5446727" y="742132"/>
                    <a:pt x="5474160" y="741940"/>
                    <a:pt x="5501593" y="741370"/>
                  </a:cubicBezTo>
                  <a:cubicBezTo>
                    <a:pt x="5517214" y="741178"/>
                    <a:pt x="5533026" y="741750"/>
                    <a:pt x="5548459" y="740036"/>
                  </a:cubicBezTo>
                  <a:cubicBezTo>
                    <a:pt x="5568841" y="737750"/>
                    <a:pt x="5587320" y="734320"/>
                    <a:pt x="5606371" y="749180"/>
                  </a:cubicBezTo>
                  <a:cubicBezTo>
                    <a:pt x="5635710" y="772231"/>
                    <a:pt x="5673049" y="763277"/>
                    <a:pt x="5706958" y="768611"/>
                  </a:cubicBezTo>
                  <a:cubicBezTo>
                    <a:pt x="5715722" y="769945"/>
                    <a:pt x="5724677" y="770135"/>
                    <a:pt x="5733439" y="771659"/>
                  </a:cubicBezTo>
                  <a:cubicBezTo>
                    <a:pt x="5749633" y="774517"/>
                    <a:pt x="5765634" y="777755"/>
                    <a:pt x="5781829" y="780996"/>
                  </a:cubicBezTo>
                  <a:cubicBezTo>
                    <a:pt x="5784685" y="781566"/>
                    <a:pt x="5787923" y="781758"/>
                    <a:pt x="5790591" y="782710"/>
                  </a:cubicBezTo>
                  <a:cubicBezTo>
                    <a:pt x="5815168" y="790710"/>
                    <a:pt x="5839360" y="799854"/>
                    <a:pt x="5864317" y="806332"/>
                  </a:cubicBezTo>
                  <a:cubicBezTo>
                    <a:pt x="5876510" y="809571"/>
                    <a:pt x="5890036" y="809953"/>
                    <a:pt x="5902609" y="808236"/>
                  </a:cubicBezTo>
                  <a:cubicBezTo>
                    <a:pt x="5939376" y="803284"/>
                    <a:pt x="5975763" y="801188"/>
                    <a:pt x="6012722" y="808428"/>
                  </a:cubicBezTo>
                  <a:cubicBezTo>
                    <a:pt x="6027391" y="811285"/>
                    <a:pt x="6043775" y="806522"/>
                    <a:pt x="6059396" y="804808"/>
                  </a:cubicBezTo>
                  <a:cubicBezTo>
                    <a:pt x="6096735" y="800236"/>
                    <a:pt x="6134074" y="795282"/>
                    <a:pt x="6171604" y="790902"/>
                  </a:cubicBezTo>
                  <a:cubicBezTo>
                    <a:pt x="6195036" y="788234"/>
                    <a:pt x="6218659" y="786710"/>
                    <a:pt x="6242092" y="784044"/>
                  </a:cubicBezTo>
                  <a:cubicBezTo>
                    <a:pt x="6269143" y="780804"/>
                    <a:pt x="6296004" y="775851"/>
                    <a:pt x="6323057" y="773183"/>
                  </a:cubicBezTo>
                  <a:cubicBezTo>
                    <a:pt x="6353918" y="770135"/>
                    <a:pt x="6384971" y="769565"/>
                    <a:pt x="6415832" y="766325"/>
                  </a:cubicBezTo>
                  <a:cubicBezTo>
                    <a:pt x="6472224" y="760039"/>
                    <a:pt x="6528423" y="752609"/>
                    <a:pt x="6584811" y="745560"/>
                  </a:cubicBezTo>
                  <a:cubicBezTo>
                    <a:pt x="6639487" y="738702"/>
                    <a:pt x="6694163" y="732606"/>
                    <a:pt x="6748457" y="724034"/>
                  </a:cubicBezTo>
                  <a:cubicBezTo>
                    <a:pt x="6771318" y="720414"/>
                    <a:pt x="6793034" y="710507"/>
                    <a:pt x="6815515" y="704983"/>
                  </a:cubicBezTo>
                  <a:lnTo>
                    <a:pt x="6858000" y="695283"/>
                  </a:lnTo>
                  <a:lnTo>
                    <a:pt x="6858000" y="456"/>
                  </a:lnTo>
                  <a:lnTo>
                    <a:pt x="1687322" y="456"/>
                  </a:lnTo>
                  <a:lnTo>
                    <a:pt x="1697753" y="10970"/>
                  </a:lnTo>
                  <a:cubicBezTo>
                    <a:pt x="1707279" y="20877"/>
                    <a:pt x="1720423" y="27925"/>
                    <a:pt x="1733188" y="33639"/>
                  </a:cubicBezTo>
                  <a:cubicBezTo>
                    <a:pt x="1766335" y="48310"/>
                    <a:pt x="1800246" y="61454"/>
                    <a:pt x="1833775" y="75360"/>
                  </a:cubicBezTo>
                  <a:cubicBezTo>
                    <a:pt x="1837013" y="76694"/>
                    <a:pt x="1839679" y="80123"/>
                    <a:pt x="1842158" y="82981"/>
                  </a:cubicBezTo>
                  <a:cubicBezTo>
                    <a:pt x="1866922" y="113082"/>
                    <a:pt x="1891497" y="143371"/>
                    <a:pt x="1916454" y="173472"/>
                  </a:cubicBezTo>
                  <a:cubicBezTo>
                    <a:pt x="1921216" y="179186"/>
                    <a:pt x="1928076" y="183378"/>
                    <a:pt x="1933219" y="188902"/>
                  </a:cubicBezTo>
                  <a:cubicBezTo>
                    <a:pt x="1940459" y="196522"/>
                    <a:pt x="1949603" y="203763"/>
                    <a:pt x="1953413" y="212907"/>
                  </a:cubicBezTo>
                  <a:cubicBezTo>
                    <a:pt x="1965224" y="241672"/>
                    <a:pt x="1987894" y="254056"/>
                    <a:pt x="2016469" y="259390"/>
                  </a:cubicBezTo>
                  <a:cubicBezTo>
                    <a:pt x="2042570" y="264343"/>
                    <a:pt x="2068669" y="268535"/>
                    <a:pt x="2094578" y="274249"/>
                  </a:cubicBezTo>
                  <a:cubicBezTo>
                    <a:pt x="2126201" y="281107"/>
                    <a:pt x="2157636" y="288537"/>
                    <a:pt x="2188879" y="296920"/>
                  </a:cubicBezTo>
                  <a:cubicBezTo>
                    <a:pt x="2202404" y="300540"/>
                    <a:pt x="2216692" y="304730"/>
                    <a:pt x="2228314" y="312160"/>
                  </a:cubicBezTo>
                  <a:cubicBezTo>
                    <a:pt x="2260890" y="332735"/>
                    <a:pt x="2295753" y="346641"/>
                    <a:pt x="2334044" y="341117"/>
                  </a:cubicBezTo>
                  <a:cubicBezTo>
                    <a:pt x="2364715" y="336735"/>
                    <a:pt x="2390434" y="347975"/>
                    <a:pt x="2409485" y="365502"/>
                  </a:cubicBezTo>
                  <a:lnTo>
                    <a:pt x="2409487" y="365504"/>
                  </a:lnTo>
                  <a:lnTo>
                    <a:pt x="2463015" y="388434"/>
                  </a:lnTo>
                  <a:lnTo>
                    <a:pt x="2463017" y="388434"/>
                  </a:lnTo>
                  <a:lnTo>
                    <a:pt x="2518262" y="379792"/>
                  </a:lnTo>
                  <a:lnTo>
                    <a:pt x="2518263" y="379791"/>
                  </a:lnTo>
                  <a:cubicBezTo>
                    <a:pt x="2527789" y="377124"/>
                    <a:pt x="2536456" y="375980"/>
                    <a:pt x="2545005" y="376147"/>
                  </a:cubicBezTo>
                  <a:lnTo>
                    <a:pt x="2545006" y="376147"/>
                  </a:lnTo>
                  <a:cubicBezTo>
                    <a:pt x="2553555" y="376313"/>
                    <a:pt x="2561985" y="377790"/>
                    <a:pt x="2571034" y="380361"/>
                  </a:cubicBezTo>
                  <a:cubicBezTo>
                    <a:pt x="2612945" y="392363"/>
                    <a:pt x="2640950" y="424940"/>
                    <a:pt x="2668001" y="453514"/>
                  </a:cubicBezTo>
                  <a:cubicBezTo>
                    <a:pt x="2691054" y="477900"/>
                    <a:pt x="2716963" y="491615"/>
                    <a:pt x="2745348" y="501904"/>
                  </a:cubicBezTo>
                  <a:lnTo>
                    <a:pt x="2745351" y="501906"/>
                  </a:lnTo>
                  <a:lnTo>
                    <a:pt x="2778005" y="507825"/>
                  </a:lnTo>
                  <a:lnTo>
                    <a:pt x="2785439" y="507405"/>
                  </a:lnTo>
                  <a:lnTo>
                    <a:pt x="2811779" y="497326"/>
                  </a:lnTo>
                  <a:lnTo>
                    <a:pt x="2811786" y="497322"/>
                  </a:lnTo>
                  <a:lnTo>
                    <a:pt x="2811786" y="497323"/>
                  </a:lnTo>
                  <a:lnTo>
                    <a:pt x="2811779" y="497326"/>
                  </a:lnTo>
                  <a:lnTo>
                    <a:pt x="2793022" y="506976"/>
                  </a:lnTo>
                  <a:lnTo>
                    <a:pt x="2785439" y="507405"/>
                  </a:lnTo>
                  <a:lnTo>
                    <a:pt x="2782304" y="508605"/>
                  </a:lnTo>
                  <a:lnTo>
                    <a:pt x="2778005" y="507825"/>
                  </a:lnTo>
                  <a:lnTo>
                    <a:pt x="2770757" y="508235"/>
                  </a:lnTo>
                  <a:lnTo>
                    <a:pt x="2745351" y="501906"/>
                  </a:lnTo>
                  <a:lnTo>
                    <a:pt x="2745347" y="501904"/>
                  </a:lnTo>
                  <a:cubicBezTo>
                    <a:pt x="2716962" y="491615"/>
                    <a:pt x="2691053" y="477900"/>
                    <a:pt x="2668000" y="453514"/>
                  </a:cubicBezTo>
                  <a:cubicBezTo>
                    <a:pt x="2640949" y="424940"/>
                    <a:pt x="2612944" y="392363"/>
                    <a:pt x="2571033" y="380361"/>
                  </a:cubicBezTo>
                  <a:lnTo>
                    <a:pt x="2545006" y="376147"/>
                  </a:lnTo>
                  <a:lnTo>
                    <a:pt x="2518264" y="379791"/>
                  </a:lnTo>
                  <a:lnTo>
                    <a:pt x="2518262" y="379792"/>
                  </a:lnTo>
                  <a:lnTo>
                    <a:pt x="2490550" y="386372"/>
                  </a:lnTo>
                  <a:lnTo>
                    <a:pt x="2463017" y="388434"/>
                  </a:lnTo>
                  <a:lnTo>
                    <a:pt x="2463016" y="388434"/>
                  </a:lnTo>
                  <a:lnTo>
                    <a:pt x="2463015" y="388434"/>
                  </a:lnTo>
                  <a:lnTo>
                    <a:pt x="2435912" y="382603"/>
                  </a:lnTo>
                  <a:lnTo>
                    <a:pt x="2409487" y="365504"/>
                  </a:lnTo>
                  <a:lnTo>
                    <a:pt x="2409484" y="365502"/>
                  </a:lnTo>
                  <a:cubicBezTo>
                    <a:pt x="2390433" y="347975"/>
                    <a:pt x="2364714" y="336735"/>
                    <a:pt x="2334043" y="341117"/>
                  </a:cubicBezTo>
                  <a:cubicBezTo>
                    <a:pt x="2295752" y="346641"/>
                    <a:pt x="2260889" y="332735"/>
                    <a:pt x="2228313" y="312160"/>
                  </a:cubicBezTo>
                  <a:cubicBezTo>
                    <a:pt x="2216691" y="304730"/>
                    <a:pt x="2202403" y="300540"/>
                    <a:pt x="2188878" y="296920"/>
                  </a:cubicBezTo>
                  <a:cubicBezTo>
                    <a:pt x="2157635" y="288537"/>
                    <a:pt x="2126200" y="281107"/>
                    <a:pt x="2094577" y="274249"/>
                  </a:cubicBezTo>
                  <a:cubicBezTo>
                    <a:pt x="2068668" y="268535"/>
                    <a:pt x="2042569" y="264343"/>
                    <a:pt x="2016468" y="259390"/>
                  </a:cubicBezTo>
                  <a:cubicBezTo>
                    <a:pt x="1987893" y="254056"/>
                    <a:pt x="1965223" y="241672"/>
                    <a:pt x="1953412" y="212907"/>
                  </a:cubicBezTo>
                  <a:cubicBezTo>
                    <a:pt x="1949602" y="203763"/>
                    <a:pt x="1940458" y="196522"/>
                    <a:pt x="1933218" y="188902"/>
                  </a:cubicBezTo>
                  <a:cubicBezTo>
                    <a:pt x="1928075" y="183378"/>
                    <a:pt x="1921215" y="179186"/>
                    <a:pt x="1916453" y="173472"/>
                  </a:cubicBezTo>
                  <a:cubicBezTo>
                    <a:pt x="1891496" y="143371"/>
                    <a:pt x="1866921" y="113082"/>
                    <a:pt x="1842157" y="82981"/>
                  </a:cubicBezTo>
                  <a:cubicBezTo>
                    <a:pt x="1839678" y="80123"/>
                    <a:pt x="1837012" y="76694"/>
                    <a:pt x="1833774" y="75360"/>
                  </a:cubicBezTo>
                  <a:cubicBezTo>
                    <a:pt x="1800245" y="61454"/>
                    <a:pt x="1766334" y="48311"/>
                    <a:pt x="1733187" y="33639"/>
                  </a:cubicBezTo>
                  <a:cubicBezTo>
                    <a:pt x="1720422" y="27925"/>
                    <a:pt x="1707278" y="20877"/>
                    <a:pt x="1697752" y="10971"/>
                  </a:cubicBezTo>
                  <a:lnTo>
                    <a:pt x="1687320" y="456"/>
                  </a:lnTo>
                  <a:lnTo>
                    <a:pt x="916806" y="456"/>
                  </a:lnTo>
                  <a:lnTo>
                    <a:pt x="927155" y="9636"/>
                  </a:lnTo>
                  <a:cubicBezTo>
                    <a:pt x="994785" y="53644"/>
                    <a:pt x="1030980" y="52500"/>
                    <a:pt x="1097087" y="6016"/>
                  </a:cubicBezTo>
                  <a:cubicBezTo>
                    <a:pt x="1103945" y="1254"/>
                    <a:pt x="1118613" y="-2176"/>
                    <a:pt x="1123185" y="1634"/>
                  </a:cubicBezTo>
                  <a:cubicBezTo>
                    <a:pt x="1142617" y="17446"/>
                    <a:pt x="1162953" y="24495"/>
                    <a:pt x="1184028" y="26353"/>
                  </a:cubicBezTo>
                  <a:cubicBezTo>
                    <a:pt x="1162953" y="24495"/>
                    <a:pt x="1142616" y="17447"/>
                    <a:pt x="1123184" y="1635"/>
                  </a:cubicBezTo>
                  <a:cubicBezTo>
                    <a:pt x="1118612" y="-2175"/>
                    <a:pt x="1103944" y="1255"/>
                    <a:pt x="1097086" y="6017"/>
                  </a:cubicBezTo>
                  <a:cubicBezTo>
                    <a:pt x="1030979" y="52501"/>
                    <a:pt x="994784" y="53645"/>
                    <a:pt x="927154" y="9637"/>
                  </a:cubicBezTo>
                  <a:lnTo>
                    <a:pt x="916804" y="456"/>
                  </a:lnTo>
                  <a:lnTo>
                    <a:pt x="578772" y="456"/>
                  </a:lnTo>
                  <a:lnTo>
                    <a:pt x="556046" y="6589"/>
                  </a:lnTo>
                  <a:lnTo>
                    <a:pt x="517850" y="15506"/>
                  </a:lnTo>
                  <a:lnTo>
                    <a:pt x="556047" y="6588"/>
                  </a:lnTo>
                  <a:lnTo>
                    <a:pt x="578770" y="456"/>
                  </a:lnTo>
                  <a:lnTo>
                    <a:pt x="0" y="456"/>
                  </a:lnTo>
                  <a:lnTo>
                    <a:pt x="0" y="20445"/>
                  </a:lnTo>
                  <a:lnTo>
                    <a:pt x="0" y="29969"/>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8BDB3C61-AC26-44A9-BF04-457027D14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3011716" y="3011261"/>
              <a:ext cx="6858000" cy="835479"/>
            </a:xfrm>
            <a:custGeom>
              <a:avLst/>
              <a:gdLst>
                <a:gd name="connsiteX0" fmla="*/ 6564619 w 6858000"/>
                <a:gd name="connsiteY0" fmla="*/ 468946 h 835479"/>
                <a:gd name="connsiteX1" fmla="*/ 6564620 w 6858000"/>
                <a:gd name="connsiteY1" fmla="*/ 468946 h 835479"/>
                <a:gd name="connsiteX2" fmla="*/ 6588625 w 6858000"/>
                <a:gd name="connsiteY2" fmla="*/ 491425 h 835479"/>
                <a:gd name="connsiteX3" fmla="*/ 6625224 w 6858000"/>
                <a:gd name="connsiteY3" fmla="*/ 508047 h 835479"/>
                <a:gd name="connsiteX4" fmla="*/ 6662539 w 6858000"/>
                <a:gd name="connsiteY4" fmla="*/ 500953 h 835479"/>
                <a:gd name="connsiteX5" fmla="*/ 6662540 w 6858000"/>
                <a:gd name="connsiteY5" fmla="*/ 500952 h 835479"/>
                <a:gd name="connsiteX6" fmla="*/ 6662543 w 6858000"/>
                <a:gd name="connsiteY6" fmla="*/ 500951 h 835479"/>
                <a:gd name="connsiteX7" fmla="*/ 6683026 w 6858000"/>
                <a:gd name="connsiteY7" fmla="*/ 489501 h 835479"/>
                <a:gd name="connsiteX8" fmla="*/ 6702975 w 6858000"/>
                <a:gd name="connsiteY8" fmla="*/ 486354 h 835479"/>
                <a:gd name="connsiteX9" fmla="*/ 6702976 w 6858000"/>
                <a:gd name="connsiteY9" fmla="*/ 486354 h 835479"/>
                <a:gd name="connsiteX10" fmla="*/ 6742552 w 6858000"/>
                <a:gd name="connsiteY10" fmla="*/ 500190 h 835479"/>
                <a:gd name="connsiteX11" fmla="*/ 6742554 w 6858000"/>
                <a:gd name="connsiteY11" fmla="*/ 500191 h 835479"/>
                <a:gd name="connsiteX12" fmla="*/ 6812061 w 6858000"/>
                <a:gd name="connsiteY12" fmla="*/ 519668 h 835479"/>
                <a:gd name="connsiteX13" fmla="*/ 6776799 w 6858000"/>
                <a:gd name="connsiteY13" fmla="*/ 514894 h 835479"/>
                <a:gd name="connsiteX14" fmla="*/ 6742554 w 6858000"/>
                <a:gd name="connsiteY14" fmla="*/ 500191 h 835479"/>
                <a:gd name="connsiteX15" fmla="*/ 6742551 w 6858000"/>
                <a:gd name="connsiteY15" fmla="*/ 500190 h 835479"/>
                <a:gd name="connsiteX16" fmla="*/ 6702975 w 6858000"/>
                <a:gd name="connsiteY16" fmla="*/ 486354 h 835479"/>
                <a:gd name="connsiteX17" fmla="*/ 6662543 w 6858000"/>
                <a:gd name="connsiteY17" fmla="*/ 500951 h 835479"/>
                <a:gd name="connsiteX18" fmla="*/ 6662541 w 6858000"/>
                <a:gd name="connsiteY18" fmla="*/ 500952 h 835479"/>
                <a:gd name="connsiteX19" fmla="*/ 6662539 w 6858000"/>
                <a:gd name="connsiteY19" fmla="*/ 500953 h 835479"/>
                <a:gd name="connsiteX20" fmla="*/ 6645551 w 6858000"/>
                <a:gd name="connsiteY20" fmla="*/ 508036 h 835479"/>
                <a:gd name="connsiteX21" fmla="*/ 6625224 w 6858000"/>
                <a:gd name="connsiteY21" fmla="*/ 508047 h 835479"/>
                <a:gd name="connsiteX22" fmla="*/ 6625223 w 6858000"/>
                <a:gd name="connsiteY22" fmla="*/ 508047 h 835479"/>
                <a:gd name="connsiteX23" fmla="*/ 6588624 w 6858000"/>
                <a:gd name="connsiteY23" fmla="*/ 491425 h 835479"/>
                <a:gd name="connsiteX24" fmla="*/ 6438980 w 6858000"/>
                <a:gd name="connsiteY24" fmla="*/ 549267 h 835479"/>
                <a:gd name="connsiteX25" fmla="*/ 6463839 w 6858000"/>
                <a:gd name="connsiteY25" fmla="*/ 529336 h 835479"/>
                <a:gd name="connsiteX26" fmla="*/ 6463848 w 6858000"/>
                <a:gd name="connsiteY26" fmla="*/ 529334 h 835479"/>
                <a:gd name="connsiteX27" fmla="*/ 6513011 w 6858000"/>
                <a:gd name="connsiteY27" fmla="*/ 515538 h 835479"/>
                <a:gd name="connsiteX28" fmla="*/ 6546193 w 6858000"/>
                <a:gd name="connsiteY28" fmla="*/ 496733 h 835479"/>
                <a:gd name="connsiteX29" fmla="*/ 6546194 w 6858000"/>
                <a:gd name="connsiteY29" fmla="*/ 496733 h 835479"/>
                <a:gd name="connsiteX30" fmla="*/ 6521803 w 6858000"/>
                <a:gd name="connsiteY30" fmla="*/ 513071 h 835479"/>
                <a:gd name="connsiteX31" fmla="*/ 6513011 w 6858000"/>
                <a:gd name="connsiteY31" fmla="*/ 515538 h 835479"/>
                <a:gd name="connsiteX32" fmla="*/ 6508051 w 6858000"/>
                <a:gd name="connsiteY32" fmla="*/ 518349 h 835479"/>
                <a:gd name="connsiteX33" fmla="*/ 6463848 w 6858000"/>
                <a:gd name="connsiteY33" fmla="*/ 529334 h 835479"/>
                <a:gd name="connsiteX34" fmla="*/ 6463840 w 6858000"/>
                <a:gd name="connsiteY34" fmla="*/ 529336 h 835479"/>
                <a:gd name="connsiteX35" fmla="*/ 6438980 w 6858000"/>
                <a:gd name="connsiteY35" fmla="*/ 549267 h 835479"/>
                <a:gd name="connsiteX36" fmla="*/ 6365203 w 6858000"/>
                <a:gd name="connsiteY36" fmla="*/ 635242 h 835479"/>
                <a:gd name="connsiteX37" fmla="*/ 6387909 w 6858000"/>
                <a:gd name="connsiteY37" fmla="*/ 633959 h 835479"/>
                <a:gd name="connsiteX38" fmla="*/ 6391548 w 6858000"/>
                <a:gd name="connsiteY38" fmla="*/ 632195 h 835479"/>
                <a:gd name="connsiteX39" fmla="*/ 6407331 w 6858000"/>
                <a:gd name="connsiteY39" fmla="*/ 624541 h 835479"/>
                <a:gd name="connsiteX40" fmla="*/ 6407332 w 6858000"/>
                <a:gd name="connsiteY40" fmla="*/ 624541 h 835479"/>
                <a:gd name="connsiteX41" fmla="*/ 6391548 w 6858000"/>
                <a:gd name="connsiteY41" fmla="*/ 632195 h 835479"/>
                <a:gd name="connsiteX42" fmla="*/ 6387909 w 6858000"/>
                <a:gd name="connsiteY42" fmla="*/ 633961 h 835479"/>
                <a:gd name="connsiteX43" fmla="*/ 4221390 w 6858000"/>
                <a:gd name="connsiteY43" fmla="*/ 396172 h 835479"/>
                <a:gd name="connsiteX44" fmla="*/ 4221391 w 6858000"/>
                <a:gd name="connsiteY44" fmla="*/ 396172 h 835479"/>
                <a:gd name="connsiteX45" fmla="*/ 4253014 w 6858000"/>
                <a:gd name="connsiteY45" fmla="*/ 401888 h 835479"/>
                <a:gd name="connsiteX46" fmla="*/ 4324645 w 6858000"/>
                <a:gd name="connsiteY46" fmla="*/ 441704 h 835479"/>
                <a:gd name="connsiteX47" fmla="*/ 4363890 w 6858000"/>
                <a:gd name="connsiteY47" fmla="*/ 450658 h 835479"/>
                <a:gd name="connsiteX48" fmla="*/ 4482003 w 6858000"/>
                <a:gd name="connsiteY48" fmla="*/ 449896 h 835479"/>
                <a:gd name="connsiteX49" fmla="*/ 4659173 w 6858000"/>
                <a:gd name="connsiteY49" fmla="*/ 389886 h 835479"/>
                <a:gd name="connsiteX50" fmla="*/ 4677654 w 6858000"/>
                <a:gd name="connsiteY50" fmla="*/ 381884 h 835479"/>
                <a:gd name="connsiteX51" fmla="*/ 4767763 w 6858000"/>
                <a:gd name="connsiteY51" fmla="*/ 371977 h 835479"/>
                <a:gd name="connsiteX52" fmla="*/ 4800482 w 6858000"/>
                <a:gd name="connsiteY52" fmla="*/ 370668 h 835479"/>
                <a:gd name="connsiteX53" fmla="*/ 4800483 w 6858000"/>
                <a:gd name="connsiteY53" fmla="*/ 370668 h 835479"/>
                <a:gd name="connsiteX54" fmla="*/ 4828916 w 6858000"/>
                <a:gd name="connsiteY54" fmla="*/ 385504 h 835479"/>
                <a:gd name="connsiteX55" fmla="*/ 4863342 w 6858000"/>
                <a:gd name="connsiteY55" fmla="*/ 407685 h 835479"/>
                <a:gd name="connsiteX56" fmla="*/ 4889274 w 6858000"/>
                <a:gd name="connsiteY56" fmla="*/ 415214 h 835479"/>
                <a:gd name="connsiteX57" fmla="*/ 4912167 w 6858000"/>
                <a:gd name="connsiteY57" fmla="*/ 413509 h 835479"/>
                <a:gd name="connsiteX58" fmla="*/ 4933803 w 6858000"/>
                <a:gd name="connsiteY58" fmla="*/ 412107 h 835479"/>
                <a:gd name="connsiteX59" fmla="*/ 4933804 w 6858000"/>
                <a:gd name="connsiteY59" fmla="*/ 412107 h 835479"/>
                <a:gd name="connsiteX60" fmla="*/ 4952672 w 6858000"/>
                <a:gd name="connsiteY60" fmla="*/ 416866 h 835479"/>
                <a:gd name="connsiteX61" fmla="*/ 4957452 w 6858000"/>
                <a:gd name="connsiteY61" fmla="*/ 419659 h 835479"/>
                <a:gd name="connsiteX62" fmla="*/ 4961455 w 6858000"/>
                <a:gd name="connsiteY62" fmla="*/ 420937 h 835479"/>
                <a:gd name="connsiteX63" fmla="*/ 4987037 w 6858000"/>
                <a:gd name="connsiteY63" fmla="*/ 436941 h 835479"/>
                <a:gd name="connsiteX64" fmla="*/ 5041521 w 6858000"/>
                <a:gd name="connsiteY64" fmla="*/ 463420 h 835479"/>
                <a:gd name="connsiteX65" fmla="*/ 5041527 w 6858000"/>
                <a:gd name="connsiteY65" fmla="*/ 463422 h 835479"/>
                <a:gd name="connsiteX66" fmla="*/ 5064789 w 6858000"/>
                <a:gd name="connsiteY66" fmla="*/ 468043 h 835479"/>
                <a:gd name="connsiteX67" fmla="*/ 5070584 w 6858000"/>
                <a:gd name="connsiteY67" fmla="*/ 470217 h 835479"/>
                <a:gd name="connsiteX68" fmla="*/ 5072375 w 6858000"/>
                <a:gd name="connsiteY68" fmla="*/ 470636 h 835479"/>
                <a:gd name="connsiteX69" fmla="*/ 5087443 w 6858000"/>
                <a:gd name="connsiteY69" fmla="*/ 476540 h 835479"/>
                <a:gd name="connsiteX70" fmla="*/ 5133219 w 6858000"/>
                <a:gd name="connsiteY70" fmla="*/ 489567 h 835479"/>
                <a:gd name="connsiteX71" fmla="*/ 5133224 w 6858000"/>
                <a:gd name="connsiteY71" fmla="*/ 489569 h 835479"/>
                <a:gd name="connsiteX72" fmla="*/ 5166112 w 6858000"/>
                <a:gd name="connsiteY72" fmla="*/ 482853 h 835479"/>
                <a:gd name="connsiteX73" fmla="*/ 5166113 w 6858000"/>
                <a:gd name="connsiteY73" fmla="*/ 482853 h 835479"/>
                <a:gd name="connsiteX74" fmla="*/ 5172090 w 6858000"/>
                <a:gd name="connsiteY74" fmla="*/ 483545 h 835479"/>
                <a:gd name="connsiteX75" fmla="*/ 5179067 w 6858000"/>
                <a:gd name="connsiteY75" fmla="*/ 486091 h 835479"/>
                <a:gd name="connsiteX76" fmla="*/ 5229432 w 6858000"/>
                <a:gd name="connsiteY76" fmla="*/ 485925 h 835479"/>
                <a:gd name="connsiteX77" fmla="*/ 5243613 w 6858000"/>
                <a:gd name="connsiteY77" fmla="*/ 478254 h 835479"/>
                <a:gd name="connsiteX78" fmla="*/ 5272795 w 6858000"/>
                <a:gd name="connsiteY78" fmla="*/ 462468 h 835479"/>
                <a:gd name="connsiteX79" fmla="*/ 5312287 w 6858000"/>
                <a:gd name="connsiteY79" fmla="*/ 438565 h 835479"/>
                <a:gd name="connsiteX80" fmla="*/ 5321350 w 6858000"/>
                <a:gd name="connsiteY80" fmla="*/ 437509 h 835479"/>
                <a:gd name="connsiteX81" fmla="*/ 5326162 w 6858000"/>
                <a:gd name="connsiteY81" fmla="*/ 435035 h 835479"/>
                <a:gd name="connsiteX82" fmla="*/ 5355013 w 6858000"/>
                <a:gd name="connsiteY82" fmla="*/ 433589 h 835479"/>
                <a:gd name="connsiteX83" fmla="*/ 5355014 w 6858000"/>
                <a:gd name="connsiteY83" fmla="*/ 433589 h 835479"/>
                <a:gd name="connsiteX84" fmla="*/ 5385384 w 6858000"/>
                <a:gd name="connsiteY84" fmla="*/ 438465 h 835479"/>
                <a:gd name="connsiteX85" fmla="*/ 5425582 w 6858000"/>
                <a:gd name="connsiteY85" fmla="*/ 446656 h 835479"/>
                <a:gd name="connsiteX86" fmla="*/ 5480637 w 6858000"/>
                <a:gd name="connsiteY86" fmla="*/ 458278 h 835479"/>
                <a:gd name="connsiteX87" fmla="*/ 5507667 w 6858000"/>
                <a:gd name="connsiteY87" fmla="*/ 462803 h 835479"/>
                <a:gd name="connsiteX88" fmla="*/ 5531691 w 6858000"/>
                <a:gd name="connsiteY88" fmla="*/ 452184 h 835479"/>
                <a:gd name="connsiteX89" fmla="*/ 5531692 w 6858000"/>
                <a:gd name="connsiteY89" fmla="*/ 452183 h 835479"/>
                <a:gd name="connsiteX90" fmla="*/ 5547577 w 6858000"/>
                <a:gd name="connsiteY90" fmla="*/ 442037 h 835479"/>
                <a:gd name="connsiteX91" fmla="*/ 5547578 w 6858000"/>
                <a:gd name="connsiteY91" fmla="*/ 442037 h 835479"/>
                <a:gd name="connsiteX92" fmla="*/ 5562746 w 6858000"/>
                <a:gd name="connsiteY92" fmla="*/ 451610 h 835479"/>
                <a:gd name="connsiteX93" fmla="*/ 5704483 w 6858000"/>
                <a:gd name="connsiteY93" fmla="*/ 522858 h 835479"/>
                <a:gd name="connsiteX94" fmla="*/ 5740488 w 6858000"/>
                <a:gd name="connsiteY94" fmla="*/ 528765 h 835479"/>
                <a:gd name="connsiteX95" fmla="*/ 5760873 w 6858000"/>
                <a:gd name="connsiteY95" fmla="*/ 537529 h 835479"/>
                <a:gd name="connsiteX96" fmla="*/ 5883751 w 6858000"/>
                <a:gd name="connsiteY96" fmla="*/ 625924 h 835479"/>
                <a:gd name="connsiteX97" fmla="*/ 5883755 w 6858000"/>
                <a:gd name="connsiteY97" fmla="*/ 625926 h 835479"/>
                <a:gd name="connsiteX98" fmla="*/ 5935945 w 6858000"/>
                <a:gd name="connsiteY98" fmla="*/ 643829 h 835479"/>
                <a:gd name="connsiteX99" fmla="*/ 5935949 w 6858000"/>
                <a:gd name="connsiteY99" fmla="*/ 643830 h 835479"/>
                <a:gd name="connsiteX100" fmla="*/ 5993289 w 6858000"/>
                <a:gd name="connsiteY100" fmla="*/ 640211 h 835479"/>
                <a:gd name="connsiteX101" fmla="*/ 5993290 w 6858000"/>
                <a:gd name="connsiteY101" fmla="*/ 640210 h 835479"/>
                <a:gd name="connsiteX102" fmla="*/ 6026439 w 6858000"/>
                <a:gd name="connsiteY102" fmla="*/ 633735 h 835479"/>
                <a:gd name="connsiteX103" fmla="*/ 6108737 w 6858000"/>
                <a:gd name="connsiteY103" fmla="*/ 577534 h 835479"/>
                <a:gd name="connsiteX104" fmla="*/ 6133313 w 6858000"/>
                <a:gd name="connsiteY104" fmla="*/ 563843 h 835479"/>
                <a:gd name="connsiteX105" fmla="*/ 6133314 w 6858000"/>
                <a:gd name="connsiteY105" fmla="*/ 563843 h 835479"/>
                <a:gd name="connsiteX106" fmla="*/ 6143189 w 6858000"/>
                <a:gd name="connsiteY106" fmla="*/ 567542 h 835479"/>
                <a:gd name="connsiteX107" fmla="*/ 6155599 w 6858000"/>
                <a:gd name="connsiteY107" fmla="*/ 579438 h 835479"/>
                <a:gd name="connsiteX108" fmla="*/ 6155602 w 6858000"/>
                <a:gd name="connsiteY108" fmla="*/ 579440 h 835479"/>
                <a:gd name="connsiteX109" fmla="*/ 6228756 w 6858000"/>
                <a:gd name="connsiteY109" fmla="*/ 618111 h 835479"/>
                <a:gd name="connsiteX110" fmla="*/ 6361539 w 6858000"/>
                <a:gd name="connsiteY110" fmla="*/ 635448 h 835479"/>
                <a:gd name="connsiteX111" fmla="*/ 6361538 w 6858000"/>
                <a:gd name="connsiteY111" fmla="*/ 635448 h 835479"/>
                <a:gd name="connsiteX112" fmla="*/ 6228755 w 6858000"/>
                <a:gd name="connsiteY112" fmla="*/ 618111 h 835479"/>
                <a:gd name="connsiteX113" fmla="*/ 6155601 w 6858000"/>
                <a:gd name="connsiteY113" fmla="*/ 579440 h 835479"/>
                <a:gd name="connsiteX114" fmla="*/ 6155599 w 6858000"/>
                <a:gd name="connsiteY114" fmla="*/ 579438 h 835479"/>
                <a:gd name="connsiteX115" fmla="*/ 6133314 w 6858000"/>
                <a:gd name="connsiteY115" fmla="*/ 563843 h 835479"/>
                <a:gd name="connsiteX116" fmla="*/ 6108738 w 6858000"/>
                <a:gd name="connsiteY116" fmla="*/ 577534 h 835479"/>
                <a:gd name="connsiteX117" fmla="*/ 6026440 w 6858000"/>
                <a:gd name="connsiteY117" fmla="*/ 633735 h 835479"/>
                <a:gd name="connsiteX118" fmla="*/ 5993291 w 6858000"/>
                <a:gd name="connsiteY118" fmla="*/ 640210 h 835479"/>
                <a:gd name="connsiteX119" fmla="*/ 5993289 w 6858000"/>
                <a:gd name="connsiteY119" fmla="*/ 640211 h 835479"/>
                <a:gd name="connsiteX120" fmla="*/ 5964476 w 6858000"/>
                <a:gd name="connsiteY120" fmla="*/ 643664 h 835479"/>
                <a:gd name="connsiteX121" fmla="*/ 5935949 w 6858000"/>
                <a:gd name="connsiteY121" fmla="*/ 643830 h 835479"/>
                <a:gd name="connsiteX122" fmla="*/ 5935948 w 6858000"/>
                <a:gd name="connsiteY122" fmla="*/ 643830 h 835479"/>
                <a:gd name="connsiteX123" fmla="*/ 5935945 w 6858000"/>
                <a:gd name="connsiteY123" fmla="*/ 643829 h 835479"/>
                <a:gd name="connsiteX124" fmla="*/ 5909350 w 6858000"/>
                <a:gd name="connsiteY124" fmla="*/ 636949 h 835479"/>
                <a:gd name="connsiteX125" fmla="*/ 5883755 w 6858000"/>
                <a:gd name="connsiteY125" fmla="*/ 625926 h 835479"/>
                <a:gd name="connsiteX126" fmla="*/ 5883750 w 6858000"/>
                <a:gd name="connsiteY126" fmla="*/ 625924 h 835479"/>
                <a:gd name="connsiteX127" fmla="*/ 5760872 w 6858000"/>
                <a:gd name="connsiteY127" fmla="*/ 537529 h 835479"/>
                <a:gd name="connsiteX128" fmla="*/ 5740487 w 6858000"/>
                <a:gd name="connsiteY128" fmla="*/ 528765 h 835479"/>
                <a:gd name="connsiteX129" fmla="*/ 5704482 w 6858000"/>
                <a:gd name="connsiteY129" fmla="*/ 522858 h 835479"/>
                <a:gd name="connsiteX130" fmla="*/ 5562745 w 6858000"/>
                <a:gd name="connsiteY130" fmla="*/ 451610 h 835479"/>
                <a:gd name="connsiteX131" fmla="*/ 5547577 w 6858000"/>
                <a:gd name="connsiteY131" fmla="*/ 442037 h 835479"/>
                <a:gd name="connsiteX132" fmla="*/ 5531693 w 6858000"/>
                <a:gd name="connsiteY132" fmla="*/ 452183 h 835479"/>
                <a:gd name="connsiteX133" fmla="*/ 5531691 w 6858000"/>
                <a:gd name="connsiteY133" fmla="*/ 452184 h 835479"/>
                <a:gd name="connsiteX134" fmla="*/ 5520421 w 6858000"/>
                <a:gd name="connsiteY134" fmla="*/ 460582 h 835479"/>
                <a:gd name="connsiteX135" fmla="*/ 5507667 w 6858000"/>
                <a:gd name="connsiteY135" fmla="*/ 462803 h 835479"/>
                <a:gd name="connsiteX136" fmla="*/ 5507666 w 6858000"/>
                <a:gd name="connsiteY136" fmla="*/ 462803 h 835479"/>
                <a:gd name="connsiteX137" fmla="*/ 5480636 w 6858000"/>
                <a:gd name="connsiteY137" fmla="*/ 458278 h 835479"/>
                <a:gd name="connsiteX138" fmla="*/ 5425581 w 6858000"/>
                <a:gd name="connsiteY138" fmla="*/ 446656 h 835479"/>
                <a:gd name="connsiteX139" fmla="*/ 5385383 w 6858000"/>
                <a:gd name="connsiteY139" fmla="*/ 438465 h 835479"/>
                <a:gd name="connsiteX140" fmla="*/ 5355013 w 6858000"/>
                <a:gd name="connsiteY140" fmla="*/ 433589 h 835479"/>
                <a:gd name="connsiteX141" fmla="*/ 5321350 w 6858000"/>
                <a:gd name="connsiteY141" fmla="*/ 437509 h 835479"/>
                <a:gd name="connsiteX142" fmla="*/ 5272796 w 6858000"/>
                <a:gd name="connsiteY142" fmla="*/ 462468 h 835479"/>
                <a:gd name="connsiteX143" fmla="*/ 5243613 w 6858000"/>
                <a:gd name="connsiteY143" fmla="*/ 478254 h 835479"/>
                <a:gd name="connsiteX144" fmla="*/ 5229433 w 6858000"/>
                <a:gd name="connsiteY144" fmla="*/ 485925 h 835479"/>
                <a:gd name="connsiteX145" fmla="*/ 5179067 w 6858000"/>
                <a:gd name="connsiteY145" fmla="*/ 486091 h 835479"/>
                <a:gd name="connsiteX146" fmla="*/ 5179066 w 6858000"/>
                <a:gd name="connsiteY146" fmla="*/ 486091 h 835479"/>
                <a:gd name="connsiteX147" fmla="*/ 5172089 w 6858000"/>
                <a:gd name="connsiteY147" fmla="*/ 483545 h 835479"/>
                <a:gd name="connsiteX148" fmla="*/ 5166113 w 6858000"/>
                <a:gd name="connsiteY148" fmla="*/ 482853 h 835479"/>
                <a:gd name="connsiteX149" fmla="*/ 5133224 w 6858000"/>
                <a:gd name="connsiteY149" fmla="*/ 489569 h 835479"/>
                <a:gd name="connsiteX150" fmla="*/ 5133223 w 6858000"/>
                <a:gd name="connsiteY150" fmla="*/ 489569 h 835479"/>
                <a:gd name="connsiteX151" fmla="*/ 5133219 w 6858000"/>
                <a:gd name="connsiteY151" fmla="*/ 489567 h 835479"/>
                <a:gd name="connsiteX152" fmla="*/ 5102460 w 6858000"/>
                <a:gd name="connsiteY152" fmla="*/ 482424 h 835479"/>
                <a:gd name="connsiteX153" fmla="*/ 5087443 w 6858000"/>
                <a:gd name="connsiteY153" fmla="*/ 476540 h 835479"/>
                <a:gd name="connsiteX154" fmla="*/ 5087422 w 6858000"/>
                <a:gd name="connsiteY154" fmla="*/ 476534 h 835479"/>
                <a:gd name="connsiteX155" fmla="*/ 5070584 w 6858000"/>
                <a:gd name="connsiteY155" fmla="*/ 470217 h 835479"/>
                <a:gd name="connsiteX156" fmla="*/ 5041527 w 6858000"/>
                <a:gd name="connsiteY156" fmla="*/ 463422 h 835479"/>
                <a:gd name="connsiteX157" fmla="*/ 5041520 w 6858000"/>
                <a:gd name="connsiteY157" fmla="*/ 463420 h 835479"/>
                <a:gd name="connsiteX158" fmla="*/ 4987036 w 6858000"/>
                <a:gd name="connsiteY158" fmla="*/ 436941 h 835479"/>
                <a:gd name="connsiteX159" fmla="*/ 4957452 w 6858000"/>
                <a:gd name="connsiteY159" fmla="*/ 419659 h 835479"/>
                <a:gd name="connsiteX160" fmla="*/ 4933804 w 6858000"/>
                <a:gd name="connsiteY160" fmla="*/ 412107 h 835479"/>
                <a:gd name="connsiteX161" fmla="*/ 4912168 w 6858000"/>
                <a:gd name="connsiteY161" fmla="*/ 413509 h 835479"/>
                <a:gd name="connsiteX162" fmla="*/ 4889275 w 6858000"/>
                <a:gd name="connsiteY162" fmla="*/ 415214 h 835479"/>
                <a:gd name="connsiteX163" fmla="*/ 4889274 w 6858000"/>
                <a:gd name="connsiteY163" fmla="*/ 415214 h 835479"/>
                <a:gd name="connsiteX164" fmla="*/ 4867613 w 6858000"/>
                <a:gd name="connsiteY164" fmla="*/ 410436 h 835479"/>
                <a:gd name="connsiteX165" fmla="*/ 4863342 w 6858000"/>
                <a:gd name="connsiteY165" fmla="*/ 407685 h 835479"/>
                <a:gd name="connsiteX166" fmla="*/ 4857316 w 6858000"/>
                <a:gd name="connsiteY166" fmla="*/ 405935 h 835479"/>
                <a:gd name="connsiteX167" fmla="*/ 4828915 w 6858000"/>
                <a:gd name="connsiteY167" fmla="*/ 385504 h 835479"/>
                <a:gd name="connsiteX168" fmla="*/ 4800482 w 6858000"/>
                <a:gd name="connsiteY168" fmla="*/ 370668 h 835479"/>
                <a:gd name="connsiteX169" fmla="*/ 4767764 w 6858000"/>
                <a:gd name="connsiteY169" fmla="*/ 371977 h 835479"/>
                <a:gd name="connsiteX170" fmla="*/ 4677655 w 6858000"/>
                <a:gd name="connsiteY170" fmla="*/ 381884 h 835479"/>
                <a:gd name="connsiteX171" fmla="*/ 4659174 w 6858000"/>
                <a:gd name="connsiteY171" fmla="*/ 389886 h 835479"/>
                <a:gd name="connsiteX172" fmla="*/ 4482004 w 6858000"/>
                <a:gd name="connsiteY172" fmla="*/ 449896 h 835479"/>
                <a:gd name="connsiteX173" fmla="*/ 4363890 w 6858000"/>
                <a:gd name="connsiteY173" fmla="*/ 450658 h 835479"/>
                <a:gd name="connsiteX174" fmla="*/ 4363889 w 6858000"/>
                <a:gd name="connsiteY174" fmla="*/ 450658 h 835479"/>
                <a:gd name="connsiteX175" fmla="*/ 4324644 w 6858000"/>
                <a:gd name="connsiteY175" fmla="*/ 441704 h 835479"/>
                <a:gd name="connsiteX176" fmla="*/ 4253013 w 6858000"/>
                <a:gd name="connsiteY176" fmla="*/ 401888 h 835479"/>
                <a:gd name="connsiteX177" fmla="*/ 4165382 w 6858000"/>
                <a:gd name="connsiteY177" fmla="*/ 392362 h 835479"/>
                <a:gd name="connsiteX178" fmla="*/ 4165383 w 6858000"/>
                <a:gd name="connsiteY178" fmla="*/ 392362 h 835479"/>
                <a:gd name="connsiteX179" fmla="*/ 4192387 w 6858000"/>
                <a:gd name="connsiteY179" fmla="*/ 396267 h 835479"/>
                <a:gd name="connsiteX180" fmla="*/ 4192386 w 6858000"/>
                <a:gd name="connsiteY180" fmla="*/ 396267 h 835479"/>
                <a:gd name="connsiteX181" fmla="*/ 4165382 w 6858000"/>
                <a:gd name="connsiteY181" fmla="*/ 392362 h 835479"/>
                <a:gd name="connsiteX182" fmla="*/ 3885337 w 6858000"/>
                <a:gd name="connsiteY182" fmla="*/ 379980 h 835479"/>
                <a:gd name="connsiteX183" fmla="*/ 3885338 w 6858000"/>
                <a:gd name="connsiteY183" fmla="*/ 379980 h 835479"/>
                <a:gd name="connsiteX184" fmla="*/ 3885341 w 6858000"/>
                <a:gd name="connsiteY184" fmla="*/ 379982 h 835479"/>
                <a:gd name="connsiteX185" fmla="*/ 3962157 w 6858000"/>
                <a:gd name="connsiteY185" fmla="*/ 411865 h 835479"/>
                <a:gd name="connsiteX186" fmla="*/ 3962159 w 6858000"/>
                <a:gd name="connsiteY186" fmla="*/ 411865 h 835479"/>
                <a:gd name="connsiteX187" fmla="*/ 4043837 w 6858000"/>
                <a:gd name="connsiteY187" fmla="*/ 396173 h 835479"/>
                <a:gd name="connsiteX188" fmla="*/ 4043838 w 6858000"/>
                <a:gd name="connsiteY188" fmla="*/ 396172 h 835479"/>
                <a:gd name="connsiteX189" fmla="*/ 4103824 w 6858000"/>
                <a:gd name="connsiteY189" fmla="*/ 381051 h 835479"/>
                <a:gd name="connsiteX190" fmla="*/ 4103825 w 6858000"/>
                <a:gd name="connsiteY190" fmla="*/ 381051 h 835479"/>
                <a:gd name="connsiteX191" fmla="*/ 4134255 w 6858000"/>
                <a:gd name="connsiteY191" fmla="*/ 383018 h 835479"/>
                <a:gd name="connsiteX192" fmla="*/ 4165381 w 6858000"/>
                <a:gd name="connsiteY192" fmla="*/ 392362 h 835479"/>
                <a:gd name="connsiteX193" fmla="*/ 4103825 w 6858000"/>
                <a:gd name="connsiteY193" fmla="*/ 381051 h 835479"/>
                <a:gd name="connsiteX194" fmla="*/ 4043839 w 6858000"/>
                <a:gd name="connsiteY194" fmla="*/ 396172 h 835479"/>
                <a:gd name="connsiteX195" fmla="*/ 4043837 w 6858000"/>
                <a:gd name="connsiteY195" fmla="*/ 396173 h 835479"/>
                <a:gd name="connsiteX196" fmla="*/ 4002409 w 6858000"/>
                <a:gd name="connsiteY196" fmla="*/ 409475 h 835479"/>
                <a:gd name="connsiteX197" fmla="*/ 3962159 w 6858000"/>
                <a:gd name="connsiteY197" fmla="*/ 411865 h 835479"/>
                <a:gd name="connsiteX198" fmla="*/ 3962158 w 6858000"/>
                <a:gd name="connsiteY198" fmla="*/ 411865 h 835479"/>
                <a:gd name="connsiteX199" fmla="*/ 3962157 w 6858000"/>
                <a:gd name="connsiteY199" fmla="*/ 411865 h 835479"/>
                <a:gd name="connsiteX200" fmla="*/ 3923124 w 6858000"/>
                <a:gd name="connsiteY200" fmla="*/ 402361 h 835479"/>
                <a:gd name="connsiteX201" fmla="*/ 3885341 w 6858000"/>
                <a:gd name="connsiteY201" fmla="*/ 379982 h 835479"/>
                <a:gd name="connsiteX202" fmla="*/ 3669899 w 6858000"/>
                <a:gd name="connsiteY202" fmla="*/ 394577 h 835479"/>
                <a:gd name="connsiteX203" fmla="*/ 3680163 w 6858000"/>
                <a:gd name="connsiteY203" fmla="*/ 397173 h 835479"/>
                <a:gd name="connsiteX204" fmla="*/ 3734836 w 6858000"/>
                <a:gd name="connsiteY204" fmla="*/ 393125 h 835479"/>
                <a:gd name="connsiteX205" fmla="*/ 3734837 w 6858000"/>
                <a:gd name="connsiteY205" fmla="*/ 393125 h 835479"/>
                <a:gd name="connsiteX206" fmla="*/ 3754652 w 6858000"/>
                <a:gd name="connsiteY206" fmla="*/ 393507 h 835479"/>
                <a:gd name="connsiteX207" fmla="*/ 3789775 w 6858000"/>
                <a:gd name="connsiteY207" fmla="*/ 399864 h 835479"/>
                <a:gd name="connsiteX208" fmla="*/ 3822471 w 6858000"/>
                <a:gd name="connsiteY208" fmla="*/ 384932 h 835479"/>
                <a:gd name="connsiteX209" fmla="*/ 3852618 w 6858000"/>
                <a:gd name="connsiteY209" fmla="*/ 370597 h 835479"/>
                <a:gd name="connsiteX210" fmla="*/ 3852619 w 6858000"/>
                <a:gd name="connsiteY210" fmla="*/ 370597 h 835479"/>
                <a:gd name="connsiteX211" fmla="*/ 3868763 w 6858000"/>
                <a:gd name="connsiteY211" fmla="*/ 371377 h 835479"/>
                <a:gd name="connsiteX212" fmla="*/ 3885336 w 6858000"/>
                <a:gd name="connsiteY212" fmla="*/ 379980 h 835479"/>
                <a:gd name="connsiteX213" fmla="*/ 3852619 w 6858000"/>
                <a:gd name="connsiteY213" fmla="*/ 370597 h 835479"/>
                <a:gd name="connsiteX214" fmla="*/ 3822472 w 6858000"/>
                <a:gd name="connsiteY214" fmla="*/ 384932 h 835479"/>
                <a:gd name="connsiteX215" fmla="*/ 3789776 w 6858000"/>
                <a:gd name="connsiteY215" fmla="*/ 399864 h 835479"/>
                <a:gd name="connsiteX216" fmla="*/ 3789775 w 6858000"/>
                <a:gd name="connsiteY216" fmla="*/ 399864 h 835479"/>
                <a:gd name="connsiteX217" fmla="*/ 3754651 w 6858000"/>
                <a:gd name="connsiteY217" fmla="*/ 393507 h 835479"/>
                <a:gd name="connsiteX218" fmla="*/ 3734837 w 6858000"/>
                <a:gd name="connsiteY218" fmla="*/ 393125 h 835479"/>
                <a:gd name="connsiteX219" fmla="*/ 3680163 w 6858000"/>
                <a:gd name="connsiteY219" fmla="*/ 397173 h 835479"/>
                <a:gd name="connsiteX220" fmla="*/ 3680162 w 6858000"/>
                <a:gd name="connsiteY220" fmla="*/ 397173 h 835479"/>
                <a:gd name="connsiteX221" fmla="*/ 2836171 w 6858000"/>
                <a:gd name="connsiteY221" fmla="*/ 465063 h 835479"/>
                <a:gd name="connsiteX222" fmla="*/ 2848792 w 6858000"/>
                <a:gd name="connsiteY222" fmla="*/ 456372 h 835479"/>
                <a:gd name="connsiteX223" fmla="*/ 2897784 w 6858000"/>
                <a:gd name="connsiteY223" fmla="*/ 440769 h 835479"/>
                <a:gd name="connsiteX224" fmla="*/ 2903549 w 6858000"/>
                <a:gd name="connsiteY224" fmla="*/ 439740 h 835479"/>
                <a:gd name="connsiteX225" fmla="*/ 2914327 w 6858000"/>
                <a:gd name="connsiteY225" fmla="*/ 436466 h 835479"/>
                <a:gd name="connsiteX226" fmla="*/ 2947858 w 6858000"/>
                <a:gd name="connsiteY226" fmla="*/ 431835 h 835479"/>
                <a:gd name="connsiteX227" fmla="*/ 2947861 w 6858000"/>
                <a:gd name="connsiteY227" fmla="*/ 431834 h 835479"/>
                <a:gd name="connsiteX228" fmla="*/ 2947862 w 6858000"/>
                <a:gd name="connsiteY228" fmla="*/ 431834 h 835479"/>
                <a:gd name="connsiteX229" fmla="*/ 2982148 w 6858000"/>
                <a:gd name="connsiteY229" fmla="*/ 435418 h 835479"/>
                <a:gd name="connsiteX230" fmla="*/ 3077401 w 6858000"/>
                <a:gd name="connsiteY230" fmla="*/ 447111 h 835479"/>
                <a:gd name="connsiteX231" fmla="*/ 3172653 w 6858000"/>
                <a:gd name="connsiteY231" fmla="*/ 434656 h 835479"/>
                <a:gd name="connsiteX232" fmla="*/ 3489466 w 6858000"/>
                <a:gd name="connsiteY232" fmla="*/ 387029 h 835479"/>
                <a:gd name="connsiteX233" fmla="*/ 3544712 w 6858000"/>
                <a:gd name="connsiteY233" fmla="*/ 364930 h 835479"/>
                <a:gd name="connsiteX234" fmla="*/ 3574407 w 6858000"/>
                <a:gd name="connsiteY234" fmla="*/ 347308 h 835479"/>
                <a:gd name="connsiteX235" fmla="*/ 3574408 w 6858000"/>
                <a:gd name="connsiteY235" fmla="*/ 347308 h 835479"/>
                <a:gd name="connsiteX236" fmla="*/ 3606817 w 6858000"/>
                <a:gd name="connsiteY236" fmla="*/ 359406 h 835479"/>
                <a:gd name="connsiteX237" fmla="*/ 3630632 w 6858000"/>
                <a:gd name="connsiteY237" fmla="*/ 372932 h 835479"/>
                <a:gd name="connsiteX238" fmla="*/ 3651953 w 6858000"/>
                <a:gd name="connsiteY238" fmla="*/ 388826 h 835479"/>
                <a:gd name="connsiteX239" fmla="*/ 3630631 w 6858000"/>
                <a:gd name="connsiteY239" fmla="*/ 372932 h 835479"/>
                <a:gd name="connsiteX240" fmla="*/ 3606816 w 6858000"/>
                <a:gd name="connsiteY240" fmla="*/ 359406 h 835479"/>
                <a:gd name="connsiteX241" fmla="*/ 3587173 w 6858000"/>
                <a:gd name="connsiteY241" fmla="*/ 349660 h 835479"/>
                <a:gd name="connsiteX242" fmla="*/ 3574407 w 6858000"/>
                <a:gd name="connsiteY242" fmla="*/ 347308 h 835479"/>
                <a:gd name="connsiteX243" fmla="*/ 3562320 w 6858000"/>
                <a:gd name="connsiteY243" fmla="*/ 352387 h 835479"/>
                <a:gd name="connsiteX244" fmla="*/ 3544713 w 6858000"/>
                <a:gd name="connsiteY244" fmla="*/ 364930 h 835479"/>
                <a:gd name="connsiteX245" fmla="*/ 3489467 w 6858000"/>
                <a:gd name="connsiteY245" fmla="*/ 387029 h 835479"/>
                <a:gd name="connsiteX246" fmla="*/ 3172654 w 6858000"/>
                <a:gd name="connsiteY246" fmla="*/ 434656 h 835479"/>
                <a:gd name="connsiteX247" fmla="*/ 3077401 w 6858000"/>
                <a:gd name="connsiteY247" fmla="*/ 447111 h 835479"/>
                <a:gd name="connsiteX248" fmla="*/ 3077400 w 6858000"/>
                <a:gd name="connsiteY248" fmla="*/ 447111 h 835479"/>
                <a:gd name="connsiteX249" fmla="*/ 2982147 w 6858000"/>
                <a:gd name="connsiteY249" fmla="*/ 435418 h 835479"/>
                <a:gd name="connsiteX250" fmla="*/ 2947862 w 6858000"/>
                <a:gd name="connsiteY250" fmla="*/ 431834 h 835479"/>
                <a:gd name="connsiteX251" fmla="*/ 2947858 w 6858000"/>
                <a:gd name="connsiteY251" fmla="*/ 431835 h 835479"/>
                <a:gd name="connsiteX252" fmla="*/ 2903549 w 6858000"/>
                <a:gd name="connsiteY252" fmla="*/ 439740 h 835479"/>
                <a:gd name="connsiteX253" fmla="*/ 2848793 w 6858000"/>
                <a:gd name="connsiteY253" fmla="*/ 456372 h 835479"/>
                <a:gd name="connsiteX254" fmla="*/ 2836172 w 6858000"/>
                <a:gd name="connsiteY254" fmla="*/ 465063 h 835479"/>
                <a:gd name="connsiteX255" fmla="*/ 1268757 w 6858000"/>
                <a:gd name="connsiteY255" fmla="*/ 18376 h 835479"/>
                <a:gd name="connsiteX256" fmla="*/ 1286069 w 6858000"/>
                <a:gd name="connsiteY256" fmla="*/ 23543 h 835479"/>
                <a:gd name="connsiteX257" fmla="*/ 1350627 w 6858000"/>
                <a:gd name="connsiteY257" fmla="*/ 45880 h 835479"/>
                <a:gd name="connsiteX258" fmla="*/ 1413839 w 6858000"/>
                <a:gd name="connsiteY258" fmla="*/ 40286 h 835479"/>
                <a:gd name="connsiteX259" fmla="*/ 1350626 w 6858000"/>
                <a:gd name="connsiteY259" fmla="*/ 45881 h 835479"/>
                <a:gd name="connsiteX260" fmla="*/ 1286068 w 6858000"/>
                <a:gd name="connsiteY260" fmla="*/ 23543 h 835479"/>
                <a:gd name="connsiteX261" fmla="*/ 313532 w 6858000"/>
                <a:gd name="connsiteY261" fmla="*/ 14019 h 835479"/>
                <a:gd name="connsiteX262" fmla="*/ 313533 w 6858000"/>
                <a:gd name="connsiteY262" fmla="*/ 14018 h 835479"/>
                <a:gd name="connsiteX263" fmla="*/ 338870 w 6858000"/>
                <a:gd name="connsiteY263" fmla="*/ 13446 h 835479"/>
                <a:gd name="connsiteX264" fmla="*/ 338902 w 6858000"/>
                <a:gd name="connsiteY264" fmla="*/ 13453 h 835479"/>
                <a:gd name="connsiteX265" fmla="*/ 395639 w 6858000"/>
                <a:gd name="connsiteY265" fmla="*/ 23353 h 835479"/>
                <a:gd name="connsiteX266" fmla="*/ 367327 w 6858000"/>
                <a:gd name="connsiteY266" fmla="*/ 19543 h 835479"/>
                <a:gd name="connsiteX267" fmla="*/ 338902 w 6858000"/>
                <a:gd name="connsiteY267" fmla="*/ 13453 h 835479"/>
                <a:gd name="connsiteX268" fmla="*/ 338869 w 6858000"/>
                <a:gd name="connsiteY268" fmla="*/ 13447 h 835479"/>
                <a:gd name="connsiteX269" fmla="*/ 324057 w 6858000"/>
                <a:gd name="connsiteY269" fmla="*/ 11661 h 835479"/>
                <a:gd name="connsiteX270" fmla="*/ 281567 w 6858000"/>
                <a:gd name="connsiteY270" fmla="*/ 36346 h 835479"/>
                <a:gd name="connsiteX271" fmla="*/ 295414 w 6858000"/>
                <a:gd name="connsiteY271" fmla="*/ 31451 h 835479"/>
                <a:gd name="connsiteX272" fmla="*/ 295414 w 6858000"/>
                <a:gd name="connsiteY272" fmla="*/ 31452 h 835479"/>
                <a:gd name="connsiteX273" fmla="*/ 24485 w 6858000"/>
                <a:gd name="connsiteY273" fmla="*/ 23026 h 835479"/>
                <a:gd name="connsiteX274" fmla="*/ 74128 w 6858000"/>
                <a:gd name="connsiteY274" fmla="*/ 20763 h 835479"/>
                <a:gd name="connsiteX275" fmla="*/ 125860 w 6858000"/>
                <a:gd name="connsiteY275" fmla="*/ 26687 h 835479"/>
                <a:gd name="connsiteX276" fmla="*/ 153386 w 6858000"/>
                <a:gd name="connsiteY276" fmla="*/ 31082 h 835479"/>
                <a:gd name="connsiteX277" fmla="*/ 228943 w 6858000"/>
                <a:gd name="connsiteY277" fmla="*/ 39355 h 835479"/>
                <a:gd name="connsiteX278" fmla="*/ 177270 w 6858000"/>
                <a:gd name="connsiteY278" fmla="*/ 34896 h 835479"/>
                <a:gd name="connsiteX279" fmla="*/ 153386 w 6858000"/>
                <a:gd name="connsiteY279" fmla="*/ 31082 h 835479"/>
                <a:gd name="connsiteX280" fmla="*/ 151568 w 6858000"/>
                <a:gd name="connsiteY280" fmla="*/ 30883 h 835479"/>
                <a:gd name="connsiteX281" fmla="*/ 74128 w 6858000"/>
                <a:gd name="connsiteY281" fmla="*/ 20764 h 835479"/>
                <a:gd name="connsiteX282" fmla="*/ 0 w 6858000"/>
                <a:gd name="connsiteY282" fmla="*/ 29969 h 835479"/>
                <a:gd name="connsiteX283" fmla="*/ 0 w 6858000"/>
                <a:gd name="connsiteY283" fmla="*/ 494077 h 835479"/>
                <a:gd name="connsiteX284" fmla="*/ 2816 w 6858000"/>
                <a:gd name="connsiteY284" fmla="*/ 492950 h 835479"/>
                <a:gd name="connsiteX285" fmla="*/ 63586 w 6858000"/>
                <a:gd name="connsiteY285" fmla="*/ 478851 h 835479"/>
                <a:gd name="connsiteX286" fmla="*/ 176938 w 6858000"/>
                <a:gd name="connsiteY286" fmla="*/ 464945 h 835479"/>
                <a:gd name="connsiteX287" fmla="*/ 200181 w 6858000"/>
                <a:gd name="connsiteY287" fmla="*/ 456943 h 835479"/>
                <a:gd name="connsiteX288" fmla="*/ 340773 w 6858000"/>
                <a:gd name="connsiteY288" fmla="*/ 419031 h 835479"/>
                <a:gd name="connsiteX289" fmla="*/ 453363 w 6858000"/>
                <a:gd name="connsiteY289" fmla="*/ 419796 h 835479"/>
                <a:gd name="connsiteX290" fmla="*/ 462125 w 6858000"/>
                <a:gd name="connsiteY290" fmla="*/ 421510 h 835479"/>
                <a:gd name="connsiteX291" fmla="*/ 505181 w 6858000"/>
                <a:gd name="connsiteY291" fmla="*/ 434082 h 835479"/>
                <a:gd name="connsiteX292" fmla="*/ 571859 w 6858000"/>
                <a:gd name="connsiteY292" fmla="*/ 430654 h 835479"/>
                <a:gd name="connsiteX293" fmla="*/ 617771 w 6858000"/>
                <a:gd name="connsiteY293" fmla="*/ 413317 h 835479"/>
                <a:gd name="connsiteX294" fmla="*/ 674922 w 6858000"/>
                <a:gd name="connsiteY294" fmla="*/ 412555 h 835479"/>
                <a:gd name="connsiteX295" fmla="*/ 740267 w 6858000"/>
                <a:gd name="connsiteY295" fmla="*/ 423414 h 835479"/>
                <a:gd name="connsiteX296" fmla="*/ 769604 w 6858000"/>
                <a:gd name="connsiteY296" fmla="*/ 425700 h 835479"/>
                <a:gd name="connsiteX297" fmla="*/ 850188 w 6858000"/>
                <a:gd name="connsiteY297" fmla="*/ 448180 h 835479"/>
                <a:gd name="connsiteX298" fmla="*/ 898197 w 6858000"/>
                <a:gd name="connsiteY298" fmla="*/ 442656 h 835479"/>
                <a:gd name="connsiteX299" fmla="*/ 945443 w 6858000"/>
                <a:gd name="connsiteY299" fmla="*/ 427796 h 835479"/>
                <a:gd name="connsiteX300" fmla="*/ 975732 w 6858000"/>
                <a:gd name="connsiteY300" fmla="*/ 413507 h 835479"/>
                <a:gd name="connsiteX301" fmla="*/ 1036886 w 6858000"/>
                <a:gd name="connsiteY301" fmla="*/ 403411 h 835479"/>
                <a:gd name="connsiteX302" fmla="*/ 1048124 w 6858000"/>
                <a:gd name="connsiteY302" fmla="*/ 404935 h 835479"/>
                <a:gd name="connsiteX303" fmla="*/ 1230632 w 6858000"/>
                <a:gd name="connsiteY303" fmla="*/ 417509 h 835479"/>
                <a:gd name="connsiteX304" fmla="*/ 1303023 w 6858000"/>
                <a:gd name="connsiteY304" fmla="*/ 437702 h 835479"/>
                <a:gd name="connsiteX305" fmla="*/ 1318455 w 6858000"/>
                <a:gd name="connsiteY305" fmla="*/ 440178 h 835479"/>
                <a:gd name="connsiteX306" fmla="*/ 1472574 w 6858000"/>
                <a:gd name="connsiteY306" fmla="*/ 462849 h 835479"/>
                <a:gd name="connsiteX307" fmla="*/ 1489719 w 6858000"/>
                <a:gd name="connsiteY307" fmla="*/ 463801 h 835479"/>
                <a:gd name="connsiteX308" fmla="*/ 1537536 w 6858000"/>
                <a:gd name="connsiteY308" fmla="*/ 459801 h 835479"/>
                <a:gd name="connsiteX309" fmla="*/ 1650316 w 6858000"/>
                <a:gd name="connsiteY309" fmla="*/ 500950 h 835479"/>
                <a:gd name="connsiteX310" fmla="*/ 1763286 w 6858000"/>
                <a:gd name="connsiteY310" fmla="*/ 515049 h 835479"/>
                <a:gd name="connsiteX311" fmla="*/ 1825392 w 6858000"/>
                <a:gd name="connsiteY311" fmla="*/ 514857 h 835479"/>
                <a:gd name="connsiteX312" fmla="*/ 1869779 w 6858000"/>
                <a:gd name="connsiteY312" fmla="*/ 524955 h 835479"/>
                <a:gd name="connsiteX313" fmla="*/ 1978939 w 6858000"/>
                <a:gd name="connsiteY313" fmla="*/ 555626 h 835479"/>
                <a:gd name="connsiteX314" fmla="*/ 2030377 w 6858000"/>
                <a:gd name="connsiteY314" fmla="*/ 560388 h 835479"/>
                <a:gd name="connsiteX315" fmla="*/ 2085053 w 6858000"/>
                <a:gd name="connsiteY315" fmla="*/ 570677 h 835479"/>
                <a:gd name="connsiteX316" fmla="*/ 2220311 w 6858000"/>
                <a:gd name="connsiteY316" fmla="*/ 616778 h 835479"/>
                <a:gd name="connsiteX317" fmla="*/ 2330805 w 6858000"/>
                <a:gd name="connsiteY317" fmla="*/ 614112 h 835479"/>
                <a:gd name="connsiteX318" fmla="*/ 2401291 w 6858000"/>
                <a:gd name="connsiteY318" fmla="*/ 614682 h 835479"/>
                <a:gd name="connsiteX319" fmla="*/ 2485306 w 6858000"/>
                <a:gd name="connsiteY319" fmla="*/ 629923 h 835479"/>
                <a:gd name="connsiteX320" fmla="*/ 2554078 w 6858000"/>
                <a:gd name="connsiteY320" fmla="*/ 652213 h 835479"/>
                <a:gd name="connsiteX321" fmla="*/ 2649142 w 6858000"/>
                <a:gd name="connsiteY321" fmla="*/ 669930 h 835479"/>
                <a:gd name="connsiteX322" fmla="*/ 2743825 w 6858000"/>
                <a:gd name="connsiteY322" fmla="*/ 704031 h 835479"/>
                <a:gd name="connsiteX323" fmla="*/ 2809929 w 6858000"/>
                <a:gd name="connsiteY323" fmla="*/ 730130 h 835479"/>
                <a:gd name="connsiteX324" fmla="*/ 2901942 w 6858000"/>
                <a:gd name="connsiteY324" fmla="*/ 753181 h 835479"/>
                <a:gd name="connsiteX325" fmla="*/ 3042727 w 6858000"/>
                <a:gd name="connsiteY325" fmla="*/ 769373 h 835479"/>
                <a:gd name="connsiteX326" fmla="*/ 3107499 w 6858000"/>
                <a:gd name="connsiteY326" fmla="*/ 771089 h 835479"/>
                <a:gd name="connsiteX327" fmla="*/ 3209992 w 6858000"/>
                <a:gd name="connsiteY327" fmla="*/ 808998 h 835479"/>
                <a:gd name="connsiteX328" fmla="*/ 3253808 w 6858000"/>
                <a:gd name="connsiteY328" fmla="*/ 827287 h 835479"/>
                <a:gd name="connsiteX329" fmla="*/ 3293243 w 6858000"/>
                <a:gd name="connsiteY329" fmla="*/ 812047 h 835479"/>
                <a:gd name="connsiteX330" fmla="*/ 3318770 w 6858000"/>
                <a:gd name="connsiteY330" fmla="*/ 794520 h 835479"/>
                <a:gd name="connsiteX331" fmla="*/ 3399545 w 6858000"/>
                <a:gd name="connsiteY331" fmla="*/ 809381 h 835479"/>
                <a:gd name="connsiteX332" fmla="*/ 3485274 w 6858000"/>
                <a:gd name="connsiteY332" fmla="*/ 825001 h 835479"/>
                <a:gd name="connsiteX333" fmla="*/ 3546616 w 6858000"/>
                <a:gd name="connsiteY333" fmla="*/ 835479 h 835479"/>
                <a:gd name="connsiteX334" fmla="*/ 3623200 w 6858000"/>
                <a:gd name="connsiteY334" fmla="*/ 827097 h 835479"/>
                <a:gd name="connsiteX335" fmla="*/ 3683590 w 6858000"/>
                <a:gd name="connsiteY335" fmla="*/ 823669 h 835479"/>
                <a:gd name="connsiteX336" fmla="*/ 3732360 w 6858000"/>
                <a:gd name="connsiteY336" fmla="*/ 813953 h 835479"/>
                <a:gd name="connsiteX337" fmla="*/ 3749505 w 6858000"/>
                <a:gd name="connsiteY337" fmla="*/ 808236 h 835479"/>
                <a:gd name="connsiteX338" fmla="*/ 3885337 w 6858000"/>
                <a:gd name="connsiteY338" fmla="*/ 763659 h 835479"/>
                <a:gd name="connsiteX339" fmla="*/ 4030502 w 6858000"/>
                <a:gd name="connsiteY339" fmla="*/ 728034 h 835479"/>
                <a:gd name="connsiteX340" fmla="*/ 4124613 w 6858000"/>
                <a:gd name="connsiteY340" fmla="*/ 750515 h 835479"/>
                <a:gd name="connsiteX341" fmla="*/ 4159666 w 6858000"/>
                <a:gd name="connsiteY341" fmla="*/ 750133 h 835479"/>
                <a:gd name="connsiteX342" fmla="*/ 4320836 w 6858000"/>
                <a:gd name="connsiteY342" fmla="*/ 755277 h 835479"/>
                <a:gd name="connsiteX343" fmla="*/ 4349221 w 6858000"/>
                <a:gd name="connsiteY343" fmla="*/ 760801 h 835479"/>
                <a:gd name="connsiteX344" fmla="*/ 4502578 w 6858000"/>
                <a:gd name="connsiteY344" fmla="*/ 738130 h 835479"/>
                <a:gd name="connsiteX345" fmla="*/ 4558206 w 6858000"/>
                <a:gd name="connsiteY345" fmla="*/ 734320 h 835479"/>
                <a:gd name="connsiteX346" fmla="*/ 4609451 w 6858000"/>
                <a:gd name="connsiteY346" fmla="*/ 728034 h 835479"/>
                <a:gd name="connsiteX347" fmla="*/ 4681082 w 6858000"/>
                <a:gd name="connsiteY347" fmla="*/ 726510 h 835479"/>
                <a:gd name="connsiteX348" fmla="*/ 4755380 w 6858000"/>
                <a:gd name="connsiteY348" fmla="*/ 729368 h 835479"/>
                <a:gd name="connsiteX349" fmla="*/ 4838249 w 6858000"/>
                <a:gd name="connsiteY349" fmla="*/ 728796 h 835479"/>
                <a:gd name="connsiteX350" fmla="*/ 4871018 w 6858000"/>
                <a:gd name="connsiteY350" fmla="*/ 723844 h 835479"/>
                <a:gd name="connsiteX351" fmla="*/ 4959601 w 6858000"/>
                <a:gd name="connsiteY351" fmla="*/ 727272 h 835479"/>
                <a:gd name="connsiteX352" fmla="*/ 5006085 w 6858000"/>
                <a:gd name="connsiteY352" fmla="*/ 721558 h 835479"/>
                <a:gd name="connsiteX353" fmla="*/ 5082669 w 6858000"/>
                <a:gd name="connsiteY353" fmla="*/ 720414 h 835479"/>
                <a:gd name="connsiteX354" fmla="*/ 5107626 w 6858000"/>
                <a:gd name="connsiteY354" fmla="*/ 719079 h 835479"/>
                <a:gd name="connsiteX355" fmla="*/ 5129915 w 6858000"/>
                <a:gd name="connsiteY355" fmla="*/ 718317 h 835479"/>
                <a:gd name="connsiteX356" fmla="*/ 5206307 w 6858000"/>
                <a:gd name="connsiteY356" fmla="*/ 733940 h 835479"/>
                <a:gd name="connsiteX357" fmla="*/ 5274128 w 6858000"/>
                <a:gd name="connsiteY357" fmla="*/ 734892 h 835479"/>
                <a:gd name="connsiteX358" fmla="*/ 5393004 w 6858000"/>
                <a:gd name="connsiteY358" fmla="*/ 747466 h 835479"/>
                <a:gd name="connsiteX359" fmla="*/ 5419294 w 6858000"/>
                <a:gd name="connsiteY359" fmla="*/ 743084 h 835479"/>
                <a:gd name="connsiteX360" fmla="*/ 5501593 w 6858000"/>
                <a:gd name="connsiteY360" fmla="*/ 741370 h 835479"/>
                <a:gd name="connsiteX361" fmla="*/ 5548459 w 6858000"/>
                <a:gd name="connsiteY361" fmla="*/ 740036 h 835479"/>
                <a:gd name="connsiteX362" fmla="*/ 5606371 w 6858000"/>
                <a:gd name="connsiteY362" fmla="*/ 749180 h 835479"/>
                <a:gd name="connsiteX363" fmla="*/ 5706958 w 6858000"/>
                <a:gd name="connsiteY363" fmla="*/ 768611 h 835479"/>
                <a:gd name="connsiteX364" fmla="*/ 5733439 w 6858000"/>
                <a:gd name="connsiteY364" fmla="*/ 771659 h 835479"/>
                <a:gd name="connsiteX365" fmla="*/ 5781829 w 6858000"/>
                <a:gd name="connsiteY365" fmla="*/ 780996 h 835479"/>
                <a:gd name="connsiteX366" fmla="*/ 5790591 w 6858000"/>
                <a:gd name="connsiteY366" fmla="*/ 782710 h 835479"/>
                <a:gd name="connsiteX367" fmla="*/ 5864317 w 6858000"/>
                <a:gd name="connsiteY367" fmla="*/ 806332 h 835479"/>
                <a:gd name="connsiteX368" fmla="*/ 5902609 w 6858000"/>
                <a:gd name="connsiteY368" fmla="*/ 808236 h 835479"/>
                <a:gd name="connsiteX369" fmla="*/ 6012722 w 6858000"/>
                <a:gd name="connsiteY369" fmla="*/ 808428 h 835479"/>
                <a:gd name="connsiteX370" fmla="*/ 6059396 w 6858000"/>
                <a:gd name="connsiteY370" fmla="*/ 804808 h 835479"/>
                <a:gd name="connsiteX371" fmla="*/ 6171604 w 6858000"/>
                <a:gd name="connsiteY371" fmla="*/ 790902 h 835479"/>
                <a:gd name="connsiteX372" fmla="*/ 6242092 w 6858000"/>
                <a:gd name="connsiteY372" fmla="*/ 784044 h 835479"/>
                <a:gd name="connsiteX373" fmla="*/ 6323057 w 6858000"/>
                <a:gd name="connsiteY373" fmla="*/ 773183 h 835479"/>
                <a:gd name="connsiteX374" fmla="*/ 6415832 w 6858000"/>
                <a:gd name="connsiteY374" fmla="*/ 766325 h 835479"/>
                <a:gd name="connsiteX375" fmla="*/ 6584811 w 6858000"/>
                <a:gd name="connsiteY375" fmla="*/ 745560 h 835479"/>
                <a:gd name="connsiteX376" fmla="*/ 6748457 w 6858000"/>
                <a:gd name="connsiteY376" fmla="*/ 724034 h 835479"/>
                <a:gd name="connsiteX377" fmla="*/ 6815515 w 6858000"/>
                <a:gd name="connsiteY377" fmla="*/ 704983 h 835479"/>
                <a:gd name="connsiteX378" fmla="*/ 6858000 w 6858000"/>
                <a:gd name="connsiteY378" fmla="*/ 695283 h 835479"/>
                <a:gd name="connsiteX379" fmla="*/ 6858000 w 6858000"/>
                <a:gd name="connsiteY379" fmla="*/ 456 h 835479"/>
                <a:gd name="connsiteX380" fmla="*/ 1687322 w 6858000"/>
                <a:gd name="connsiteY380" fmla="*/ 456 h 835479"/>
                <a:gd name="connsiteX381" fmla="*/ 1697753 w 6858000"/>
                <a:gd name="connsiteY381" fmla="*/ 10970 h 835479"/>
                <a:gd name="connsiteX382" fmla="*/ 1733188 w 6858000"/>
                <a:gd name="connsiteY382" fmla="*/ 33639 h 835479"/>
                <a:gd name="connsiteX383" fmla="*/ 1833775 w 6858000"/>
                <a:gd name="connsiteY383" fmla="*/ 75360 h 835479"/>
                <a:gd name="connsiteX384" fmla="*/ 1842158 w 6858000"/>
                <a:gd name="connsiteY384" fmla="*/ 82981 h 835479"/>
                <a:gd name="connsiteX385" fmla="*/ 1916454 w 6858000"/>
                <a:gd name="connsiteY385" fmla="*/ 173472 h 835479"/>
                <a:gd name="connsiteX386" fmla="*/ 1933219 w 6858000"/>
                <a:gd name="connsiteY386" fmla="*/ 188902 h 835479"/>
                <a:gd name="connsiteX387" fmla="*/ 1953413 w 6858000"/>
                <a:gd name="connsiteY387" fmla="*/ 212907 h 835479"/>
                <a:gd name="connsiteX388" fmla="*/ 2016469 w 6858000"/>
                <a:gd name="connsiteY388" fmla="*/ 259390 h 835479"/>
                <a:gd name="connsiteX389" fmla="*/ 2094578 w 6858000"/>
                <a:gd name="connsiteY389" fmla="*/ 274249 h 835479"/>
                <a:gd name="connsiteX390" fmla="*/ 2188879 w 6858000"/>
                <a:gd name="connsiteY390" fmla="*/ 296920 h 835479"/>
                <a:gd name="connsiteX391" fmla="*/ 2228314 w 6858000"/>
                <a:gd name="connsiteY391" fmla="*/ 312160 h 835479"/>
                <a:gd name="connsiteX392" fmla="*/ 2334044 w 6858000"/>
                <a:gd name="connsiteY392" fmla="*/ 341117 h 835479"/>
                <a:gd name="connsiteX393" fmla="*/ 2409485 w 6858000"/>
                <a:gd name="connsiteY393" fmla="*/ 365502 h 835479"/>
                <a:gd name="connsiteX394" fmla="*/ 2409487 w 6858000"/>
                <a:gd name="connsiteY394" fmla="*/ 365504 h 835479"/>
                <a:gd name="connsiteX395" fmla="*/ 2463015 w 6858000"/>
                <a:gd name="connsiteY395" fmla="*/ 388434 h 835479"/>
                <a:gd name="connsiteX396" fmla="*/ 2463017 w 6858000"/>
                <a:gd name="connsiteY396" fmla="*/ 388434 h 835479"/>
                <a:gd name="connsiteX397" fmla="*/ 2518262 w 6858000"/>
                <a:gd name="connsiteY397" fmla="*/ 379792 h 835479"/>
                <a:gd name="connsiteX398" fmla="*/ 2518263 w 6858000"/>
                <a:gd name="connsiteY398" fmla="*/ 379791 h 835479"/>
                <a:gd name="connsiteX399" fmla="*/ 2545005 w 6858000"/>
                <a:gd name="connsiteY399" fmla="*/ 376147 h 835479"/>
                <a:gd name="connsiteX400" fmla="*/ 2545006 w 6858000"/>
                <a:gd name="connsiteY400" fmla="*/ 376147 h 835479"/>
                <a:gd name="connsiteX401" fmla="*/ 2571034 w 6858000"/>
                <a:gd name="connsiteY401" fmla="*/ 380361 h 835479"/>
                <a:gd name="connsiteX402" fmla="*/ 2668001 w 6858000"/>
                <a:gd name="connsiteY402" fmla="*/ 453514 h 835479"/>
                <a:gd name="connsiteX403" fmla="*/ 2745348 w 6858000"/>
                <a:gd name="connsiteY403" fmla="*/ 501904 h 835479"/>
                <a:gd name="connsiteX404" fmla="*/ 2745351 w 6858000"/>
                <a:gd name="connsiteY404" fmla="*/ 501906 h 835479"/>
                <a:gd name="connsiteX405" fmla="*/ 2778005 w 6858000"/>
                <a:gd name="connsiteY405" fmla="*/ 507825 h 835479"/>
                <a:gd name="connsiteX406" fmla="*/ 2785439 w 6858000"/>
                <a:gd name="connsiteY406" fmla="*/ 507405 h 835479"/>
                <a:gd name="connsiteX407" fmla="*/ 2811779 w 6858000"/>
                <a:gd name="connsiteY407" fmla="*/ 497326 h 835479"/>
                <a:gd name="connsiteX408" fmla="*/ 2811786 w 6858000"/>
                <a:gd name="connsiteY408" fmla="*/ 497322 h 835479"/>
                <a:gd name="connsiteX409" fmla="*/ 2811786 w 6858000"/>
                <a:gd name="connsiteY409" fmla="*/ 497323 h 835479"/>
                <a:gd name="connsiteX410" fmla="*/ 2811779 w 6858000"/>
                <a:gd name="connsiteY410" fmla="*/ 497326 h 835479"/>
                <a:gd name="connsiteX411" fmla="*/ 2793022 w 6858000"/>
                <a:gd name="connsiteY411" fmla="*/ 506976 h 835479"/>
                <a:gd name="connsiteX412" fmla="*/ 2785439 w 6858000"/>
                <a:gd name="connsiteY412" fmla="*/ 507405 h 835479"/>
                <a:gd name="connsiteX413" fmla="*/ 2782304 w 6858000"/>
                <a:gd name="connsiteY413" fmla="*/ 508605 h 835479"/>
                <a:gd name="connsiteX414" fmla="*/ 2778005 w 6858000"/>
                <a:gd name="connsiteY414" fmla="*/ 507825 h 835479"/>
                <a:gd name="connsiteX415" fmla="*/ 2770757 w 6858000"/>
                <a:gd name="connsiteY415" fmla="*/ 508235 h 835479"/>
                <a:gd name="connsiteX416" fmla="*/ 2745351 w 6858000"/>
                <a:gd name="connsiteY416" fmla="*/ 501906 h 835479"/>
                <a:gd name="connsiteX417" fmla="*/ 2745347 w 6858000"/>
                <a:gd name="connsiteY417" fmla="*/ 501904 h 835479"/>
                <a:gd name="connsiteX418" fmla="*/ 2668000 w 6858000"/>
                <a:gd name="connsiteY418" fmla="*/ 453514 h 835479"/>
                <a:gd name="connsiteX419" fmla="*/ 2571033 w 6858000"/>
                <a:gd name="connsiteY419" fmla="*/ 380361 h 835479"/>
                <a:gd name="connsiteX420" fmla="*/ 2545006 w 6858000"/>
                <a:gd name="connsiteY420" fmla="*/ 376147 h 835479"/>
                <a:gd name="connsiteX421" fmla="*/ 2518264 w 6858000"/>
                <a:gd name="connsiteY421" fmla="*/ 379791 h 835479"/>
                <a:gd name="connsiteX422" fmla="*/ 2518262 w 6858000"/>
                <a:gd name="connsiteY422" fmla="*/ 379792 h 835479"/>
                <a:gd name="connsiteX423" fmla="*/ 2490550 w 6858000"/>
                <a:gd name="connsiteY423" fmla="*/ 386372 h 835479"/>
                <a:gd name="connsiteX424" fmla="*/ 2463017 w 6858000"/>
                <a:gd name="connsiteY424" fmla="*/ 388434 h 835479"/>
                <a:gd name="connsiteX425" fmla="*/ 2463016 w 6858000"/>
                <a:gd name="connsiteY425" fmla="*/ 388434 h 835479"/>
                <a:gd name="connsiteX426" fmla="*/ 2463015 w 6858000"/>
                <a:gd name="connsiteY426" fmla="*/ 388434 h 835479"/>
                <a:gd name="connsiteX427" fmla="*/ 2435912 w 6858000"/>
                <a:gd name="connsiteY427" fmla="*/ 382603 h 835479"/>
                <a:gd name="connsiteX428" fmla="*/ 2409487 w 6858000"/>
                <a:gd name="connsiteY428" fmla="*/ 365504 h 835479"/>
                <a:gd name="connsiteX429" fmla="*/ 2409484 w 6858000"/>
                <a:gd name="connsiteY429" fmla="*/ 365502 h 835479"/>
                <a:gd name="connsiteX430" fmla="*/ 2334043 w 6858000"/>
                <a:gd name="connsiteY430" fmla="*/ 341117 h 835479"/>
                <a:gd name="connsiteX431" fmla="*/ 2228313 w 6858000"/>
                <a:gd name="connsiteY431" fmla="*/ 312160 h 835479"/>
                <a:gd name="connsiteX432" fmla="*/ 2188878 w 6858000"/>
                <a:gd name="connsiteY432" fmla="*/ 296920 h 835479"/>
                <a:gd name="connsiteX433" fmla="*/ 2094577 w 6858000"/>
                <a:gd name="connsiteY433" fmla="*/ 274249 h 835479"/>
                <a:gd name="connsiteX434" fmla="*/ 2016468 w 6858000"/>
                <a:gd name="connsiteY434" fmla="*/ 259390 h 835479"/>
                <a:gd name="connsiteX435" fmla="*/ 1953412 w 6858000"/>
                <a:gd name="connsiteY435" fmla="*/ 212907 h 835479"/>
                <a:gd name="connsiteX436" fmla="*/ 1933218 w 6858000"/>
                <a:gd name="connsiteY436" fmla="*/ 188902 h 835479"/>
                <a:gd name="connsiteX437" fmla="*/ 1916453 w 6858000"/>
                <a:gd name="connsiteY437" fmla="*/ 173472 h 835479"/>
                <a:gd name="connsiteX438" fmla="*/ 1842157 w 6858000"/>
                <a:gd name="connsiteY438" fmla="*/ 82981 h 835479"/>
                <a:gd name="connsiteX439" fmla="*/ 1833774 w 6858000"/>
                <a:gd name="connsiteY439" fmla="*/ 75360 h 835479"/>
                <a:gd name="connsiteX440" fmla="*/ 1733187 w 6858000"/>
                <a:gd name="connsiteY440" fmla="*/ 33639 h 835479"/>
                <a:gd name="connsiteX441" fmla="*/ 1697752 w 6858000"/>
                <a:gd name="connsiteY441" fmla="*/ 10971 h 835479"/>
                <a:gd name="connsiteX442" fmla="*/ 1687320 w 6858000"/>
                <a:gd name="connsiteY442" fmla="*/ 456 h 835479"/>
                <a:gd name="connsiteX443" fmla="*/ 916806 w 6858000"/>
                <a:gd name="connsiteY443" fmla="*/ 456 h 835479"/>
                <a:gd name="connsiteX444" fmla="*/ 927155 w 6858000"/>
                <a:gd name="connsiteY444" fmla="*/ 9636 h 835479"/>
                <a:gd name="connsiteX445" fmla="*/ 1097087 w 6858000"/>
                <a:gd name="connsiteY445" fmla="*/ 6016 h 835479"/>
                <a:gd name="connsiteX446" fmla="*/ 1123185 w 6858000"/>
                <a:gd name="connsiteY446" fmla="*/ 1634 h 835479"/>
                <a:gd name="connsiteX447" fmla="*/ 1184028 w 6858000"/>
                <a:gd name="connsiteY447" fmla="*/ 26353 h 835479"/>
                <a:gd name="connsiteX448" fmla="*/ 1123184 w 6858000"/>
                <a:gd name="connsiteY448" fmla="*/ 1635 h 835479"/>
                <a:gd name="connsiteX449" fmla="*/ 1097086 w 6858000"/>
                <a:gd name="connsiteY449" fmla="*/ 6017 h 835479"/>
                <a:gd name="connsiteX450" fmla="*/ 927154 w 6858000"/>
                <a:gd name="connsiteY450" fmla="*/ 9637 h 835479"/>
                <a:gd name="connsiteX451" fmla="*/ 916804 w 6858000"/>
                <a:gd name="connsiteY451" fmla="*/ 456 h 835479"/>
                <a:gd name="connsiteX452" fmla="*/ 578772 w 6858000"/>
                <a:gd name="connsiteY452" fmla="*/ 456 h 835479"/>
                <a:gd name="connsiteX453" fmla="*/ 556046 w 6858000"/>
                <a:gd name="connsiteY453" fmla="*/ 6589 h 835479"/>
                <a:gd name="connsiteX454" fmla="*/ 517850 w 6858000"/>
                <a:gd name="connsiteY454" fmla="*/ 15506 h 835479"/>
                <a:gd name="connsiteX455" fmla="*/ 556047 w 6858000"/>
                <a:gd name="connsiteY455" fmla="*/ 6588 h 835479"/>
                <a:gd name="connsiteX456" fmla="*/ 578770 w 6858000"/>
                <a:gd name="connsiteY456" fmla="*/ 456 h 835479"/>
                <a:gd name="connsiteX457" fmla="*/ 0 w 6858000"/>
                <a:gd name="connsiteY457" fmla="*/ 456 h 835479"/>
                <a:gd name="connsiteX458" fmla="*/ 0 w 6858000"/>
                <a:gd name="connsiteY458" fmla="*/ 20445 h 835479"/>
                <a:gd name="connsiteX459" fmla="*/ 0 w 6858000"/>
                <a:gd name="connsiteY459" fmla="*/ 29969 h 83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Lst>
              <a:rect l="l" t="t" r="r" b="b"/>
              <a:pathLst>
                <a:path w="6858000" h="835479">
                  <a:moveTo>
                    <a:pt x="6564619" y="468946"/>
                  </a:moveTo>
                  <a:lnTo>
                    <a:pt x="6564620" y="468946"/>
                  </a:lnTo>
                  <a:cubicBezTo>
                    <a:pt x="6575478" y="479233"/>
                    <a:pt x="6582146" y="485329"/>
                    <a:pt x="6588625" y="491425"/>
                  </a:cubicBezTo>
                  <a:lnTo>
                    <a:pt x="6625224" y="508047"/>
                  </a:lnTo>
                  <a:lnTo>
                    <a:pt x="6662539" y="500953"/>
                  </a:lnTo>
                  <a:lnTo>
                    <a:pt x="6662540" y="500952"/>
                  </a:lnTo>
                  <a:lnTo>
                    <a:pt x="6662543" y="500951"/>
                  </a:lnTo>
                  <a:lnTo>
                    <a:pt x="6683026" y="489501"/>
                  </a:lnTo>
                  <a:lnTo>
                    <a:pt x="6702975" y="486354"/>
                  </a:lnTo>
                  <a:lnTo>
                    <a:pt x="6702976" y="486354"/>
                  </a:lnTo>
                  <a:cubicBezTo>
                    <a:pt x="6716168" y="486759"/>
                    <a:pt x="6729218" y="491903"/>
                    <a:pt x="6742552" y="500190"/>
                  </a:cubicBezTo>
                  <a:lnTo>
                    <a:pt x="6742554" y="500191"/>
                  </a:lnTo>
                  <a:lnTo>
                    <a:pt x="6812061" y="519668"/>
                  </a:lnTo>
                  <a:lnTo>
                    <a:pt x="6776799" y="514894"/>
                  </a:lnTo>
                  <a:lnTo>
                    <a:pt x="6742554" y="500191"/>
                  </a:lnTo>
                  <a:lnTo>
                    <a:pt x="6742551" y="500190"/>
                  </a:lnTo>
                  <a:lnTo>
                    <a:pt x="6702975" y="486354"/>
                  </a:lnTo>
                  <a:lnTo>
                    <a:pt x="6662543" y="500951"/>
                  </a:lnTo>
                  <a:lnTo>
                    <a:pt x="6662541" y="500952"/>
                  </a:lnTo>
                  <a:lnTo>
                    <a:pt x="6662539" y="500953"/>
                  </a:lnTo>
                  <a:lnTo>
                    <a:pt x="6645551" y="508036"/>
                  </a:lnTo>
                  <a:lnTo>
                    <a:pt x="6625224" y="508047"/>
                  </a:lnTo>
                  <a:lnTo>
                    <a:pt x="6625223" y="508047"/>
                  </a:lnTo>
                  <a:cubicBezTo>
                    <a:pt x="6611340" y="505951"/>
                    <a:pt x="6597577" y="499903"/>
                    <a:pt x="6588624" y="491425"/>
                  </a:cubicBezTo>
                  <a:close/>
                  <a:moveTo>
                    <a:pt x="6438980" y="549267"/>
                  </a:moveTo>
                  <a:lnTo>
                    <a:pt x="6463839" y="529336"/>
                  </a:lnTo>
                  <a:lnTo>
                    <a:pt x="6463848" y="529334"/>
                  </a:lnTo>
                  <a:lnTo>
                    <a:pt x="6513011" y="515538"/>
                  </a:lnTo>
                  <a:lnTo>
                    <a:pt x="6546193" y="496733"/>
                  </a:lnTo>
                  <a:lnTo>
                    <a:pt x="6546194" y="496733"/>
                  </a:lnTo>
                  <a:lnTo>
                    <a:pt x="6521803" y="513071"/>
                  </a:lnTo>
                  <a:lnTo>
                    <a:pt x="6513011" y="515538"/>
                  </a:lnTo>
                  <a:lnTo>
                    <a:pt x="6508051" y="518349"/>
                  </a:lnTo>
                  <a:lnTo>
                    <a:pt x="6463848" y="529334"/>
                  </a:lnTo>
                  <a:lnTo>
                    <a:pt x="6463840" y="529336"/>
                  </a:lnTo>
                  <a:cubicBezTo>
                    <a:pt x="6451649" y="532288"/>
                    <a:pt x="6444076" y="539765"/>
                    <a:pt x="6438980" y="549267"/>
                  </a:cubicBezTo>
                  <a:close/>
                  <a:moveTo>
                    <a:pt x="6365203" y="635242"/>
                  </a:moveTo>
                  <a:lnTo>
                    <a:pt x="6387909" y="633959"/>
                  </a:lnTo>
                  <a:lnTo>
                    <a:pt x="6391548" y="632195"/>
                  </a:lnTo>
                  <a:lnTo>
                    <a:pt x="6407331" y="624541"/>
                  </a:lnTo>
                  <a:lnTo>
                    <a:pt x="6407332" y="624541"/>
                  </a:lnTo>
                  <a:lnTo>
                    <a:pt x="6391548" y="632195"/>
                  </a:lnTo>
                  <a:lnTo>
                    <a:pt x="6387909" y="633961"/>
                  </a:lnTo>
                  <a:close/>
                  <a:moveTo>
                    <a:pt x="4221390" y="396172"/>
                  </a:moveTo>
                  <a:lnTo>
                    <a:pt x="4221391" y="396172"/>
                  </a:lnTo>
                  <a:cubicBezTo>
                    <a:pt x="4232060" y="396934"/>
                    <a:pt x="4243872" y="397124"/>
                    <a:pt x="4253014" y="401888"/>
                  </a:cubicBezTo>
                  <a:cubicBezTo>
                    <a:pt x="4277401" y="414081"/>
                    <a:pt x="4300070" y="429701"/>
                    <a:pt x="4324645" y="441704"/>
                  </a:cubicBezTo>
                  <a:lnTo>
                    <a:pt x="4363890" y="450658"/>
                  </a:lnTo>
                  <a:lnTo>
                    <a:pt x="4482003" y="449896"/>
                  </a:lnTo>
                  <a:cubicBezTo>
                    <a:pt x="4546775" y="447228"/>
                    <a:pt x="4612499" y="446656"/>
                    <a:pt x="4659173" y="389886"/>
                  </a:cubicBezTo>
                  <a:cubicBezTo>
                    <a:pt x="4662985" y="385314"/>
                    <a:pt x="4671175" y="382646"/>
                    <a:pt x="4677654" y="381884"/>
                  </a:cubicBezTo>
                  <a:cubicBezTo>
                    <a:pt x="4707563" y="378265"/>
                    <a:pt x="4738234" y="377883"/>
                    <a:pt x="4767763" y="371977"/>
                  </a:cubicBezTo>
                  <a:cubicBezTo>
                    <a:pt x="4779574" y="369596"/>
                    <a:pt x="4790386" y="368787"/>
                    <a:pt x="4800482" y="370668"/>
                  </a:cubicBezTo>
                  <a:lnTo>
                    <a:pt x="4800483" y="370668"/>
                  </a:lnTo>
                  <a:cubicBezTo>
                    <a:pt x="4810580" y="372549"/>
                    <a:pt x="4819963" y="377122"/>
                    <a:pt x="4828916" y="385504"/>
                  </a:cubicBezTo>
                  <a:lnTo>
                    <a:pt x="4863342" y="407685"/>
                  </a:lnTo>
                  <a:lnTo>
                    <a:pt x="4889274" y="415214"/>
                  </a:lnTo>
                  <a:lnTo>
                    <a:pt x="4912167" y="413509"/>
                  </a:lnTo>
                  <a:cubicBezTo>
                    <a:pt x="4919977" y="411794"/>
                    <a:pt x="4927121" y="411437"/>
                    <a:pt x="4933803" y="412107"/>
                  </a:cubicBezTo>
                  <a:lnTo>
                    <a:pt x="4933804" y="412107"/>
                  </a:lnTo>
                  <a:lnTo>
                    <a:pt x="4952672" y="416866"/>
                  </a:lnTo>
                  <a:lnTo>
                    <a:pt x="4957452" y="419659"/>
                  </a:lnTo>
                  <a:lnTo>
                    <a:pt x="4961455" y="420937"/>
                  </a:lnTo>
                  <a:cubicBezTo>
                    <a:pt x="4970096" y="425448"/>
                    <a:pt x="4978393" y="431154"/>
                    <a:pt x="4987037" y="436941"/>
                  </a:cubicBezTo>
                  <a:cubicBezTo>
                    <a:pt x="5003801" y="448180"/>
                    <a:pt x="5022852" y="462278"/>
                    <a:pt x="5041521" y="463420"/>
                  </a:cubicBezTo>
                  <a:lnTo>
                    <a:pt x="5041527" y="463422"/>
                  </a:lnTo>
                  <a:lnTo>
                    <a:pt x="5064789" y="468043"/>
                  </a:lnTo>
                  <a:lnTo>
                    <a:pt x="5070584" y="470217"/>
                  </a:lnTo>
                  <a:lnTo>
                    <a:pt x="5072375" y="470636"/>
                  </a:lnTo>
                  <a:lnTo>
                    <a:pt x="5087443" y="476540"/>
                  </a:lnTo>
                  <a:lnTo>
                    <a:pt x="5133219" y="489567"/>
                  </a:lnTo>
                  <a:lnTo>
                    <a:pt x="5133224" y="489569"/>
                  </a:lnTo>
                  <a:lnTo>
                    <a:pt x="5166112" y="482853"/>
                  </a:lnTo>
                  <a:lnTo>
                    <a:pt x="5166113" y="482853"/>
                  </a:lnTo>
                  <a:cubicBezTo>
                    <a:pt x="5167637" y="482091"/>
                    <a:pt x="5169780" y="482663"/>
                    <a:pt x="5172090" y="483545"/>
                  </a:cubicBezTo>
                  <a:lnTo>
                    <a:pt x="5179067" y="486091"/>
                  </a:lnTo>
                  <a:lnTo>
                    <a:pt x="5229432" y="485925"/>
                  </a:lnTo>
                  <a:lnTo>
                    <a:pt x="5243613" y="478254"/>
                  </a:lnTo>
                  <a:lnTo>
                    <a:pt x="5272795" y="462468"/>
                  </a:lnTo>
                  <a:cubicBezTo>
                    <a:pt x="5285440" y="450823"/>
                    <a:pt x="5298594" y="443117"/>
                    <a:pt x="5312287" y="438565"/>
                  </a:cubicBezTo>
                  <a:lnTo>
                    <a:pt x="5321350" y="437509"/>
                  </a:lnTo>
                  <a:lnTo>
                    <a:pt x="5326162" y="435035"/>
                  </a:lnTo>
                  <a:lnTo>
                    <a:pt x="5355013" y="433589"/>
                  </a:lnTo>
                  <a:lnTo>
                    <a:pt x="5355014" y="433589"/>
                  </a:lnTo>
                  <a:cubicBezTo>
                    <a:pt x="5364882" y="434238"/>
                    <a:pt x="5375002" y="435941"/>
                    <a:pt x="5385384" y="438465"/>
                  </a:cubicBezTo>
                  <a:cubicBezTo>
                    <a:pt x="5398721" y="441704"/>
                    <a:pt x="5412057" y="443990"/>
                    <a:pt x="5425582" y="446656"/>
                  </a:cubicBezTo>
                  <a:cubicBezTo>
                    <a:pt x="5443870" y="450466"/>
                    <a:pt x="5462351" y="454468"/>
                    <a:pt x="5480637" y="458278"/>
                  </a:cubicBezTo>
                  <a:lnTo>
                    <a:pt x="5507667" y="462803"/>
                  </a:lnTo>
                  <a:lnTo>
                    <a:pt x="5531691" y="452184"/>
                  </a:lnTo>
                  <a:lnTo>
                    <a:pt x="5531692" y="452183"/>
                  </a:lnTo>
                  <a:cubicBezTo>
                    <a:pt x="5537599" y="445133"/>
                    <a:pt x="5542648" y="441941"/>
                    <a:pt x="5547577" y="442037"/>
                  </a:cubicBezTo>
                  <a:lnTo>
                    <a:pt x="5547578" y="442037"/>
                  </a:lnTo>
                  <a:cubicBezTo>
                    <a:pt x="5552507" y="442132"/>
                    <a:pt x="5557317" y="445514"/>
                    <a:pt x="5562746" y="451610"/>
                  </a:cubicBezTo>
                  <a:cubicBezTo>
                    <a:pt x="5600467" y="494284"/>
                    <a:pt x="5646189" y="520954"/>
                    <a:pt x="5704483" y="522858"/>
                  </a:cubicBezTo>
                  <a:cubicBezTo>
                    <a:pt x="5716485" y="523241"/>
                    <a:pt x="5728678" y="525906"/>
                    <a:pt x="5740488" y="528765"/>
                  </a:cubicBezTo>
                  <a:cubicBezTo>
                    <a:pt x="5747728" y="530479"/>
                    <a:pt x="5756493" y="532385"/>
                    <a:pt x="5760873" y="537529"/>
                  </a:cubicBezTo>
                  <a:cubicBezTo>
                    <a:pt x="5794974" y="576772"/>
                    <a:pt x="5837457" y="604015"/>
                    <a:pt x="5883751" y="625924"/>
                  </a:cubicBezTo>
                  <a:lnTo>
                    <a:pt x="5883755" y="625926"/>
                  </a:lnTo>
                  <a:lnTo>
                    <a:pt x="5935945" y="643829"/>
                  </a:lnTo>
                  <a:lnTo>
                    <a:pt x="5935949" y="643830"/>
                  </a:lnTo>
                  <a:lnTo>
                    <a:pt x="5993289" y="640211"/>
                  </a:lnTo>
                  <a:lnTo>
                    <a:pt x="5993290" y="640210"/>
                  </a:lnTo>
                  <a:cubicBezTo>
                    <a:pt x="6004530" y="639068"/>
                    <a:pt x="6017484" y="639259"/>
                    <a:pt x="6026439" y="633735"/>
                  </a:cubicBezTo>
                  <a:cubicBezTo>
                    <a:pt x="6054824" y="616397"/>
                    <a:pt x="6082257" y="597729"/>
                    <a:pt x="6108737" y="577534"/>
                  </a:cubicBezTo>
                  <a:cubicBezTo>
                    <a:pt x="6120073" y="568866"/>
                    <a:pt x="6126883" y="563913"/>
                    <a:pt x="6133313" y="563843"/>
                  </a:cubicBezTo>
                  <a:lnTo>
                    <a:pt x="6133314" y="563843"/>
                  </a:lnTo>
                  <a:lnTo>
                    <a:pt x="6143189" y="567542"/>
                  </a:lnTo>
                  <a:lnTo>
                    <a:pt x="6155599" y="579438"/>
                  </a:lnTo>
                  <a:lnTo>
                    <a:pt x="6155602" y="579440"/>
                  </a:lnTo>
                  <a:cubicBezTo>
                    <a:pt x="6175797" y="601729"/>
                    <a:pt x="6200944" y="613349"/>
                    <a:pt x="6228756" y="618111"/>
                  </a:cubicBezTo>
                  <a:lnTo>
                    <a:pt x="6361539" y="635448"/>
                  </a:lnTo>
                  <a:lnTo>
                    <a:pt x="6361538" y="635448"/>
                  </a:lnTo>
                  <a:cubicBezTo>
                    <a:pt x="6317150" y="631828"/>
                    <a:pt x="6272763" y="625542"/>
                    <a:pt x="6228755" y="618111"/>
                  </a:cubicBezTo>
                  <a:cubicBezTo>
                    <a:pt x="6200943" y="613349"/>
                    <a:pt x="6175796" y="601729"/>
                    <a:pt x="6155601" y="579440"/>
                  </a:cubicBezTo>
                  <a:lnTo>
                    <a:pt x="6155599" y="579438"/>
                  </a:lnTo>
                  <a:lnTo>
                    <a:pt x="6133314" y="563843"/>
                  </a:lnTo>
                  <a:lnTo>
                    <a:pt x="6108738" y="577534"/>
                  </a:lnTo>
                  <a:cubicBezTo>
                    <a:pt x="6082258" y="597729"/>
                    <a:pt x="6054825" y="616397"/>
                    <a:pt x="6026440" y="633735"/>
                  </a:cubicBezTo>
                  <a:cubicBezTo>
                    <a:pt x="6017485" y="639259"/>
                    <a:pt x="6004531" y="639068"/>
                    <a:pt x="5993291" y="640210"/>
                  </a:cubicBezTo>
                  <a:lnTo>
                    <a:pt x="5993289" y="640211"/>
                  </a:lnTo>
                  <a:lnTo>
                    <a:pt x="5964476" y="643664"/>
                  </a:lnTo>
                  <a:lnTo>
                    <a:pt x="5935949" y="643830"/>
                  </a:lnTo>
                  <a:lnTo>
                    <a:pt x="5935948" y="643830"/>
                  </a:lnTo>
                  <a:lnTo>
                    <a:pt x="5935945" y="643829"/>
                  </a:lnTo>
                  <a:lnTo>
                    <a:pt x="5909350" y="636949"/>
                  </a:lnTo>
                  <a:lnTo>
                    <a:pt x="5883755" y="625926"/>
                  </a:lnTo>
                  <a:lnTo>
                    <a:pt x="5883750" y="625924"/>
                  </a:lnTo>
                  <a:cubicBezTo>
                    <a:pt x="5837456" y="604015"/>
                    <a:pt x="5794973" y="576772"/>
                    <a:pt x="5760872" y="537529"/>
                  </a:cubicBezTo>
                  <a:cubicBezTo>
                    <a:pt x="5756492" y="532385"/>
                    <a:pt x="5747727" y="530479"/>
                    <a:pt x="5740487" y="528765"/>
                  </a:cubicBezTo>
                  <a:cubicBezTo>
                    <a:pt x="5728677" y="525906"/>
                    <a:pt x="5716484" y="523241"/>
                    <a:pt x="5704482" y="522858"/>
                  </a:cubicBezTo>
                  <a:cubicBezTo>
                    <a:pt x="5646188" y="520954"/>
                    <a:pt x="5600466" y="494284"/>
                    <a:pt x="5562745" y="451610"/>
                  </a:cubicBezTo>
                  <a:lnTo>
                    <a:pt x="5547577" y="442037"/>
                  </a:lnTo>
                  <a:lnTo>
                    <a:pt x="5531693" y="452183"/>
                  </a:lnTo>
                  <a:lnTo>
                    <a:pt x="5531691" y="452184"/>
                  </a:lnTo>
                  <a:lnTo>
                    <a:pt x="5520421" y="460582"/>
                  </a:lnTo>
                  <a:lnTo>
                    <a:pt x="5507667" y="462803"/>
                  </a:lnTo>
                  <a:lnTo>
                    <a:pt x="5507666" y="462803"/>
                  </a:lnTo>
                  <a:cubicBezTo>
                    <a:pt x="5498831" y="462755"/>
                    <a:pt x="5489496" y="460183"/>
                    <a:pt x="5480636" y="458278"/>
                  </a:cubicBezTo>
                  <a:cubicBezTo>
                    <a:pt x="5462350" y="454468"/>
                    <a:pt x="5443869" y="450466"/>
                    <a:pt x="5425581" y="446656"/>
                  </a:cubicBezTo>
                  <a:cubicBezTo>
                    <a:pt x="5412056" y="443990"/>
                    <a:pt x="5398720" y="441704"/>
                    <a:pt x="5385383" y="438465"/>
                  </a:cubicBezTo>
                  <a:lnTo>
                    <a:pt x="5355013" y="433589"/>
                  </a:lnTo>
                  <a:lnTo>
                    <a:pt x="5321350" y="437509"/>
                  </a:lnTo>
                  <a:lnTo>
                    <a:pt x="5272796" y="462468"/>
                  </a:lnTo>
                  <a:lnTo>
                    <a:pt x="5243613" y="478254"/>
                  </a:lnTo>
                  <a:lnTo>
                    <a:pt x="5229433" y="485925"/>
                  </a:lnTo>
                  <a:cubicBezTo>
                    <a:pt x="5213597" y="489759"/>
                    <a:pt x="5196594" y="489711"/>
                    <a:pt x="5179067" y="486091"/>
                  </a:cubicBezTo>
                  <a:lnTo>
                    <a:pt x="5179066" y="486091"/>
                  </a:lnTo>
                  <a:cubicBezTo>
                    <a:pt x="5176875" y="485615"/>
                    <a:pt x="5174399" y="484425"/>
                    <a:pt x="5172089" y="483545"/>
                  </a:cubicBezTo>
                  <a:lnTo>
                    <a:pt x="5166113" y="482853"/>
                  </a:lnTo>
                  <a:lnTo>
                    <a:pt x="5133224" y="489569"/>
                  </a:lnTo>
                  <a:lnTo>
                    <a:pt x="5133223" y="489569"/>
                  </a:lnTo>
                  <a:lnTo>
                    <a:pt x="5133219" y="489567"/>
                  </a:lnTo>
                  <a:lnTo>
                    <a:pt x="5102460" y="482424"/>
                  </a:lnTo>
                  <a:lnTo>
                    <a:pt x="5087443" y="476540"/>
                  </a:lnTo>
                  <a:lnTo>
                    <a:pt x="5087422" y="476534"/>
                  </a:lnTo>
                  <a:lnTo>
                    <a:pt x="5070584" y="470217"/>
                  </a:lnTo>
                  <a:lnTo>
                    <a:pt x="5041527" y="463422"/>
                  </a:lnTo>
                  <a:lnTo>
                    <a:pt x="5041520" y="463420"/>
                  </a:lnTo>
                  <a:cubicBezTo>
                    <a:pt x="5022851" y="462278"/>
                    <a:pt x="5003800" y="448180"/>
                    <a:pt x="4987036" y="436941"/>
                  </a:cubicBezTo>
                  <a:lnTo>
                    <a:pt x="4957452" y="419659"/>
                  </a:lnTo>
                  <a:lnTo>
                    <a:pt x="4933804" y="412107"/>
                  </a:lnTo>
                  <a:lnTo>
                    <a:pt x="4912168" y="413509"/>
                  </a:lnTo>
                  <a:cubicBezTo>
                    <a:pt x="4904357" y="415271"/>
                    <a:pt x="4896713" y="415783"/>
                    <a:pt x="4889275" y="415214"/>
                  </a:cubicBezTo>
                  <a:lnTo>
                    <a:pt x="4889274" y="415214"/>
                  </a:lnTo>
                  <a:lnTo>
                    <a:pt x="4867613" y="410436"/>
                  </a:lnTo>
                  <a:lnTo>
                    <a:pt x="4863342" y="407685"/>
                  </a:lnTo>
                  <a:lnTo>
                    <a:pt x="4857316" y="405935"/>
                  </a:lnTo>
                  <a:cubicBezTo>
                    <a:pt x="4847213" y="400792"/>
                    <a:pt x="4837702" y="393791"/>
                    <a:pt x="4828915" y="385504"/>
                  </a:cubicBezTo>
                  <a:lnTo>
                    <a:pt x="4800482" y="370668"/>
                  </a:lnTo>
                  <a:lnTo>
                    <a:pt x="4767764" y="371977"/>
                  </a:lnTo>
                  <a:cubicBezTo>
                    <a:pt x="4738235" y="377883"/>
                    <a:pt x="4707564" y="378265"/>
                    <a:pt x="4677655" y="381884"/>
                  </a:cubicBezTo>
                  <a:cubicBezTo>
                    <a:pt x="4671176" y="382646"/>
                    <a:pt x="4662986" y="385314"/>
                    <a:pt x="4659174" y="389886"/>
                  </a:cubicBezTo>
                  <a:cubicBezTo>
                    <a:pt x="4612500" y="446656"/>
                    <a:pt x="4546776" y="447228"/>
                    <a:pt x="4482004" y="449896"/>
                  </a:cubicBezTo>
                  <a:cubicBezTo>
                    <a:pt x="4442761" y="451610"/>
                    <a:pt x="4403325" y="451610"/>
                    <a:pt x="4363890" y="450658"/>
                  </a:cubicBezTo>
                  <a:lnTo>
                    <a:pt x="4363889" y="450658"/>
                  </a:lnTo>
                  <a:cubicBezTo>
                    <a:pt x="4350553" y="450466"/>
                    <a:pt x="4336456" y="447418"/>
                    <a:pt x="4324644" y="441704"/>
                  </a:cubicBezTo>
                  <a:cubicBezTo>
                    <a:pt x="4300069" y="429701"/>
                    <a:pt x="4277400" y="414081"/>
                    <a:pt x="4253013" y="401888"/>
                  </a:cubicBezTo>
                  <a:close/>
                  <a:moveTo>
                    <a:pt x="4165382" y="392362"/>
                  </a:moveTo>
                  <a:lnTo>
                    <a:pt x="4165383" y="392362"/>
                  </a:lnTo>
                  <a:lnTo>
                    <a:pt x="4192387" y="396267"/>
                  </a:lnTo>
                  <a:lnTo>
                    <a:pt x="4192386" y="396267"/>
                  </a:lnTo>
                  <a:cubicBezTo>
                    <a:pt x="4182766" y="396363"/>
                    <a:pt x="4173479" y="395791"/>
                    <a:pt x="4165382" y="392362"/>
                  </a:cubicBezTo>
                  <a:close/>
                  <a:moveTo>
                    <a:pt x="3885337" y="379980"/>
                  </a:moveTo>
                  <a:lnTo>
                    <a:pt x="3885338" y="379980"/>
                  </a:lnTo>
                  <a:lnTo>
                    <a:pt x="3885341" y="379982"/>
                  </a:lnTo>
                  <a:lnTo>
                    <a:pt x="3962157" y="411865"/>
                  </a:lnTo>
                  <a:lnTo>
                    <a:pt x="3962159" y="411865"/>
                  </a:lnTo>
                  <a:lnTo>
                    <a:pt x="4043837" y="396173"/>
                  </a:lnTo>
                  <a:lnTo>
                    <a:pt x="4043838" y="396172"/>
                  </a:lnTo>
                  <a:cubicBezTo>
                    <a:pt x="4063841" y="387409"/>
                    <a:pt x="4083701" y="382027"/>
                    <a:pt x="4103824" y="381051"/>
                  </a:cubicBezTo>
                  <a:lnTo>
                    <a:pt x="4103825" y="381051"/>
                  </a:lnTo>
                  <a:lnTo>
                    <a:pt x="4134255" y="383018"/>
                  </a:lnTo>
                  <a:lnTo>
                    <a:pt x="4165381" y="392362"/>
                  </a:lnTo>
                  <a:lnTo>
                    <a:pt x="4103825" y="381051"/>
                  </a:lnTo>
                  <a:lnTo>
                    <a:pt x="4043839" y="396172"/>
                  </a:lnTo>
                  <a:lnTo>
                    <a:pt x="4043837" y="396173"/>
                  </a:lnTo>
                  <a:lnTo>
                    <a:pt x="4002409" y="409475"/>
                  </a:lnTo>
                  <a:lnTo>
                    <a:pt x="3962159" y="411865"/>
                  </a:lnTo>
                  <a:lnTo>
                    <a:pt x="3962158" y="411865"/>
                  </a:lnTo>
                  <a:lnTo>
                    <a:pt x="3962157" y="411865"/>
                  </a:lnTo>
                  <a:lnTo>
                    <a:pt x="3923124" y="402361"/>
                  </a:lnTo>
                  <a:lnTo>
                    <a:pt x="3885341" y="379982"/>
                  </a:lnTo>
                  <a:close/>
                  <a:moveTo>
                    <a:pt x="3669899" y="394577"/>
                  </a:moveTo>
                  <a:lnTo>
                    <a:pt x="3680163" y="397173"/>
                  </a:lnTo>
                  <a:lnTo>
                    <a:pt x="3734836" y="393125"/>
                  </a:lnTo>
                  <a:lnTo>
                    <a:pt x="3734837" y="393125"/>
                  </a:lnTo>
                  <a:cubicBezTo>
                    <a:pt x="3741315" y="392173"/>
                    <a:pt x="3749125" y="390839"/>
                    <a:pt x="3754652" y="393507"/>
                  </a:cubicBezTo>
                  <a:lnTo>
                    <a:pt x="3789775" y="399864"/>
                  </a:lnTo>
                  <a:lnTo>
                    <a:pt x="3822471" y="384932"/>
                  </a:lnTo>
                  <a:cubicBezTo>
                    <a:pt x="3831901" y="377884"/>
                    <a:pt x="3842045" y="372264"/>
                    <a:pt x="3852618" y="370597"/>
                  </a:cubicBezTo>
                  <a:lnTo>
                    <a:pt x="3852619" y="370597"/>
                  </a:lnTo>
                  <a:lnTo>
                    <a:pt x="3868763" y="371377"/>
                  </a:lnTo>
                  <a:lnTo>
                    <a:pt x="3885336" y="379980"/>
                  </a:lnTo>
                  <a:lnTo>
                    <a:pt x="3852619" y="370597"/>
                  </a:lnTo>
                  <a:lnTo>
                    <a:pt x="3822472" y="384932"/>
                  </a:lnTo>
                  <a:cubicBezTo>
                    <a:pt x="3811613" y="393124"/>
                    <a:pt x="3800896" y="398269"/>
                    <a:pt x="3789776" y="399864"/>
                  </a:cubicBezTo>
                  <a:lnTo>
                    <a:pt x="3789775" y="399864"/>
                  </a:lnTo>
                  <a:cubicBezTo>
                    <a:pt x="3778654" y="401460"/>
                    <a:pt x="3767129" y="399507"/>
                    <a:pt x="3754651" y="393507"/>
                  </a:cubicBezTo>
                  <a:lnTo>
                    <a:pt x="3734837" y="393125"/>
                  </a:lnTo>
                  <a:lnTo>
                    <a:pt x="3680163" y="397173"/>
                  </a:lnTo>
                  <a:lnTo>
                    <a:pt x="3680162" y="397173"/>
                  </a:lnTo>
                  <a:close/>
                  <a:moveTo>
                    <a:pt x="2836171" y="465063"/>
                  </a:moveTo>
                  <a:lnTo>
                    <a:pt x="2848792" y="456372"/>
                  </a:lnTo>
                  <a:cubicBezTo>
                    <a:pt x="2865009" y="451372"/>
                    <a:pt x="2881306" y="445515"/>
                    <a:pt x="2897784" y="440769"/>
                  </a:cubicBezTo>
                  <a:lnTo>
                    <a:pt x="2903549" y="439740"/>
                  </a:lnTo>
                  <a:lnTo>
                    <a:pt x="2914327" y="436466"/>
                  </a:lnTo>
                  <a:lnTo>
                    <a:pt x="2947858" y="431835"/>
                  </a:lnTo>
                  <a:lnTo>
                    <a:pt x="2947861" y="431834"/>
                  </a:lnTo>
                  <a:lnTo>
                    <a:pt x="2947862" y="431834"/>
                  </a:lnTo>
                  <a:cubicBezTo>
                    <a:pt x="2959156" y="431465"/>
                    <a:pt x="2970575" y="432465"/>
                    <a:pt x="2982148" y="435418"/>
                  </a:cubicBezTo>
                  <a:lnTo>
                    <a:pt x="3077401" y="447111"/>
                  </a:lnTo>
                  <a:lnTo>
                    <a:pt x="3172653" y="434656"/>
                  </a:lnTo>
                  <a:cubicBezTo>
                    <a:pt x="3276479" y="408747"/>
                    <a:pt x="3380304" y="381315"/>
                    <a:pt x="3489466" y="387029"/>
                  </a:cubicBezTo>
                  <a:cubicBezTo>
                    <a:pt x="3507562" y="387981"/>
                    <a:pt x="3529089" y="376360"/>
                    <a:pt x="3544712" y="364930"/>
                  </a:cubicBezTo>
                  <a:cubicBezTo>
                    <a:pt x="3559667" y="354072"/>
                    <a:pt x="3566811" y="348213"/>
                    <a:pt x="3574407" y="347308"/>
                  </a:cubicBezTo>
                  <a:lnTo>
                    <a:pt x="3574408" y="347308"/>
                  </a:lnTo>
                  <a:cubicBezTo>
                    <a:pt x="3582004" y="346403"/>
                    <a:pt x="3590053" y="350452"/>
                    <a:pt x="3606817" y="359406"/>
                  </a:cubicBezTo>
                  <a:cubicBezTo>
                    <a:pt x="3614819" y="363788"/>
                    <a:pt x="3624725" y="366454"/>
                    <a:pt x="3630632" y="372932"/>
                  </a:cubicBezTo>
                  <a:lnTo>
                    <a:pt x="3651953" y="388826"/>
                  </a:lnTo>
                  <a:lnTo>
                    <a:pt x="3630631" y="372932"/>
                  </a:lnTo>
                  <a:cubicBezTo>
                    <a:pt x="3624724" y="366454"/>
                    <a:pt x="3614818" y="363788"/>
                    <a:pt x="3606816" y="359406"/>
                  </a:cubicBezTo>
                  <a:cubicBezTo>
                    <a:pt x="3598434" y="354929"/>
                    <a:pt x="3592231" y="351678"/>
                    <a:pt x="3587173" y="349660"/>
                  </a:cubicBezTo>
                  <a:lnTo>
                    <a:pt x="3574407" y="347308"/>
                  </a:lnTo>
                  <a:lnTo>
                    <a:pt x="3562320" y="352387"/>
                  </a:lnTo>
                  <a:cubicBezTo>
                    <a:pt x="3557715" y="355322"/>
                    <a:pt x="3552190" y="359501"/>
                    <a:pt x="3544713" y="364930"/>
                  </a:cubicBezTo>
                  <a:cubicBezTo>
                    <a:pt x="3529090" y="376360"/>
                    <a:pt x="3507563" y="387981"/>
                    <a:pt x="3489467" y="387029"/>
                  </a:cubicBezTo>
                  <a:cubicBezTo>
                    <a:pt x="3380305" y="381315"/>
                    <a:pt x="3276480" y="408747"/>
                    <a:pt x="3172654" y="434656"/>
                  </a:cubicBezTo>
                  <a:cubicBezTo>
                    <a:pt x="3140649" y="442658"/>
                    <a:pt x="3109025" y="446896"/>
                    <a:pt x="3077401" y="447111"/>
                  </a:cubicBezTo>
                  <a:lnTo>
                    <a:pt x="3077400" y="447111"/>
                  </a:lnTo>
                  <a:cubicBezTo>
                    <a:pt x="3045776" y="447325"/>
                    <a:pt x="3014152" y="443515"/>
                    <a:pt x="2982147" y="435418"/>
                  </a:cubicBezTo>
                  <a:lnTo>
                    <a:pt x="2947862" y="431834"/>
                  </a:lnTo>
                  <a:lnTo>
                    <a:pt x="2947858" y="431835"/>
                  </a:lnTo>
                  <a:lnTo>
                    <a:pt x="2903549" y="439740"/>
                  </a:lnTo>
                  <a:lnTo>
                    <a:pt x="2848793" y="456372"/>
                  </a:lnTo>
                  <a:cubicBezTo>
                    <a:pt x="2844316" y="457705"/>
                    <a:pt x="2839982" y="460991"/>
                    <a:pt x="2836172" y="465063"/>
                  </a:cubicBezTo>
                  <a:close/>
                  <a:moveTo>
                    <a:pt x="1268757" y="18376"/>
                  </a:moveTo>
                  <a:cubicBezTo>
                    <a:pt x="1275401" y="18828"/>
                    <a:pt x="1281688" y="20400"/>
                    <a:pt x="1286069" y="23543"/>
                  </a:cubicBezTo>
                  <a:cubicBezTo>
                    <a:pt x="1306929" y="38116"/>
                    <a:pt x="1328552" y="44356"/>
                    <a:pt x="1350627" y="45880"/>
                  </a:cubicBezTo>
                  <a:lnTo>
                    <a:pt x="1413839" y="40286"/>
                  </a:lnTo>
                  <a:lnTo>
                    <a:pt x="1350626" y="45881"/>
                  </a:lnTo>
                  <a:cubicBezTo>
                    <a:pt x="1328551" y="44356"/>
                    <a:pt x="1306929" y="38117"/>
                    <a:pt x="1286068" y="23543"/>
                  </a:cubicBezTo>
                  <a:close/>
                  <a:moveTo>
                    <a:pt x="313532" y="14019"/>
                  </a:moveTo>
                  <a:lnTo>
                    <a:pt x="313533" y="14018"/>
                  </a:lnTo>
                  <a:cubicBezTo>
                    <a:pt x="316389" y="9826"/>
                    <a:pt x="330298" y="12112"/>
                    <a:pt x="338870" y="13446"/>
                  </a:cubicBezTo>
                  <a:lnTo>
                    <a:pt x="338902" y="13453"/>
                  </a:lnTo>
                  <a:lnTo>
                    <a:pt x="395639" y="23353"/>
                  </a:lnTo>
                  <a:lnTo>
                    <a:pt x="367327" y="19543"/>
                  </a:lnTo>
                  <a:lnTo>
                    <a:pt x="338902" y="13453"/>
                  </a:lnTo>
                  <a:lnTo>
                    <a:pt x="338869" y="13447"/>
                  </a:lnTo>
                  <a:cubicBezTo>
                    <a:pt x="334583" y="12780"/>
                    <a:pt x="328963" y="11875"/>
                    <a:pt x="324057" y="11661"/>
                  </a:cubicBezTo>
                  <a:close/>
                  <a:moveTo>
                    <a:pt x="281567" y="36346"/>
                  </a:moveTo>
                  <a:lnTo>
                    <a:pt x="295414" y="31451"/>
                  </a:lnTo>
                  <a:lnTo>
                    <a:pt x="295414" y="31452"/>
                  </a:lnTo>
                  <a:close/>
                  <a:moveTo>
                    <a:pt x="24485" y="23026"/>
                  </a:moveTo>
                  <a:lnTo>
                    <a:pt x="74128" y="20763"/>
                  </a:lnTo>
                  <a:cubicBezTo>
                    <a:pt x="91491" y="21686"/>
                    <a:pt x="108702" y="23996"/>
                    <a:pt x="125860" y="26687"/>
                  </a:cubicBezTo>
                  <a:lnTo>
                    <a:pt x="153386" y="31082"/>
                  </a:lnTo>
                  <a:lnTo>
                    <a:pt x="228943" y="39355"/>
                  </a:lnTo>
                  <a:lnTo>
                    <a:pt x="177270" y="34896"/>
                  </a:lnTo>
                  <a:lnTo>
                    <a:pt x="153386" y="31082"/>
                  </a:lnTo>
                  <a:lnTo>
                    <a:pt x="151568" y="30883"/>
                  </a:lnTo>
                  <a:cubicBezTo>
                    <a:pt x="125875" y="26653"/>
                    <a:pt x="100173" y="22148"/>
                    <a:pt x="74128" y="20764"/>
                  </a:cubicBezTo>
                  <a:close/>
                  <a:moveTo>
                    <a:pt x="0" y="29969"/>
                  </a:moveTo>
                  <a:lnTo>
                    <a:pt x="0" y="494077"/>
                  </a:lnTo>
                  <a:lnTo>
                    <a:pt x="2816" y="492950"/>
                  </a:lnTo>
                  <a:cubicBezTo>
                    <a:pt x="21485" y="484568"/>
                    <a:pt x="43011" y="481900"/>
                    <a:pt x="63586" y="478851"/>
                  </a:cubicBezTo>
                  <a:cubicBezTo>
                    <a:pt x="101307" y="473327"/>
                    <a:pt x="139218" y="469897"/>
                    <a:pt x="176938" y="464945"/>
                  </a:cubicBezTo>
                  <a:cubicBezTo>
                    <a:pt x="184940" y="463801"/>
                    <a:pt x="194084" y="461707"/>
                    <a:pt x="200181" y="456943"/>
                  </a:cubicBezTo>
                  <a:cubicBezTo>
                    <a:pt x="241900" y="424938"/>
                    <a:pt x="292578" y="415985"/>
                    <a:pt x="340773" y="419031"/>
                  </a:cubicBezTo>
                  <a:cubicBezTo>
                    <a:pt x="378685" y="421320"/>
                    <a:pt x="415834" y="423034"/>
                    <a:pt x="453363" y="419796"/>
                  </a:cubicBezTo>
                  <a:cubicBezTo>
                    <a:pt x="456221" y="419604"/>
                    <a:pt x="460031" y="419986"/>
                    <a:pt x="462125" y="421510"/>
                  </a:cubicBezTo>
                  <a:cubicBezTo>
                    <a:pt x="475080" y="431606"/>
                    <a:pt x="488606" y="432368"/>
                    <a:pt x="505181" y="434082"/>
                  </a:cubicBezTo>
                  <a:cubicBezTo>
                    <a:pt x="528614" y="436560"/>
                    <a:pt x="550140" y="434844"/>
                    <a:pt x="571859" y="430654"/>
                  </a:cubicBezTo>
                  <a:cubicBezTo>
                    <a:pt x="587671" y="427606"/>
                    <a:pt x="603672" y="421320"/>
                    <a:pt x="617771" y="413317"/>
                  </a:cubicBezTo>
                  <a:cubicBezTo>
                    <a:pt x="637391" y="402077"/>
                    <a:pt x="656254" y="397697"/>
                    <a:pt x="674922" y="412555"/>
                  </a:cubicBezTo>
                  <a:cubicBezTo>
                    <a:pt x="695115" y="428368"/>
                    <a:pt x="717976" y="422844"/>
                    <a:pt x="740267" y="423414"/>
                  </a:cubicBezTo>
                  <a:cubicBezTo>
                    <a:pt x="749981" y="423606"/>
                    <a:pt x="760269" y="423224"/>
                    <a:pt x="769604" y="425700"/>
                  </a:cubicBezTo>
                  <a:cubicBezTo>
                    <a:pt x="796654" y="432750"/>
                    <a:pt x="822755" y="443418"/>
                    <a:pt x="850188" y="448180"/>
                  </a:cubicBezTo>
                  <a:cubicBezTo>
                    <a:pt x="865429" y="450847"/>
                    <a:pt x="882383" y="446084"/>
                    <a:pt x="898197" y="442656"/>
                  </a:cubicBezTo>
                  <a:cubicBezTo>
                    <a:pt x="914199" y="439036"/>
                    <a:pt x="930010" y="433512"/>
                    <a:pt x="945443" y="427796"/>
                  </a:cubicBezTo>
                  <a:cubicBezTo>
                    <a:pt x="955919" y="423986"/>
                    <a:pt x="967349" y="420366"/>
                    <a:pt x="975732" y="413507"/>
                  </a:cubicBezTo>
                  <a:cubicBezTo>
                    <a:pt x="994784" y="397887"/>
                    <a:pt x="1014405" y="395219"/>
                    <a:pt x="1036886" y="403411"/>
                  </a:cubicBezTo>
                  <a:cubicBezTo>
                    <a:pt x="1040314" y="404745"/>
                    <a:pt x="1044314" y="404745"/>
                    <a:pt x="1048124" y="404935"/>
                  </a:cubicBezTo>
                  <a:cubicBezTo>
                    <a:pt x="1109090" y="408935"/>
                    <a:pt x="1170050" y="411413"/>
                    <a:pt x="1230632" y="417509"/>
                  </a:cubicBezTo>
                  <a:cubicBezTo>
                    <a:pt x="1255205" y="419986"/>
                    <a:pt x="1278828" y="430844"/>
                    <a:pt x="1303023" y="437702"/>
                  </a:cubicBezTo>
                  <a:cubicBezTo>
                    <a:pt x="1307977" y="439036"/>
                    <a:pt x="1313503" y="441132"/>
                    <a:pt x="1318455" y="440178"/>
                  </a:cubicBezTo>
                  <a:cubicBezTo>
                    <a:pt x="1372367" y="430654"/>
                    <a:pt x="1422853" y="444560"/>
                    <a:pt x="1472574" y="462849"/>
                  </a:cubicBezTo>
                  <a:cubicBezTo>
                    <a:pt x="1477716" y="464755"/>
                    <a:pt x="1484003" y="464183"/>
                    <a:pt x="1489719" y="463801"/>
                  </a:cubicBezTo>
                  <a:cubicBezTo>
                    <a:pt x="1505723" y="462469"/>
                    <a:pt x="1523058" y="455801"/>
                    <a:pt x="1537536" y="459801"/>
                  </a:cubicBezTo>
                  <a:cubicBezTo>
                    <a:pt x="1576018" y="470851"/>
                    <a:pt x="1614119" y="484186"/>
                    <a:pt x="1650316" y="500950"/>
                  </a:cubicBezTo>
                  <a:cubicBezTo>
                    <a:pt x="1687085" y="517905"/>
                    <a:pt x="1721184" y="532193"/>
                    <a:pt x="1763286" y="515049"/>
                  </a:cubicBezTo>
                  <a:cubicBezTo>
                    <a:pt x="1781193" y="507808"/>
                    <a:pt x="1804815" y="512953"/>
                    <a:pt x="1825392" y="514857"/>
                  </a:cubicBezTo>
                  <a:cubicBezTo>
                    <a:pt x="1840440" y="516381"/>
                    <a:pt x="1854919" y="524955"/>
                    <a:pt x="1869779" y="524955"/>
                  </a:cubicBezTo>
                  <a:cubicBezTo>
                    <a:pt x="1909407" y="524955"/>
                    <a:pt x="1944648" y="535051"/>
                    <a:pt x="1978939" y="555626"/>
                  </a:cubicBezTo>
                  <a:cubicBezTo>
                    <a:pt x="1992278" y="563626"/>
                    <a:pt x="2013042" y="558292"/>
                    <a:pt x="2030377" y="560388"/>
                  </a:cubicBezTo>
                  <a:cubicBezTo>
                    <a:pt x="2048667" y="562864"/>
                    <a:pt x="2067524" y="565150"/>
                    <a:pt x="2085053" y="570677"/>
                  </a:cubicBezTo>
                  <a:cubicBezTo>
                    <a:pt x="2130392" y="585155"/>
                    <a:pt x="2175162" y="601538"/>
                    <a:pt x="2220311" y="616778"/>
                  </a:cubicBezTo>
                  <a:cubicBezTo>
                    <a:pt x="2257458" y="629353"/>
                    <a:pt x="2294038" y="619446"/>
                    <a:pt x="2330805" y="614112"/>
                  </a:cubicBezTo>
                  <a:cubicBezTo>
                    <a:pt x="2353858" y="610682"/>
                    <a:pt x="2375382" y="602490"/>
                    <a:pt x="2401291" y="614682"/>
                  </a:cubicBezTo>
                  <a:cubicBezTo>
                    <a:pt x="2426058" y="626304"/>
                    <a:pt x="2457491" y="623636"/>
                    <a:pt x="2485306" y="629923"/>
                  </a:cubicBezTo>
                  <a:cubicBezTo>
                    <a:pt x="2508741" y="635257"/>
                    <a:pt x="2531408" y="643831"/>
                    <a:pt x="2554078" y="652213"/>
                  </a:cubicBezTo>
                  <a:cubicBezTo>
                    <a:pt x="2584941" y="663644"/>
                    <a:pt x="2615420" y="675644"/>
                    <a:pt x="2649142" y="669930"/>
                  </a:cubicBezTo>
                  <a:cubicBezTo>
                    <a:pt x="2687435" y="663452"/>
                    <a:pt x="2713722" y="687836"/>
                    <a:pt x="2743825" y="704031"/>
                  </a:cubicBezTo>
                  <a:cubicBezTo>
                    <a:pt x="2764589" y="715079"/>
                    <a:pt x="2787258" y="723272"/>
                    <a:pt x="2809929" y="730130"/>
                  </a:cubicBezTo>
                  <a:cubicBezTo>
                    <a:pt x="2840218" y="739084"/>
                    <a:pt x="2871461" y="744418"/>
                    <a:pt x="2901942" y="753181"/>
                  </a:cubicBezTo>
                  <a:cubicBezTo>
                    <a:pt x="2948046" y="766325"/>
                    <a:pt x="2994721" y="776613"/>
                    <a:pt x="3042727" y="769373"/>
                  </a:cubicBezTo>
                  <a:cubicBezTo>
                    <a:pt x="3064826" y="766135"/>
                    <a:pt x="3085402" y="766325"/>
                    <a:pt x="3107499" y="771089"/>
                  </a:cubicBezTo>
                  <a:cubicBezTo>
                    <a:pt x="3143694" y="778899"/>
                    <a:pt x="3180843" y="779852"/>
                    <a:pt x="3209992" y="808998"/>
                  </a:cubicBezTo>
                  <a:cubicBezTo>
                    <a:pt x="3220279" y="819287"/>
                    <a:pt x="3238757" y="821953"/>
                    <a:pt x="3253808" y="827287"/>
                  </a:cubicBezTo>
                  <a:cubicBezTo>
                    <a:pt x="3271144" y="833575"/>
                    <a:pt x="3283907" y="830335"/>
                    <a:pt x="3293243" y="812047"/>
                  </a:cubicBezTo>
                  <a:cubicBezTo>
                    <a:pt x="3297433" y="803856"/>
                    <a:pt x="3309436" y="795854"/>
                    <a:pt x="3318770" y="794520"/>
                  </a:cubicBezTo>
                  <a:cubicBezTo>
                    <a:pt x="3346775" y="790520"/>
                    <a:pt x="3372494" y="796426"/>
                    <a:pt x="3399545" y="809381"/>
                  </a:cubicBezTo>
                  <a:cubicBezTo>
                    <a:pt x="3424882" y="821573"/>
                    <a:pt x="3456507" y="820239"/>
                    <a:pt x="3485274" y="825001"/>
                  </a:cubicBezTo>
                  <a:cubicBezTo>
                    <a:pt x="3505656" y="828431"/>
                    <a:pt x="3526041" y="835479"/>
                    <a:pt x="3546616" y="835479"/>
                  </a:cubicBezTo>
                  <a:cubicBezTo>
                    <a:pt x="3572145" y="835479"/>
                    <a:pt x="3597481" y="829383"/>
                    <a:pt x="3623200" y="827097"/>
                  </a:cubicBezTo>
                  <a:cubicBezTo>
                    <a:pt x="3643203" y="825193"/>
                    <a:pt x="3663588" y="825955"/>
                    <a:pt x="3683590" y="823669"/>
                  </a:cubicBezTo>
                  <a:cubicBezTo>
                    <a:pt x="3699975" y="821953"/>
                    <a:pt x="3716167" y="817573"/>
                    <a:pt x="3732360" y="813953"/>
                  </a:cubicBezTo>
                  <a:cubicBezTo>
                    <a:pt x="3738266" y="812619"/>
                    <a:pt x="3744172" y="807474"/>
                    <a:pt x="3749505" y="808236"/>
                  </a:cubicBezTo>
                  <a:cubicBezTo>
                    <a:pt x="3802466" y="816429"/>
                    <a:pt x="3840568" y="779852"/>
                    <a:pt x="3885337" y="763659"/>
                  </a:cubicBezTo>
                  <a:cubicBezTo>
                    <a:pt x="3932393" y="746512"/>
                    <a:pt x="3977924" y="720224"/>
                    <a:pt x="4030502" y="728034"/>
                  </a:cubicBezTo>
                  <a:cubicBezTo>
                    <a:pt x="4062317" y="732796"/>
                    <a:pt x="4092988" y="743846"/>
                    <a:pt x="4124613" y="750515"/>
                  </a:cubicBezTo>
                  <a:cubicBezTo>
                    <a:pt x="4135853" y="752801"/>
                    <a:pt x="4148426" y="752419"/>
                    <a:pt x="4159666" y="750133"/>
                  </a:cubicBezTo>
                  <a:cubicBezTo>
                    <a:pt x="4213960" y="739654"/>
                    <a:pt x="4267492" y="738130"/>
                    <a:pt x="4320836" y="755277"/>
                  </a:cubicBezTo>
                  <a:cubicBezTo>
                    <a:pt x="4329978" y="758135"/>
                    <a:pt x="4339694" y="760801"/>
                    <a:pt x="4349221" y="760801"/>
                  </a:cubicBezTo>
                  <a:cubicBezTo>
                    <a:pt x="4401418" y="760801"/>
                    <a:pt x="4452664" y="756801"/>
                    <a:pt x="4502578" y="738130"/>
                  </a:cubicBezTo>
                  <a:cubicBezTo>
                    <a:pt x="4519342" y="731844"/>
                    <a:pt x="4539727" y="735844"/>
                    <a:pt x="4558206" y="734320"/>
                  </a:cubicBezTo>
                  <a:cubicBezTo>
                    <a:pt x="4575350" y="732988"/>
                    <a:pt x="4592877" y="732416"/>
                    <a:pt x="4609451" y="728034"/>
                  </a:cubicBezTo>
                  <a:cubicBezTo>
                    <a:pt x="4633646" y="721558"/>
                    <a:pt x="4656125" y="720796"/>
                    <a:pt x="4681082" y="726510"/>
                  </a:cubicBezTo>
                  <a:cubicBezTo>
                    <a:pt x="4704894" y="731844"/>
                    <a:pt x="4730613" y="729178"/>
                    <a:pt x="4755380" y="729368"/>
                  </a:cubicBezTo>
                  <a:cubicBezTo>
                    <a:pt x="4783003" y="729558"/>
                    <a:pt x="4810626" y="729748"/>
                    <a:pt x="4838249" y="728796"/>
                  </a:cubicBezTo>
                  <a:cubicBezTo>
                    <a:pt x="4849299" y="728416"/>
                    <a:pt x="4861872" y="720796"/>
                    <a:pt x="4871018" y="723844"/>
                  </a:cubicBezTo>
                  <a:cubicBezTo>
                    <a:pt x="4900545" y="734130"/>
                    <a:pt x="4930074" y="721748"/>
                    <a:pt x="4959601" y="727272"/>
                  </a:cubicBezTo>
                  <a:cubicBezTo>
                    <a:pt x="4974081" y="730130"/>
                    <a:pt x="4990464" y="722320"/>
                    <a:pt x="5006085" y="721558"/>
                  </a:cubicBezTo>
                  <a:cubicBezTo>
                    <a:pt x="5031613" y="720224"/>
                    <a:pt x="5057140" y="720796"/>
                    <a:pt x="5082669" y="720414"/>
                  </a:cubicBezTo>
                  <a:cubicBezTo>
                    <a:pt x="5091051" y="720224"/>
                    <a:pt x="5099244" y="719462"/>
                    <a:pt x="5107626" y="719079"/>
                  </a:cubicBezTo>
                  <a:cubicBezTo>
                    <a:pt x="5115056" y="718699"/>
                    <a:pt x="5122866" y="716985"/>
                    <a:pt x="5129915" y="718317"/>
                  </a:cubicBezTo>
                  <a:cubicBezTo>
                    <a:pt x="5155444" y="723082"/>
                    <a:pt x="5180590" y="730892"/>
                    <a:pt x="5206307" y="733940"/>
                  </a:cubicBezTo>
                  <a:cubicBezTo>
                    <a:pt x="5228596" y="736606"/>
                    <a:pt x="5251649" y="732988"/>
                    <a:pt x="5274128" y="734892"/>
                  </a:cubicBezTo>
                  <a:cubicBezTo>
                    <a:pt x="5313753" y="738130"/>
                    <a:pt x="5353378" y="743846"/>
                    <a:pt x="5393004" y="747466"/>
                  </a:cubicBezTo>
                  <a:cubicBezTo>
                    <a:pt x="5401578" y="748228"/>
                    <a:pt x="5410530" y="743464"/>
                    <a:pt x="5419294" y="743084"/>
                  </a:cubicBezTo>
                  <a:cubicBezTo>
                    <a:pt x="5446727" y="742132"/>
                    <a:pt x="5474160" y="741940"/>
                    <a:pt x="5501593" y="741370"/>
                  </a:cubicBezTo>
                  <a:cubicBezTo>
                    <a:pt x="5517214" y="741178"/>
                    <a:pt x="5533026" y="741750"/>
                    <a:pt x="5548459" y="740036"/>
                  </a:cubicBezTo>
                  <a:cubicBezTo>
                    <a:pt x="5568841" y="737750"/>
                    <a:pt x="5587320" y="734320"/>
                    <a:pt x="5606371" y="749180"/>
                  </a:cubicBezTo>
                  <a:cubicBezTo>
                    <a:pt x="5635710" y="772231"/>
                    <a:pt x="5673049" y="763277"/>
                    <a:pt x="5706958" y="768611"/>
                  </a:cubicBezTo>
                  <a:cubicBezTo>
                    <a:pt x="5715722" y="769945"/>
                    <a:pt x="5724677" y="770135"/>
                    <a:pt x="5733439" y="771659"/>
                  </a:cubicBezTo>
                  <a:cubicBezTo>
                    <a:pt x="5749633" y="774517"/>
                    <a:pt x="5765634" y="777755"/>
                    <a:pt x="5781829" y="780996"/>
                  </a:cubicBezTo>
                  <a:cubicBezTo>
                    <a:pt x="5784685" y="781566"/>
                    <a:pt x="5787923" y="781758"/>
                    <a:pt x="5790591" y="782710"/>
                  </a:cubicBezTo>
                  <a:cubicBezTo>
                    <a:pt x="5815168" y="790710"/>
                    <a:pt x="5839360" y="799854"/>
                    <a:pt x="5864317" y="806332"/>
                  </a:cubicBezTo>
                  <a:cubicBezTo>
                    <a:pt x="5876510" y="809571"/>
                    <a:pt x="5890036" y="809953"/>
                    <a:pt x="5902609" y="808236"/>
                  </a:cubicBezTo>
                  <a:cubicBezTo>
                    <a:pt x="5939376" y="803284"/>
                    <a:pt x="5975763" y="801188"/>
                    <a:pt x="6012722" y="808428"/>
                  </a:cubicBezTo>
                  <a:cubicBezTo>
                    <a:pt x="6027391" y="811285"/>
                    <a:pt x="6043775" y="806522"/>
                    <a:pt x="6059396" y="804808"/>
                  </a:cubicBezTo>
                  <a:cubicBezTo>
                    <a:pt x="6096735" y="800236"/>
                    <a:pt x="6134074" y="795282"/>
                    <a:pt x="6171604" y="790902"/>
                  </a:cubicBezTo>
                  <a:cubicBezTo>
                    <a:pt x="6195036" y="788234"/>
                    <a:pt x="6218659" y="786710"/>
                    <a:pt x="6242092" y="784044"/>
                  </a:cubicBezTo>
                  <a:cubicBezTo>
                    <a:pt x="6269143" y="780804"/>
                    <a:pt x="6296004" y="775851"/>
                    <a:pt x="6323057" y="773183"/>
                  </a:cubicBezTo>
                  <a:cubicBezTo>
                    <a:pt x="6353918" y="770135"/>
                    <a:pt x="6384971" y="769565"/>
                    <a:pt x="6415832" y="766325"/>
                  </a:cubicBezTo>
                  <a:cubicBezTo>
                    <a:pt x="6472224" y="760039"/>
                    <a:pt x="6528423" y="752609"/>
                    <a:pt x="6584811" y="745560"/>
                  </a:cubicBezTo>
                  <a:cubicBezTo>
                    <a:pt x="6639487" y="738702"/>
                    <a:pt x="6694163" y="732606"/>
                    <a:pt x="6748457" y="724034"/>
                  </a:cubicBezTo>
                  <a:cubicBezTo>
                    <a:pt x="6771318" y="720414"/>
                    <a:pt x="6793034" y="710507"/>
                    <a:pt x="6815515" y="704983"/>
                  </a:cubicBezTo>
                  <a:lnTo>
                    <a:pt x="6858000" y="695283"/>
                  </a:lnTo>
                  <a:lnTo>
                    <a:pt x="6858000" y="456"/>
                  </a:lnTo>
                  <a:lnTo>
                    <a:pt x="1687322" y="456"/>
                  </a:lnTo>
                  <a:lnTo>
                    <a:pt x="1697753" y="10970"/>
                  </a:lnTo>
                  <a:cubicBezTo>
                    <a:pt x="1707279" y="20877"/>
                    <a:pt x="1720423" y="27925"/>
                    <a:pt x="1733188" y="33639"/>
                  </a:cubicBezTo>
                  <a:cubicBezTo>
                    <a:pt x="1766335" y="48310"/>
                    <a:pt x="1800246" y="61454"/>
                    <a:pt x="1833775" y="75360"/>
                  </a:cubicBezTo>
                  <a:cubicBezTo>
                    <a:pt x="1837013" y="76694"/>
                    <a:pt x="1839679" y="80123"/>
                    <a:pt x="1842158" y="82981"/>
                  </a:cubicBezTo>
                  <a:cubicBezTo>
                    <a:pt x="1866922" y="113082"/>
                    <a:pt x="1891497" y="143371"/>
                    <a:pt x="1916454" y="173472"/>
                  </a:cubicBezTo>
                  <a:cubicBezTo>
                    <a:pt x="1921216" y="179186"/>
                    <a:pt x="1928076" y="183378"/>
                    <a:pt x="1933219" y="188902"/>
                  </a:cubicBezTo>
                  <a:cubicBezTo>
                    <a:pt x="1940459" y="196522"/>
                    <a:pt x="1949603" y="203763"/>
                    <a:pt x="1953413" y="212907"/>
                  </a:cubicBezTo>
                  <a:cubicBezTo>
                    <a:pt x="1965224" y="241672"/>
                    <a:pt x="1987894" y="254056"/>
                    <a:pt x="2016469" y="259390"/>
                  </a:cubicBezTo>
                  <a:cubicBezTo>
                    <a:pt x="2042570" y="264343"/>
                    <a:pt x="2068669" y="268535"/>
                    <a:pt x="2094578" y="274249"/>
                  </a:cubicBezTo>
                  <a:cubicBezTo>
                    <a:pt x="2126201" y="281107"/>
                    <a:pt x="2157636" y="288537"/>
                    <a:pt x="2188879" y="296920"/>
                  </a:cubicBezTo>
                  <a:cubicBezTo>
                    <a:pt x="2202404" y="300540"/>
                    <a:pt x="2216692" y="304730"/>
                    <a:pt x="2228314" y="312160"/>
                  </a:cubicBezTo>
                  <a:cubicBezTo>
                    <a:pt x="2260890" y="332735"/>
                    <a:pt x="2295753" y="346641"/>
                    <a:pt x="2334044" y="341117"/>
                  </a:cubicBezTo>
                  <a:cubicBezTo>
                    <a:pt x="2364715" y="336735"/>
                    <a:pt x="2390434" y="347975"/>
                    <a:pt x="2409485" y="365502"/>
                  </a:cubicBezTo>
                  <a:lnTo>
                    <a:pt x="2409487" y="365504"/>
                  </a:lnTo>
                  <a:lnTo>
                    <a:pt x="2463015" y="388434"/>
                  </a:lnTo>
                  <a:lnTo>
                    <a:pt x="2463017" y="388434"/>
                  </a:lnTo>
                  <a:lnTo>
                    <a:pt x="2518262" y="379792"/>
                  </a:lnTo>
                  <a:lnTo>
                    <a:pt x="2518263" y="379791"/>
                  </a:lnTo>
                  <a:cubicBezTo>
                    <a:pt x="2527789" y="377124"/>
                    <a:pt x="2536456" y="375980"/>
                    <a:pt x="2545005" y="376147"/>
                  </a:cubicBezTo>
                  <a:lnTo>
                    <a:pt x="2545006" y="376147"/>
                  </a:lnTo>
                  <a:cubicBezTo>
                    <a:pt x="2553555" y="376313"/>
                    <a:pt x="2561985" y="377790"/>
                    <a:pt x="2571034" y="380361"/>
                  </a:cubicBezTo>
                  <a:cubicBezTo>
                    <a:pt x="2612945" y="392363"/>
                    <a:pt x="2640950" y="424940"/>
                    <a:pt x="2668001" y="453514"/>
                  </a:cubicBezTo>
                  <a:cubicBezTo>
                    <a:pt x="2691054" y="477900"/>
                    <a:pt x="2716963" y="491615"/>
                    <a:pt x="2745348" y="501904"/>
                  </a:cubicBezTo>
                  <a:lnTo>
                    <a:pt x="2745351" y="501906"/>
                  </a:lnTo>
                  <a:lnTo>
                    <a:pt x="2778005" y="507825"/>
                  </a:lnTo>
                  <a:lnTo>
                    <a:pt x="2785439" y="507405"/>
                  </a:lnTo>
                  <a:lnTo>
                    <a:pt x="2811779" y="497326"/>
                  </a:lnTo>
                  <a:lnTo>
                    <a:pt x="2811786" y="497322"/>
                  </a:lnTo>
                  <a:lnTo>
                    <a:pt x="2811786" y="497323"/>
                  </a:lnTo>
                  <a:lnTo>
                    <a:pt x="2811779" y="497326"/>
                  </a:lnTo>
                  <a:lnTo>
                    <a:pt x="2793022" y="506976"/>
                  </a:lnTo>
                  <a:lnTo>
                    <a:pt x="2785439" y="507405"/>
                  </a:lnTo>
                  <a:lnTo>
                    <a:pt x="2782304" y="508605"/>
                  </a:lnTo>
                  <a:lnTo>
                    <a:pt x="2778005" y="507825"/>
                  </a:lnTo>
                  <a:lnTo>
                    <a:pt x="2770757" y="508235"/>
                  </a:lnTo>
                  <a:lnTo>
                    <a:pt x="2745351" y="501906"/>
                  </a:lnTo>
                  <a:lnTo>
                    <a:pt x="2745347" y="501904"/>
                  </a:lnTo>
                  <a:cubicBezTo>
                    <a:pt x="2716962" y="491615"/>
                    <a:pt x="2691053" y="477900"/>
                    <a:pt x="2668000" y="453514"/>
                  </a:cubicBezTo>
                  <a:cubicBezTo>
                    <a:pt x="2640949" y="424940"/>
                    <a:pt x="2612944" y="392363"/>
                    <a:pt x="2571033" y="380361"/>
                  </a:cubicBezTo>
                  <a:lnTo>
                    <a:pt x="2545006" y="376147"/>
                  </a:lnTo>
                  <a:lnTo>
                    <a:pt x="2518264" y="379791"/>
                  </a:lnTo>
                  <a:lnTo>
                    <a:pt x="2518262" y="379792"/>
                  </a:lnTo>
                  <a:lnTo>
                    <a:pt x="2490550" y="386372"/>
                  </a:lnTo>
                  <a:lnTo>
                    <a:pt x="2463017" y="388434"/>
                  </a:lnTo>
                  <a:lnTo>
                    <a:pt x="2463016" y="388434"/>
                  </a:lnTo>
                  <a:lnTo>
                    <a:pt x="2463015" y="388434"/>
                  </a:lnTo>
                  <a:lnTo>
                    <a:pt x="2435912" y="382603"/>
                  </a:lnTo>
                  <a:lnTo>
                    <a:pt x="2409487" y="365504"/>
                  </a:lnTo>
                  <a:lnTo>
                    <a:pt x="2409484" y="365502"/>
                  </a:lnTo>
                  <a:cubicBezTo>
                    <a:pt x="2390433" y="347975"/>
                    <a:pt x="2364714" y="336735"/>
                    <a:pt x="2334043" y="341117"/>
                  </a:cubicBezTo>
                  <a:cubicBezTo>
                    <a:pt x="2295752" y="346641"/>
                    <a:pt x="2260889" y="332735"/>
                    <a:pt x="2228313" y="312160"/>
                  </a:cubicBezTo>
                  <a:cubicBezTo>
                    <a:pt x="2216691" y="304730"/>
                    <a:pt x="2202403" y="300540"/>
                    <a:pt x="2188878" y="296920"/>
                  </a:cubicBezTo>
                  <a:cubicBezTo>
                    <a:pt x="2157635" y="288537"/>
                    <a:pt x="2126200" y="281107"/>
                    <a:pt x="2094577" y="274249"/>
                  </a:cubicBezTo>
                  <a:cubicBezTo>
                    <a:pt x="2068668" y="268535"/>
                    <a:pt x="2042569" y="264343"/>
                    <a:pt x="2016468" y="259390"/>
                  </a:cubicBezTo>
                  <a:cubicBezTo>
                    <a:pt x="1987893" y="254056"/>
                    <a:pt x="1965223" y="241672"/>
                    <a:pt x="1953412" y="212907"/>
                  </a:cubicBezTo>
                  <a:cubicBezTo>
                    <a:pt x="1949602" y="203763"/>
                    <a:pt x="1940458" y="196522"/>
                    <a:pt x="1933218" y="188902"/>
                  </a:cubicBezTo>
                  <a:cubicBezTo>
                    <a:pt x="1928075" y="183378"/>
                    <a:pt x="1921215" y="179186"/>
                    <a:pt x="1916453" y="173472"/>
                  </a:cubicBezTo>
                  <a:cubicBezTo>
                    <a:pt x="1891496" y="143371"/>
                    <a:pt x="1866921" y="113082"/>
                    <a:pt x="1842157" y="82981"/>
                  </a:cubicBezTo>
                  <a:cubicBezTo>
                    <a:pt x="1839678" y="80123"/>
                    <a:pt x="1837012" y="76694"/>
                    <a:pt x="1833774" y="75360"/>
                  </a:cubicBezTo>
                  <a:cubicBezTo>
                    <a:pt x="1800245" y="61454"/>
                    <a:pt x="1766334" y="48311"/>
                    <a:pt x="1733187" y="33639"/>
                  </a:cubicBezTo>
                  <a:cubicBezTo>
                    <a:pt x="1720422" y="27925"/>
                    <a:pt x="1707278" y="20877"/>
                    <a:pt x="1697752" y="10971"/>
                  </a:cubicBezTo>
                  <a:lnTo>
                    <a:pt x="1687320" y="456"/>
                  </a:lnTo>
                  <a:lnTo>
                    <a:pt x="916806" y="456"/>
                  </a:lnTo>
                  <a:lnTo>
                    <a:pt x="927155" y="9636"/>
                  </a:lnTo>
                  <a:cubicBezTo>
                    <a:pt x="994785" y="53644"/>
                    <a:pt x="1030980" y="52500"/>
                    <a:pt x="1097087" y="6016"/>
                  </a:cubicBezTo>
                  <a:cubicBezTo>
                    <a:pt x="1103945" y="1254"/>
                    <a:pt x="1118613" y="-2176"/>
                    <a:pt x="1123185" y="1634"/>
                  </a:cubicBezTo>
                  <a:cubicBezTo>
                    <a:pt x="1142617" y="17446"/>
                    <a:pt x="1162953" y="24495"/>
                    <a:pt x="1184028" y="26353"/>
                  </a:cubicBezTo>
                  <a:cubicBezTo>
                    <a:pt x="1162953" y="24495"/>
                    <a:pt x="1142616" y="17447"/>
                    <a:pt x="1123184" y="1635"/>
                  </a:cubicBezTo>
                  <a:cubicBezTo>
                    <a:pt x="1118612" y="-2175"/>
                    <a:pt x="1103944" y="1255"/>
                    <a:pt x="1097086" y="6017"/>
                  </a:cubicBezTo>
                  <a:cubicBezTo>
                    <a:pt x="1030979" y="52501"/>
                    <a:pt x="994784" y="53645"/>
                    <a:pt x="927154" y="9637"/>
                  </a:cubicBezTo>
                  <a:lnTo>
                    <a:pt x="916804" y="456"/>
                  </a:lnTo>
                  <a:lnTo>
                    <a:pt x="578772" y="456"/>
                  </a:lnTo>
                  <a:lnTo>
                    <a:pt x="556046" y="6589"/>
                  </a:lnTo>
                  <a:lnTo>
                    <a:pt x="517850" y="15506"/>
                  </a:lnTo>
                  <a:lnTo>
                    <a:pt x="556047" y="6588"/>
                  </a:lnTo>
                  <a:lnTo>
                    <a:pt x="578770" y="456"/>
                  </a:lnTo>
                  <a:lnTo>
                    <a:pt x="0" y="456"/>
                  </a:lnTo>
                  <a:lnTo>
                    <a:pt x="0" y="20445"/>
                  </a:lnTo>
                  <a:lnTo>
                    <a:pt x="0" y="29969"/>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27001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63AC-87B8-4F39-BB10-F431461F4E48}"/>
              </a:ext>
            </a:extLst>
          </p:cNvPr>
          <p:cNvSpPr>
            <a:spLocks noGrp="1"/>
          </p:cNvSpPr>
          <p:nvPr>
            <p:ph type="title"/>
          </p:nvPr>
        </p:nvSpPr>
        <p:spPr/>
        <p:txBody>
          <a:bodyPr/>
          <a:lstStyle/>
          <a:p>
            <a:r>
              <a:rPr lang="en-US" dirty="0"/>
              <a:t>From Vulnerabilities to Attacks</a:t>
            </a:r>
          </a:p>
        </p:txBody>
      </p:sp>
      <p:sp>
        <p:nvSpPr>
          <p:cNvPr id="5" name="Content Placeholder 4">
            <a:extLst>
              <a:ext uri="{FF2B5EF4-FFF2-40B4-BE49-F238E27FC236}">
                <a16:creationId xmlns:a16="http://schemas.microsoft.com/office/drawing/2014/main" id="{1E3F5CD5-8B64-4C3E-B0BD-1DB8B1B15774}"/>
              </a:ext>
            </a:extLst>
          </p:cNvPr>
          <p:cNvSpPr>
            <a:spLocks noGrp="1"/>
          </p:cNvSpPr>
          <p:nvPr>
            <p:ph idx="1"/>
          </p:nvPr>
        </p:nvSpPr>
        <p:spPr>
          <a:xfrm>
            <a:off x="838200" y="1825624"/>
            <a:ext cx="10515600" cy="4778375"/>
          </a:xfrm>
        </p:spPr>
        <p:txBody>
          <a:bodyPr>
            <a:normAutofit/>
          </a:bodyPr>
          <a:lstStyle/>
          <a:p>
            <a:pPr marL="0" indent="0">
              <a:buNone/>
            </a:pPr>
            <a:r>
              <a:rPr lang="en-US" dirty="0"/>
              <a:t>Social engineering</a:t>
            </a:r>
          </a:p>
          <a:p>
            <a:pPr lvl="1"/>
            <a:r>
              <a:rPr lang="en-US" dirty="0"/>
              <a:t>Psychological manipulation of people into performing actions or divulging confidential information</a:t>
            </a:r>
          </a:p>
          <a:p>
            <a:pPr marL="0" indent="0">
              <a:buNone/>
            </a:pPr>
            <a:r>
              <a:rPr lang="en-US" dirty="0"/>
              <a:t>Techniques are extremely old</a:t>
            </a:r>
          </a:p>
          <a:p>
            <a:pPr lvl="1"/>
            <a:r>
              <a:rPr lang="en-US" dirty="0"/>
              <a:t>Confidence scams, con-men</a:t>
            </a:r>
          </a:p>
          <a:p>
            <a:pPr lvl="1"/>
            <a:r>
              <a:rPr lang="en-US" dirty="0"/>
              <a:t>Magicians</a:t>
            </a:r>
          </a:p>
          <a:p>
            <a:pPr lvl="1"/>
            <a:r>
              <a:rPr lang="en-US" dirty="0"/>
              <a:t>Military/intelligence psychological operations (PSYOPs)</a:t>
            </a:r>
          </a:p>
          <a:p>
            <a:pPr marL="0" indent="0">
              <a:buNone/>
            </a:pPr>
            <a:r>
              <a:rPr lang="en-US" dirty="0"/>
              <a:t>Taken on new life in the information age</a:t>
            </a:r>
          </a:p>
          <a:p>
            <a:pPr lvl="1"/>
            <a:r>
              <a:rPr lang="en-US" dirty="0"/>
              <a:t>Remote attacks let adversaries stay anonymous</a:t>
            </a:r>
          </a:p>
          <a:p>
            <a:pPr lvl="1"/>
            <a:r>
              <a:rPr lang="en-US" dirty="0"/>
              <a:t>Connectivity makes reaching victims easier</a:t>
            </a:r>
          </a:p>
          <a:p>
            <a:pPr lvl="1"/>
            <a:r>
              <a:rPr lang="en-US" dirty="0"/>
              <a:t>Networks massively increase the scale of attacks</a:t>
            </a:r>
          </a:p>
          <a:p>
            <a:pPr lvl="1"/>
            <a:endParaRPr lang="en-US" dirty="0"/>
          </a:p>
        </p:txBody>
      </p:sp>
    </p:spTree>
    <p:extLst>
      <p:ext uri="{BB962C8B-B14F-4D97-AF65-F5344CB8AC3E}">
        <p14:creationId xmlns:p14="http://schemas.microsoft.com/office/powerpoint/2010/main" val="2679946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A756A4-51F9-4B42-A75D-C45973A182A6}"/>
              </a:ext>
            </a:extLst>
          </p:cNvPr>
          <p:cNvPicPr>
            <a:picLocks noChangeAspect="1"/>
          </p:cNvPicPr>
          <p:nvPr/>
        </p:nvPicPr>
        <p:blipFill rotWithShape="1">
          <a:blip r:embed="rId2">
            <a:extLst>
              <a:ext uri="{28A0092B-C50C-407E-A947-70E740481C1C}">
                <a14:useLocalDpi xmlns:a14="http://schemas.microsoft.com/office/drawing/2010/main" val="0"/>
              </a:ext>
            </a:extLst>
          </a:blip>
          <a:srcRect l="21183" r="17932"/>
          <a:stretch/>
        </p:blipFill>
        <p:spPr>
          <a:xfrm>
            <a:off x="6275294" y="0"/>
            <a:ext cx="5916706" cy="6858000"/>
          </a:xfrm>
          <a:prstGeom prst="rect">
            <a:avLst/>
          </a:prstGeom>
        </p:spPr>
      </p:pic>
      <p:sp>
        <p:nvSpPr>
          <p:cNvPr id="2" name="Title 1">
            <a:extLst>
              <a:ext uri="{FF2B5EF4-FFF2-40B4-BE49-F238E27FC236}">
                <a16:creationId xmlns:a16="http://schemas.microsoft.com/office/drawing/2014/main" id="{3BDA92DB-3D1E-4FF8-8B64-3352626D97DC}"/>
              </a:ext>
            </a:extLst>
          </p:cNvPr>
          <p:cNvSpPr>
            <a:spLocks noGrp="1"/>
          </p:cNvSpPr>
          <p:nvPr>
            <p:ph type="title"/>
          </p:nvPr>
        </p:nvSpPr>
        <p:spPr>
          <a:xfrm>
            <a:off x="204694" y="377078"/>
            <a:ext cx="5843494" cy="1325563"/>
          </a:xfrm>
        </p:spPr>
        <p:txBody>
          <a:bodyPr>
            <a:normAutofit/>
          </a:bodyPr>
          <a:lstStyle/>
          <a:p>
            <a:r>
              <a:rPr lang="en-US" dirty="0"/>
              <a:t>Social Engineering Basics</a:t>
            </a:r>
          </a:p>
        </p:txBody>
      </p:sp>
      <p:sp>
        <p:nvSpPr>
          <p:cNvPr id="3" name="Content Placeholder 2">
            <a:extLst>
              <a:ext uri="{FF2B5EF4-FFF2-40B4-BE49-F238E27FC236}">
                <a16:creationId xmlns:a16="http://schemas.microsoft.com/office/drawing/2014/main" id="{C7D7D137-6C48-41F4-B85F-4080766B430D}"/>
              </a:ext>
            </a:extLst>
          </p:cNvPr>
          <p:cNvSpPr>
            <a:spLocks noGrp="1"/>
          </p:cNvSpPr>
          <p:nvPr>
            <p:ph idx="1"/>
          </p:nvPr>
        </p:nvSpPr>
        <p:spPr>
          <a:xfrm>
            <a:off x="204694" y="1837578"/>
            <a:ext cx="5843494" cy="4351338"/>
          </a:xfrm>
        </p:spPr>
        <p:txBody>
          <a:bodyPr/>
          <a:lstStyle/>
          <a:p>
            <a:pPr marL="0" indent="0">
              <a:buNone/>
            </a:pPr>
            <a:r>
              <a:rPr lang="en-US" dirty="0"/>
              <a:t>Successful attacks rely on:</a:t>
            </a:r>
          </a:p>
          <a:p>
            <a:pPr marL="914400" lvl="1" indent="-457200">
              <a:buFont typeface="+mj-lt"/>
              <a:buAutoNum type="arabicPeriod"/>
            </a:pPr>
            <a:r>
              <a:rPr lang="en-US" dirty="0"/>
              <a:t>Information asymmetry</a:t>
            </a:r>
          </a:p>
          <a:p>
            <a:pPr marL="914400" lvl="1" indent="-457200">
              <a:buFont typeface="+mj-lt"/>
              <a:buAutoNum type="arabicPeriod"/>
            </a:pPr>
            <a:r>
              <a:rPr lang="en-US" dirty="0"/>
              <a:t>Context construction</a:t>
            </a:r>
          </a:p>
          <a:p>
            <a:pPr marL="914400" lvl="1" indent="-457200">
              <a:buFont typeface="+mj-lt"/>
              <a:buAutoNum type="arabicPeriod"/>
            </a:pPr>
            <a:r>
              <a:rPr lang="en-US" dirty="0"/>
              <a:t>Elicitation</a:t>
            </a:r>
          </a:p>
          <a:p>
            <a:pPr marL="914400" lvl="1" indent="-457200">
              <a:buFont typeface="+mj-lt"/>
              <a:buAutoNum type="arabicPeriod"/>
            </a:pPr>
            <a:r>
              <a:rPr lang="en-US" dirty="0"/>
              <a:t>Persuasion</a:t>
            </a:r>
          </a:p>
          <a:p>
            <a:pPr marL="457200" lvl="1" indent="0">
              <a:buNone/>
            </a:pPr>
            <a:endParaRPr lang="en-US" dirty="0"/>
          </a:p>
          <a:p>
            <a:pPr marL="0" indent="0">
              <a:buNone/>
            </a:pPr>
            <a:r>
              <a:rPr lang="en-US" dirty="0"/>
              <a:t>Cognitive biases are leveraged throughout</a:t>
            </a:r>
          </a:p>
        </p:txBody>
      </p:sp>
    </p:spTree>
    <p:extLst>
      <p:ext uri="{BB962C8B-B14F-4D97-AF65-F5344CB8AC3E}">
        <p14:creationId xmlns:p14="http://schemas.microsoft.com/office/powerpoint/2010/main" val="3566373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C9D97-E327-426C-848F-A6ACFDB22828}"/>
              </a:ext>
            </a:extLst>
          </p:cNvPr>
          <p:cNvSpPr>
            <a:spLocks noGrp="1"/>
          </p:cNvSpPr>
          <p:nvPr>
            <p:ph type="title"/>
          </p:nvPr>
        </p:nvSpPr>
        <p:spPr/>
        <p:txBody>
          <a:bodyPr/>
          <a:lstStyle/>
          <a:p>
            <a:r>
              <a:rPr lang="en-US" dirty="0"/>
              <a:t>(1) Information Asymmetry</a:t>
            </a:r>
          </a:p>
        </p:txBody>
      </p:sp>
      <p:sp>
        <p:nvSpPr>
          <p:cNvPr id="3" name="Content Placeholder 2">
            <a:extLst>
              <a:ext uri="{FF2B5EF4-FFF2-40B4-BE49-F238E27FC236}">
                <a16:creationId xmlns:a16="http://schemas.microsoft.com/office/drawing/2014/main" id="{42A3EB2E-4266-4B0A-A013-5552CE0B6790}"/>
              </a:ext>
            </a:extLst>
          </p:cNvPr>
          <p:cNvSpPr>
            <a:spLocks noGrp="1"/>
          </p:cNvSpPr>
          <p:nvPr>
            <p:ph idx="1"/>
          </p:nvPr>
        </p:nvSpPr>
        <p:spPr>
          <a:xfrm>
            <a:off x="838200" y="1825625"/>
            <a:ext cx="10515600" cy="630704"/>
          </a:xfrm>
        </p:spPr>
        <p:txBody>
          <a:bodyPr/>
          <a:lstStyle/>
          <a:p>
            <a:pPr marL="0" indent="0">
              <a:buNone/>
            </a:pPr>
            <a:r>
              <a:rPr lang="en-US" i="1" dirty="0"/>
              <a:t>Know more about the target than they know about you</a:t>
            </a:r>
          </a:p>
        </p:txBody>
      </p:sp>
      <p:sp>
        <p:nvSpPr>
          <p:cNvPr id="4" name="TextBox 3">
            <a:extLst>
              <a:ext uri="{FF2B5EF4-FFF2-40B4-BE49-F238E27FC236}">
                <a16:creationId xmlns:a16="http://schemas.microsoft.com/office/drawing/2014/main" id="{25CECA1D-FACB-4E70-8C57-47EC98994340}"/>
              </a:ext>
            </a:extLst>
          </p:cNvPr>
          <p:cNvSpPr txBox="1"/>
          <p:nvPr/>
        </p:nvSpPr>
        <p:spPr>
          <a:xfrm>
            <a:off x="6653049" y="2816429"/>
            <a:ext cx="1264833" cy="461665"/>
          </a:xfrm>
          <a:prstGeom prst="rect">
            <a:avLst/>
          </a:prstGeom>
          <a:noFill/>
        </p:spPr>
        <p:txBody>
          <a:bodyPr wrap="none" rtlCol="0">
            <a:spAutoFit/>
          </a:bodyPr>
          <a:lstStyle/>
          <a:p>
            <a:pPr algn="ctr"/>
            <a:r>
              <a:rPr lang="en-US" sz="2400" dirty="0"/>
              <a:t>Less Info</a:t>
            </a:r>
          </a:p>
        </p:txBody>
      </p:sp>
      <p:sp>
        <p:nvSpPr>
          <p:cNvPr id="5" name="TextBox 4">
            <a:extLst>
              <a:ext uri="{FF2B5EF4-FFF2-40B4-BE49-F238E27FC236}">
                <a16:creationId xmlns:a16="http://schemas.microsoft.com/office/drawing/2014/main" id="{97DD591A-0263-4036-8E2D-01F30A67F03B}"/>
              </a:ext>
            </a:extLst>
          </p:cNvPr>
          <p:cNvSpPr txBox="1"/>
          <p:nvPr/>
        </p:nvSpPr>
        <p:spPr>
          <a:xfrm>
            <a:off x="6574117" y="5741911"/>
            <a:ext cx="1422697" cy="461665"/>
          </a:xfrm>
          <a:prstGeom prst="rect">
            <a:avLst/>
          </a:prstGeom>
          <a:noFill/>
        </p:spPr>
        <p:txBody>
          <a:bodyPr wrap="none" rtlCol="0">
            <a:spAutoFit/>
          </a:bodyPr>
          <a:lstStyle/>
          <a:p>
            <a:pPr algn="ctr"/>
            <a:r>
              <a:rPr lang="en-US" sz="2400" dirty="0"/>
              <a:t>More Info</a:t>
            </a:r>
          </a:p>
        </p:txBody>
      </p:sp>
      <p:sp>
        <p:nvSpPr>
          <p:cNvPr id="6" name="Arrow: Down 5">
            <a:extLst>
              <a:ext uri="{FF2B5EF4-FFF2-40B4-BE49-F238E27FC236}">
                <a16:creationId xmlns:a16="http://schemas.microsoft.com/office/drawing/2014/main" id="{3DCA4212-5A7B-47B1-B12F-13617931700F}"/>
              </a:ext>
            </a:extLst>
          </p:cNvPr>
          <p:cNvSpPr/>
          <p:nvPr/>
        </p:nvSpPr>
        <p:spPr>
          <a:xfrm>
            <a:off x="6651959" y="3333376"/>
            <a:ext cx="1267012" cy="23188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43F129E-BA68-4055-BB90-24A622442404}"/>
              </a:ext>
            </a:extLst>
          </p:cNvPr>
          <p:cNvSpPr txBox="1"/>
          <p:nvPr/>
        </p:nvSpPr>
        <p:spPr>
          <a:xfrm>
            <a:off x="2639809" y="3271142"/>
            <a:ext cx="3344377" cy="461665"/>
          </a:xfrm>
          <a:prstGeom prst="rect">
            <a:avLst/>
          </a:prstGeom>
          <a:noFill/>
        </p:spPr>
        <p:txBody>
          <a:bodyPr wrap="none" rtlCol="0">
            <a:spAutoFit/>
          </a:bodyPr>
          <a:lstStyle/>
          <a:p>
            <a:pPr algn="r"/>
            <a:r>
              <a:rPr lang="en-US" sz="2400" dirty="0"/>
              <a:t>Fake Antivirus, scareware</a:t>
            </a:r>
          </a:p>
        </p:txBody>
      </p:sp>
      <p:sp>
        <p:nvSpPr>
          <p:cNvPr id="8" name="TextBox 7">
            <a:extLst>
              <a:ext uri="{FF2B5EF4-FFF2-40B4-BE49-F238E27FC236}">
                <a16:creationId xmlns:a16="http://schemas.microsoft.com/office/drawing/2014/main" id="{2EF1E9F5-2228-495C-BEE0-C55DB5F42817}"/>
              </a:ext>
            </a:extLst>
          </p:cNvPr>
          <p:cNvSpPr txBox="1"/>
          <p:nvPr/>
        </p:nvSpPr>
        <p:spPr>
          <a:xfrm>
            <a:off x="4749553" y="3910955"/>
            <a:ext cx="1234633" cy="461665"/>
          </a:xfrm>
          <a:prstGeom prst="rect">
            <a:avLst/>
          </a:prstGeom>
          <a:noFill/>
        </p:spPr>
        <p:txBody>
          <a:bodyPr wrap="none" rtlCol="0">
            <a:spAutoFit/>
          </a:bodyPr>
          <a:lstStyle/>
          <a:p>
            <a:pPr algn="r"/>
            <a:r>
              <a:rPr lang="en-US" sz="2400" dirty="0"/>
              <a:t>Phishing</a:t>
            </a:r>
          </a:p>
        </p:txBody>
      </p:sp>
      <p:sp>
        <p:nvSpPr>
          <p:cNvPr id="9" name="TextBox 8">
            <a:extLst>
              <a:ext uri="{FF2B5EF4-FFF2-40B4-BE49-F238E27FC236}">
                <a16:creationId xmlns:a16="http://schemas.microsoft.com/office/drawing/2014/main" id="{8ADF5AC1-00B5-4F9C-8DA8-3B40AC25C6E0}"/>
              </a:ext>
            </a:extLst>
          </p:cNvPr>
          <p:cNvSpPr txBox="1"/>
          <p:nvPr/>
        </p:nvSpPr>
        <p:spPr>
          <a:xfrm>
            <a:off x="3965684" y="4550768"/>
            <a:ext cx="2018502" cy="461665"/>
          </a:xfrm>
          <a:prstGeom prst="rect">
            <a:avLst/>
          </a:prstGeom>
          <a:noFill/>
        </p:spPr>
        <p:txBody>
          <a:bodyPr wrap="none" rtlCol="0">
            <a:spAutoFit/>
          </a:bodyPr>
          <a:lstStyle/>
          <a:p>
            <a:pPr algn="r"/>
            <a:r>
              <a:rPr lang="en-US" sz="2400" dirty="0"/>
              <a:t>Spear phishing</a:t>
            </a:r>
          </a:p>
        </p:txBody>
      </p:sp>
      <p:sp>
        <p:nvSpPr>
          <p:cNvPr id="10" name="TextBox 9">
            <a:extLst>
              <a:ext uri="{FF2B5EF4-FFF2-40B4-BE49-F238E27FC236}">
                <a16:creationId xmlns:a16="http://schemas.microsoft.com/office/drawing/2014/main" id="{FA263CD2-ED8D-4E35-A091-EA5433BAC79C}"/>
              </a:ext>
            </a:extLst>
          </p:cNvPr>
          <p:cNvSpPr txBox="1"/>
          <p:nvPr/>
        </p:nvSpPr>
        <p:spPr>
          <a:xfrm>
            <a:off x="4550652" y="5190582"/>
            <a:ext cx="1433534" cy="461665"/>
          </a:xfrm>
          <a:prstGeom prst="rect">
            <a:avLst/>
          </a:prstGeom>
          <a:noFill/>
        </p:spPr>
        <p:txBody>
          <a:bodyPr wrap="none" rtlCol="0">
            <a:spAutoFit/>
          </a:bodyPr>
          <a:lstStyle/>
          <a:p>
            <a:pPr algn="r"/>
            <a:r>
              <a:rPr lang="en-US" sz="2400" dirty="0"/>
              <a:t>CEO fraud</a:t>
            </a:r>
          </a:p>
        </p:txBody>
      </p:sp>
    </p:spTree>
    <p:extLst>
      <p:ext uri="{BB962C8B-B14F-4D97-AF65-F5344CB8AC3E}">
        <p14:creationId xmlns:p14="http://schemas.microsoft.com/office/powerpoint/2010/main" val="345012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F52DC-36A1-4FD5-9061-DBA1BDE5B6A5}"/>
              </a:ext>
            </a:extLst>
          </p:cNvPr>
          <p:cNvSpPr>
            <a:spLocks noGrp="1"/>
          </p:cNvSpPr>
          <p:nvPr>
            <p:ph type="title"/>
          </p:nvPr>
        </p:nvSpPr>
        <p:spPr>
          <a:xfrm>
            <a:off x="838200" y="365125"/>
            <a:ext cx="7633274" cy="1325563"/>
          </a:xfrm>
        </p:spPr>
        <p:txBody>
          <a:bodyPr/>
          <a:lstStyle/>
          <a:p>
            <a:r>
              <a:rPr lang="en-US" dirty="0"/>
              <a:t>Focus on the Human</a:t>
            </a:r>
          </a:p>
        </p:txBody>
      </p:sp>
      <p:sp>
        <p:nvSpPr>
          <p:cNvPr id="3" name="Content Placeholder 2">
            <a:extLst>
              <a:ext uri="{FF2B5EF4-FFF2-40B4-BE49-F238E27FC236}">
                <a16:creationId xmlns:a16="http://schemas.microsoft.com/office/drawing/2014/main" id="{0114E123-0255-478A-8286-3086147071B6}"/>
              </a:ext>
            </a:extLst>
          </p:cNvPr>
          <p:cNvSpPr>
            <a:spLocks noGrp="1"/>
          </p:cNvSpPr>
          <p:nvPr>
            <p:ph idx="1"/>
          </p:nvPr>
        </p:nvSpPr>
        <p:spPr>
          <a:xfrm>
            <a:off x="838200" y="1825625"/>
            <a:ext cx="6706969" cy="4351338"/>
          </a:xfrm>
        </p:spPr>
        <p:txBody>
          <a:bodyPr/>
          <a:lstStyle/>
          <a:p>
            <a:pPr marL="0" indent="0">
              <a:buNone/>
            </a:pPr>
            <a:r>
              <a:rPr lang="en-US" dirty="0"/>
              <a:t>Cybersecurity is not just about computers</a:t>
            </a:r>
          </a:p>
          <a:p>
            <a:pPr marL="0" indent="0">
              <a:buNone/>
            </a:pPr>
            <a:r>
              <a:rPr lang="en-US" dirty="0"/>
              <a:t>People play equally critical roles</a:t>
            </a:r>
          </a:p>
          <a:p>
            <a:pPr lvl="1"/>
            <a:r>
              <a:rPr lang="en-US" dirty="0"/>
              <a:t>Authentication principals</a:t>
            </a:r>
          </a:p>
          <a:p>
            <a:pPr lvl="1"/>
            <a:r>
              <a:rPr lang="en-US" dirty="0"/>
              <a:t>Holders of important information</a:t>
            </a:r>
          </a:p>
          <a:p>
            <a:pPr lvl="1"/>
            <a:r>
              <a:rPr lang="en-US" dirty="0"/>
              <a:t>Operators and maintainers of security critical infrastructure</a:t>
            </a:r>
          </a:p>
          <a:p>
            <a:pPr lvl="1"/>
            <a:r>
              <a:rPr lang="en-US" dirty="0"/>
              <a:t>Users of security sensitive apps</a:t>
            </a:r>
          </a:p>
          <a:p>
            <a:pPr marL="0" indent="0">
              <a:buNone/>
            </a:pPr>
            <a:r>
              <a:rPr lang="en-US" dirty="0"/>
              <a:t>In many cases, humans are the easiest avenue to compromise</a:t>
            </a:r>
          </a:p>
        </p:txBody>
      </p:sp>
      <p:pic>
        <p:nvPicPr>
          <p:cNvPr id="5" name="Picture 4">
            <a:extLst>
              <a:ext uri="{FF2B5EF4-FFF2-40B4-BE49-F238E27FC236}">
                <a16:creationId xmlns:a16="http://schemas.microsoft.com/office/drawing/2014/main" id="{E65977FE-1BB6-4A2E-87D7-C98F51C94A34}"/>
              </a:ext>
            </a:extLst>
          </p:cNvPr>
          <p:cNvPicPr>
            <a:picLocks noChangeAspect="1"/>
          </p:cNvPicPr>
          <p:nvPr/>
        </p:nvPicPr>
        <p:blipFill rotWithShape="1">
          <a:blip r:embed="rId2">
            <a:extLst>
              <a:ext uri="{28A0092B-C50C-407E-A947-70E740481C1C}">
                <a14:useLocalDpi xmlns:a14="http://schemas.microsoft.com/office/drawing/2010/main" val="0"/>
              </a:ext>
            </a:extLst>
          </a:blip>
          <a:srcRect l="37727" r="21363"/>
          <a:stretch/>
        </p:blipFill>
        <p:spPr>
          <a:xfrm>
            <a:off x="7846142" y="11291"/>
            <a:ext cx="4345858" cy="6846709"/>
          </a:xfrm>
          <a:prstGeom prst="rect">
            <a:avLst/>
          </a:prstGeom>
        </p:spPr>
      </p:pic>
    </p:spTree>
    <p:extLst>
      <p:ext uri="{BB962C8B-B14F-4D97-AF65-F5344CB8AC3E}">
        <p14:creationId xmlns:p14="http://schemas.microsoft.com/office/powerpoint/2010/main" val="776532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57102-9427-42CB-B47A-52451F961DE4}"/>
              </a:ext>
            </a:extLst>
          </p:cNvPr>
          <p:cNvSpPr>
            <a:spLocks noGrp="1"/>
          </p:cNvSpPr>
          <p:nvPr>
            <p:ph type="title"/>
          </p:nvPr>
        </p:nvSpPr>
        <p:spPr>
          <a:xfrm>
            <a:off x="838200" y="365125"/>
            <a:ext cx="6596529" cy="1325563"/>
          </a:xfrm>
        </p:spPr>
        <p:txBody>
          <a:bodyPr/>
          <a:lstStyle/>
          <a:p>
            <a:r>
              <a:rPr lang="en-US" dirty="0"/>
              <a:t>Opposition Research</a:t>
            </a:r>
          </a:p>
        </p:txBody>
      </p:sp>
      <p:sp>
        <p:nvSpPr>
          <p:cNvPr id="3" name="Content Placeholder 2">
            <a:extLst>
              <a:ext uri="{FF2B5EF4-FFF2-40B4-BE49-F238E27FC236}">
                <a16:creationId xmlns:a16="http://schemas.microsoft.com/office/drawing/2014/main" id="{32ABB80D-C2E2-4150-86E1-BCD096B0226C}"/>
              </a:ext>
            </a:extLst>
          </p:cNvPr>
          <p:cNvSpPr>
            <a:spLocks noGrp="1"/>
          </p:cNvSpPr>
          <p:nvPr>
            <p:ph idx="1"/>
          </p:nvPr>
        </p:nvSpPr>
        <p:spPr>
          <a:xfrm>
            <a:off x="838200" y="1825624"/>
            <a:ext cx="6883400" cy="4371975"/>
          </a:xfrm>
        </p:spPr>
        <p:txBody>
          <a:bodyPr/>
          <a:lstStyle/>
          <a:p>
            <a:pPr marL="0" indent="0">
              <a:buNone/>
            </a:pPr>
            <a:r>
              <a:rPr lang="en-US" dirty="0"/>
              <a:t>Who</a:t>
            </a:r>
          </a:p>
          <a:p>
            <a:pPr lvl="1"/>
            <a:r>
              <a:rPr lang="en-US" dirty="0"/>
              <a:t>Names and positions of targets</a:t>
            </a:r>
          </a:p>
          <a:p>
            <a:pPr lvl="1"/>
            <a:r>
              <a:rPr lang="en-US" dirty="0"/>
              <a:t>Name and position of the attacker's character?</a:t>
            </a:r>
          </a:p>
          <a:p>
            <a:pPr marL="0" indent="0">
              <a:buNone/>
            </a:pPr>
            <a:r>
              <a:rPr lang="en-US" dirty="0"/>
              <a:t>Situational awareness</a:t>
            </a:r>
          </a:p>
          <a:p>
            <a:pPr lvl="1"/>
            <a:r>
              <a:rPr lang="en-US" dirty="0"/>
              <a:t>Where are things located?</a:t>
            </a:r>
          </a:p>
          <a:p>
            <a:pPr lvl="1"/>
            <a:r>
              <a:rPr lang="en-US" dirty="0"/>
              <a:t>When did key events happen?</a:t>
            </a:r>
          </a:p>
          <a:p>
            <a:pPr lvl="1"/>
            <a:r>
              <a:rPr lang="en-US" dirty="0"/>
              <a:t>Organizational structure</a:t>
            </a:r>
          </a:p>
          <a:p>
            <a:pPr marL="0" indent="0">
              <a:buNone/>
            </a:pPr>
            <a:r>
              <a:rPr lang="en-US" dirty="0"/>
              <a:t>Technical background</a:t>
            </a:r>
          </a:p>
          <a:p>
            <a:pPr lvl="1"/>
            <a:r>
              <a:rPr lang="en-US" dirty="0"/>
              <a:t>Specific jargon and acronyms</a:t>
            </a:r>
          </a:p>
          <a:p>
            <a:pPr lvl="1"/>
            <a:r>
              <a:rPr lang="en-US" dirty="0"/>
              <a:t>Names of software and hardware systems</a:t>
            </a:r>
          </a:p>
        </p:txBody>
      </p:sp>
      <p:pic>
        <p:nvPicPr>
          <p:cNvPr id="5" name="Picture 4">
            <a:extLst>
              <a:ext uri="{FF2B5EF4-FFF2-40B4-BE49-F238E27FC236}">
                <a16:creationId xmlns:a16="http://schemas.microsoft.com/office/drawing/2014/main" id="{FC94FA69-BBE0-4560-AB1F-9EB57C11A4BB}"/>
              </a:ext>
            </a:extLst>
          </p:cNvPr>
          <p:cNvPicPr>
            <a:picLocks noChangeAspect="1"/>
          </p:cNvPicPr>
          <p:nvPr/>
        </p:nvPicPr>
        <p:blipFill rotWithShape="1">
          <a:blip r:embed="rId2">
            <a:extLst>
              <a:ext uri="{28A0092B-C50C-407E-A947-70E740481C1C}">
                <a14:useLocalDpi xmlns:a14="http://schemas.microsoft.com/office/drawing/2010/main" val="0"/>
              </a:ext>
            </a:extLst>
          </a:blip>
          <a:srcRect r="16895"/>
          <a:stretch/>
        </p:blipFill>
        <p:spPr>
          <a:xfrm>
            <a:off x="8069095" y="0"/>
            <a:ext cx="4122905" cy="6858000"/>
          </a:xfrm>
          <a:prstGeom prst="rect">
            <a:avLst/>
          </a:prstGeom>
        </p:spPr>
      </p:pic>
    </p:spTree>
    <p:extLst>
      <p:ext uri="{BB962C8B-B14F-4D97-AF65-F5344CB8AC3E}">
        <p14:creationId xmlns:p14="http://schemas.microsoft.com/office/powerpoint/2010/main" val="3053649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65FE0-EBB1-4F5E-9E8F-3534F20243DF}"/>
              </a:ext>
            </a:extLst>
          </p:cNvPr>
          <p:cNvSpPr>
            <a:spLocks noGrp="1"/>
          </p:cNvSpPr>
          <p:nvPr>
            <p:ph type="title"/>
          </p:nvPr>
        </p:nvSpPr>
        <p:spPr>
          <a:xfrm>
            <a:off x="838200" y="365125"/>
            <a:ext cx="6680200" cy="1325563"/>
          </a:xfrm>
        </p:spPr>
        <p:txBody>
          <a:bodyPr/>
          <a:lstStyle/>
          <a:p>
            <a:r>
              <a:rPr lang="en-US" dirty="0"/>
              <a:t>Information Resources</a:t>
            </a:r>
          </a:p>
        </p:txBody>
      </p:sp>
      <p:sp>
        <p:nvSpPr>
          <p:cNvPr id="3" name="Content Placeholder 2">
            <a:extLst>
              <a:ext uri="{FF2B5EF4-FFF2-40B4-BE49-F238E27FC236}">
                <a16:creationId xmlns:a16="http://schemas.microsoft.com/office/drawing/2014/main" id="{F1A38300-72FF-42C4-96C7-289DD4279BE7}"/>
              </a:ext>
            </a:extLst>
          </p:cNvPr>
          <p:cNvSpPr>
            <a:spLocks noGrp="1"/>
          </p:cNvSpPr>
          <p:nvPr>
            <p:ph idx="1"/>
          </p:nvPr>
        </p:nvSpPr>
        <p:spPr>
          <a:xfrm>
            <a:off x="838200" y="1825625"/>
            <a:ext cx="6680200" cy="4838140"/>
          </a:xfrm>
        </p:spPr>
        <p:txBody>
          <a:bodyPr>
            <a:normAutofit/>
          </a:bodyPr>
          <a:lstStyle/>
          <a:p>
            <a:pPr marL="0" indent="0">
              <a:buNone/>
            </a:pPr>
            <a:r>
              <a:rPr lang="en-US" dirty="0"/>
              <a:t>Public records</a:t>
            </a:r>
          </a:p>
          <a:p>
            <a:pPr lvl="1"/>
            <a:r>
              <a:rPr lang="en-US" dirty="0"/>
              <a:t>Mortgage, voter, criminal</a:t>
            </a:r>
          </a:p>
          <a:p>
            <a:pPr marL="0" indent="0">
              <a:buNone/>
            </a:pPr>
            <a:r>
              <a:rPr lang="en-US" dirty="0"/>
              <a:t>Corporate websites</a:t>
            </a:r>
          </a:p>
          <a:p>
            <a:pPr marL="0" indent="0">
              <a:buNone/>
            </a:pPr>
            <a:r>
              <a:rPr lang="en-US" dirty="0"/>
              <a:t>Social networks</a:t>
            </a:r>
          </a:p>
          <a:p>
            <a:pPr lvl="1"/>
            <a:r>
              <a:rPr lang="en-US" dirty="0"/>
              <a:t>Facebook, LinkedIn, Twitter, Instagram</a:t>
            </a:r>
          </a:p>
          <a:p>
            <a:pPr lvl="1"/>
            <a:r>
              <a:rPr lang="en-US" dirty="0"/>
              <a:t>Tinder, OK Cupid, Ashley Madison?</a:t>
            </a:r>
          </a:p>
          <a:p>
            <a:pPr marL="0" indent="0">
              <a:buNone/>
            </a:pPr>
            <a:r>
              <a:rPr lang="en-US" dirty="0"/>
              <a:t>Background checks</a:t>
            </a:r>
          </a:p>
          <a:p>
            <a:pPr lvl="1"/>
            <a:r>
              <a:rPr lang="en-US" dirty="0" err="1"/>
              <a:t>Spokeo</a:t>
            </a:r>
            <a:r>
              <a:rPr lang="en-US" dirty="0"/>
              <a:t> “</a:t>
            </a:r>
            <a:r>
              <a:rPr lang="en-US" dirty="0" err="1"/>
              <a:t>whitepages</a:t>
            </a:r>
            <a:r>
              <a:rPr lang="en-US" dirty="0"/>
              <a:t>”</a:t>
            </a:r>
          </a:p>
          <a:p>
            <a:pPr lvl="1"/>
            <a:r>
              <a:rPr lang="en-US" dirty="0"/>
              <a:t>Criminal background check</a:t>
            </a:r>
          </a:p>
          <a:p>
            <a:pPr lvl="1"/>
            <a:r>
              <a:rPr lang="en-US" dirty="0"/>
              <a:t>Credit report</a:t>
            </a:r>
          </a:p>
        </p:txBody>
      </p:sp>
      <p:pic>
        <p:nvPicPr>
          <p:cNvPr id="5" name="Picture 4">
            <a:extLst>
              <a:ext uri="{FF2B5EF4-FFF2-40B4-BE49-F238E27FC236}">
                <a16:creationId xmlns:a16="http://schemas.microsoft.com/office/drawing/2014/main" id="{F0EF7607-059F-4A02-A487-667452B854B2}"/>
              </a:ext>
            </a:extLst>
          </p:cNvPr>
          <p:cNvPicPr>
            <a:picLocks noChangeAspect="1"/>
          </p:cNvPicPr>
          <p:nvPr/>
        </p:nvPicPr>
        <p:blipFill rotWithShape="1">
          <a:blip r:embed="rId2">
            <a:extLst>
              <a:ext uri="{28A0092B-C50C-407E-A947-70E740481C1C}">
                <a14:useLocalDpi xmlns:a14="http://schemas.microsoft.com/office/drawing/2010/main" val="0"/>
              </a:ext>
            </a:extLst>
          </a:blip>
          <a:srcRect l="49741"/>
          <a:stretch/>
        </p:blipFill>
        <p:spPr>
          <a:xfrm>
            <a:off x="7602070" y="0"/>
            <a:ext cx="4589929" cy="6858000"/>
          </a:xfrm>
          <a:prstGeom prst="rect">
            <a:avLst/>
          </a:prstGeom>
        </p:spPr>
      </p:pic>
    </p:spTree>
    <p:extLst>
      <p:ext uri="{BB962C8B-B14F-4D97-AF65-F5344CB8AC3E}">
        <p14:creationId xmlns:p14="http://schemas.microsoft.com/office/powerpoint/2010/main" val="685491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1BAE-2D58-4DEE-A1A9-BA0B9CF3C7B3}"/>
              </a:ext>
            </a:extLst>
          </p:cNvPr>
          <p:cNvSpPr>
            <a:spLocks noGrp="1"/>
          </p:cNvSpPr>
          <p:nvPr>
            <p:ph type="title"/>
          </p:nvPr>
        </p:nvSpPr>
        <p:spPr/>
        <p:txBody>
          <a:bodyPr/>
          <a:lstStyle/>
          <a:p>
            <a:r>
              <a:rPr lang="en-US" dirty="0"/>
              <a:t>(2) Context Construction</a:t>
            </a:r>
          </a:p>
        </p:txBody>
      </p:sp>
      <p:sp>
        <p:nvSpPr>
          <p:cNvPr id="3" name="Content Placeholder 2">
            <a:extLst>
              <a:ext uri="{FF2B5EF4-FFF2-40B4-BE49-F238E27FC236}">
                <a16:creationId xmlns:a16="http://schemas.microsoft.com/office/drawing/2014/main" id="{077A68B8-1CA4-4E55-BE5D-789609D49120}"/>
              </a:ext>
            </a:extLst>
          </p:cNvPr>
          <p:cNvSpPr>
            <a:spLocks noGrp="1"/>
          </p:cNvSpPr>
          <p:nvPr>
            <p:ph idx="1"/>
          </p:nvPr>
        </p:nvSpPr>
        <p:spPr>
          <a:xfrm>
            <a:off x="838200" y="1825624"/>
            <a:ext cx="10515600" cy="4957669"/>
          </a:xfrm>
        </p:spPr>
        <p:txBody>
          <a:bodyPr/>
          <a:lstStyle/>
          <a:p>
            <a:pPr marL="0" indent="0">
              <a:buNone/>
            </a:pPr>
            <a:r>
              <a:rPr lang="en-US" dirty="0"/>
              <a:t>Design a frame that advances the attack</a:t>
            </a:r>
          </a:p>
          <a:p>
            <a:pPr lvl="1"/>
            <a:r>
              <a:rPr lang="en-US" dirty="0"/>
              <a:t>Context effect – triggers social and memory cues in the victim</a:t>
            </a:r>
          </a:p>
          <a:p>
            <a:pPr lvl="1"/>
            <a:r>
              <a:rPr lang="en-US" dirty="0"/>
              <a:t>Evokes advantageous cognitive vulnerabilities in the victim</a:t>
            </a:r>
          </a:p>
          <a:p>
            <a:pPr marL="0" indent="0">
              <a:buNone/>
            </a:pPr>
            <a:r>
              <a:rPr lang="en-US" dirty="0">
                <a:solidFill>
                  <a:schemeClr val="accent1"/>
                </a:solidFill>
              </a:rPr>
              <a:t>Pretexting</a:t>
            </a:r>
          </a:p>
          <a:p>
            <a:pPr lvl="1"/>
            <a:r>
              <a:rPr lang="en-US" dirty="0"/>
              <a:t>Attacker’s “character” and background story</a:t>
            </a:r>
          </a:p>
          <a:p>
            <a:pPr lvl="1"/>
            <a:r>
              <a:rPr lang="en-US" dirty="0"/>
              <a:t>Opens cognitive bias attacks</a:t>
            </a:r>
          </a:p>
          <a:p>
            <a:pPr lvl="2"/>
            <a:r>
              <a:rPr lang="en-US" dirty="0"/>
              <a:t>Authority bias – “I’m from the internal cybersecurity department…”</a:t>
            </a:r>
          </a:p>
          <a:p>
            <a:pPr lvl="2"/>
            <a:r>
              <a:rPr lang="en-US" dirty="0"/>
              <a:t>Halo effect – “I’m a medical doctor, and I need you to help me with something…”</a:t>
            </a:r>
          </a:p>
          <a:p>
            <a:pPr lvl="2"/>
            <a:r>
              <a:rPr lang="en-US" dirty="0"/>
              <a:t>Ingroup bias – “You and I are alike, so trust me.”</a:t>
            </a:r>
          </a:p>
          <a:p>
            <a:pPr lvl="2"/>
            <a:r>
              <a:rPr lang="en-US" dirty="0"/>
              <a:t>Stereotyping – “I’m an intern from marketing, and I forgot my password…”</a:t>
            </a:r>
          </a:p>
          <a:p>
            <a:pPr lvl="1"/>
            <a:r>
              <a:rPr lang="en-US" dirty="0"/>
              <a:t>May create urgency and place pressure on the victim</a:t>
            </a:r>
          </a:p>
          <a:p>
            <a:pPr lvl="2"/>
            <a:r>
              <a:rPr lang="en-US" dirty="0"/>
              <a:t>Increases stress and cognitive load</a:t>
            </a:r>
          </a:p>
        </p:txBody>
      </p:sp>
    </p:spTree>
    <p:extLst>
      <p:ext uri="{BB962C8B-B14F-4D97-AF65-F5344CB8AC3E}">
        <p14:creationId xmlns:p14="http://schemas.microsoft.com/office/powerpoint/2010/main" val="78644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anim calcmode="lin" valueType="num">
                                      <p:cBhvr>
                                        <p:cTn id="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anim calcmode="lin" valueType="num">
                                      <p:cBhvr>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anim calcmode="lin" valueType="num">
                                      <p:cBhvr>
                                        <p:cTn id="1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anim calcmode="lin" valueType="num">
                                      <p:cBhvr>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4" dur="500" fill="hold"/>
                                        <p:tgtEl>
                                          <p:spTgt spid="3">
                                            <p:txEl>
                                              <p:pRg st="6" end="6"/>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anim calcmode="lin" valueType="num">
                                      <p:cBhvr>
                                        <p:cTn id="2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9" dur="500" fill="hold"/>
                                        <p:tgtEl>
                                          <p:spTgt spid="3">
                                            <p:txEl>
                                              <p:pRg st="7" end="7"/>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anim calcmode="lin" valueType="num">
                                      <p:cBhvr>
                                        <p:cTn id="3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4" dur="500" fill="hold"/>
                                        <p:tgtEl>
                                          <p:spTgt spid="3">
                                            <p:txEl>
                                              <p:pRg st="8" end="8"/>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anim calcmode="lin" valueType="num">
                                      <p:cBhvr>
                                        <p:cTn id="38"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9" dur="500" fill="hold"/>
                                        <p:tgtEl>
                                          <p:spTgt spid="3">
                                            <p:txEl>
                                              <p:pRg st="9" end="9"/>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anim calcmode="lin" valueType="num">
                                      <p:cBhvr>
                                        <p:cTn id="4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10" end="10"/>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500"/>
                                        <p:tgtEl>
                                          <p:spTgt spid="3">
                                            <p:txEl>
                                              <p:pRg st="11" end="11"/>
                                            </p:txEl>
                                          </p:spTgt>
                                        </p:tgtEl>
                                      </p:cBhvr>
                                    </p:animEffect>
                                    <p:anim calcmode="lin" valueType="num">
                                      <p:cBhvr>
                                        <p:cTn id="48"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49" dur="5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254B9-BBD2-4D84-A169-AE430D911F1F}"/>
              </a:ext>
            </a:extLst>
          </p:cNvPr>
          <p:cNvSpPr>
            <a:spLocks noGrp="1"/>
          </p:cNvSpPr>
          <p:nvPr>
            <p:ph type="title"/>
          </p:nvPr>
        </p:nvSpPr>
        <p:spPr/>
        <p:txBody>
          <a:bodyPr/>
          <a:lstStyle/>
          <a:p>
            <a:r>
              <a:rPr lang="en-US" dirty="0"/>
              <a:t>Leveraging Cognitive Overload</a:t>
            </a:r>
          </a:p>
        </p:txBody>
      </p:sp>
      <p:sp>
        <p:nvSpPr>
          <p:cNvPr id="3" name="Content Placeholder 2">
            <a:extLst>
              <a:ext uri="{FF2B5EF4-FFF2-40B4-BE49-F238E27FC236}">
                <a16:creationId xmlns:a16="http://schemas.microsoft.com/office/drawing/2014/main" id="{D11E04E7-4DDE-4E55-8679-E5E7BBF39590}"/>
              </a:ext>
            </a:extLst>
          </p:cNvPr>
          <p:cNvSpPr>
            <a:spLocks noGrp="1"/>
          </p:cNvSpPr>
          <p:nvPr>
            <p:ph idx="1"/>
          </p:nvPr>
        </p:nvSpPr>
        <p:spPr>
          <a:xfrm>
            <a:off x="838200" y="1825625"/>
            <a:ext cx="10515600" cy="4667250"/>
          </a:xfrm>
        </p:spPr>
        <p:txBody>
          <a:bodyPr>
            <a:normAutofit lnSpcReduction="10000"/>
          </a:bodyPr>
          <a:lstStyle/>
          <a:p>
            <a:pPr marL="0" indent="0">
              <a:buNone/>
            </a:pPr>
            <a:r>
              <a:rPr lang="en-US" dirty="0"/>
              <a:t>Crafting a story isn’t just for pretexting</a:t>
            </a:r>
          </a:p>
          <a:p>
            <a:pPr lvl="1"/>
            <a:r>
              <a:rPr lang="en-US" dirty="0"/>
              <a:t>Useless details obfuscate true intentions</a:t>
            </a:r>
          </a:p>
          <a:p>
            <a:pPr lvl="1"/>
            <a:r>
              <a:rPr lang="en-US" dirty="0"/>
              <a:t>Increases cognitive load in the victim, increasing susceptibility</a:t>
            </a:r>
          </a:p>
          <a:p>
            <a:pPr marL="0" indent="0">
              <a:buNone/>
            </a:pPr>
            <a:endParaRPr lang="en-US" dirty="0"/>
          </a:p>
          <a:p>
            <a:pPr marL="0" indent="0" algn="ctr">
              <a:buNone/>
            </a:pPr>
            <a:r>
              <a:rPr lang="en-US" dirty="0"/>
              <a:t>You are the bus driver. At your first stop, you pick up 29 people. On your second stop, 18 of those 29 people get off, and at the same time 10 new passengers arrive. At your next stop, 3 of those 10 passengers get off, and 13 new passengers come on. On your fourth stop 4 of the remaining 10 passengers get off, 6 of those new 13 passengers get off as well, then 17 new passengers get on. </a:t>
            </a:r>
          </a:p>
          <a:p>
            <a:pPr marL="0" indent="0" algn="ctr">
              <a:buNone/>
            </a:pPr>
            <a:r>
              <a:rPr lang="en-US" dirty="0"/>
              <a:t>What is the color of the bus driver’s eyes?</a:t>
            </a:r>
          </a:p>
        </p:txBody>
      </p:sp>
    </p:spTree>
    <p:extLst>
      <p:ext uri="{BB962C8B-B14F-4D97-AF65-F5344CB8AC3E}">
        <p14:creationId xmlns:p14="http://schemas.microsoft.com/office/powerpoint/2010/main" val="99216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anim calcmode="lin" valueType="num">
                                      <p:cBhvr>
                                        <p:cTn id="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anim calcmode="lin" valueType="num">
                                      <p:cBhvr>
                                        <p:cTn id="1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8A16F-E314-4164-BE47-F541115F1654}"/>
              </a:ext>
            </a:extLst>
          </p:cNvPr>
          <p:cNvSpPr>
            <a:spLocks noGrp="1"/>
          </p:cNvSpPr>
          <p:nvPr>
            <p:ph type="title"/>
          </p:nvPr>
        </p:nvSpPr>
        <p:spPr/>
        <p:txBody>
          <a:bodyPr/>
          <a:lstStyle/>
          <a:p>
            <a:r>
              <a:rPr lang="en-US" dirty="0"/>
              <a:t>Kevin On Pretexting</a:t>
            </a:r>
          </a:p>
        </p:txBody>
      </p:sp>
      <p:sp>
        <p:nvSpPr>
          <p:cNvPr id="3" name="Content Placeholder 2">
            <a:extLst>
              <a:ext uri="{FF2B5EF4-FFF2-40B4-BE49-F238E27FC236}">
                <a16:creationId xmlns:a16="http://schemas.microsoft.com/office/drawing/2014/main" id="{FE8699C1-EBE2-4EBE-A6F6-5CC87B54B10E}"/>
              </a:ext>
            </a:extLst>
          </p:cNvPr>
          <p:cNvSpPr>
            <a:spLocks noGrp="1"/>
          </p:cNvSpPr>
          <p:nvPr>
            <p:ph idx="1"/>
          </p:nvPr>
        </p:nvSpPr>
        <p:spPr>
          <a:xfrm>
            <a:off x="886012" y="2405343"/>
            <a:ext cx="10515600" cy="2937622"/>
          </a:xfrm>
        </p:spPr>
        <p:txBody>
          <a:bodyPr/>
          <a:lstStyle/>
          <a:p>
            <a:pPr marL="0" indent="0" algn="ctr">
              <a:buNone/>
            </a:pPr>
            <a:r>
              <a:rPr lang="en-US" dirty="0"/>
              <a:t>“When you use social engineering, or ‘pretexting’, you become an actor playing a role… When you know the lingo and terminology, it established credibility—you’re legit, a coworker slogging in the trenches just like your targets, and they almost never question your authority… People in offices ordinarily give others the benefit of the doubt when the request appears to be authentic. People, as I learned at a very young age, are just too trusting.”</a:t>
            </a:r>
          </a:p>
          <a:p>
            <a:pPr marL="0" indent="0">
              <a:buNone/>
            </a:pPr>
            <a:endParaRPr lang="en-US" dirty="0"/>
          </a:p>
        </p:txBody>
      </p:sp>
      <p:cxnSp>
        <p:nvCxnSpPr>
          <p:cNvPr id="8" name="Straight Connector 7">
            <a:extLst>
              <a:ext uri="{FF2B5EF4-FFF2-40B4-BE49-F238E27FC236}">
                <a16:creationId xmlns:a16="http://schemas.microsoft.com/office/drawing/2014/main" id="{BC02459F-38D0-4344-A2A7-CBF75AC7410C}"/>
              </a:ext>
            </a:extLst>
          </p:cNvPr>
          <p:cNvCxnSpPr/>
          <p:nvPr/>
        </p:nvCxnSpPr>
        <p:spPr>
          <a:xfrm>
            <a:off x="8283388" y="2820894"/>
            <a:ext cx="2988236"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5B91CF9-6273-4B4C-B5C0-3E990F688B0C}"/>
              </a:ext>
            </a:extLst>
          </p:cNvPr>
          <p:cNvCxnSpPr>
            <a:cxnSpLocks/>
          </p:cNvCxnSpPr>
          <p:nvPr/>
        </p:nvCxnSpPr>
        <p:spPr>
          <a:xfrm>
            <a:off x="1745130" y="3212352"/>
            <a:ext cx="1957294"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BA5A6AA-314C-4CC3-999F-26C06FCEBAF1}"/>
              </a:ext>
            </a:extLst>
          </p:cNvPr>
          <p:cNvCxnSpPr>
            <a:cxnSpLocks/>
          </p:cNvCxnSpPr>
          <p:nvPr/>
        </p:nvCxnSpPr>
        <p:spPr>
          <a:xfrm>
            <a:off x="8077201" y="3978837"/>
            <a:ext cx="2931458" cy="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05444B8A-2D30-4C2E-B6B9-04D28A3A9215}"/>
              </a:ext>
            </a:extLst>
          </p:cNvPr>
          <p:cNvCxnSpPr>
            <a:cxnSpLocks/>
          </p:cNvCxnSpPr>
          <p:nvPr/>
        </p:nvCxnSpPr>
        <p:spPr>
          <a:xfrm>
            <a:off x="1249083" y="4382249"/>
            <a:ext cx="1332753" cy="0"/>
          </a:xfrm>
          <a:prstGeom prst="line">
            <a:avLst/>
          </a:prstGeom>
          <a:ln w="57150"/>
        </p:spPr>
        <p:style>
          <a:lnRef idx="3">
            <a:schemeClr val="accent2"/>
          </a:lnRef>
          <a:fillRef idx="0">
            <a:schemeClr val="accent2"/>
          </a:fillRef>
          <a:effectRef idx="2">
            <a:schemeClr val="accent2"/>
          </a:effectRef>
          <a:fontRef idx="minor">
            <a:schemeClr val="tx1"/>
          </a:fontRef>
        </p:style>
      </p:cxnSp>
      <p:sp>
        <p:nvSpPr>
          <p:cNvPr id="16" name="Speech Bubble: Rectangle 15">
            <a:extLst>
              <a:ext uri="{FF2B5EF4-FFF2-40B4-BE49-F238E27FC236}">
                <a16:creationId xmlns:a16="http://schemas.microsoft.com/office/drawing/2014/main" id="{22B6417C-532C-4E9F-8C98-5A969350FDAA}"/>
              </a:ext>
            </a:extLst>
          </p:cNvPr>
          <p:cNvSpPr/>
          <p:nvPr/>
        </p:nvSpPr>
        <p:spPr>
          <a:xfrm>
            <a:off x="8876553" y="1142105"/>
            <a:ext cx="2962836" cy="773958"/>
          </a:xfrm>
          <a:prstGeom prst="wedgeRectCallout">
            <a:avLst>
              <a:gd name="adj1" fmla="val -23858"/>
              <a:gd name="adj2" fmla="val 1196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Context and framing</a:t>
            </a:r>
          </a:p>
        </p:txBody>
      </p:sp>
      <p:sp>
        <p:nvSpPr>
          <p:cNvPr id="17" name="Speech Bubble: Rectangle 16">
            <a:extLst>
              <a:ext uri="{FF2B5EF4-FFF2-40B4-BE49-F238E27FC236}">
                <a16:creationId xmlns:a16="http://schemas.microsoft.com/office/drawing/2014/main" id="{1B5157E2-E429-492E-B7AC-0B97A61C8BE3}"/>
              </a:ext>
            </a:extLst>
          </p:cNvPr>
          <p:cNvSpPr/>
          <p:nvPr/>
        </p:nvSpPr>
        <p:spPr>
          <a:xfrm>
            <a:off x="187138" y="2803150"/>
            <a:ext cx="1397748" cy="851451"/>
          </a:xfrm>
          <a:prstGeom prst="wedgeRectCallout">
            <a:avLst>
              <a:gd name="adj1" fmla="val 21450"/>
              <a:gd name="adj2" fmla="val 11932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t>Authority bias</a:t>
            </a:r>
          </a:p>
        </p:txBody>
      </p:sp>
      <p:cxnSp>
        <p:nvCxnSpPr>
          <p:cNvPr id="18" name="Straight Connector 17">
            <a:extLst>
              <a:ext uri="{FF2B5EF4-FFF2-40B4-BE49-F238E27FC236}">
                <a16:creationId xmlns:a16="http://schemas.microsoft.com/office/drawing/2014/main" id="{A8B0612D-40AE-413C-A756-B2F86E756A58}"/>
              </a:ext>
            </a:extLst>
          </p:cNvPr>
          <p:cNvCxnSpPr>
            <a:cxnSpLocks/>
          </p:cNvCxnSpPr>
          <p:nvPr/>
        </p:nvCxnSpPr>
        <p:spPr>
          <a:xfrm>
            <a:off x="5053105" y="3615764"/>
            <a:ext cx="3469341" cy="0"/>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20" name="Straight Connector 19">
            <a:extLst>
              <a:ext uri="{FF2B5EF4-FFF2-40B4-BE49-F238E27FC236}">
                <a16:creationId xmlns:a16="http://schemas.microsoft.com/office/drawing/2014/main" id="{6275FD9F-58AD-4487-81CC-285B0E7F1F79}"/>
              </a:ext>
            </a:extLst>
          </p:cNvPr>
          <p:cNvCxnSpPr>
            <a:cxnSpLocks/>
          </p:cNvCxnSpPr>
          <p:nvPr/>
        </p:nvCxnSpPr>
        <p:spPr>
          <a:xfrm>
            <a:off x="6744447" y="4382249"/>
            <a:ext cx="4264212"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24" name="Speech Bubble: Rectangle 23">
            <a:extLst>
              <a:ext uri="{FF2B5EF4-FFF2-40B4-BE49-F238E27FC236}">
                <a16:creationId xmlns:a16="http://schemas.microsoft.com/office/drawing/2014/main" id="{F5EAD218-97EA-4622-9C44-2AD3DBA010FE}"/>
              </a:ext>
            </a:extLst>
          </p:cNvPr>
          <p:cNvSpPr/>
          <p:nvPr/>
        </p:nvSpPr>
        <p:spPr>
          <a:xfrm>
            <a:off x="5937621" y="1229657"/>
            <a:ext cx="2584825" cy="953339"/>
          </a:xfrm>
          <a:prstGeom prst="wedgeRectCallout">
            <a:avLst>
              <a:gd name="adj1" fmla="val -15569"/>
              <a:gd name="adj2" fmla="val 186704"/>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a:t>Ingroup bias and stereotyping</a:t>
            </a:r>
          </a:p>
        </p:txBody>
      </p:sp>
      <p:cxnSp>
        <p:nvCxnSpPr>
          <p:cNvPr id="26" name="Straight Connector 25">
            <a:extLst>
              <a:ext uri="{FF2B5EF4-FFF2-40B4-BE49-F238E27FC236}">
                <a16:creationId xmlns:a16="http://schemas.microsoft.com/office/drawing/2014/main" id="{8B54DC77-3FAF-43C5-93AD-7C200E1428A6}"/>
              </a:ext>
            </a:extLst>
          </p:cNvPr>
          <p:cNvCxnSpPr>
            <a:cxnSpLocks/>
          </p:cNvCxnSpPr>
          <p:nvPr/>
        </p:nvCxnSpPr>
        <p:spPr>
          <a:xfrm>
            <a:off x="1135530" y="4773708"/>
            <a:ext cx="848658"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28" name="Speech Bubble: Rectangle 27">
            <a:extLst>
              <a:ext uri="{FF2B5EF4-FFF2-40B4-BE49-F238E27FC236}">
                <a16:creationId xmlns:a16="http://schemas.microsoft.com/office/drawing/2014/main" id="{EE9547C2-E8BB-4385-B1F1-1807A72F05F3}"/>
              </a:ext>
            </a:extLst>
          </p:cNvPr>
          <p:cNvSpPr/>
          <p:nvPr/>
        </p:nvSpPr>
        <p:spPr>
          <a:xfrm>
            <a:off x="9542930" y="5086299"/>
            <a:ext cx="2073837" cy="701066"/>
          </a:xfrm>
          <a:prstGeom prst="wedgeRectCallout">
            <a:avLst>
              <a:gd name="adj1" fmla="val -38047"/>
              <a:gd name="adj2" fmla="val -13724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t>Courtesy bias</a:t>
            </a:r>
          </a:p>
        </p:txBody>
      </p:sp>
      <p:cxnSp>
        <p:nvCxnSpPr>
          <p:cNvPr id="29" name="Straight Connector 28">
            <a:extLst>
              <a:ext uri="{FF2B5EF4-FFF2-40B4-BE49-F238E27FC236}">
                <a16:creationId xmlns:a16="http://schemas.microsoft.com/office/drawing/2014/main" id="{F5769C9B-8F39-4BDA-B8FA-2F1B384C6F99}"/>
              </a:ext>
            </a:extLst>
          </p:cNvPr>
          <p:cNvCxnSpPr>
            <a:cxnSpLocks/>
          </p:cNvCxnSpPr>
          <p:nvPr/>
        </p:nvCxnSpPr>
        <p:spPr>
          <a:xfrm>
            <a:off x="6556189" y="5207002"/>
            <a:ext cx="2396564" cy="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31" name="Speech Bubble: Rectangle 30">
            <a:extLst>
              <a:ext uri="{FF2B5EF4-FFF2-40B4-BE49-F238E27FC236}">
                <a16:creationId xmlns:a16="http://schemas.microsoft.com/office/drawing/2014/main" id="{7448C18C-829B-4FD2-8252-4968A8D65229}"/>
              </a:ext>
            </a:extLst>
          </p:cNvPr>
          <p:cNvSpPr/>
          <p:nvPr/>
        </p:nvSpPr>
        <p:spPr>
          <a:xfrm>
            <a:off x="6641355" y="5746376"/>
            <a:ext cx="2073837" cy="701066"/>
          </a:xfrm>
          <a:prstGeom prst="wedgeRectCallout">
            <a:avLst>
              <a:gd name="adj1" fmla="val 11233"/>
              <a:gd name="adj2" fmla="val -10655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err="1"/>
              <a:t>Suggestability</a:t>
            </a:r>
            <a:endParaRPr lang="en-US" sz="2400" dirty="0"/>
          </a:p>
        </p:txBody>
      </p:sp>
      <p:sp>
        <p:nvSpPr>
          <p:cNvPr id="32" name="TextBox 31">
            <a:extLst>
              <a:ext uri="{FF2B5EF4-FFF2-40B4-BE49-F238E27FC236}">
                <a16:creationId xmlns:a16="http://schemas.microsoft.com/office/drawing/2014/main" id="{978BEDD0-742C-4E95-BCF5-8458AB4F45EA}"/>
              </a:ext>
            </a:extLst>
          </p:cNvPr>
          <p:cNvSpPr txBox="1"/>
          <p:nvPr/>
        </p:nvSpPr>
        <p:spPr>
          <a:xfrm>
            <a:off x="7332849" y="6462988"/>
            <a:ext cx="4859151" cy="369332"/>
          </a:xfrm>
          <a:prstGeom prst="rect">
            <a:avLst/>
          </a:prstGeom>
          <a:noFill/>
        </p:spPr>
        <p:txBody>
          <a:bodyPr wrap="none" rtlCol="0">
            <a:spAutoFit/>
          </a:bodyPr>
          <a:lstStyle/>
          <a:p>
            <a:r>
              <a:rPr lang="en-US" dirty="0"/>
              <a:t>Quote from “</a:t>
            </a:r>
            <a:r>
              <a:rPr lang="en-US" dirty="0">
                <a:hlinkClick r:id="rId2"/>
              </a:rPr>
              <a:t>Ghost in the Wires</a:t>
            </a:r>
            <a:r>
              <a:rPr lang="en-US" dirty="0"/>
              <a:t>” by Kevin Mitnick</a:t>
            </a:r>
          </a:p>
        </p:txBody>
      </p:sp>
    </p:spTree>
    <p:extLst>
      <p:ext uri="{BB962C8B-B14F-4D97-AF65-F5344CB8AC3E}">
        <p14:creationId xmlns:p14="http://schemas.microsoft.com/office/powerpoint/2010/main" val="78017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anim calcmode="lin" valueType="num">
                                      <p:cBhvr>
                                        <p:cTn id="24" dur="500" fill="hold"/>
                                        <p:tgtEl>
                                          <p:spTgt spid="24"/>
                                        </p:tgtEl>
                                        <p:attrNameLst>
                                          <p:attrName>ppt_x</p:attrName>
                                        </p:attrNameLst>
                                      </p:cBhvr>
                                      <p:tavLst>
                                        <p:tav tm="0">
                                          <p:val>
                                            <p:strVal val="#ppt_x"/>
                                          </p:val>
                                        </p:tav>
                                        <p:tav tm="100000">
                                          <p:val>
                                            <p:strVal val="#ppt_x"/>
                                          </p:val>
                                        </p:tav>
                                      </p:tavLst>
                                    </p:anim>
                                    <p:anim calcmode="lin" valueType="num">
                                      <p:cBhvr>
                                        <p:cTn id="25"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42"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anim calcmode="lin" valueType="num">
                                      <p:cBhvr>
                                        <p:cTn id="37" dur="500" fill="hold"/>
                                        <p:tgtEl>
                                          <p:spTgt spid="17"/>
                                        </p:tgtEl>
                                        <p:attrNameLst>
                                          <p:attrName>ppt_x</p:attrName>
                                        </p:attrNameLst>
                                      </p:cBhvr>
                                      <p:tavLst>
                                        <p:tav tm="0">
                                          <p:val>
                                            <p:strVal val="#ppt_x"/>
                                          </p:val>
                                        </p:tav>
                                        <p:tav tm="100000">
                                          <p:val>
                                            <p:strVal val="#ppt_x"/>
                                          </p:val>
                                        </p:tav>
                                      </p:tavLst>
                                    </p:anim>
                                    <p:anim calcmode="lin" valueType="num">
                                      <p:cBhvr>
                                        <p:cTn id="38"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par>
                                <p:cTn id="44" presetID="16" presetClass="entr" presetSubtype="21"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par>
                                <p:cTn id="47" presetID="42"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anim calcmode="lin" valueType="num">
                                      <p:cBhvr>
                                        <p:cTn id="50" dur="500" fill="hold"/>
                                        <p:tgtEl>
                                          <p:spTgt spid="28"/>
                                        </p:tgtEl>
                                        <p:attrNameLst>
                                          <p:attrName>ppt_x</p:attrName>
                                        </p:attrNameLst>
                                      </p:cBhvr>
                                      <p:tavLst>
                                        <p:tav tm="0">
                                          <p:val>
                                            <p:strVal val="#ppt_x"/>
                                          </p:val>
                                        </p:tav>
                                        <p:tav tm="100000">
                                          <p:val>
                                            <p:strVal val="#ppt_x"/>
                                          </p:val>
                                        </p:tav>
                                      </p:tavLst>
                                    </p:anim>
                                    <p:anim calcmode="lin" valueType="num">
                                      <p:cBhvr>
                                        <p:cTn id="51"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barn(inVertical)">
                                      <p:cBhvr>
                                        <p:cTn id="56" dur="500"/>
                                        <p:tgtEl>
                                          <p:spTgt spid="29"/>
                                        </p:tgtEl>
                                      </p:cBhvr>
                                    </p:animEffect>
                                  </p:childTnLst>
                                </p:cTn>
                              </p:par>
                              <p:par>
                                <p:cTn id="57" presetID="42"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anim calcmode="lin" valueType="num">
                                      <p:cBhvr>
                                        <p:cTn id="60" dur="500" fill="hold"/>
                                        <p:tgtEl>
                                          <p:spTgt spid="31"/>
                                        </p:tgtEl>
                                        <p:attrNameLst>
                                          <p:attrName>ppt_x</p:attrName>
                                        </p:attrNameLst>
                                      </p:cBhvr>
                                      <p:tavLst>
                                        <p:tav tm="0">
                                          <p:val>
                                            <p:strVal val="#ppt_x"/>
                                          </p:val>
                                        </p:tav>
                                        <p:tav tm="100000">
                                          <p:val>
                                            <p:strVal val="#ppt_x"/>
                                          </p:val>
                                        </p:tav>
                                      </p:tavLst>
                                    </p:anim>
                                    <p:anim calcmode="lin" valueType="num">
                                      <p:cBhvr>
                                        <p:cTn id="61"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4" grpId="0" animBg="1"/>
      <p:bldP spid="28" grpId="0" animBg="1"/>
      <p:bldP spid="3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265C8-3FBE-4B20-8263-310F8A309E49}"/>
              </a:ext>
            </a:extLst>
          </p:cNvPr>
          <p:cNvSpPr>
            <a:spLocks noGrp="1"/>
          </p:cNvSpPr>
          <p:nvPr>
            <p:ph type="title"/>
          </p:nvPr>
        </p:nvSpPr>
        <p:spPr/>
        <p:txBody>
          <a:bodyPr/>
          <a:lstStyle/>
          <a:p>
            <a:r>
              <a:rPr lang="en-US" dirty="0"/>
              <a:t>(3) Elicitation</a:t>
            </a:r>
          </a:p>
        </p:txBody>
      </p:sp>
      <p:sp>
        <p:nvSpPr>
          <p:cNvPr id="3" name="Content Placeholder 2">
            <a:extLst>
              <a:ext uri="{FF2B5EF4-FFF2-40B4-BE49-F238E27FC236}">
                <a16:creationId xmlns:a16="http://schemas.microsoft.com/office/drawing/2014/main" id="{CC78B8F0-71FA-4A5E-9E8E-26B2CBD7AEEB}"/>
              </a:ext>
            </a:extLst>
          </p:cNvPr>
          <p:cNvSpPr>
            <a:spLocks noGrp="1"/>
          </p:cNvSpPr>
          <p:nvPr>
            <p:ph idx="1"/>
          </p:nvPr>
        </p:nvSpPr>
        <p:spPr/>
        <p:txBody>
          <a:bodyPr/>
          <a:lstStyle/>
          <a:p>
            <a:pPr marL="0" indent="0">
              <a:buNone/>
            </a:pPr>
            <a:r>
              <a:rPr lang="en-US" dirty="0"/>
              <a:t>Idea promoted by Christopher </a:t>
            </a:r>
            <a:r>
              <a:rPr lang="en-US" dirty="0" err="1"/>
              <a:t>Hadnagy</a:t>
            </a:r>
            <a:endParaRPr lang="en-US" dirty="0"/>
          </a:p>
          <a:p>
            <a:pPr marL="0" indent="0">
              <a:buNone/>
            </a:pPr>
            <a:r>
              <a:rPr lang="en-US" dirty="0"/>
              <a:t>The ability to draw people out and make them </a:t>
            </a:r>
            <a:r>
              <a:rPr lang="en-US" dirty="0">
                <a:solidFill>
                  <a:schemeClr val="accent1"/>
                </a:solidFill>
              </a:rPr>
              <a:t>trust</a:t>
            </a:r>
            <a:r>
              <a:rPr lang="en-US" dirty="0"/>
              <a:t> you</a:t>
            </a:r>
          </a:p>
          <a:p>
            <a:pPr marL="0" indent="0">
              <a:buNone/>
            </a:pPr>
            <a:r>
              <a:rPr lang="en-US" dirty="0"/>
              <a:t>Leveraging elicitation techniques</a:t>
            </a:r>
          </a:p>
          <a:p>
            <a:pPr marL="914400" lvl="1" indent="-457200">
              <a:buFont typeface="+mj-lt"/>
              <a:buAutoNum type="arabicPeriod"/>
            </a:pPr>
            <a:r>
              <a:rPr lang="en-US" dirty="0"/>
              <a:t>Be polite</a:t>
            </a:r>
          </a:p>
          <a:p>
            <a:pPr marL="914400" lvl="1" indent="-457200">
              <a:buFont typeface="+mj-lt"/>
              <a:buAutoNum type="arabicPeriod"/>
            </a:pPr>
            <a:r>
              <a:rPr lang="en-US" dirty="0"/>
              <a:t>Professionals want to appear well informed and intelligent</a:t>
            </a:r>
          </a:p>
          <a:p>
            <a:pPr marL="914400" lvl="1" indent="-457200">
              <a:buFont typeface="+mj-lt"/>
              <a:buAutoNum type="arabicPeriod"/>
            </a:pPr>
            <a:r>
              <a:rPr lang="en-US" dirty="0"/>
              <a:t>People are compelled to reciprocate praise</a:t>
            </a:r>
          </a:p>
          <a:p>
            <a:pPr marL="914400" lvl="1" indent="-457200">
              <a:buFont typeface="+mj-lt"/>
              <a:buAutoNum type="arabicPeriod"/>
            </a:pPr>
            <a:r>
              <a:rPr lang="en-US" dirty="0"/>
              <a:t>People respond kindly to concern</a:t>
            </a:r>
          </a:p>
          <a:p>
            <a:pPr marL="914400" lvl="1" indent="-457200">
              <a:buFont typeface="+mj-lt"/>
              <a:buAutoNum type="arabicPeriod"/>
            </a:pPr>
            <a:r>
              <a:rPr lang="en-US" dirty="0"/>
              <a:t>Most people don’t routinely lie</a:t>
            </a:r>
          </a:p>
        </p:txBody>
      </p:sp>
      <p:sp>
        <p:nvSpPr>
          <p:cNvPr id="4" name="TextBox 3">
            <a:extLst>
              <a:ext uri="{FF2B5EF4-FFF2-40B4-BE49-F238E27FC236}">
                <a16:creationId xmlns:a16="http://schemas.microsoft.com/office/drawing/2014/main" id="{979E9A8E-9BD4-458A-9F7F-5509FA6893C9}"/>
              </a:ext>
            </a:extLst>
          </p:cNvPr>
          <p:cNvSpPr txBox="1"/>
          <p:nvPr/>
        </p:nvSpPr>
        <p:spPr>
          <a:xfrm>
            <a:off x="6179671" y="6473167"/>
            <a:ext cx="6121227" cy="369332"/>
          </a:xfrm>
          <a:prstGeom prst="rect">
            <a:avLst/>
          </a:prstGeom>
          <a:noFill/>
        </p:spPr>
        <p:txBody>
          <a:bodyPr wrap="none" rtlCol="0">
            <a:spAutoFit/>
          </a:bodyPr>
          <a:lstStyle/>
          <a:p>
            <a:r>
              <a:rPr lang="en-US" dirty="0"/>
              <a:t>Adapted from “</a:t>
            </a:r>
            <a:r>
              <a:rPr lang="en-US" dirty="0">
                <a:hlinkClick r:id="rId2"/>
              </a:rPr>
              <a:t>Social Engineering: The Art of Human Hacking</a:t>
            </a:r>
            <a:r>
              <a:rPr lang="en-US" dirty="0"/>
              <a:t>”</a:t>
            </a:r>
          </a:p>
        </p:txBody>
      </p:sp>
    </p:spTree>
    <p:extLst>
      <p:ext uri="{BB962C8B-B14F-4D97-AF65-F5344CB8AC3E}">
        <p14:creationId xmlns:p14="http://schemas.microsoft.com/office/powerpoint/2010/main" val="1538469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D6F4B-163C-4501-ADF0-668A96088AE8}"/>
              </a:ext>
            </a:extLst>
          </p:cNvPr>
          <p:cNvSpPr>
            <a:spLocks noGrp="1"/>
          </p:cNvSpPr>
          <p:nvPr>
            <p:ph type="title"/>
          </p:nvPr>
        </p:nvSpPr>
        <p:spPr/>
        <p:txBody>
          <a:bodyPr/>
          <a:lstStyle/>
          <a:p>
            <a:r>
              <a:rPr lang="en-US" dirty="0"/>
              <a:t>(4) Persuasion</a:t>
            </a:r>
          </a:p>
        </p:txBody>
      </p:sp>
      <p:sp>
        <p:nvSpPr>
          <p:cNvPr id="3" name="Content Placeholder 2">
            <a:extLst>
              <a:ext uri="{FF2B5EF4-FFF2-40B4-BE49-F238E27FC236}">
                <a16:creationId xmlns:a16="http://schemas.microsoft.com/office/drawing/2014/main" id="{97243745-BA22-44B1-86E1-E03E61EA0E62}"/>
              </a:ext>
            </a:extLst>
          </p:cNvPr>
          <p:cNvSpPr>
            <a:spLocks noGrp="1"/>
          </p:cNvSpPr>
          <p:nvPr>
            <p:ph idx="1"/>
          </p:nvPr>
        </p:nvSpPr>
        <p:spPr>
          <a:xfrm>
            <a:off x="838200" y="1825625"/>
            <a:ext cx="7170271" cy="4351338"/>
          </a:xfrm>
        </p:spPr>
        <p:txBody>
          <a:bodyPr/>
          <a:lstStyle/>
          <a:p>
            <a:pPr marL="0" indent="0">
              <a:buNone/>
            </a:pPr>
            <a:r>
              <a:rPr lang="en-US" dirty="0"/>
              <a:t>Ultimately, the goal is to make the victim take an action or reveal confidential information</a:t>
            </a:r>
          </a:p>
          <a:p>
            <a:pPr marL="0" indent="0">
              <a:buNone/>
            </a:pPr>
            <a:r>
              <a:rPr lang="en-US" dirty="0"/>
              <a:t>Psychological manipulation techniques</a:t>
            </a:r>
          </a:p>
          <a:p>
            <a:pPr lvl="1"/>
            <a:r>
              <a:rPr lang="en-US" dirty="0"/>
              <a:t>Appeals to ego</a:t>
            </a:r>
          </a:p>
          <a:p>
            <a:pPr lvl="1"/>
            <a:r>
              <a:rPr lang="en-US" dirty="0"/>
              <a:t>Making deliberate false statements</a:t>
            </a:r>
          </a:p>
          <a:p>
            <a:pPr lvl="1"/>
            <a:r>
              <a:rPr lang="en-US" dirty="0"/>
              <a:t>Volunteering information (credibility bias)</a:t>
            </a:r>
          </a:p>
          <a:p>
            <a:pPr lvl="1"/>
            <a:r>
              <a:rPr lang="en-US" dirty="0"/>
              <a:t>Assuming knowledge</a:t>
            </a:r>
          </a:p>
          <a:p>
            <a:pPr lvl="1"/>
            <a:r>
              <a:rPr lang="en-US" dirty="0"/>
              <a:t>Effective use of questions (suggestibility)</a:t>
            </a:r>
          </a:p>
          <a:p>
            <a:pPr lvl="1"/>
            <a:r>
              <a:rPr lang="en-US" dirty="0"/>
              <a:t>Quid pro quo: give something to get something in return</a:t>
            </a:r>
          </a:p>
          <a:p>
            <a:pPr lvl="1"/>
            <a:endParaRPr lang="en-US" dirty="0"/>
          </a:p>
        </p:txBody>
      </p:sp>
      <p:sp>
        <p:nvSpPr>
          <p:cNvPr id="4" name="Right Brace 3">
            <a:extLst>
              <a:ext uri="{FF2B5EF4-FFF2-40B4-BE49-F238E27FC236}">
                <a16:creationId xmlns:a16="http://schemas.microsoft.com/office/drawing/2014/main" id="{BF5131EC-92C8-4FF9-92C4-81DAB0C35692}"/>
              </a:ext>
            </a:extLst>
          </p:cNvPr>
          <p:cNvSpPr/>
          <p:nvPr/>
        </p:nvSpPr>
        <p:spPr>
          <a:xfrm>
            <a:off x="7733553" y="3304989"/>
            <a:ext cx="693271" cy="2713318"/>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peech Bubble: Rectangle 4">
            <a:extLst>
              <a:ext uri="{FF2B5EF4-FFF2-40B4-BE49-F238E27FC236}">
                <a16:creationId xmlns:a16="http://schemas.microsoft.com/office/drawing/2014/main" id="{39FB3CB4-8F05-4856-86F7-78FF4CDE788C}"/>
              </a:ext>
            </a:extLst>
          </p:cNvPr>
          <p:cNvSpPr/>
          <p:nvPr/>
        </p:nvSpPr>
        <p:spPr>
          <a:xfrm>
            <a:off x="9096189" y="2659530"/>
            <a:ext cx="2868706" cy="3071907"/>
          </a:xfrm>
          <a:prstGeom prst="wedgeRectCallout">
            <a:avLst>
              <a:gd name="adj1" fmla="val -62499"/>
              <a:gd name="adj2" fmla="val 148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More effective when paired with cognitive biases</a:t>
            </a:r>
          </a:p>
          <a:p>
            <a:pPr marL="342900" indent="-342900">
              <a:buFont typeface="Arial" panose="020B0604020202020204" pitchFamily="34" charset="0"/>
              <a:buChar char="•"/>
            </a:pPr>
            <a:r>
              <a:rPr lang="en-US" sz="2400" dirty="0"/>
              <a:t>Authority bias</a:t>
            </a:r>
          </a:p>
          <a:p>
            <a:pPr marL="342900" indent="-342900">
              <a:buFont typeface="Arial" panose="020B0604020202020204" pitchFamily="34" charset="0"/>
              <a:buChar char="•"/>
            </a:pPr>
            <a:r>
              <a:rPr lang="en-US" sz="2400" dirty="0"/>
              <a:t>Belief bias</a:t>
            </a:r>
          </a:p>
          <a:p>
            <a:pPr marL="342900" indent="-342900">
              <a:buFont typeface="Arial" panose="020B0604020202020204" pitchFamily="34" charset="0"/>
              <a:buChar char="•"/>
            </a:pPr>
            <a:r>
              <a:rPr lang="en-US" sz="2400" dirty="0"/>
              <a:t>Confirmation bias</a:t>
            </a:r>
          </a:p>
          <a:p>
            <a:pPr marL="342900" indent="-342900">
              <a:buFont typeface="Arial" panose="020B0604020202020204" pitchFamily="34" charset="0"/>
              <a:buChar char="•"/>
            </a:pPr>
            <a:r>
              <a:rPr lang="en-US" sz="2400" dirty="0"/>
              <a:t>Ingroup bias</a:t>
            </a:r>
          </a:p>
        </p:txBody>
      </p:sp>
    </p:spTree>
    <p:extLst>
      <p:ext uri="{BB962C8B-B14F-4D97-AF65-F5344CB8AC3E}">
        <p14:creationId xmlns:p14="http://schemas.microsoft.com/office/powerpoint/2010/main" val="282598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A0CA9-43B9-4CA8-B18E-52063443E85A}"/>
              </a:ext>
            </a:extLst>
          </p:cNvPr>
          <p:cNvSpPr>
            <a:spLocks noGrp="1"/>
          </p:cNvSpPr>
          <p:nvPr>
            <p:ph type="title"/>
          </p:nvPr>
        </p:nvSpPr>
        <p:spPr/>
        <p:txBody>
          <a:bodyPr/>
          <a:lstStyle/>
          <a:p>
            <a:r>
              <a:rPr lang="en-US" dirty="0"/>
              <a:t>Follow-through</a:t>
            </a:r>
          </a:p>
        </p:txBody>
      </p:sp>
      <p:sp>
        <p:nvSpPr>
          <p:cNvPr id="3" name="Content Placeholder 2">
            <a:extLst>
              <a:ext uri="{FF2B5EF4-FFF2-40B4-BE49-F238E27FC236}">
                <a16:creationId xmlns:a16="http://schemas.microsoft.com/office/drawing/2014/main" id="{EA5FBFD2-2F66-4780-A171-4AF122D5968C}"/>
              </a:ext>
            </a:extLst>
          </p:cNvPr>
          <p:cNvSpPr>
            <a:spLocks noGrp="1"/>
          </p:cNvSpPr>
          <p:nvPr>
            <p:ph idx="1"/>
          </p:nvPr>
        </p:nvSpPr>
        <p:spPr/>
        <p:txBody>
          <a:bodyPr/>
          <a:lstStyle/>
          <a:p>
            <a:pPr marL="0" indent="0">
              <a:buNone/>
            </a:pPr>
            <a:r>
              <a:rPr lang="en-US" dirty="0"/>
              <a:t>Suddenly dropping the victim arouses suspicion</a:t>
            </a:r>
          </a:p>
          <a:p>
            <a:pPr lvl="1"/>
            <a:r>
              <a:rPr lang="en-US" dirty="0"/>
              <a:t>Cutting off contact abruptly</a:t>
            </a:r>
          </a:p>
          <a:p>
            <a:pPr lvl="1"/>
            <a:r>
              <a:rPr lang="en-US" dirty="0"/>
              <a:t>“Ghosting”</a:t>
            </a:r>
          </a:p>
          <a:p>
            <a:pPr marL="0" indent="0">
              <a:buNone/>
            </a:pPr>
            <a:r>
              <a:rPr lang="en-US" dirty="0"/>
              <a:t>Provide logical follow-through</a:t>
            </a:r>
          </a:p>
          <a:p>
            <a:pPr lvl="1"/>
            <a:r>
              <a:rPr lang="en-US" dirty="0"/>
              <a:t>Conversations should end normally</a:t>
            </a:r>
          </a:p>
          <a:p>
            <a:pPr lvl="1"/>
            <a:r>
              <a:rPr lang="en-US" dirty="0"/>
              <a:t>Emails should be answered cordially</a:t>
            </a:r>
          </a:p>
          <a:p>
            <a:pPr lvl="1"/>
            <a:r>
              <a:rPr lang="en-US" dirty="0"/>
              <a:t>Give the victim closure</a:t>
            </a:r>
          </a:p>
          <a:p>
            <a:endParaRPr lang="en-US" dirty="0"/>
          </a:p>
        </p:txBody>
      </p:sp>
    </p:spTree>
    <p:extLst>
      <p:ext uri="{BB962C8B-B14F-4D97-AF65-F5344CB8AC3E}">
        <p14:creationId xmlns:p14="http://schemas.microsoft.com/office/powerpoint/2010/main" val="1775922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FFBA9-1E07-45F2-B7DE-E67F37EAD91F}"/>
              </a:ext>
            </a:extLst>
          </p:cNvPr>
          <p:cNvSpPr>
            <a:spLocks noGrp="1"/>
          </p:cNvSpPr>
          <p:nvPr>
            <p:ph type="title"/>
          </p:nvPr>
        </p:nvSpPr>
        <p:spPr>
          <a:xfrm>
            <a:off x="838200" y="365125"/>
            <a:ext cx="10515600" cy="883957"/>
          </a:xfrm>
        </p:spPr>
        <p:txBody>
          <a:bodyPr/>
          <a:lstStyle/>
          <a:p>
            <a:r>
              <a:rPr lang="en-US" dirty="0"/>
              <a:t>Kevin On Follow-through</a:t>
            </a:r>
          </a:p>
        </p:txBody>
      </p:sp>
      <p:sp>
        <p:nvSpPr>
          <p:cNvPr id="3" name="Content Placeholder 2">
            <a:extLst>
              <a:ext uri="{FF2B5EF4-FFF2-40B4-BE49-F238E27FC236}">
                <a16:creationId xmlns:a16="http://schemas.microsoft.com/office/drawing/2014/main" id="{BDCFE160-B107-4BE4-AB7F-9EB3D098D882}"/>
              </a:ext>
            </a:extLst>
          </p:cNvPr>
          <p:cNvSpPr>
            <a:spLocks noGrp="1"/>
          </p:cNvSpPr>
          <p:nvPr>
            <p:ph idx="1"/>
          </p:nvPr>
        </p:nvSpPr>
        <p:spPr>
          <a:xfrm>
            <a:off x="838200" y="3030070"/>
            <a:ext cx="6261847" cy="2629647"/>
          </a:xfrm>
        </p:spPr>
        <p:txBody>
          <a:bodyPr/>
          <a:lstStyle/>
          <a:p>
            <a:pPr marL="0" indent="0" algn="ctr">
              <a:buNone/>
            </a:pPr>
            <a:r>
              <a:rPr lang="en-US" dirty="0"/>
              <a:t>“Chatting is the kind of extra little friendly touch that leaves people with a good feeling and makes after-the-fact suspicions that much less likely.”</a:t>
            </a:r>
          </a:p>
        </p:txBody>
      </p:sp>
      <p:pic>
        <p:nvPicPr>
          <p:cNvPr id="6" name="Picture 5">
            <a:extLst>
              <a:ext uri="{FF2B5EF4-FFF2-40B4-BE49-F238E27FC236}">
                <a16:creationId xmlns:a16="http://schemas.microsoft.com/office/drawing/2014/main" id="{030FCF42-FA69-4815-893F-270FF80F72BE}"/>
              </a:ext>
            </a:extLst>
          </p:cNvPr>
          <p:cNvPicPr>
            <a:picLocks noChangeAspect="1"/>
          </p:cNvPicPr>
          <p:nvPr/>
        </p:nvPicPr>
        <p:blipFill rotWithShape="1">
          <a:blip r:embed="rId2">
            <a:extLst>
              <a:ext uri="{28A0092B-C50C-407E-A947-70E740481C1C}">
                <a14:useLocalDpi xmlns:a14="http://schemas.microsoft.com/office/drawing/2010/main" val="0"/>
              </a:ext>
            </a:extLst>
          </a:blip>
          <a:srcRect l="18137" r="9804"/>
          <a:stretch/>
        </p:blipFill>
        <p:spPr>
          <a:xfrm>
            <a:off x="8438776" y="1300163"/>
            <a:ext cx="3514164" cy="4876800"/>
          </a:xfrm>
          <a:prstGeom prst="rect">
            <a:avLst/>
          </a:prstGeom>
        </p:spPr>
      </p:pic>
      <p:sp>
        <p:nvSpPr>
          <p:cNvPr id="7" name="TextBox 6">
            <a:extLst>
              <a:ext uri="{FF2B5EF4-FFF2-40B4-BE49-F238E27FC236}">
                <a16:creationId xmlns:a16="http://schemas.microsoft.com/office/drawing/2014/main" id="{32CF6DC8-D668-4C57-88F3-31B6A11F7C8E}"/>
              </a:ext>
            </a:extLst>
          </p:cNvPr>
          <p:cNvSpPr txBox="1"/>
          <p:nvPr/>
        </p:nvSpPr>
        <p:spPr>
          <a:xfrm>
            <a:off x="7332849" y="6462988"/>
            <a:ext cx="4859151" cy="369332"/>
          </a:xfrm>
          <a:prstGeom prst="rect">
            <a:avLst/>
          </a:prstGeom>
          <a:noFill/>
        </p:spPr>
        <p:txBody>
          <a:bodyPr wrap="none" rtlCol="0">
            <a:spAutoFit/>
          </a:bodyPr>
          <a:lstStyle/>
          <a:p>
            <a:r>
              <a:rPr lang="en-US" dirty="0"/>
              <a:t>Quote from “</a:t>
            </a:r>
            <a:r>
              <a:rPr lang="en-US" dirty="0">
                <a:hlinkClick r:id="rId3"/>
              </a:rPr>
              <a:t>Ghost in the Wires</a:t>
            </a:r>
            <a:r>
              <a:rPr lang="en-US" dirty="0"/>
              <a:t>” by Kevin Mitnick</a:t>
            </a:r>
          </a:p>
        </p:txBody>
      </p:sp>
    </p:spTree>
    <p:extLst>
      <p:ext uri="{BB962C8B-B14F-4D97-AF65-F5344CB8AC3E}">
        <p14:creationId xmlns:p14="http://schemas.microsoft.com/office/powerpoint/2010/main" val="4172685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13" name="Group 12">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7" name="Freeform: Shape 16">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5" name="Freeform: Shape 14">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4" name="Title 3">
            <a:extLst>
              <a:ext uri="{FF2B5EF4-FFF2-40B4-BE49-F238E27FC236}">
                <a16:creationId xmlns:a16="http://schemas.microsoft.com/office/drawing/2014/main" id="{DCF78FB4-B19C-41DF-811C-65F4D45E5800}"/>
              </a:ext>
            </a:extLst>
          </p:cNvPr>
          <p:cNvSpPr>
            <a:spLocks noGrp="1"/>
          </p:cNvSpPr>
          <p:nvPr>
            <p:ph type="title"/>
          </p:nvPr>
        </p:nvSpPr>
        <p:spPr>
          <a:xfrm>
            <a:off x="838199" y="1120676"/>
            <a:ext cx="7021513" cy="2308324"/>
          </a:xfrm>
        </p:spPr>
        <p:txBody>
          <a:bodyPr vert="horz" lIns="91440" tIns="45720" rIns="91440" bIns="45720" rtlCol="0" anchor="b">
            <a:normAutofit/>
          </a:bodyPr>
          <a:lstStyle/>
          <a:p>
            <a:r>
              <a:rPr lang="en-US" sz="7200" kern="1200">
                <a:solidFill>
                  <a:schemeClr val="bg1"/>
                </a:solidFill>
                <a:latin typeface="+mj-lt"/>
                <a:ea typeface="+mj-ea"/>
                <a:cs typeface="+mj-cs"/>
              </a:rPr>
              <a:t>Social Engineering Attacks</a:t>
            </a:r>
          </a:p>
        </p:txBody>
      </p:sp>
      <p:sp>
        <p:nvSpPr>
          <p:cNvPr id="5" name="Text Placeholder 4">
            <a:extLst>
              <a:ext uri="{FF2B5EF4-FFF2-40B4-BE49-F238E27FC236}">
                <a16:creationId xmlns:a16="http://schemas.microsoft.com/office/drawing/2014/main" id="{26CB8097-AA4B-4A00-9F26-4B37A458A710}"/>
              </a:ext>
            </a:extLst>
          </p:cNvPr>
          <p:cNvSpPr>
            <a:spLocks noGrp="1"/>
          </p:cNvSpPr>
          <p:nvPr>
            <p:ph type="body" idx="1"/>
          </p:nvPr>
        </p:nvSpPr>
        <p:spPr>
          <a:xfrm>
            <a:off x="835024" y="3809999"/>
            <a:ext cx="7025753" cy="1012778"/>
          </a:xfrm>
        </p:spPr>
        <p:txBody>
          <a:bodyPr vert="horz" lIns="91440" tIns="45720" rIns="91440" bIns="45720" rtlCol="0">
            <a:normAutofit/>
          </a:bodyPr>
          <a:lstStyle/>
          <a:p>
            <a:r>
              <a:rPr lang="en-US" sz="1500" kern="1200">
                <a:solidFill>
                  <a:schemeClr val="bg1"/>
                </a:solidFill>
                <a:latin typeface="+mn-lt"/>
                <a:ea typeface="+mn-ea"/>
                <a:cs typeface="+mn-cs"/>
              </a:rPr>
              <a:t>Physical Attacks</a:t>
            </a:r>
          </a:p>
          <a:p>
            <a:r>
              <a:rPr lang="en-US" sz="1500" kern="1200">
                <a:solidFill>
                  <a:schemeClr val="bg1"/>
                </a:solidFill>
                <a:latin typeface="+mn-lt"/>
                <a:ea typeface="+mn-ea"/>
                <a:cs typeface="+mn-cs"/>
              </a:rPr>
              <a:t>(Spear) Phishing</a:t>
            </a:r>
          </a:p>
          <a:p>
            <a:r>
              <a:rPr lang="en-US" sz="1500" kern="1200">
                <a:solidFill>
                  <a:schemeClr val="bg1"/>
                </a:solidFill>
                <a:latin typeface="+mn-lt"/>
                <a:ea typeface="+mn-ea"/>
                <a:cs typeface="+mn-cs"/>
              </a:rPr>
              <a:t>Scareware</a:t>
            </a:r>
          </a:p>
        </p:txBody>
      </p:sp>
    </p:spTree>
    <p:extLst>
      <p:ext uri="{BB962C8B-B14F-4D97-AF65-F5344CB8AC3E}">
        <p14:creationId xmlns:p14="http://schemas.microsoft.com/office/powerpoint/2010/main" val="823155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3D06D1-1C33-4DFA-B7B4-D5C4FC9884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CF78FB4-B19C-41DF-811C-65F4D45E5800}"/>
              </a:ext>
            </a:extLst>
          </p:cNvPr>
          <p:cNvSpPr>
            <a:spLocks noGrp="1"/>
          </p:cNvSpPr>
          <p:nvPr>
            <p:ph type="title"/>
          </p:nvPr>
        </p:nvSpPr>
        <p:spPr>
          <a:xfrm>
            <a:off x="838199" y="1174819"/>
            <a:ext cx="6143625" cy="2858363"/>
          </a:xfrm>
        </p:spPr>
        <p:txBody>
          <a:bodyPr vert="horz" lIns="91440" tIns="45720" rIns="91440" bIns="45720" rtlCol="0" anchor="b">
            <a:normAutofit/>
          </a:bodyPr>
          <a:lstStyle/>
          <a:p>
            <a:r>
              <a:rPr lang="en-US" sz="8800" dirty="0">
                <a:solidFill>
                  <a:schemeClr val="bg1"/>
                </a:solidFill>
              </a:rPr>
              <a:t>Psychological Heuristics</a:t>
            </a:r>
            <a:endParaRPr lang="en-US" sz="6600" kern="1200" dirty="0">
              <a:solidFill>
                <a:schemeClr val="bg1"/>
              </a:solidFill>
              <a:latin typeface="+mj-lt"/>
              <a:ea typeface="+mj-ea"/>
              <a:cs typeface="+mj-cs"/>
            </a:endParaRPr>
          </a:p>
        </p:txBody>
      </p:sp>
      <p:sp>
        <p:nvSpPr>
          <p:cNvPr id="12" name="Freeform: Shape 11">
            <a:extLst>
              <a:ext uri="{FF2B5EF4-FFF2-40B4-BE49-F238E27FC236}">
                <a16:creationId xmlns:a16="http://schemas.microsoft.com/office/drawing/2014/main" id="{5F38C4C7-BA32-4EA2-AC81-B4CB9A0CD5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69F15C97-C578-44B1-A153-FAD8314114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5" name="Freeform: Shape 14">
              <a:extLst>
                <a:ext uri="{FF2B5EF4-FFF2-40B4-BE49-F238E27FC236}">
                  <a16:creationId xmlns:a16="http://schemas.microsoft.com/office/drawing/2014/main" id="{7345C5AB-3960-434D-B3C8-076945B2DD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9C422897-91F5-40F5-8DD7-5E4E8F5009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 name="Text Placeholder 2">
            <a:extLst>
              <a:ext uri="{FF2B5EF4-FFF2-40B4-BE49-F238E27FC236}">
                <a16:creationId xmlns:a16="http://schemas.microsoft.com/office/drawing/2014/main" id="{BC3447FF-1998-4FF3-A475-CDEFB4DA06E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46654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50B9AA-D582-4C66-9326-0DEF58B7B7D3}"/>
              </a:ext>
            </a:extLst>
          </p:cNvPr>
          <p:cNvSpPr>
            <a:spLocks noGrp="1"/>
          </p:cNvSpPr>
          <p:nvPr>
            <p:ph type="title"/>
          </p:nvPr>
        </p:nvSpPr>
        <p:spPr/>
        <p:txBody>
          <a:bodyPr/>
          <a:lstStyle/>
          <a:p>
            <a:r>
              <a:rPr lang="en-US" dirty="0"/>
              <a:t>Baiting</a:t>
            </a:r>
          </a:p>
        </p:txBody>
      </p:sp>
      <p:sp>
        <p:nvSpPr>
          <p:cNvPr id="5" name="Content Placeholder 4">
            <a:extLst>
              <a:ext uri="{FF2B5EF4-FFF2-40B4-BE49-F238E27FC236}">
                <a16:creationId xmlns:a16="http://schemas.microsoft.com/office/drawing/2014/main" id="{4FB94858-8A48-4DFD-8A2F-79821F415340}"/>
              </a:ext>
            </a:extLst>
          </p:cNvPr>
          <p:cNvSpPr>
            <a:spLocks noGrp="1"/>
          </p:cNvSpPr>
          <p:nvPr>
            <p:ph idx="1"/>
          </p:nvPr>
        </p:nvSpPr>
        <p:spPr>
          <a:xfrm>
            <a:off x="838200" y="1825625"/>
            <a:ext cx="6381376" cy="4351338"/>
          </a:xfrm>
        </p:spPr>
        <p:txBody>
          <a:bodyPr/>
          <a:lstStyle/>
          <a:p>
            <a:pPr marL="0" indent="0">
              <a:buNone/>
            </a:pPr>
            <a:r>
              <a:rPr lang="en-US" dirty="0"/>
              <a:t>Very simple physical attack</a:t>
            </a:r>
          </a:p>
          <a:p>
            <a:endParaRPr lang="en-US" dirty="0"/>
          </a:p>
          <a:p>
            <a:pPr marL="514350" indent="-514350">
              <a:buFont typeface="+mj-lt"/>
              <a:buAutoNum type="arabicPeriod"/>
            </a:pPr>
            <a:r>
              <a:rPr lang="en-US" dirty="0"/>
              <a:t>Preload USB keys with malware</a:t>
            </a:r>
          </a:p>
          <a:p>
            <a:pPr marL="514350" indent="-514350">
              <a:buFont typeface="+mj-lt"/>
              <a:buAutoNum type="arabicPeriod"/>
            </a:pPr>
            <a:r>
              <a:rPr lang="en-US" dirty="0"/>
              <a:t>Drop the keys in public, near victims</a:t>
            </a:r>
          </a:p>
          <a:p>
            <a:pPr marL="514350" indent="-514350">
              <a:buFont typeface="+mj-lt"/>
              <a:buAutoNum type="arabicPeriod"/>
            </a:pPr>
            <a:r>
              <a:rPr lang="en-US" dirty="0"/>
              <a:t>Wait for victims to pick up and plug in</a:t>
            </a:r>
          </a:p>
          <a:p>
            <a:pPr marL="514350" indent="-514350">
              <a:buFont typeface="+mj-lt"/>
              <a:buAutoNum type="arabicPeriod"/>
            </a:pPr>
            <a:r>
              <a:rPr lang="en-US" dirty="0"/>
              <a:t>Victim executes malware</a:t>
            </a:r>
          </a:p>
          <a:p>
            <a:pPr lvl="1"/>
            <a:r>
              <a:rPr lang="en-US" dirty="0"/>
              <a:t>Either by accident due to curiosity</a:t>
            </a:r>
          </a:p>
          <a:p>
            <a:pPr lvl="1"/>
            <a:r>
              <a:rPr lang="en-US" dirty="0"/>
              <a:t>Or autorun by the OS (e.g. Windows)</a:t>
            </a:r>
          </a:p>
        </p:txBody>
      </p:sp>
      <p:pic>
        <p:nvPicPr>
          <p:cNvPr id="11" name="Picture 10">
            <a:extLst>
              <a:ext uri="{FF2B5EF4-FFF2-40B4-BE49-F238E27FC236}">
                <a16:creationId xmlns:a16="http://schemas.microsoft.com/office/drawing/2014/main" id="{DC867960-A2CD-433B-BA58-96E01C418FA6}"/>
              </a:ext>
            </a:extLst>
          </p:cNvPr>
          <p:cNvPicPr>
            <a:picLocks noChangeAspect="1"/>
          </p:cNvPicPr>
          <p:nvPr/>
        </p:nvPicPr>
        <p:blipFill rotWithShape="1">
          <a:blip r:embed="rId3">
            <a:extLst>
              <a:ext uri="{28A0092B-C50C-407E-A947-70E740481C1C}">
                <a14:useLocalDpi xmlns:a14="http://schemas.microsoft.com/office/drawing/2010/main" val="0"/>
              </a:ext>
            </a:extLst>
          </a:blip>
          <a:srcRect l="38824" r="24215"/>
          <a:stretch/>
        </p:blipFill>
        <p:spPr>
          <a:xfrm>
            <a:off x="7685740" y="0"/>
            <a:ext cx="4506260" cy="6858000"/>
          </a:xfrm>
          <a:prstGeom prst="rect">
            <a:avLst/>
          </a:prstGeom>
        </p:spPr>
      </p:pic>
      <p:sp>
        <p:nvSpPr>
          <p:cNvPr id="12" name="Speech Bubble: Rectangle 11">
            <a:extLst>
              <a:ext uri="{FF2B5EF4-FFF2-40B4-BE49-F238E27FC236}">
                <a16:creationId xmlns:a16="http://schemas.microsoft.com/office/drawing/2014/main" id="{24E20FBC-5A25-40AD-B5B6-B5DAC9840390}"/>
              </a:ext>
            </a:extLst>
          </p:cNvPr>
          <p:cNvSpPr/>
          <p:nvPr/>
        </p:nvSpPr>
        <p:spPr>
          <a:xfrm>
            <a:off x="6550211" y="681037"/>
            <a:ext cx="2605741" cy="872565"/>
          </a:xfrm>
          <a:prstGeom prst="wedgeRectCallout">
            <a:avLst>
              <a:gd name="adj1" fmla="val 78585"/>
              <a:gd name="adj2" fmla="val -511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Mr. Robot FTW ;)</a:t>
            </a:r>
          </a:p>
        </p:txBody>
      </p:sp>
    </p:spTree>
    <p:extLst>
      <p:ext uri="{BB962C8B-B14F-4D97-AF65-F5344CB8AC3E}">
        <p14:creationId xmlns:p14="http://schemas.microsoft.com/office/powerpoint/2010/main" val="262909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47860-C760-43C8-BC11-E6554BB035E7}"/>
              </a:ext>
            </a:extLst>
          </p:cNvPr>
          <p:cNvSpPr>
            <a:spLocks noGrp="1"/>
          </p:cNvSpPr>
          <p:nvPr>
            <p:ph type="title"/>
          </p:nvPr>
        </p:nvSpPr>
        <p:spPr>
          <a:xfrm>
            <a:off x="838200" y="365125"/>
            <a:ext cx="7241988" cy="1325563"/>
          </a:xfrm>
        </p:spPr>
        <p:txBody>
          <a:bodyPr/>
          <a:lstStyle/>
          <a:p>
            <a:r>
              <a:rPr lang="en-US" dirty="0"/>
              <a:t>Tailgating</a:t>
            </a:r>
          </a:p>
        </p:txBody>
      </p:sp>
      <p:sp>
        <p:nvSpPr>
          <p:cNvPr id="3" name="Content Placeholder 2">
            <a:extLst>
              <a:ext uri="{FF2B5EF4-FFF2-40B4-BE49-F238E27FC236}">
                <a16:creationId xmlns:a16="http://schemas.microsoft.com/office/drawing/2014/main" id="{8FB67A0E-49D8-4F0C-A492-8D753C78A2FB}"/>
              </a:ext>
            </a:extLst>
          </p:cNvPr>
          <p:cNvSpPr>
            <a:spLocks noGrp="1"/>
          </p:cNvSpPr>
          <p:nvPr>
            <p:ph idx="1"/>
          </p:nvPr>
        </p:nvSpPr>
        <p:spPr>
          <a:xfrm>
            <a:off x="838200" y="1825625"/>
            <a:ext cx="6130365" cy="4351338"/>
          </a:xfrm>
        </p:spPr>
        <p:txBody>
          <a:bodyPr/>
          <a:lstStyle/>
          <a:p>
            <a:pPr marL="0" indent="0">
              <a:buNone/>
            </a:pPr>
            <a:r>
              <a:rPr lang="en-US" dirty="0"/>
              <a:t>Technique used by penetration testers</a:t>
            </a:r>
          </a:p>
          <a:p>
            <a:pPr marL="0" indent="0">
              <a:buNone/>
            </a:pPr>
            <a:r>
              <a:rPr lang="en-US" dirty="0"/>
              <a:t>Goal: break into a secure facility</a:t>
            </a:r>
          </a:p>
          <a:p>
            <a:pPr lvl="1"/>
            <a:r>
              <a:rPr lang="en-US" dirty="0"/>
              <a:t>Security guards at the main entrance</a:t>
            </a:r>
          </a:p>
          <a:p>
            <a:pPr lvl="1"/>
            <a:r>
              <a:rPr lang="en-US" dirty="0"/>
              <a:t>All doors have keycard access control</a:t>
            </a:r>
          </a:p>
          <a:p>
            <a:pPr marL="0" indent="0">
              <a:buNone/>
            </a:pPr>
            <a:r>
              <a:rPr lang="en-US" dirty="0"/>
              <a:t>Idea:</a:t>
            </a:r>
          </a:p>
          <a:p>
            <a:pPr marL="627063" lvl="1" indent="-457200">
              <a:buFont typeface="+mj-lt"/>
              <a:buAutoNum type="arabicPeriod"/>
            </a:pPr>
            <a:r>
              <a:rPr lang="en-US" dirty="0"/>
              <a:t>Wait for an unsuspecting employee to open a door</a:t>
            </a:r>
          </a:p>
          <a:p>
            <a:pPr marL="627063" lvl="1" indent="-457200">
              <a:buFont typeface="+mj-lt"/>
              <a:buAutoNum type="arabicPeriod"/>
            </a:pPr>
            <a:r>
              <a:rPr lang="en-US" dirty="0"/>
              <a:t>Follow them inside</a:t>
            </a:r>
          </a:p>
          <a:p>
            <a:pPr marL="627063" lvl="1" indent="-457200">
              <a:buFont typeface="+mj-lt"/>
              <a:buAutoNum type="arabicPeriod"/>
            </a:pPr>
            <a:r>
              <a:rPr lang="en-US" dirty="0"/>
              <a:t>Leverages courtesy bias and ingroup bias</a:t>
            </a:r>
          </a:p>
        </p:txBody>
      </p:sp>
      <p:pic>
        <p:nvPicPr>
          <p:cNvPr id="5" name="Picture 4">
            <a:extLst>
              <a:ext uri="{FF2B5EF4-FFF2-40B4-BE49-F238E27FC236}">
                <a16:creationId xmlns:a16="http://schemas.microsoft.com/office/drawing/2014/main" id="{2ABFF282-82C2-4897-B70C-FE6142313D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4538" y="254000"/>
            <a:ext cx="4762500" cy="6350000"/>
          </a:xfrm>
          <a:prstGeom prst="rect">
            <a:avLst/>
          </a:prstGeom>
        </p:spPr>
      </p:pic>
    </p:spTree>
    <p:extLst>
      <p:ext uri="{BB962C8B-B14F-4D97-AF65-F5344CB8AC3E}">
        <p14:creationId xmlns:p14="http://schemas.microsoft.com/office/powerpoint/2010/main" val="36725034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9EC1E-0DAB-4259-A24A-F7D02C9875F9}"/>
              </a:ext>
            </a:extLst>
          </p:cNvPr>
          <p:cNvSpPr>
            <a:spLocks noGrp="1"/>
          </p:cNvSpPr>
          <p:nvPr>
            <p:ph type="title"/>
          </p:nvPr>
        </p:nvSpPr>
        <p:spPr/>
        <p:txBody>
          <a:bodyPr/>
          <a:lstStyle/>
          <a:p>
            <a:r>
              <a:rPr lang="en-US" dirty="0"/>
              <a:t>Scareware</a:t>
            </a:r>
          </a:p>
        </p:txBody>
      </p:sp>
      <p:sp>
        <p:nvSpPr>
          <p:cNvPr id="3" name="Content Placeholder 2">
            <a:extLst>
              <a:ext uri="{FF2B5EF4-FFF2-40B4-BE49-F238E27FC236}">
                <a16:creationId xmlns:a16="http://schemas.microsoft.com/office/drawing/2014/main" id="{BA533C84-8BFC-47BA-872B-E6307BAD52D0}"/>
              </a:ext>
            </a:extLst>
          </p:cNvPr>
          <p:cNvSpPr>
            <a:spLocks noGrp="1"/>
          </p:cNvSpPr>
          <p:nvPr>
            <p:ph idx="1"/>
          </p:nvPr>
        </p:nvSpPr>
        <p:spPr>
          <a:xfrm>
            <a:off x="838200" y="1825625"/>
            <a:ext cx="10515600" cy="4593104"/>
          </a:xfrm>
        </p:spPr>
        <p:txBody>
          <a:bodyPr/>
          <a:lstStyle/>
          <a:p>
            <a:pPr marL="0" indent="0">
              <a:buNone/>
            </a:pPr>
            <a:r>
              <a:rPr lang="en-US" dirty="0"/>
              <a:t>Attempts to convince the victim to install malware on their system</a:t>
            </a:r>
          </a:p>
          <a:p>
            <a:pPr marL="0" indent="0">
              <a:buNone/>
            </a:pPr>
            <a:r>
              <a:rPr lang="en-US" dirty="0"/>
              <a:t>Paradoxically, leverages people’s fears of security problems</a:t>
            </a:r>
          </a:p>
          <a:p>
            <a:pPr lvl="1"/>
            <a:r>
              <a:rPr lang="en-US" dirty="0"/>
              <a:t>Virus and malware infections</a:t>
            </a:r>
          </a:p>
          <a:p>
            <a:pPr lvl="1"/>
            <a:r>
              <a:rPr lang="en-US" dirty="0"/>
              <a:t>Data breaches</a:t>
            </a:r>
          </a:p>
          <a:p>
            <a:pPr marL="0" indent="0">
              <a:buNone/>
            </a:pPr>
            <a:r>
              <a:rPr lang="en-US" dirty="0"/>
              <a:t>Distributed via online ads and compromised websites</a:t>
            </a:r>
          </a:p>
          <a:p>
            <a:pPr marL="0" indent="0">
              <a:buNone/>
            </a:pPr>
            <a:r>
              <a:rPr lang="en-US" dirty="0"/>
              <a:t>Whole fake antivirus industry around these scams</a:t>
            </a:r>
            <a:endParaRPr lang="en-US" i="1" dirty="0"/>
          </a:p>
          <a:p>
            <a:pPr lvl="1"/>
            <a:r>
              <a:rPr lang="en-US" dirty="0"/>
              <a:t>Scareware companies have real customer support hotlines</a:t>
            </a:r>
          </a:p>
          <a:p>
            <a:pPr lvl="1"/>
            <a:r>
              <a:rPr lang="en-US" dirty="0"/>
              <a:t>Sometimes the products actually remove malware</a:t>
            </a:r>
          </a:p>
          <a:p>
            <a:pPr lvl="2"/>
            <a:r>
              <a:rPr lang="en-US" dirty="0"/>
              <a:t>But only from competing crime gangs ;)</a:t>
            </a:r>
          </a:p>
        </p:txBody>
      </p:sp>
    </p:spTree>
    <p:extLst>
      <p:ext uri="{BB962C8B-B14F-4D97-AF65-F5344CB8AC3E}">
        <p14:creationId xmlns:p14="http://schemas.microsoft.com/office/powerpoint/2010/main" val="353812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anim calcmode="lin" valueType="num">
                                      <p:cBhvr>
                                        <p:cTn id="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anim calcmode="lin" valueType="num">
                                      <p:cBhvr>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6" end="6"/>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anim calcmode="lin" valueType="num">
                                      <p:cBhvr>
                                        <p:cTn id="1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7" end="7"/>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anim calcmode="lin" valueType="num">
                                      <p:cBhvr>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4"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C75BA3-A4D5-424B-A833-26DBCADDA2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753" y="156100"/>
            <a:ext cx="9114118" cy="6545800"/>
          </a:xfrm>
          <a:prstGeom prst="rect">
            <a:avLst/>
          </a:prstGeom>
        </p:spPr>
      </p:pic>
      <p:sp>
        <p:nvSpPr>
          <p:cNvPr id="6" name="Speech Bubble: Rectangle 5">
            <a:extLst>
              <a:ext uri="{FF2B5EF4-FFF2-40B4-BE49-F238E27FC236}">
                <a16:creationId xmlns:a16="http://schemas.microsoft.com/office/drawing/2014/main" id="{EE3D3B91-03A0-4A6A-9F0F-012975FF0625}"/>
              </a:ext>
            </a:extLst>
          </p:cNvPr>
          <p:cNvSpPr/>
          <p:nvPr/>
        </p:nvSpPr>
        <p:spPr>
          <a:xfrm>
            <a:off x="83670" y="65741"/>
            <a:ext cx="2820894" cy="1380565"/>
          </a:xfrm>
          <a:prstGeom prst="wedgeRectCallout">
            <a:avLst>
              <a:gd name="adj1" fmla="val 47175"/>
              <a:gd name="adj2" fmla="val 6726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t>Context and framing: real security logos and product names</a:t>
            </a:r>
          </a:p>
        </p:txBody>
      </p:sp>
      <p:sp>
        <p:nvSpPr>
          <p:cNvPr id="7" name="Speech Bubble: Rectangle 6">
            <a:extLst>
              <a:ext uri="{FF2B5EF4-FFF2-40B4-BE49-F238E27FC236}">
                <a16:creationId xmlns:a16="http://schemas.microsoft.com/office/drawing/2014/main" id="{B166D05C-091C-4F15-A4FC-43F586F3DD01}"/>
              </a:ext>
            </a:extLst>
          </p:cNvPr>
          <p:cNvSpPr/>
          <p:nvPr/>
        </p:nvSpPr>
        <p:spPr>
          <a:xfrm>
            <a:off x="83670" y="2583721"/>
            <a:ext cx="2037977" cy="993588"/>
          </a:xfrm>
          <a:prstGeom prst="wedgeRectCallout">
            <a:avLst>
              <a:gd name="adj1" fmla="val 111984"/>
              <a:gd name="adj2" fmla="val 70269"/>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t>Urgency: you are infected!</a:t>
            </a:r>
          </a:p>
        </p:txBody>
      </p:sp>
      <p:sp>
        <p:nvSpPr>
          <p:cNvPr id="8" name="Speech Bubble: Rectangle 7">
            <a:extLst>
              <a:ext uri="{FF2B5EF4-FFF2-40B4-BE49-F238E27FC236}">
                <a16:creationId xmlns:a16="http://schemas.microsoft.com/office/drawing/2014/main" id="{E88452CD-1464-4A0D-9360-C8DC1E12DBB0}"/>
              </a:ext>
            </a:extLst>
          </p:cNvPr>
          <p:cNvSpPr/>
          <p:nvPr/>
        </p:nvSpPr>
        <p:spPr>
          <a:xfrm>
            <a:off x="9707282" y="2187388"/>
            <a:ext cx="2303930" cy="1345097"/>
          </a:xfrm>
          <a:prstGeom prst="wedgeRectCallout">
            <a:avLst>
              <a:gd name="adj1" fmla="val -39248"/>
              <a:gd name="adj2" fmla="val 7426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t>Familiarity: real-looking security dialogs</a:t>
            </a:r>
          </a:p>
        </p:txBody>
      </p:sp>
    </p:spTree>
    <p:extLst>
      <p:ext uri="{BB962C8B-B14F-4D97-AF65-F5344CB8AC3E}">
        <p14:creationId xmlns:p14="http://schemas.microsoft.com/office/powerpoint/2010/main" val="164542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2C734-B9A3-4EA0-B12D-DAA5987BD913}"/>
              </a:ext>
            </a:extLst>
          </p:cNvPr>
          <p:cNvSpPr>
            <a:spLocks noGrp="1"/>
          </p:cNvSpPr>
          <p:nvPr>
            <p:ph type="title"/>
          </p:nvPr>
        </p:nvSpPr>
        <p:spPr/>
        <p:txBody>
          <a:bodyPr/>
          <a:lstStyle/>
          <a:p>
            <a:r>
              <a:rPr lang="en-US" dirty="0"/>
              <a:t>Advance-fee Scams</a:t>
            </a:r>
          </a:p>
        </p:txBody>
      </p:sp>
      <p:sp>
        <p:nvSpPr>
          <p:cNvPr id="3" name="Content Placeholder 2">
            <a:extLst>
              <a:ext uri="{FF2B5EF4-FFF2-40B4-BE49-F238E27FC236}">
                <a16:creationId xmlns:a16="http://schemas.microsoft.com/office/drawing/2014/main" id="{1BB9FB7F-6E11-4A44-BDFC-D8C1E76AA307}"/>
              </a:ext>
            </a:extLst>
          </p:cNvPr>
          <p:cNvSpPr>
            <a:spLocks noGrp="1"/>
          </p:cNvSpPr>
          <p:nvPr>
            <p:ph idx="1"/>
          </p:nvPr>
        </p:nvSpPr>
        <p:spPr>
          <a:xfrm>
            <a:off x="838200" y="1825625"/>
            <a:ext cx="5257800" cy="4351338"/>
          </a:xfrm>
        </p:spPr>
        <p:txBody>
          <a:bodyPr/>
          <a:lstStyle/>
          <a:p>
            <a:pPr marL="0" indent="0">
              <a:buNone/>
            </a:pPr>
            <a:r>
              <a:rPr lang="en-US" dirty="0"/>
              <a:t>Also known as Nigerian prince or 419 scams</a:t>
            </a:r>
          </a:p>
          <a:p>
            <a:pPr lvl="1"/>
            <a:r>
              <a:rPr lang="en-US" dirty="0"/>
              <a:t>Known as the “Spanish prisoner” con in the 18</a:t>
            </a:r>
            <a:r>
              <a:rPr lang="en-US" baseline="30000" dirty="0"/>
              <a:t>th</a:t>
            </a:r>
            <a:r>
              <a:rPr lang="en-US" dirty="0"/>
              <a:t> century</a:t>
            </a:r>
          </a:p>
          <a:p>
            <a:pPr marL="0" indent="0">
              <a:buNone/>
            </a:pPr>
            <a:r>
              <a:rPr lang="en-US" dirty="0"/>
              <a:t>Attacker entices the victim with promise of huge financial reward</a:t>
            </a:r>
          </a:p>
          <a:p>
            <a:pPr marL="0" indent="0">
              <a:buNone/>
            </a:pPr>
            <a:r>
              <a:rPr lang="en-US" dirty="0"/>
              <a:t>But victim must pay a small fee up-front</a:t>
            </a:r>
          </a:p>
        </p:txBody>
      </p:sp>
      <p:pic>
        <p:nvPicPr>
          <p:cNvPr id="5" name="Picture 4">
            <a:extLst>
              <a:ext uri="{FF2B5EF4-FFF2-40B4-BE49-F238E27FC236}">
                <a16:creationId xmlns:a16="http://schemas.microsoft.com/office/drawing/2014/main" id="{BE75B857-5217-47E1-B221-A8D7144BEE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875" y="1343586"/>
            <a:ext cx="5953125" cy="4457700"/>
          </a:xfrm>
          <a:prstGeom prst="rect">
            <a:avLst/>
          </a:prstGeom>
        </p:spPr>
      </p:pic>
    </p:spTree>
    <p:extLst>
      <p:ext uri="{BB962C8B-B14F-4D97-AF65-F5344CB8AC3E}">
        <p14:creationId xmlns:p14="http://schemas.microsoft.com/office/powerpoint/2010/main" val="13582329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07B206-C74B-4A50-A784-88FCFC4643E3}"/>
              </a:ext>
            </a:extLst>
          </p:cNvPr>
          <p:cNvSpPr>
            <a:spLocks noGrp="1"/>
          </p:cNvSpPr>
          <p:nvPr>
            <p:ph idx="1"/>
          </p:nvPr>
        </p:nvSpPr>
        <p:spPr>
          <a:xfrm>
            <a:off x="119530" y="131481"/>
            <a:ext cx="11809506" cy="6239437"/>
          </a:xfrm>
        </p:spPr>
        <p:txBody>
          <a:bodyPr>
            <a:normAutofit fontScale="85000" lnSpcReduction="10000"/>
          </a:bodyPr>
          <a:lstStyle/>
          <a:p>
            <a:pPr marL="0" indent="0">
              <a:buNone/>
            </a:pPr>
            <a:r>
              <a:rPr lang="en-US" dirty="0"/>
              <a:t>REQUEST FOR ASSISTANCE-STRICTLY CONFIDENTIAL</a:t>
            </a:r>
          </a:p>
          <a:p>
            <a:pPr marL="0" indent="0">
              <a:buNone/>
            </a:pPr>
            <a:r>
              <a:rPr lang="en-US" dirty="0"/>
              <a:t>I am Dr. </a:t>
            </a:r>
            <a:r>
              <a:rPr lang="en-US" dirty="0" err="1"/>
              <a:t>Bakare</a:t>
            </a:r>
            <a:r>
              <a:rPr lang="en-US" dirty="0"/>
              <a:t> Tunde, the cousin of Nigerian Astronaut, Air Force Major Abacha Tunde. He was the first African in space when he made a secret flight to the Salyut 6 space station in 1979. He was on a later Soviet spaceflight, Soyuz T-16Z to the secret Soviet military space station Salyut 8T in 1989. He was stranded there in 1990 when the Soviet Union was dissolved. His other Soviet crew members returned to earth on the Soyuz T-16Z, but his place was taken up by return cargo. There have been occasional </a:t>
            </a:r>
            <a:r>
              <a:rPr lang="en-US" dirty="0" err="1"/>
              <a:t>Progrez</a:t>
            </a:r>
            <a:r>
              <a:rPr lang="en-US" dirty="0"/>
              <a:t> supply flights to keep him going since that time. He is in good humor, but wants to come home.</a:t>
            </a:r>
          </a:p>
          <a:p>
            <a:pPr marL="0" indent="0">
              <a:buNone/>
            </a:pPr>
            <a:r>
              <a:rPr lang="en-US" dirty="0"/>
              <a:t>In the 14-years since he has been on the station, he has accumulated flight pay and interest amounting to almost $ 15,000,000 American Dollars. This is held in a trust at the Lagos National Savings and Trust Association. If we can obtain access to this money, we can place a down payment with the Russian Space Authorities for a Soyuz return flight to bring him back to Earth. I am told this will cost $ 3,000,000 American Dollars. In order to access the his trust fund we need your assistance.</a:t>
            </a:r>
          </a:p>
          <a:p>
            <a:pPr marL="0" indent="0">
              <a:buNone/>
            </a:pPr>
            <a:r>
              <a:rPr lang="en-US" dirty="0"/>
              <a:t>Consequently, my colleagues and I are willing to transfer the total amount to your account or subsequent disbursement, since we as civil servants are prohibited by the Code of Conduct Bureau (Civil Service Laws) from opening and/ or operating foreign accounts in our names.</a:t>
            </a:r>
          </a:p>
          <a:p>
            <a:pPr marL="0" indent="0">
              <a:buNone/>
            </a:pPr>
            <a:r>
              <a:rPr lang="en-US" dirty="0"/>
              <a:t>Needless to say, the trust reposed on you at this juncture is enormous. In return, we have agreed to offer you 20 percent of the transferred sum…</a:t>
            </a:r>
          </a:p>
        </p:txBody>
      </p:sp>
      <p:sp>
        <p:nvSpPr>
          <p:cNvPr id="4" name="Rectangle 3">
            <a:extLst>
              <a:ext uri="{FF2B5EF4-FFF2-40B4-BE49-F238E27FC236}">
                <a16:creationId xmlns:a16="http://schemas.microsoft.com/office/drawing/2014/main" id="{4638D2E7-752A-48CE-8B4A-CEC52E5DB5F2}"/>
              </a:ext>
            </a:extLst>
          </p:cNvPr>
          <p:cNvSpPr/>
          <p:nvPr/>
        </p:nvSpPr>
        <p:spPr>
          <a:xfrm>
            <a:off x="5265271" y="6488668"/>
            <a:ext cx="6968564" cy="307777"/>
          </a:xfrm>
          <a:prstGeom prst="rect">
            <a:avLst/>
          </a:prstGeom>
        </p:spPr>
        <p:txBody>
          <a:bodyPr wrap="square">
            <a:spAutoFit/>
          </a:bodyPr>
          <a:lstStyle/>
          <a:p>
            <a:r>
              <a:rPr lang="en-US" sz="1400" dirty="0"/>
              <a:t>https://gizmodo.com/we-found-the-best-nigerian-prince-email-scam-in-the-gal-1758786973</a:t>
            </a:r>
          </a:p>
        </p:txBody>
      </p:sp>
    </p:spTree>
    <p:extLst>
      <p:ext uri="{BB962C8B-B14F-4D97-AF65-F5344CB8AC3E}">
        <p14:creationId xmlns:p14="http://schemas.microsoft.com/office/powerpoint/2010/main" val="34961570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9F1D1-0DEB-420C-BDD4-2A44B665E9AE}"/>
              </a:ext>
            </a:extLst>
          </p:cNvPr>
          <p:cNvSpPr>
            <a:spLocks noGrp="1"/>
          </p:cNvSpPr>
          <p:nvPr>
            <p:ph type="title"/>
          </p:nvPr>
        </p:nvSpPr>
        <p:spPr>
          <a:xfrm>
            <a:off x="838200" y="365125"/>
            <a:ext cx="6273800" cy="1325563"/>
          </a:xfrm>
        </p:spPr>
        <p:txBody>
          <a:bodyPr/>
          <a:lstStyle/>
          <a:p>
            <a:r>
              <a:rPr lang="en-US" dirty="0"/>
              <a:t>Phishing</a:t>
            </a:r>
          </a:p>
        </p:txBody>
      </p:sp>
      <p:sp>
        <p:nvSpPr>
          <p:cNvPr id="3" name="Content Placeholder 2">
            <a:extLst>
              <a:ext uri="{FF2B5EF4-FFF2-40B4-BE49-F238E27FC236}">
                <a16:creationId xmlns:a16="http://schemas.microsoft.com/office/drawing/2014/main" id="{C9AD99F6-96B5-4082-B193-74C3788F9689}"/>
              </a:ext>
            </a:extLst>
          </p:cNvPr>
          <p:cNvSpPr>
            <a:spLocks noGrp="1"/>
          </p:cNvSpPr>
          <p:nvPr>
            <p:ph idx="1"/>
          </p:nvPr>
        </p:nvSpPr>
        <p:spPr>
          <a:xfrm>
            <a:off x="838200" y="1825625"/>
            <a:ext cx="6273800" cy="4951693"/>
          </a:xfrm>
        </p:spPr>
        <p:txBody>
          <a:bodyPr/>
          <a:lstStyle/>
          <a:p>
            <a:pPr marL="0" indent="0">
              <a:buNone/>
            </a:pPr>
            <a:r>
              <a:rPr lang="en-US" dirty="0"/>
              <a:t>Attempts to coerce sensitive info from targets</a:t>
            </a:r>
          </a:p>
          <a:p>
            <a:pPr marL="0" indent="0">
              <a:buNone/>
            </a:pPr>
            <a:r>
              <a:rPr lang="en-US" dirty="0"/>
              <a:t>Spread via email, SMS, messaging apps</a:t>
            </a:r>
          </a:p>
          <a:p>
            <a:pPr lvl="1"/>
            <a:r>
              <a:rPr lang="en-US" dirty="0"/>
              <a:t>Careful framing</a:t>
            </a:r>
          </a:p>
          <a:p>
            <a:pPr lvl="2"/>
            <a:r>
              <a:rPr lang="en-US" dirty="0"/>
              <a:t>Banks, social networks, webmail</a:t>
            </a:r>
          </a:p>
          <a:p>
            <a:pPr lvl="1"/>
            <a:r>
              <a:rPr lang="en-US" dirty="0"/>
              <a:t>Leverages urgency</a:t>
            </a:r>
          </a:p>
          <a:p>
            <a:pPr lvl="2"/>
            <a:r>
              <a:rPr lang="en-US" dirty="0"/>
              <a:t>“You will lose access to your account!”</a:t>
            </a:r>
          </a:p>
          <a:p>
            <a:pPr marL="0" indent="0">
              <a:buNone/>
            </a:pPr>
            <a:r>
              <a:rPr lang="en-US" dirty="0"/>
              <a:t>Trick the victim into visiting a carefully constructed landing page</a:t>
            </a:r>
          </a:p>
          <a:p>
            <a:pPr lvl="1"/>
            <a:r>
              <a:rPr lang="en-US" dirty="0"/>
              <a:t>User inputs sensitive info</a:t>
            </a:r>
          </a:p>
          <a:p>
            <a:pPr lvl="1"/>
            <a:r>
              <a:rPr lang="en-US" dirty="0"/>
              <a:t>Passwords, social security numbers, credit cards, bank accounts, etc.</a:t>
            </a:r>
          </a:p>
        </p:txBody>
      </p:sp>
      <p:pic>
        <p:nvPicPr>
          <p:cNvPr id="5" name="Picture 4">
            <a:extLst>
              <a:ext uri="{FF2B5EF4-FFF2-40B4-BE49-F238E27FC236}">
                <a16:creationId xmlns:a16="http://schemas.microsoft.com/office/drawing/2014/main" id="{120277EA-549E-4CCD-9D62-846760EC5F7A}"/>
              </a:ext>
            </a:extLst>
          </p:cNvPr>
          <p:cNvPicPr>
            <a:picLocks noChangeAspect="1"/>
          </p:cNvPicPr>
          <p:nvPr/>
        </p:nvPicPr>
        <p:blipFill rotWithShape="1">
          <a:blip r:embed="rId2">
            <a:extLst>
              <a:ext uri="{28A0092B-C50C-407E-A947-70E740481C1C}">
                <a14:useLocalDpi xmlns:a14="http://schemas.microsoft.com/office/drawing/2010/main" val="0"/>
              </a:ext>
            </a:extLst>
          </a:blip>
          <a:srcRect l="34411" r="17059"/>
          <a:stretch/>
        </p:blipFill>
        <p:spPr>
          <a:xfrm>
            <a:off x="7757459" y="0"/>
            <a:ext cx="4434541" cy="6858000"/>
          </a:xfrm>
          <a:prstGeom prst="rect">
            <a:avLst/>
          </a:prstGeom>
        </p:spPr>
      </p:pic>
    </p:spTree>
    <p:extLst>
      <p:ext uri="{BB962C8B-B14F-4D97-AF65-F5344CB8AC3E}">
        <p14:creationId xmlns:p14="http://schemas.microsoft.com/office/powerpoint/2010/main" val="38168303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99F103-B193-4760-83D3-D2675817A8F6}"/>
              </a:ext>
            </a:extLst>
          </p:cNvPr>
          <p:cNvSpPr>
            <a:spLocks noGrp="1"/>
          </p:cNvSpPr>
          <p:nvPr>
            <p:ph type="title"/>
          </p:nvPr>
        </p:nvSpPr>
        <p:spPr>
          <a:xfrm>
            <a:off x="839788" y="457200"/>
            <a:ext cx="3932237" cy="1377576"/>
          </a:xfrm>
        </p:spPr>
        <p:txBody>
          <a:bodyPr/>
          <a:lstStyle/>
          <a:p>
            <a:r>
              <a:rPr lang="en-US" dirty="0"/>
              <a:t>John Podesta Phishing Email</a:t>
            </a:r>
          </a:p>
        </p:txBody>
      </p:sp>
      <p:sp>
        <p:nvSpPr>
          <p:cNvPr id="8" name="Text Placeholder 7">
            <a:extLst>
              <a:ext uri="{FF2B5EF4-FFF2-40B4-BE49-F238E27FC236}">
                <a16:creationId xmlns:a16="http://schemas.microsoft.com/office/drawing/2014/main" id="{DC1336E7-BDF5-4EB0-8977-B91D7D479390}"/>
              </a:ext>
            </a:extLst>
          </p:cNvPr>
          <p:cNvSpPr>
            <a:spLocks noGrp="1"/>
          </p:cNvSpPr>
          <p:nvPr>
            <p:ph type="body" sz="half" idx="2"/>
          </p:nvPr>
        </p:nvSpPr>
        <p:spPr>
          <a:xfrm>
            <a:off x="839788" y="2057399"/>
            <a:ext cx="3932237" cy="4250933"/>
          </a:xfrm>
        </p:spPr>
        <p:txBody>
          <a:bodyPr>
            <a:normAutofit/>
          </a:bodyPr>
          <a:lstStyle/>
          <a:p>
            <a:pPr marL="342900" indent="-342900">
              <a:buFont typeface="Arial" panose="020B0604020202020204" pitchFamily="34" charset="0"/>
              <a:buChar char="•"/>
            </a:pPr>
            <a:r>
              <a:rPr lang="en-US" sz="2000" dirty="0"/>
              <a:t>Sent by Russian intelligence to Clinton campaign staffers</a:t>
            </a:r>
          </a:p>
          <a:p>
            <a:pPr marL="342900" indent="-342900">
              <a:buFont typeface="Arial" panose="020B0604020202020204" pitchFamily="34" charset="0"/>
              <a:buChar char="•"/>
            </a:pPr>
            <a:r>
              <a:rPr lang="en-US" sz="2000" dirty="0"/>
              <a:t>Podesta (campaign manager) asked IT if the mail was legit</a:t>
            </a:r>
          </a:p>
          <a:p>
            <a:pPr marL="342900" indent="-342900">
              <a:buFont typeface="Arial" panose="020B0604020202020204" pitchFamily="34" charset="0"/>
              <a:buChar char="•"/>
            </a:pPr>
            <a:r>
              <a:rPr lang="en-US" sz="2000" dirty="0"/>
              <a:t>IT erroneously responded “this is a legitimate email”</a:t>
            </a:r>
          </a:p>
          <a:p>
            <a:pPr marL="342900" indent="-342900">
              <a:buFont typeface="Arial" panose="020B0604020202020204" pitchFamily="34" charset="0"/>
              <a:buChar char="•"/>
            </a:pPr>
            <a:r>
              <a:rPr lang="en-US" sz="2000" dirty="0"/>
              <a:t>Account compromised; emails dumped to Wikileaks</a:t>
            </a:r>
          </a:p>
          <a:p>
            <a:pPr marL="342900" indent="-342900">
              <a:buFont typeface="Arial" panose="020B0604020202020204" pitchFamily="34" charset="0"/>
              <a:buChar char="•"/>
            </a:pPr>
            <a:r>
              <a:rPr lang="en-US" sz="2000" dirty="0"/>
              <a:t>Massive political scandal</a:t>
            </a:r>
          </a:p>
        </p:txBody>
      </p:sp>
      <p:pic>
        <p:nvPicPr>
          <p:cNvPr id="9" name="Content Placeholder 8">
            <a:extLst>
              <a:ext uri="{FF2B5EF4-FFF2-40B4-BE49-F238E27FC236}">
                <a16:creationId xmlns:a16="http://schemas.microsoft.com/office/drawing/2014/main" id="{54B222F8-5D27-43F1-BA15-E180D6A071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68020" y="174625"/>
            <a:ext cx="6240501" cy="6683375"/>
          </a:xfrm>
          <a:prstGeom prst="rect">
            <a:avLst/>
          </a:prstGeom>
        </p:spPr>
      </p:pic>
      <p:sp>
        <p:nvSpPr>
          <p:cNvPr id="10" name="Rectangle 9">
            <a:extLst>
              <a:ext uri="{FF2B5EF4-FFF2-40B4-BE49-F238E27FC236}">
                <a16:creationId xmlns:a16="http://schemas.microsoft.com/office/drawing/2014/main" id="{DD53610F-54C0-4532-969D-A144104736AE}"/>
              </a:ext>
            </a:extLst>
          </p:cNvPr>
          <p:cNvSpPr/>
          <p:nvPr/>
        </p:nvSpPr>
        <p:spPr>
          <a:xfrm>
            <a:off x="5468020" y="1751106"/>
            <a:ext cx="902898" cy="424329"/>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D4E9FF9-C7B4-448E-A115-9F91090EF563}"/>
              </a:ext>
            </a:extLst>
          </p:cNvPr>
          <p:cNvSpPr/>
          <p:nvPr/>
        </p:nvSpPr>
        <p:spPr>
          <a:xfrm>
            <a:off x="5468019" y="3025588"/>
            <a:ext cx="2743651" cy="1128059"/>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B3CC777-DE13-4602-A817-89168B4E2C5D}"/>
              </a:ext>
            </a:extLst>
          </p:cNvPr>
          <p:cNvSpPr/>
          <p:nvPr/>
        </p:nvSpPr>
        <p:spPr>
          <a:xfrm>
            <a:off x="5468019" y="5091953"/>
            <a:ext cx="3371182" cy="413870"/>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868579A-3599-4EC2-8920-1880DCC1687C}"/>
              </a:ext>
            </a:extLst>
          </p:cNvPr>
          <p:cNvSpPr/>
          <p:nvPr/>
        </p:nvSpPr>
        <p:spPr>
          <a:xfrm>
            <a:off x="5468020" y="128401"/>
            <a:ext cx="4136168" cy="424329"/>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31122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1786-35DE-4808-A713-8433DC2CE78D}"/>
              </a:ext>
            </a:extLst>
          </p:cNvPr>
          <p:cNvSpPr>
            <a:spLocks noGrp="1"/>
          </p:cNvSpPr>
          <p:nvPr>
            <p:ph type="title"/>
          </p:nvPr>
        </p:nvSpPr>
        <p:spPr/>
        <p:txBody>
          <a:bodyPr/>
          <a:lstStyle/>
          <a:p>
            <a:r>
              <a:rPr lang="en-US" dirty="0"/>
              <a:t>Spear Phishing</a:t>
            </a:r>
          </a:p>
        </p:txBody>
      </p:sp>
      <p:sp>
        <p:nvSpPr>
          <p:cNvPr id="3" name="Content Placeholder 2">
            <a:extLst>
              <a:ext uri="{FF2B5EF4-FFF2-40B4-BE49-F238E27FC236}">
                <a16:creationId xmlns:a16="http://schemas.microsoft.com/office/drawing/2014/main" id="{E9005547-31A9-43E6-A6A3-79B15A2F8916}"/>
              </a:ext>
            </a:extLst>
          </p:cNvPr>
          <p:cNvSpPr>
            <a:spLocks noGrp="1"/>
          </p:cNvSpPr>
          <p:nvPr>
            <p:ph idx="1"/>
          </p:nvPr>
        </p:nvSpPr>
        <p:spPr/>
        <p:txBody>
          <a:bodyPr/>
          <a:lstStyle/>
          <a:p>
            <a:pPr marL="0" indent="0">
              <a:buNone/>
            </a:pPr>
            <a:r>
              <a:rPr lang="en-US" dirty="0"/>
              <a:t>Advanced form of phishing</a:t>
            </a:r>
          </a:p>
          <a:p>
            <a:pPr marL="0" indent="0">
              <a:buNone/>
            </a:pPr>
            <a:r>
              <a:rPr lang="en-US" dirty="0"/>
              <a:t>Highly targeted emails sent to high-value victims</a:t>
            </a:r>
          </a:p>
          <a:p>
            <a:pPr lvl="1"/>
            <a:r>
              <a:rPr lang="en-US" dirty="0"/>
              <a:t>Includes many details about the target</a:t>
            </a:r>
          </a:p>
          <a:p>
            <a:pPr lvl="1"/>
            <a:r>
              <a:rPr lang="en-US" dirty="0"/>
              <a:t>Does not trigger spam filters</a:t>
            </a:r>
          </a:p>
          <a:p>
            <a:pPr marL="0" indent="0">
              <a:buNone/>
            </a:pPr>
            <a:r>
              <a:rPr lang="en-US" dirty="0"/>
              <a:t>Very challenging to detect by people and anomaly detectors</a:t>
            </a:r>
          </a:p>
          <a:p>
            <a:pPr lvl="1"/>
            <a:r>
              <a:rPr lang="en-US" dirty="0"/>
              <a:t>May be sent from hacked, legit email accounts</a:t>
            </a:r>
          </a:p>
          <a:p>
            <a:pPr lvl="1"/>
            <a:r>
              <a:rPr lang="en-US" dirty="0"/>
              <a:t>Or may use crafted domain names</a:t>
            </a:r>
          </a:p>
          <a:p>
            <a:pPr lvl="2"/>
            <a:r>
              <a:rPr lang="en-US" dirty="0"/>
              <a:t>E.g. googlemail.com</a:t>
            </a:r>
          </a:p>
        </p:txBody>
      </p:sp>
    </p:spTree>
    <p:extLst>
      <p:ext uri="{BB962C8B-B14F-4D97-AF65-F5344CB8AC3E}">
        <p14:creationId xmlns:p14="http://schemas.microsoft.com/office/powerpoint/2010/main" val="18524760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0E199-3263-4D54-9E66-FB4BFA337D3F}"/>
              </a:ext>
            </a:extLst>
          </p:cNvPr>
          <p:cNvSpPr>
            <a:spLocks noGrp="1"/>
          </p:cNvSpPr>
          <p:nvPr>
            <p:ph type="title"/>
          </p:nvPr>
        </p:nvSpPr>
        <p:spPr/>
        <p:txBody>
          <a:bodyPr/>
          <a:lstStyle/>
          <a:p>
            <a:r>
              <a:rPr lang="en-US" dirty="0"/>
              <a:t>CEO Fraud</a:t>
            </a:r>
          </a:p>
        </p:txBody>
      </p:sp>
      <p:sp>
        <p:nvSpPr>
          <p:cNvPr id="3" name="Content Placeholder 2">
            <a:extLst>
              <a:ext uri="{FF2B5EF4-FFF2-40B4-BE49-F238E27FC236}">
                <a16:creationId xmlns:a16="http://schemas.microsoft.com/office/drawing/2014/main" id="{7580614E-548A-4E44-B343-EC1532EB9BAC}"/>
              </a:ext>
            </a:extLst>
          </p:cNvPr>
          <p:cNvSpPr>
            <a:spLocks noGrp="1"/>
          </p:cNvSpPr>
          <p:nvPr>
            <p:ph idx="1"/>
          </p:nvPr>
        </p:nvSpPr>
        <p:spPr>
          <a:xfrm>
            <a:off x="838200" y="1825625"/>
            <a:ext cx="10515600" cy="4742516"/>
          </a:xfrm>
        </p:spPr>
        <p:txBody>
          <a:bodyPr/>
          <a:lstStyle/>
          <a:p>
            <a:pPr marL="0" indent="0">
              <a:buNone/>
            </a:pPr>
            <a:r>
              <a:rPr lang="en-US" dirty="0"/>
              <a:t>Specific type of spear phishing</a:t>
            </a:r>
          </a:p>
          <a:p>
            <a:pPr marL="0" indent="0">
              <a:buNone/>
            </a:pPr>
            <a:r>
              <a:rPr lang="en-US" dirty="0"/>
              <a:t>Targets employees with access to corporate bank accounts</a:t>
            </a:r>
          </a:p>
          <a:p>
            <a:pPr lvl="1"/>
            <a:r>
              <a:rPr lang="en-US" dirty="0"/>
              <a:t>Attacker impersonates the company CEO</a:t>
            </a:r>
          </a:p>
          <a:p>
            <a:pPr lvl="1"/>
            <a:r>
              <a:rPr lang="en-US" dirty="0"/>
              <a:t>Asks that money be wired to the attacker’s bank account</a:t>
            </a:r>
          </a:p>
          <a:p>
            <a:pPr marL="0" indent="0">
              <a:buNone/>
            </a:pPr>
            <a:r>
              <a:rPr lang="en-US" dirty="0"/>
              <a:t>Exploits many cognitive biases</a:t>
            </a:r>
          </a:p>
          <a:p>
            <a:pPr lvl="1"/>
            <a:r>
              <a:rPr lang="en-US" dirty="0"/>
              <a:t>Context and framing – Uses real names, jargon, and writing style</a:t>
            </a:r>
          </a:p>
          <a:p>
            <a:pPr lvl="1"/>
            <a:r>
              <a:rPr lang="en-US" dirty="0"/>
              <a:t>Authority bias – orders from the CEO</a:t>
            </a:r>
          </a:p>
          <a:p>
            <a:pPr lvl="1"/>
            <a:r>
              <a:rPr lang="en-US" dirty="0"/>
              <a:t>Creates a sense of urgency – “payment is late, send right away”</a:t>
            </a:r>
          </a:p>
          <a:p>
            <a:pPr marL="0" indent="0">
              <a:buNone/>
            </a:pPr>
            <a:r>
              <a:rPr lang="en-US" dirty="0"/>
              <a:t>Attacker may follow-up with more emails or calls</a:t>
            </a:r>
          </a:p>
          <a:p>
            <a:pPr lvl="1"/>
            <a:r>
              <a:rPr lang="en-US" dirty="0"/>
              <a:t>Further increases the sophistication of the attack</a:t>
            </a:r>
          </a:p>
          <a:p>
            <a:pPr lvl="1"/>
            <a:endParaRPr lang="en-US" dirty="0"/>
          </a:p>
        </p:txBody>
      </p:sp>
    </p:spTree>
    <p:extLst>
      <p:ext uri="{BB962C8B-B14F-4D97-AF65-F5344CB8AC3E}">
        <p14:creationId xmlns:p14="http://schemas.microsoft.com/office/powerpoint/2010/main" val="323232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anim calcmode="lin" valueType="num">
                                      <p:cBhvr>
                                        <p:cTn id="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anim calcmode="lin" valueType="num">
                                      <p:cBhvr>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anim calcmode="lin" valueType="num">
                                      <p:cBhvr>
                                        <p:cTn id="1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anim calcmode="lin" valueType="num">
                                      <p:cBhvr>
                                        <p:cTn id="2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4"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anim calcmode="lin" valueType="num">
                                      <p:cBhvr>
                                        <p:cTn id="30"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8" end="8"/>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anim calcmode="lin" valueType="num">
                                      <p:cBhvr>
                                        <p:cTn id="3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5F4227E-C4AC-4215-A070-445BDF690F6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498074" y="0"/>
            <a:ext cx="5346914" cy="3352800"/>
          </a:xfrm>
        </p:spPr>
      </p:pic>
      <p:pic>
        <p:nvPicPr>
          <p:cNvPr id="9" name="Picture 8">
            <a:extLst>
              <a:ext uri="{FF2B5EF4-FFF2-40B4-BE49-F238E27FC236}">
                <a16:creationId xmlns:a16="http://schemas.microsoft.com/office/drawing/2014/main" id="{0FF93E82-5ABF-4CEE-90F4-ED137FEC0DE7}"/>
              </a:ext>
            </a:extLst>
          </p:cNvPr>
          <p:cNvPicPr>
            <a:picLocks noChangeAspect="1"/>
          </p:cNvPicPr>
          <p:nvPr/>
        </p:nvPicPr>
        <p:blipFill rotWithShape="1">
          <a:blip r:embed="rId3">
            <a:extLst>
              <a:ext uri="{28A0092B-C50C-407E-A947-70E740481C1C}">
                <a14:useLocalDpi xmlns:a14="http://schemas.microsoft.com/office/drawing/2010/main" val="0"/>
              </a:ext>
            </a:extLst>
          </a:blip>
          <a:srcRect t="13111" r="5389" b="3777"/>
          <a:stretch/>
        </p:blipFill>
        <p:spPr>
          <a:xfrm>
            <a:off x="5853603" y="1"/>
            <a:ext cx="5728798" cy="3352800"/>
          </a:xfrm>
          <a:prstGeom prst="rect">
            <a:avLst/>
          </a:prstGeom>
        </p:spPr>
      </p:pic>
      <p:pic>
        <p:nvPicPr>
          <p:cNvPr id="11" name="Picture 10">
            <a:extLst>
              <a:ext uri="{FF2B5EF4-FFF2-40B4-BE49-F238E27FC236}">
                <a16:creationId xmlns:a16="http://schemas.microsoft.com/office/drawing/2014/main" id="{AC312E4C-725E-4CD3-B770-2B6EC6378F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460" y="3352800"/>
            <a:ext cx="5355528" cy="3505200"/>
          </a:xfrm>
          <a:prstGeom prst="rect">
            <a:avLst/>
          </a:prstGeom>
        </p:spPr>
      </p:pic>
      <p:pic>
        <p:nvPicPr>
          <p:cNvPr id="13" name="Picture 12">
            <a:extLst>
              <a:ext uri="{FF2B5EF4-FFF2-40B4-BE49-F238E27FC236}">
                <a16:creationId xmlns:a16="http://schemas.microsoft.com/office/drawing/2014/main" id="{80E3484F-1D90-4129-A543-8BD4DC152141}"/>
              </a:ext>
            </a:extLst>
          </p:cNvPr>
          <p:cNvPicPr>
            <a:picLocks noChangeAspect="1"/>
          </p:cNvPicPr>
          <p:nvPr/>
        </p:nvPicPr>
        <p:blipFill rotWithShape="1">
          <a:blip r:embed="rId5">
            <a:extLst>
              <a:ext uri="{28A0092B-C50C-407E-A947-70E740481C1C}">
                <a14:useLocalDpi xmlns:a14="http://schemas.microsoft.com/office/drawing/2010/main" val="0"/>
              </a:ext>
            </a:extLst>
          </a:blip>
          <a:srcRect b="8359"/>
          <a:stretch/>
        </p:blipFill>
        <p:spPr>
          <a:xfrm>
            <a:off x="5844988" y="3352800"/>
            <a:ext cx="5737413" cy="3505199"/>
          </a:xfrm>
          <a:prstGeom prst="rect">
            <a:avLst/>
          </a:prstGeom>
        </p:spPr>
      </p:pic>
      <p:sp>
        <p:nvSpPr>
          <p:cNvPr id="14" name="Rectangle 13">
            <a:extLst>
              <a:ext uri="{FF2B5EF4-FFF2-40B4-BE49-F238E27FC236}">
                <a16:creationId xmlns:a16="http://schemas.microsoft.com/office/drawing/2014/main" id="{B3D26930-0801-41C6-87A4-3FC59F95E1D9}"/>
              </a:ext>
            </a:extLst>
          </p:cNvPr>
          <p:cNvSpPr/>
          <p:nvPr/>
        </p:nvSpPr>
        <p:spPr>
          <a:xfrm>
            <a:off x="107577" y="89648"/>
            <a:ext cx="2617694" cy="5737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Raw sensory input</a:t>
            </a:r>
          </a:p>
        </p:txBody>
      </p:sp>
      <p:sp>
        <p:nvSpPr>
          <p:cNvPr id="15" name="Rectangle 14">
            <a:extLst>
              <a:ext uri="{FF2B5EF4-FFF2-40B4-BE49-F238E27FC236}">
                <a16:creationId xmlns:a16="http://schemas.microsoft.com/office/drawing/2014/main" id="{D3EB3406-F77C-4163-B190-25FD934DFBF3}"/>
              </a:ext>
            </a:extLst>
          </p:cNvPr>
          <p:cNvSpPr/>
          <p:nvPr/>
        </p:nvSpPr>
        <p:spPr>
          <a:xfrm>
            <a:off x="4536141" y="2592295"/>
            <a:ext cx="2617694" cy="5737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Physical context</a:t>
            </a:r>
          </a:p>
        </p:txBody>
      </p:sp>
      <p:sp>
        <p:nvSpPr>
          <p:cNvPr id="16" name="Rectangle 15">
            <a:extLst>
              <a:ext uri="{FF2B5EF4-FFF2-40B4-BE49-F238E27FC236}">
                <a16:creationId xmlns:a16="http://schemas.microsoft.com/office/drawing/2014/main" id="{847E70B4-9AA4-454A-AB22-3B1B5669F3C9}"/>
              </a:ext>
            </a:extLst>
          </p:cNvPr>
          <p:cNvSpPr/>
          <p:nvPr/>
        </p:nvSpPr>
        <p:spPr>
          <a:xfrm>
            <a:off x="8839200" y="2211295"/>
            <a:ext cx="2617694" cy="5737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Social context</a:t>
            </a:r>
          </a:p>
        </p:txBody>
      </p:sp>
      <p:sp>
        <p:nvSpPr>
          <p:cNvPr id="17" name="Rectangle 16">
            <a:extLst>
              <a:ext uri="{FF2B5EF4-FFF2-40B4-BE49-F238E27FC236}">
                <a16:creationId xmlns:a16="http://schemas.microsoft.com/office/drawing/2014/main" id="{668D4273-E251-4E13-ABB7-B92BC6431AEB}"/>
              </a:ext>
            </a:extLst>
          </p:cNvPr>
          <p:cNvSpPr/>
          <p:nvPr/>
        </p:nvSpPr>
        <p:spPr>
          <a:xfrm>
            <a:off x="185271" y="6084047"/>
            <a:ext cx="5079999" cy="5737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Symbolic interpretation and reasoning </a:t>
            </a:r>
          </a:p>
        </p:txBody>
      </p:sp>
      <p:sp>
        <p:nvSpPr>
          <p:cNvPr id="18" name="Rectangle 17">
            <a:extLst>
              <a:ext uri="{FF2B5EF4-FFF2-40B4-BE49-F238E27FC236}">
                <a16:creationId xmlns:a16="http://schemas.microsoft.com/office/drawing/2014/main" id="{3A66FCFB-EFD9-408D-BD39-17CC57885D59}"/>
              </a:ext>
            </a:extLst>
          </p:cNvPr>
          <p:cNvSpPr/>
          <p:nvPr/>
        </p:nvSpPr>
        <p:spPr>
          <a:xfrm>
            <a:off x="9221160" y="6131860"/>
            <a:ext cx="2782047" cy="5737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Internal monolog</a:t>
            </a:r>
          </a:p>
        </p:txBody>
      </p:sp>
    </p:spTree>
    <p:extLst>
      <p:ext uri="{BB962C8B-B14F-4D97-AF65-F5344CB8AC3E}">
        <p14:creationId xmlns:p14="http://schemas.microsoft.com/office/powerpoint/2010/main" val="368509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anim calcmode="lin" valueType="num">
                                      <p:cBhvr>
                                        <p:cTn id="15" dur="500" fill="hold"/>
                                        <p:tgtEl>
                                          <p:spTgt spid="15"/>
                                        </p:tgtEl>
                                        <p:attrNameLst>
                                          <p:attrName>ppt_x</p:attrName>
                                        </p:attrNameLst>
                                      </p:cBhvr>
                                      <p:tavLst>
                                        <p:tav tm="0">
                                          <p:val>
                                            <p:strVal val="#ppt_x"/>
                                          </p:val>
                                        </p:tav>
                                        <p:tav tm="100000">
                                          <p:val>
                                            <p:strVal val="#ppt_x"/>
                                          </p:val>
                                        </p:tav>
                                      </p:tavLst>
                                    </p:anim>
                                    <p:anim calcmode="lin" valueType="num">
                                      <p:cBhvr>
                                        <p:cTn id="16"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anim calcmode="lin" valueType="num">
                                      <p:cBhvr>
                                        <p:cTn id="22" dur="500" fill="hold"/>
                                        <p:tgtEl>
                                          <p:spTgt spid="16"/>
                                        </p:tgtEl>
                                        <p:attrNameLst>
                                          <p:attrName>ppt_x</p:attrName>
                                        </p:attrNameLst>
                                      </p:cBhvr>
                                      <p:tavLst>
                                        <p:tav tm="0">
                                          <p:val>
                                            <p:strVal val="#ppt_x"/>
                                          </p:val>
                                        </p:tav>
                                        <p:tav tm="100000">
                                          <p:val>
                                            <p:strVal val="#ppt_x"/>
                                          </p:val>
                                        </p:tav>
                                      </p:tavLst>
                                    </p:anim>
                                    <p:anim calcmode="lin" valueType="num">
                                      <p:cBhvr>
                                        <p:cTn id="2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anim calcmode="lin" valueType="num">
                                      <p:cBhvr>
                                        <p:cTn id="29" dur="500" fill="hold"/>
                                        <p:tgtEl>
                                          <p:spTgt spid="17"/>
                                        </p:tgtEl>
                                        <p:attrNameLst>
                                          <p:attrName>ppt_x</p:attrName>
                                        </p:attrNameLst>
                                      </p:cBhvr>
                                      <p:tavLst>
                                        <p:tav tm="0">
                                          <p:val>
                                            <p:strVal val="#ppt_x"/>
                                          </p:val>
                                        </p:tav>
                                        <p:tav tm="100000">
                                          <p:val>
                                            <p:strVal val="#ppt_x"/>
                                          </p:val>
                                        </p:tav>
                                      </p:tavLst>
                                    </p:anim>
                                    <p:anim calcmode="lin" valueType="num">
                                      <p:cBhvr>
                                        <p:cTn id="30"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anim calcmode="lin" valueType="num">
                                      <p:cBhvr>
                                        <p:cTn id="36" dur="500" fill="hold"/>
                                        <p:tgtEl>
                                          <p:spTgt spid="18"/>
                                        </p:tgtEl>
                                        <p:attrNameLst>
                                          <p:attrName>ppt_x</p:attrName>
                                        </p:attrNameLst>
                                      </p:cBhvr>
                                      <p:tavLst>
                                        <p:tav tm="0">
                                          <p:val>
                                            <p:strVal val="#ppt_x"/>
                                          </p:val>
                                        </p:tav>
                                        <p:tav tm="100000">
                                          <p:val>
                                            <p:strVal val="#ppt_x"/>
                                          </p:val>
                                        </p:tav>
                                      </p:tavLst>
                                    </p:anim>
                                    <p:anim calcmode="lin" valueType="num">
                                      <p:cBhvr>
                                        <p:cTn id="37"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F445A5-0536-4CEB-A444-54B4C6FCFA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905" y="0"/>
            <a:ext cx="11272189" cy="6858000"/>
          </a:xfrm>
          <a:prstGeom prst="rect">
            <a:avLst/>
          </a:prstGeom>
        </p:spPr>
      </p:pic>
    </p:spTree>
    <p:extLst>
      <p:ext uri="{BB962C8B-B14F-4D97-AF65-F5344CB8AC3E}">
        <p14:creationId xmlns:p14="http://schemas.microsoft.com/office/powerpoint/2010/main" val="16810451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2CE16B-C713-41FA-BBDE-94DF099175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4356"/>
            <a:ext cx="12192000" cy="6049288"/>
          </a:xfrm>
          <a:prstGeom prst="rect">
            <a:avLst/>
          </a:prstGeom>
        </p:spPr>
      </p:pic>
      <p:sp>
        <p:nvSpPr>
          <p:cNvPr id="6" name="Oval 5">
            <a:extLst>
              <a:ext uri="{FF2B5EF4-FFF2-40B4-BE49-F238E27FC236}">
                <a16:creationId xmlns:a16="http://schemas.microsoft.com/office/drawing/2014/main" id="{91801E86-739C-4017-9929-3F9713B5838B}"/>
              </a:ext>
            </a:extLst>
          </p:cNvPr>
          <p:cNvSpPr/>
          <p:nvPr/>
        </p:nvSpPr>
        <p:spPr>
          <a:xfrm>
            <a:off x="88670" y="1174865"/>
            <a:ext cx="509848" cy="5098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a:t>
            </a:r>
          </a:p>
        </p:txBody>
      </p:sp>
      <p:sp>
        <p:nvSpPr>
          <p:cNvPr id="7" name="Rectangle 6">
            <a:extLst>
              <a:ext uri="{FF2B5EF4-FFF2-40B4-BE49-F238E27FC236}">
                <a16:creationId xmlns:a16="http://schemas.microsoft.com/office/drawing/2014/main" id="{F840DDAE-D50B-4FE4-B2D8-1133D919047B}"/>
              </a:ext>
            </a:extLst>
          </p:cNvPr>
          <p:cNvSpPr/>
          <p:nvPr/>
        </p:nvSpPr>
        <p:spPr>
          <a:xfrm>
            <a:off x="74814" y="1860556"/>
            <a:ext cx="12042371" cy="2466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1B034B1-D851-4C2B-BEEC-C540E03FDBE3}"/>
              </a:ext>
            </a:extLst>
          </p:cNvPr>
          <p:cNvSpPr/>
          <p:nvPr/>
        </p:nvSpPr>
        <p:spPr>
          <a:xfrm>
            <a:off x="622371" y="5009142"/>
            <a:ext cx="870686" cy="421241"/>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963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4" presetClass="exit" presetSubtype="10" fill="hold" grpId="0" nodeType="withEffect">
                                  <p:stCondLst>
                                    <p:cond delay="0"/>
                                  </p:stCondLst>
                                  <p:childTnLst>
                                    <p:animEffect transition="out" filter="randombar(horizont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BDFE1-B3C5-416B-8194-9BA6EE0B08DA}"/>
              </a:ext>
            </a:extLst>
          </p:cNvPr>
          <p:cNvSpPr>
            <a:spLocks noGrp="1"/>
          </p:cNvSpPr>
          <p:nvPr>
            <p:ph type="title"/>
          </p:nvPr>
        </p:nvSpPr>
        <p:spPr/>
        <p:txBody>
          <a:bodyPr/>
          <a:lstStyle/>
          <a:p>
            <a:r>
              <a:rPr lang="en-US" dirty="0"/>
              <a:t>Sextortion</a:t>
            </a:r>
          </a:p>
        </p:txBody>
      </p:sp>
      <p:sp>
        <p:nvSpPr>
          <p:cNvPr id="3" name="Content Placeholder 2">
            <a:extLst>
              <a:ext uri="{FF2B5EF4-FFF2-40B4-BE49-F238E27FC236}">
                <a16:creationId xmlns:a16="http://schemas.microsoft.com/office/drawing/2014/main" id="{E3655EE1-F0CD-457F-9954-085B554E7309}"/>
              </a:ext>
            </a:extLst>
          </p:cNvPr>
          <p:cNvSpPr>
            <a:spLocks noGrp="1"/>
          </p:cNvSpPr>
          <p:nvPr>
            <p:ph idx="1"/>
          </p:nvPr>
        </p:nvSpPr>
        <p:spPr/>
        <p:txBody>
          <a:bodyPr/>
          <a:lstStyle/>
          <a:p>
            <a:pPr marL="0" indent="0">
              <a:buNone/>
            </a:pPr>
            <a:r>
              <a:rPr lang="en-US" dirty="0"/>
              <a:t>Relies on three generalizations:</a:t>
            </a:r>
          </a:p>
          <a:p>
            <a:pPr marL="971550" lvl="1" indent="-514350">
              <a:buFont typeface="+mj-lt"/>
              <a:buAutoNum type="arabicPeriod"/>
            </a:pPr>
            <a:r>
              <a:rPr lang="en-US" dirty="0"/>
              <a:t>People view porn on the internet</a:t>
            </a:r>
          </a:p>
          <a:p>
            <a:pPr marL="971550" lvl="1" indent="-514350">
              <a:buFont typeface="+mj-lt"/>
              <a:buAutoNum type="arabicPeriod"/>
            </a:pPr>
            <a:r>
              <a:rPr lang="en-US" dirty="0"/>
              <a:t>People assume their porn viewing habits are private</a:t>
            </a:r>
          </a:p>
          <a:p>
            <a:pPr marL="971550" lvl="1" indent="-514350">
              <a:buFont typeface="+mj-lt"/>
              <a:buAutoNum type="arabicPeriod"/>
            </a:pPr>
            <a:r>
              <a:rPr lang="en-US" dirty="0"/>
              <a:t>People reuse the same password across multiple services</a:t>
            </a:r>
          </a:p>
          <a:p>
            <a:pPr marL="0" indent="0">
              <a:buNone/>
            </a:pPr>
            <a:r>
              <a:rPr lang="en-US" dirty="0"/>
              <a:t>Leverages several cognitive biases</a:t>
            </a:r>
          </a:p>
          <a:p>
            <a:pPr lvl="1"/>
            <a:r>
              <a:rPr lang="en-US" dirty="0"/>
              <a:t>Urgency – “pay the ransom in 24 hours or else!”</a:t>
            </a:r>
          </a:p>
          <a:p>
            <a:pPr lvl="1"/>
            <a:r>
              <a:rPr lang="en-US" dirty="0"/>
              <a:t>Fear of sexual intimacy violations</a:t>
            </a:r>
          </a:p>
          <a:p>
            <a:pPr lvl="1"/>
            <a:r>
              <a:rPr lang="en-US" dirty="0"/>
              <a:t>Belief bias – they have a password from one service, they must have it for all services</a:t>
            </a:r>
          </a:p>
          <a:p>
            <a:pPr lvl="1"/>
            <a:endParaRPr lang="en-US" dirty="0"/>
          </a:p>
        </p:txBody>
      </p:sp>
    </p:spTree>
    <p:extLst>
      <p:ext uri="{BB962C8B-B14F-4D97-AF65-F5344CB8AC3E}">
        <p14:creationId xmlns:p14="http://schemas.microsoft.com/office/powerpoint/2010/main" val="22006107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FE5E48-FE43-4E74-B63C-84DBFD9358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5236" y="0"/>
            <a:ext cx="8692533" cy="6858000"/>
          </a:xfrm>
          <a:prstGeom prst="rect">
            <a:avLst/>
          </a:prstGeom>
        </p:spPr>
      </p:pic>
      <p:sp>
        <p:nvSpPr>
          <p:cNvPr id="6" name="Rectangle 5">
            <a:extLst>
              <a:ext uri="{FF2B5EF4-FFF2-40B4-BE49-F238E27FC236}">
                <a16:creationId xmlns:a16="http://schemas.microsoft.com/office/drawing/2014/main" id="{DA47B8BD-73D9-4D39-8567-E50F7BEF1B14}"/>
              </a:ext>
            </a:extLst>
          </p:cNvPr>
          <p:cNvSpPr/>
          <p:nvPr/>
        </p:nvSpPr>
        <p:spPr>
          <a:xfrm>
            <a:off x="6285610" y="1712890"/>
            <a:ext cx="1435994" cy="39924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EC1202A-26FC-41F0-B1C2-A04394FB9B21}"/>
              </a:ext>
            </a:extLst>
          </p:cNvPr>
          <p:cNvSpPr/>
          <p:nvPr/>
        </p:nvSpPr>
        <p:spPr>
          <a:xfrm>
            <a:off x="3926630" y="474372"/>
            <a:ext cx="1534732" cy="39924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782472F-3953-4231-9681-DD28C3A80268}"/>
              </a:ext>
            </a:extLst>
          </p:cNvPr>
          <p:cNvSpPr/>
          <p:nvPr/>
        </p:nvSpPr>
        <p:spPr>
          <a:xfrm>
            <a:off x="5796212" y="419637"/>
            <a:ext cx="3181082" cy="907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Sent from “your email address” via spoofing</a:t>
            </a:r>
          </a:p>
        </p:txBody>
      </p:sp>
      <p:sp>
        <p:nvSpPr>
          <p:cNvPr id="9" name="Rectangle 8">
            <a:extLst>
              <a:ext uri="{FF2B5EF4-FFF2-40B4-BE49-F238E27FC236}">
                <a16:creationId xmlns:a16="http://schemas.microsoft.com/office/drawing/2014/main" id="{BB60163C-EDF6-4E15-B0C6-2AB418F1A99C}"/>
              </a:ext>
            </a:extLst>
          </p:cNvPr>
          <p:cNvSpPr/>
          <p:nvPr/>
        </p:nvSpPr>
        <p:spPr>
          <a:xfrm>
            <a:off x="3377131" y="2165797"/>
            <a:ext cx="3900152" cy="47437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peech Bubble: Rectangle 9">
            <a:extLst>
              <a:ext uri="{FF2B5EF4-FFF2-40B4-BE49-F238E27FC236}">
                <a16:creationId xmlns:a16="http://schemas.microsoft.com/office/drawing/2014/main" id="{595CE9F9-84DF-48E3-AD72-7A2985929A09}"/>
              </a:ext>
            </a:extLst>
          </p:cNvPr>
          <p:cNvSpPr/>
          <p:nvPr/>
        </p:nvSpPr>
        <p:spPr>
          <a:xfrm>
            <a:off x="308020" y="1223491"/>
            <a:ext cx="2512454" cy="1687133"/>
          </a:xfrm>
          <a:prstGeom prst="wedgeRectCallout">
            <a:avLst>
              <a:gd name="adj1" fmla="val 68103"/>
              <a:gd name="adj2" fmla="val 186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Actual password taken from a pre-existing website breach</a:t>
            </a:r>
          </a:p>
        </p:txBody>
      </p:sp>
      <p:sp>
        <p:nvSpPr>
          <p:cNvPr id="11" name="Rectangle 10">
            <a:extLst>
              <a:ext uri="{FF2B5EF4-FFF2-40B4-BE49-F238E27FC236}">
                <a16:creationId xmlns:a16="http://schemas.microsoft.com/office/drawing/2014/main" id="{FA1DF47A-63F8-4E0F-9992-BBBB157F66D0}"/>
              </a:ext>
            </a:extLst>
          </p:cNvPr>
          <p:cNvSpPr/>
          <p:nvPr/>
        </p:nvSpPr>
        <p:spPr>
          <a:xfrm>
            <a:off x="3377131" y="3359774"/>
            <a:ext cx="8104384" cy="100616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4971664-3424-46A7-B673-38B464B0DAA5}"/>
              </a:ext>
            </a:extLst>
          </p:cNvPr>
          <p:cNvSpPr/>
          <p:nvPr/>
        </p:nvSpPr>
        <p:spPr>
          <a:xfrm>
            <a:off x="3377131" y="4365937"/>
            <a:ext cx="4794514" cy="53232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2C771CA-1891-4525-BEE1-DC57C61A03DD}"/>
              </a:ext>
            </a:extLst>
          </p:cNvPr>
          <p:cNvSpPr/>
          <p:nvPr/>
        </p:nvSpPr>
        <p:spPr>
          <a:xfrm>
            <a:off x="3377131" y="5215943"/>
            <a:ext cx="5934294" cy="41748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089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CA494-7495-4C4E-B30F-1AF3FFDFD3B7}"/>
              </a:ext>
            </a:extLst>
          </p:cNvPr>
          <p:cNvSpPr>
            <a:spLocks noGrp="1"/>
          </p:cNvSpPr>
          <p:nvPr>
            <p:ph type="title"/>
          </p:nvPr>
        </p:nvSpPr>
        <p:spPr/>
        <p:txBody>
          <a:bodyPr/>
          <a:lstStyle/>
          <a:p>
            <a:r>
              <a:rPr lang="en-US" dirty="0"/>
              <a:t>Bespoke Attacks</a:t>
            </a:r>
          </a:p>
        </p:txBody>
      </p:sp>
      <p:sp>
        <p:nvSpPr>
          <p:cNvPr id="3" name="Content Placeholder 2">
            <a:extLst>
              <a:ext uri="{FF2B5EF4-FFF2-40B4-BE49-F238E27FC236}">
                <a16:creationId xmlns:a16="http://schemas.microsoft.com/office/drawing/2014/main" id="{EFB838B8-8012-49EF-9099-F7F83FB004C0}"/>
              </a:ext>
            </a:extLst>
          </p:cNvPr>
          <p:cNvSpPr>
            <a:spLocks noGrp="1"/>
          </p:cNvSpPr>
          <p:nvPr>
            <p:ph idx="1"/>
          </p:nvPr>
        </p:nvSpPr>
        <p:spPr>
          <a:xfrm>
            <a:off x="838200" y="1825625"/>
            <a:ext cx="10515600" cy="4351338"/>
          </a:xfrm>
        </p:spPr>
        <p:txBody>
          <a:bodyPr/>
          <a:lstStyle/>
          <a:p>
            <a:pPr marL="0" indent="0">
              <a:buNone/>
            </a:pPr>
            <a:r>
              <a:rPr lang="en-US" dirty="0"/>
              <a:t>Attackers are constantly innovating new social engineering methods</a:t>
            </a:r>
          </a:p>
          <a:p>
            <a:pPr marL="0" indent="0">
              <a:buNone/>
            </a:pPr>
            <a:r>
              <a:rPr lang="en-US" dirty="0"/>
              <a:t>The Internet makes information easily accessible…</a:t>
            </a:r>
          </a:p>
          <a:p>
            <a:pPr marL="0" indent="0">
              <a:buNone/>
            </a:pPr>
            <a:r>
              <a:rPr lang="en-US" dirty="0"/>
              <a:t>… and people easily reachable</a:t>
            </a:r>
          </a:p>
        </p:txBody>
      </p:sp>
    </p:spTree>
    <p:extLst>
      <p:ext uri="{BB962C8B-B14F-4D97-AF65-F5344CB8AC3E}">
        <p14:creationId xmlns:p14="http://schemas.microsoft.com/office/powerpoint/2010/main" val="12549105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DC1A08-15D7-4609-9A67-E35669E2DDD3}"/>
              </a:ext>
            </a:extLst>
          </p:cNvPr>
          <p:cNvPicPr>
            <a:picLocks noChangeAspect="1"/>
          </p:cNvPicPr>
          <p:nvPr/>
        </p:nvPicPr>
        <p:blipFill rotWithShape="1">
          <a:blip r:embed="rId2">
            <a:extLst>
              <a:ext uri="{28A0092B-C50C-407E-A947-70E740481C1C}">
                <a14:useLocalDpi xmlns:a14="http://schemas.microsoft.com/office/drawing/2010/main" val="0"/>
              </a:ext>
            </a:extLst>
          </a:blip>
          <a:srcRect l="10680"/>
          <a:stretch/>
        </p:blipFill>
        <p:spPr>
          <a:xfrm>
            <a:off x="3741816" y="842683"/>
            <a:ext cx="8394984" cy="5018740"/>
          </a:xfrm>
          <a:prstGeom prst="rect">
            <a:avLst/>
          </a:prstGeom>
        </p:spPr>
      </p:pic>
      <p:pic>
        <p:nvPicPr>
          <p:cNvPr id="7" name="Picture 6">
            <a:extLst>
              <a:ext uri="{FF2B5EF4-FFF2-40B4-BE49-F238E27FC236}">
                <a16:creationId xmlns:a16="http://schemas.microsoft.com/office/drawing/2014/main" id="{214642B3-BE00-4C1E-AF18-7F0D70DED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042" y="567765"/>
            <a:ext cx="3316569" cy="5836023"/>
          </a:xfrm>
          <a:prstGeom prst="rect">
            <a:avLst/>
          </a:prstGeom>
        </p:spPr>
      </p:pic>
      <p:sp>
        <p:nvSpPr>
          <p:cNvPr id="8" name="Rectangle 7">
            <a:extLst>
              <a:ext uri="{FF2B5EF4-FFF2-40B4-BE49-F238E27FC236}">
                <a16:creationId xmlns:a16="http://schemas.microsoft.com/office/drawing/2014/main" id="{156F767C-A960-436D-B5B1-8212489E8D41}"/>
              </a:ext>
            </a:extLst>
          </p:cNvPr>
          <p:cNvSpPr/>
          <p:nvPr/>
        </p:nvSpPr>
        <p:spPr>
          <a:xfrm>
            <a:off x="370541" y="1846729"/>
            <a:ext cx="1924424" cy="681318"/>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17D56B3C-A54C-4B94-AD2E-71F3A64708D1}"/>
              </a:ext>
            </a:extLst>
          </p:cNvPr>
          <p:cNvSpPr/>
          <p:nvPr/>
        </p:nvSpPr>
        <p:spPr>
          <a:xfrm>
            <a:off x="3798046" y="1846729"/>
            <a:ext cx="4461435" cy="729130"/>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60E5869-4B24-4742-8A3E-E4FAE20CA787}"/>
              </a:ext>
            </a:extLst>
          </p:cNvPr>
          <p:cNvSpPr/>
          <p:nvPr/>
        </p:nvSpPr>
        <p:spPr>
          <a:xfrm>
            <a:off x="8713694" y="1891553"/>
            <a:ext cx="3423106" cy="2560918"/>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BDACAD9-D837-4AFE-B7F6-B72D31A0E2D3}"/>
              </a:ext>
            </a:extLst>
          </p:cNvPr>
          <p:cNvSpPr/>
          <p:nvPr/>
        </p:nvSpPr>
        <p:spPr>
          <a:xfrm>
            <a:off x="370542" y="1162421"/>
            <a:ext cx="1924424" cy="681319"/>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174B533-6F81-495E-9902-FBC47E0E927C}"/>
              </a:ext>
            </a:extLst>
          </p:cNvPr>
          <p:cNvSpPr/>
          <p:nvPr/>
        </p:nvSpPr>
        <p:spPr>
          <a:xfrm>
            <a:off x="472141" y="1320800"/>
            <a:ext cx="723153" cy="4482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300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xit" presetSubtype="4" fill="hold" grpId="1" nodeType="clickEffect">
                                  <p:stCondLst>
                                    <p:cond delay="0"/>
                                  </p:stCondLst>
                                  <p:childTnLst>
                                    <p:animEffect transition="out" filter="wipe(down)">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childTnLst>
                          </p:cTn>
                        </p:par>
                        <p:par>
                          <p:cTn id="32" fill="hold">
                            <p:stCondLst>
                              <p:cond delay="500"/>
                            </p:stCondLst>
                            <p:childTnLst>
                              <p:par>
                                <p:cTn id="33" presetID="16" presetClass="entr" presetSubtype="21"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1" grpId="0" animBg="1"/>
      <p:bldP spid="11" grpId="1" animBg="1"/>
      <p:bldP spid="12" grpId="0" animBg="1"/>
      <p:bldP spid="13" grpId="1"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F78FB4-B19C-41DF-811C-65F4D45E5800}"/>
              </a:ext>
            </a:extLst>
          </p:cNvPr>
          <p:cNvSpPr>
            <a:spLocks noGrp="1"/>
          </p:cNvSpPr>
          <p:nvPr>
            <p:ph type="title"/>
          </p:nvPr>
        </p:nvSpPr>
        <p:spPr/>
        <p:txBody>
          <a:bodyPr/>
          <a:lstStyle/>
          <a:p>
            <a:r>
              <a:rPr lang="en-US" dirty="0"/>
              <a:t>Case Study: 419 Scams</a:t>
            </a:r>
          </a:p>
        </p:txBody>
      </p:sp>
      <p:sp>
        <p:nvSpPr>
          <p:cNvPr id="5" name="Text Placeholder 4">
            <a:extLst>
              <a:ext uri="{FF2B5EF4-FFF2-40B4-BE49-F238E27FC236}">
                <a16:creationId xmlns:a16="http://schemas.microsoft.com/office/drawing/2014/main" id="{26CB8097-AA4B-4A00-9F26-4B37A458A710}"/>
              </a:ext>
            </a:extLst>
          </p:cNvPr>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159256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107B5-B0C2-4BCD-AE6B-F4110453A571}"/>
              </a:ext>
            </a:extLst>
          </p:cNvPr>
          <p:cNvSpPr>
            <a:spLocks noGrp="1"/>
          </p:cNvSpPr>
          <p:nvPr>
            <p:ph type="title"/>
          </p:nvPr>
        </p:nvSpPr>
        <p:spPr/>
        <p:txBody>
          <a:bodyPr/>
          <a:lstStyle/>
          <a:p>
            <a:r>
              <a:rPr lang="en-US" dirty="0"/>
              <a:t>A Closer Look at 419 Scams</a:t>
            </a:r>
          </a:p>
        </p:txBody>
      </p:sp>
      <p:sp>
        <p:nvSpPr>
          <p:cNvPr id="3" name="Content Placeholder 2">
            <a:extLst>
              <a:ext uri="{FF2B5EF4-FFF2-40B4-BE49-F238E27FC236}">
                <a16:creationId xmlns:a16="http://schemas.microsoft.com/office/drawing/2014/main" id="{66B1AA15-AE7F-489C-9F43-50EC8D73A097}"/>
              </a:ext>
            </a:extLst>
          </p:cNvPr>
          <p:cNvSpPr>
            <a:spLocks noGrp="1"/>
          </p:cNvSpPr>
          <p:nvPr>
            <p:ph idx="1"/>
          </p:nvPr>
        </p:nvSpPr>
        <p:spPr/>
        <p:txBody>
          <a:bodyPr/>
          <a:lstStyle/>
          <a:p>
            <a:pPr marL="0" indent="0">
              <a:buNone/>
            </a:pPr>
            <a:r>
              <a:rPr lang="en-US" dirty="0"/>
              <a:t>We laugh when we talk about “Nigerian Prince” scams</a:t>
            </a:r>
          </a:p>
          <a:p>
            <a:pPr lvl="1"/>
            <a:r>
              <a:rPr lang="en-US" dirty="0"/>
              <a:t>The emails appear laughably crude</a:t>
            </a:r>
          </a:p>
          <a:p>
            <a:pPr lvl="1"/>
            <a:r>
              <a:rPr lang="en-US" dirty="0"/>
              <a:t>Why even use “Nigerian Price” as the pretext anyway?</a:t>
            </a:r>
          </a:p>
          <a:p>
            <a:pPr marL="0" indent="0">
              <a:buNone/>
            </a:pPr>
            <a:r>
              <a:rPr lang="en-US" dirty="0"/>
              <a:t>And yet, these attacks remain widespread today</a:t>
            </a:r>
          </a:p>
          <a:p>
            <a:pPr lvl="1"/>
            <a:r>
              <a:rPr lang="en-US" dirty="0"/>
              <a:t>Criminal gangs aren’t stupid</a:t>
            </a:r>
          </a:p>
          <a:p>
            <a:pPr lvl="1"/>
            <a:r>
              <a:rPr lang="en-US" dirty="0"/>
              <a:t>They abandon tactics that don’t make money</a:t>
            </a:r>
          </a:p>
          <a:p>
            <a:pPr marL="0" indent="0">
              <a:buNone/>
            </a:pPr>
            <a:r>
              <a:rPr lang="en-US" dirty="0"/>
              <a:t>Key problem: these scams must work if they persist</a:t>
            </a:r>
          </a:p>
          <a:p>
            <a:pPr lvl="1"/>
            <a:r>
              <a:rPr lang="en-US" dirty="0"/>
              <a:t>Who is falling for them?</a:t>
            </a:r>
          </a:p>
          <a:p>
            <a:pPr lvl="1"/>
            <a:r>
              <a:rPr lang="en-US" dirty="0"/>
              <a:t>Why?</a:t>
            </a:r>
          </a:p>
          <a:p>
            <a:pPr lvl="1"/>
            <a:r>
              <a:rPr lang="en-US" dirty="0"/>
              <a:t>What can be done to stop them?</a:t>
            </a:r>
          </a:p>
        </p:txBody>
      </p:sp>
    </p:spTree>
    <p:extLst>
      <p:ext uri="{BB962C8B-B14F-4D97-AF65-F5344CB8AC3E}">
        <p14:creationId xmlns:p14="http://schemas.microsoft.com/office/powerpoint/2010/main" val="92190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anim calcmode="lin" valueType="num">
                                      <p:cBhvr>
                                        <p:cTn id="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anim calcmode="lin" valueType="num">
                                      <p:cBhvr>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anim calcmode="lin" valueType="num">
                                      <p:cBhvr>
                                        <p:cTn id="1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anim calcmode="lin" valueType="num">
                                      <p:cBhvr>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6" end="6"/>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anim calcmode="lin" valueType="num">
                                      <p:cBhvr>
                                        <p:cTn id="3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7" end="7"/>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anim calcmode="lin" valueType="num">
                                      <p:cBhvr>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8" end="8"/>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fade">
                                      <p:cBhvr>
                                        <p:cTn id="39" dur="500"/>
                                        <p:tgtEl>
                                          <p:spTgt spid="3">
                                            <p:txEl>
                                              <p:pRg st="9" end="9"/>
                                            </p:txEl>
                                          </p:spTgt>
                                        </p:tgtEl>
                                      </p:cBhvr>
                                    </p:animEffect>
                                    <p:anim calcmode="lin" valueType="num">
                                      <p:cBhvr>
                                        <p:cTn id="40"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0BE1A-A8D8-40BA-B80B-AF4C051BE88C}"/>
              </a:ext>
            </a:extLst>
          </p:cNvPr>
          <p:cNvSpPr>
            <a:spLocks noGrp="1"/>
          </p:cNvSpPr>
          <p:nvPr>
            <p:ph type="title"/>
          </p:nvPr>
        </p:nvSpPr>
        <p:spPr/>
        <p:txBody>
          <a:bodyPr>
            <a:normAutofit/>
          </a:bodyPr>
          <a:lstStyle/>
          <a:p>
            <a:r>
              <a:rPr lang="en-US" sz="3200" dirty="0"/>
              <a:t>“Why do Nigerian Scammers Say They are From Nigeria?”</a:t>
            </a:r>
          </a:p>
        </p:txBody>
      </p:sp>
      <p:sp>
        <p:nvSpPr>
          <p:cNvPr id="3" name="Content Placeholder 2">
            <a:extLst>
              <a:ext uri="{FF2B5EF4-FFF2-40B4-BE49-F238E27FC236}">
                <a16:creationId xmlns:a16="http://schemas.microsoft.com/office/drawing/2014/main" id="{BAA5A6DF-C2A5-4C34-BD8F-88F3504C26A6}"/>
              </a:ext>
            </a:extLst>
          </p:cNvPr>
          <p:cNvSpPr>
            <a:spLocks noGrp="1"/>
          </p:cNvSpPr>
          <p:nvPr>
            <p:ph idx="1"/>
          </p:nvPr>
        </p:nvSpPr>
        <p:spPr/>
        <p:txBody>
          <a:bodyPr/>
          <a:lstStyle/>
          <a:p>
            <a:pPr marL="0" indent="0">
              <a:buNone/>
            </a:pPr>
            <a:r>
              <a:rPr lang="en-US" dirty="0"/>
              <a:t>2012 paper from noted security researcher Cormac </a:t>
            </a:r>
            <a:r>
              <a:rPr lang="en-US" dirty="0" err="1"/>
              <a:t>Herley</a:t>
            </a:r>
            <a:endParaRPr lang="en-US" dirty="0"/>
          </a:p>
          <a:p>
            <a:pPr marL="0" indent="0">
              <a:buNone/>
            </a:pPr>
            <a:r>
              <a:rPr lang="en-US" dirty="0"/>
              <a:t>Attempts to mathematically explain why 419 scams continue to rely upon completely ridiculous pretexts</a:t>
            </a:r>
          </a:p>
        </p:txBody>
      </p:sp>
    </p:spTree>
    <p:extLst>
      <p:ext uri="{BB962C8B-B14F-4D97-AF65-F5344CB8AC3E}">
        <p14:creationId xmlns:p14="http://schemas.microsoft.com/office/powerpoint/2010/main" val="3285416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B7DAF-78C4-41A7-BE70-0CE4C8DB0AA5}"/>
              </a:ext>
            </a:extLst>
          </p:cNvPr>
          <p:cNvSpPr>
            <a:spLocks noGrp="1"/>
          </p:cNvSpPr>
          <p:nvPr>
            <p:ph type="title"/>
          </p:nvPr>
        </p:nvSpPr>
        <p:spPr/>
        <p:txBody>
          <a:bodyPr/>
          <a:lstStyle/>
          <a:p>
            <a:r>
              <a:rPr lang="en-US" dirty="0"/>
              <a:t>Attacker’s Assumptions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9CD08EA-E64D-4B6A-86AC-26DFE2A86B8C}"/>
                  </a:ext>
                </a:extLst>
              </p:cNvPr>
              <p:cNvSpPr>
                <a:spLocks noGrp="1"/>
              </p:cNvSpPr>
              <p:nvPr>
                <p:ph idx="1"/>
              </p:nvPr>
            </p:nvSpPr>
            <p:spPr>
              <a:xfrm>
                <a:off x="838200" y="1825624"/>
                <a:ext cx="10515600" cy="5032375"/>
              </a:xfrm>
            </p:spPr>
            <p:txBody>
              <a:bodyPr>
                <a:normAutofit lnSpcReduction="10000"/>
              </a:bodyPr>
              <a:lstStyle/>
              <a:p>
                <a:pPr marL="0" indent="0">
                  <a:buNone/>
                </a:pPr>
                <a:r>
                  <a:rPr lang="en-US" i="1" dirty="0"/>
                  <a:t>N </a:t>
                </a:r>
                <a:r>
                  <a:rPr lang="en-US" dirty="0"/>
                  <a:t>is the set of people on the internet</a:t>
                </a:r>
              </a:p>
              <a:p>
                <a:pPr marL="0" indent="0">
                  <a:buNone/>
                </a:pPr>
                <a:r>
                  <a:rPr lang="en-US" i="1" dirty="0"/>
                  <a:t>M </a:t>
                </a:r>
                <a:r>
                  <a:rPr lang="en-US" dirty="0"/>
                  <a:t>is the set of viable targets (i.e. they fall for the scam)</a:t>
                </a:r>
              </a:p>
              <a:p>
                <a:pPr lvl="1"/>
                <a:r>
                  <a:rPr lang="en-US" i="1" dirty="0"/>
                  <a:t>d = |M|/|N| </a:t>
                </a:r>
                <a:r>
                  <a:rPr lang="en-US" dirty="0"/>
                  <a:t>is the victim density</a:t>
                </a:r>
              </a:p>
              <a:p>
                <a:pPr marL="0" indent="0">
                  <a:buNone/>
                </a:pPr>
                <a:r>
                  <a:rPr lang="en-US" i="1" dirty="0"/>
                  <a:t>G</a:t>
                </a:r>
                <a:r>
                  <a:rPr lang="en-US" dirty="0"/>
                  <a:t> is the profit from each successful attack ($$$)</a:t>
                </a:r>
              </a:p>
              <a:p>
                <a:pPr marL="0" indent="0">
                  <a:buNone/>
                </a:pPr>
                <a:r>
                  <a:rPr lang="en-US" i="1" dirty="0"/>
                  <a:t>C </a:t>
                </a:r>
                <a:r>
                  <a:rPr lang="en-US" dirty="0"/>
                  <a:t>is the cost of each unsuccessful attack</a:t>
                </a:r>
              </a:p>
              <a:p>
                <a:pPr lvl="1"/>
                <a:r>
                  <a:rPr lang="en-US" dirty="0"/>
                  <a:t>i.e. people who respond to initial email, but don’t eventually pay</a:t>
                </a:r>
              </a:p>
              <a:p>
                <a:pPr lvl="1"/>
                <a:r>
                  <a:rPr lang="en-US" dirty="0"/>
                  <a:t>Corresponding with these people wastes time and effort</a:t>
                </a:r>
              </a:p>
              <a:p>
                <a:endParaRPr lang="en-US" dirty="0"/>
              </a:p>
              <a:p>
                <a:pPr marL="0" indent="0">
                  <a:buNone/>
                </a:pPr>
                <a:r>
                  <a:rPr lang="en-US" dirty="0"/>
                  <a:t>The attacker faces a binary decision problem</a:t>
                </a:r>
              </a:p>
              <a:p>
                <a:pPr lvl="1"/>
                <a:r>
                  <a:rPr lang="en-US" dirty="0"/>
                  <a:t>For any given person </a:t>
                </a:r>
                <a14:m>
                  <m:oMath xmlns:m="http://schemas.openxmlformats.org/officeDocument/2006/math">
                    <m:r>
                      <a:rPr lang="en-US" b="0" i="1" dirty="0" smtClean="0">
                        <a:latin typeface="Cambria Math" panose="02040503050406030204" pitchFamily="18" charset="0"/>
                      </a:rPr>
                      <m:t>𝑝</m:t>
                    </m:r>
                    <m:r>
                      <a:rPr lang="en-US" dirty="0">
                        <a:latin typeface="Cambria Math" panose="02040503050406030204" pitchFamily="18" charset="0"/>
                      </a:rPr>
                      <m:t>∈</m:t>
                    </m:r>
                    <m:r>
                      <m:rPr>
                        <m:sty m:val="p"/>
                      </m:rPr>
                      <a:rPr lang="en-US" b="0" i="0" dirty="0" smtClean="0">
                        <a:latin typeface="Cambria Math" panose="02040503050406030204" pitchFamily="18" charset="0"/>
                      </a:rPr>
                      <m:t>N</m:t>
                    </m:r>
                  </m:oMath>
                </a14:m>
                <a:r>
                  <a:rPr lang="en-US" i="1" dirty="0"/>
                  <a:t>, </a:t>
                </a:r>
                <a:r>
                  <a:rPr lang="en-US" dirty="0"/>
                  <a:t>figure out if </a:t>
                </a:r>
                <a14:m>
                  <m:oMath xmlns:m="http://schemas.openxmlformats.org/officeDocument/2006/math">
                    <m:r>
                      <a:rPr lang="en-US" b="0" i="1" smtClean="0">
                        <a:latin typeface="Cambria Math" panose="02040503050406030204" pitchFamily="18" charset="0"/>
                      </a:rPr>
                      <m:t>𝑝</m:t>
                    </m:r>
                    <m:r>
                      <a:rPr lang="en-US" i="0" dirty="0">
                        <a:latin typeface="Cambria Math" panose="02040503050406030204" pitchFamily="18" charset="0"/>
                      </a:rPr>
                      <m:t>∈</m:t>
                    </m:r>
                    <m:r>
                      <m:rPr>
                        <m:sty m:val="p"/>
                      </m:rPr>
                      <a:rPr lang="en-US" b="0" i="0" dirty="0" smtClean="0">
                        <a:latin typeface="Cambria Math" panose="02040503050406030204" pitchFamily="18" charset="0"/>
                      </a:rPr>
                      <m:t>M</m:t>
                    </m:r>
                  </m:oMath>
                </a14:m>
                <a:endParaRPr lang="en-US" dirty="0"/>
              </a:p>
              <a:p>
                <a:pPr lvl="1"/>
                <a:r>
                  <a:rPr lang="en-US" dirty="0"/>
                  <a:t>True positive </a:t>
                </a:r>
                <a:r>
                  <a:rPr lang="en-US" dirty="0">
                    <a:sym typeface="Wingdings" panose="05000000000000000000" pitchFamily="2" charset="2"/>
                  </a:rPr>
                  <a:t> </a:t>
                </a:r>
                <a:r>
                  <a:rPr lang="en-US" i="1" dirty="0">
                    <a:sym typeface="Wingdings" panose="05000000000000000000" pitchFamily="2" charset="2"/>
                  </a:rPr>
                  <a:t>G</a:t>
                </a:r>
                <a:r>
                  <a:rPr lang="en-US" dirty="0">
                    <a:sym typeface="Wingdings" panose="05000000000000000000" pitchFamily="2" charset="2"/>
                  </a:rPr>
                  <a:t> profit</a:t>
                </a:r>
              </a:p>
              <a:p>
                <a:pPr lvl="1"/>
                <a:r>
                  <a:rPr lang="en-US" dirty="0">
                    <a:sym typeface="Wingdings" panose="05000000000000000000" pitchFamily="2" charset="2"/>
                  </a:rPr>
                  <a:t>False positive  </a:t>
                </a:r>
                <a:r>
                  <a:rPr lang="en-US" i="1" dirty="0">
                    <a:sym typeface="Wingdings" panose="05000000000000000000" pitchFamily="2" charset="2"/>
                  </a:rPr>
                  <a:t>C</a:t>
                </a:r>
                <a:r>
                  <a:rPr lang="en-US" dirty="0">
                    <a:sym typeface="Wingdings" panose="05000000000000000000" pitchFamily="2" charset="2"/>
                  </a:rPr>
                  <a:t> loss</a:t>
                </a:r>
                <a:endParaRPr lang="en-US" dirty="0"/>
              </a:p>
            </p:txBody>
          </p:sp>
        </mc:Choice>
        <mc:Fallback xmlns="">
          <p:sp>
            <p:nvSpPr>
              <p:cNvPr id="3" name="Content Placeholder 2">
                <a:extLst>
                  <a:ext uri="{FF2B5EF4-FFF2-40B4-BE49-F238E27FC236}">
                    <a16:creationId xmlns:a16="http://schemas.microsoft.com/office/drawing/2014/main" id="{99CD08EA-E64D-4B6A-86AC-26DFE2A86B8C}"/>
                  </a:ext>
                </a:extLst>
              </p:cNvPr>
              <p:cNvSpPr>
                <a:spLocks noGrp="1" noRot="1" noChangeAspect="1" noMove="1" noResize="1" noEditPoints="1" noAdjustHandles="1" noChangeArrowheads="1" noChangeShapeType="1" noTextEdit="1"/>
              </p:cNvSpPr>
              <p:nvPr>
                <p:ph idx="1"/>
              </p:nvPr>
            </p:nvSpPr>
            <p:spPr>
              <a:xfrm>
                <a:off x="838200" y="1825624"/>
                <a:ext cx="10515600" cy="5032375"/>
              </a:xfrm>
              <a:blipFill>
                <a:blip r:embed="rId2"/>
                <a:stretch>
                  <a:fillRect l="-1217" t="-2663" b="-484"/>
                </a:stretch>
              </a:blipFill>
            </p:spPr>
            <p:txBody>
              <a:bodyPr/>
              <a:lstStyle/>
              <a:p>
                <a:r>
                  <a:rPr lang="en-US">
                    <a:noFill/>
                  </a:rPr>
                  <a:t> </a:t>
                </a:r>
              </a:p>
            </p:txBody>
          </p:sp>
        </mc:Fallback>
      </mc:AlternateContent>
    </p:spTree>
    <p:extLst>
      <p:ext uri="{BB962C8B-B14F-4D97-AF65-F5344CB8AC3E}">
        <p14:creationId xmlns:p14="http://schemas.microsoft.com/office/powerpoint/2010/main" val="2087100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317F91-9987-4364-A4F6-53910A44EB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450621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8D358-76D7-46CA-85DF-8E89047AC1FF}"/>
              </a:ext>
            </a:extLst>
          </p:cNvPr>
          <p:cNvSpPr>
            <a:spLocks noGrp="1"/>
          </p:cNvSpPr>
          <p:nvPr>
            <p:ph type="title"/>
          </p:nvPr>
        </p:nvSpPr>
        <p:spPr/>
        <p:txBody>
          <a:bodyPr/>
          <a:lstStyle/>
          <a:p>
            <a:r>
              <a:rPr lang="en-US" dirty="0"/>
              <a:t>Confusion Matrix</a:t>
            </a:r>
          </a:p>
        </p:txBody>
      </p:sp>
      <p:cxnSp>
        <p:nvCxnSpPr>
          <p:cNvPr id="5" name="Straight Connector 4">
            <a:extLst>
              <a:ext uri="{FF2B5EF4-FFF2-40B4-BE49-F238E27FC236}">
                <a16:creationId xmlns:a16="http://schemas.microsoft.com/office/drawing/2014/main" id="{0DBBDB69-D7D9-4DBB-A66E-3938B52D2787}"/>
              </a:ext>
            </a:extLst>
          </p:cNvPr>
          <p:cNvCxnSpPr>
            <a:cxnSpLocks/>
          </p:cNvCxnSpPr>
          <p:nvPr/>
        </p:nvCxnSpPr>
        <p:spPr>
          <a:xfrm>
            <a:off x="6359856" y="1174178"/>
            <a:ext cx="0" cy="5006569"/>
          </a:xfrm>
          <a:prstGeom prst="line">
            <a:avLst/>
          </a:prstGeom>
          <a:ln w="76200"/>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986AD862-3DAD-43A3-88A4-833AEDB46665}"/>
              </a:ext>
            </a:extLst>
          </p:cNvPr>
          <p:cNvCxnSpPr>
            <a:cxnSpLocks/>
          </p:cNvCxnSpPr>
          <p:nvPr/>
        </p:nvCxnSpPr>
        <p:spPr>
          <a:xfrm>
            <a:off x="8897074" y="1182697"/>
            <a:ext cx="0" cy="4998050"/>
          </a:xfrm>
          <a:prstGeom prst="line">
            <a:avLst/>
          </a:prstGeom>
          <a:ln w="7620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7D0B1648-CF28-4AB7-A79A-BC2392D36582}"/>
              </a:ext>
            </a:extLst>
          </p:cNvPr>
          <p:cNvCxnSpPr>
            <a:cxnSpLocks/>
          </p:cNvCxnSpPr>
          <p:nvPr/>
        </p:nvCxnSpPr>
        <p:spPr>
          <a:xfrm>
            <a:off x="11434291" y="1208413"/>
            <a:ext cx="0" cy="4972334"/>
          </a:xfrm>
          <a:prstGeom prst="line">
            <a:avLst/>
          </a:prstGeom>
          <a:ln w="7620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8EEAEF43-A152-45CF-9D51-89F26072425F}"/>
              </a:ext>
            </a:extLst>
          </p:cNvPr>
          <p:cNvCxnSpPr>
            <a:cxnSpLocks/>
          </p:cNvCxnSpPr>
          <p:nvPr/>
        </p:nvCxnSpPr>
        <p:spPr>
          <a:xfrm flipH="1">
            <a:off x="4910921" y="2502090"/>
            <a:ext cx="6523370"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1DD28028-0412-405D-8A2B-F5F2346FB0FC}"/>
              </a:ext>
            </a:extLst>
          </p:cNvPr>
          <p:cNvCxnSpPr>
            <a:cxnSpLocks/>
          </p:cNvCxnSpPr>
          <p:nvPr/>
        </p:nvCxnSpPr>
        <p:spPr>
          <a:xfrm flipH="1">
            <a:off x="4876801" y="4319517"/>
            <a:ext cx="6557490"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B7202D0F-F814-42EE-8638-49B5D5CAEF7E}"/>
              </a:ext>
            </a:extLst>
          </p:cNvPr>
          <p:cNvCxnSpPr>
            <a:cxnSpLocks/>
          </p:cNvCxnSpPr>
          <p:nvPr/>
        </p:nvCxnSpPr>
        <p:spPr>
          <a:xfrm flipH="1">
            <a:off x="4947315" y="6136943"/>
            <a:ext cx="6486976" cy="0"/>
          </a:xfrm>
          <a:prstGeom prst="line">
            <a:avLst/>
          </a:prstGeom>
          <a:ln w="76200"/>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ECE998EC-5E8C-4033-8B77-D9C4D8F00D2E}"/>
              </a:ext>
            </a:extLst>
          </p:cNvPr>
          <p:cNvSpPr txBox="1"/>
          <p:nvPr/>
        </p:nvSpPr>
        <p:spPr>
          <a:xfrm>
            <a:off x="2385081" y="3904018"/>
            <a:ext cx="1983428" cy="1569660"/>
          </a:xfrm>
          <a:prstGeom prst="rect">
            <a:avLst/>
          </a:prstGeom>
          <a:noFill/>
        </p:spPr>
        <p:txBody>
          <a:bodyPr wrap="none" rtlCol="0">
            <a:spAutoFit/>
          </a:bodyPr>
          <a:lstStyle/>
          <a:p>
            <a:pPr algn="r"/>
            <a:r>
              <a:rPr lang="en-US" sz="2400" b="1" dirty="0"/>
              <a:t>True</a:t>
            </a:r>
          </a:p>
          <a:p>
            <a:pPr algn="r"/>
            <a:r>
              <a:rPr lang="en-US" sz="2400" b="1" dirty="0"/>
              <a:t>Classifications</a:t>
            </a:r>
          </a:p>
          <a:p>
            <a:pPr algn="r"/>
            <a:r>
              <a:rPr lang="en-US" sz="2400" b="1" dirty="0"/>
              <a:t>(Unknown to</a:t>
            </a:r>
          </a:p>
          <a:p>
            <a:pPr algn="r"/>
            <a:r>
              <a:rPr lang="en-US" sz="2400" b="1" dirty="0"/>
              <a:t>The attacker)</a:t>
            </a:r>
          </a:p>
        </p:txBody>
      </p:sp>
      <p:pic>
        <p:nvPicPr>
          <p:cNvPr id="18" name="Picture 17">
            <a:extLst>
              <a:ext uri="{FF2B5EF4-FFF2-40B4-BE49-F238E27FC236}">
                <a16:creationId xmlns:a16="http://schemas.microsoft.com/office/drawing/2014/main" id="{398B83A7-C9B8-40AB-BC8B-FA8FC14CEE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0037" y="2602261"/>
            <a:ext cx="927871" cy="927871"/>
          </a:xfrm>
          <a:prstGeom prst="rect">
            <a:avLst/>
          </a:prstGeom>
        </p:spPr>
      </p:pic>
      <p:pic>
        <p:nvPicPr>
          <p:cNvPr id="20" name="Picture 19">
            <a:extLst>
              <a:ext uri="{FF2B5EF4-FFF2-40B4-BE49-F238E27FC236}">
                <a16:creationId xmlns:a16="http://schemas.microsoft.com/office/drawing/2014/main" id="{C3FD7CB3-7144-4B55-BD4D-5F78A92B4F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0037" y="4423597"/>
            <a:ext cx="927871" cy="927871"/>
          </a:xfrm>
          <a:prstGeom prst="rect">
            <a:avLst/>
          </a:prstGeom>
        </p:spPr>
      </p:pic>
      <p:sp>
        <p:nvSpPr>
          <p:cNvPr id="24" name="TextBox 23">
            <a:extLst>
              <a:ext uri="{FF2B5EF4-FFF2-40B4-BE49-F238E27FC236}">
                <a16:creationId xmlns:a16="http://schemas.microsoft.com/office/drawing/2014/main" id="{7254270A-2DC8-4913-9B5C-AECB757D8DEB}"/>
              </a:ext>
            </a:extLst>
          </p:cNvPr>
          <p:cNvSpPr txBox="1"/>
          <p:nvPr/>
        </p:nvSpPr>
        <p:spPr>
          <a:xfrm>
            <a:off x="7087961" y="441153"/>
            <a:ext cx="3567730" cy="461665"/>
          </a:xfrm>
          <a:prstGeom prst="rect">
            <a:avLst/>
          </a:prstGeom>
          <a:noFill/>
        </p:spPr>
        <p:txBody>
          <a:bodyPr wrap="square" rtlCol="0">
            <a:spAutoFit/>
          </a:bodyPr>
          <a:lstStyle/>
          <a:p>
            <a:pPr algn="ctr"/>
            <a:r>
              <a:rPr lang="en-US" sz="2400" b="1" dirty="0"/>
              <a:t>Predicted Classifications</a:t>
            </a:r>
          </a:p>
        </p:txBody>
      </p:sp>
      <p:sp>
        <p:nvSpPr>
          <p:cNvPr id="28" name="TextBox 27">
            <a:extLst>
              <a:ext uri="{FF2B5EF4-FFF2-40B4-BE49-F238E27FC236}">
                <a16:creationId xmlns:a16="http://schemas.microsoft.com/office/drawing/2014/main" id="{B99366BD-60FC-40A0-9EFD-9382BFDD676F}"/>
              </a:ext>
            </a:extLst>
          </p:cNvPr>
          <p:cNvSpPr txBox="1"/>
          <p:nvPr/>
        </p:nvSpPr>
        <p:spPr>
          <a:xfrm>
            <a:off x="4839782" y="3508113"/>
            <a:ext cx="1520074" cy="707886"/>
          </a:xfrm>
          <a:prstGeom prst="rect">
            <a:avLst/>
          </a:prstGeom>
          <a:noFill/>
        </p:spPr>
        <p:txBody>
          <a:bodyPr wrap="square" rtlCol="0">
            <a:spAutoFit/>
          </a:bodyPr>
          <a:lstStyle/>
          <a:p>
            <a:pPr algn="ctr"/>
            <a:r>
              <a:rPr lang="en-US" sz="2000" dirty="0"/>
              <a:t>Victimizable</a:t>
            </a:r>
          </a:p>
          <a:p>
            <a:pPr algn="ctr"/>
            <a:r>
              <a:rPr lang="en-US" sz="2000" i="1" dirty="0"/>
              <a:t>|M|</a:t>
            </a:r>
          </a:p>
        </p:txBody>
      </p:sp>
      <p:sp>
        <p:nvSpPr>
          <p:cNvPr id="29" name="TextBox 28">
            <a:extLst>
              <a:ext uri="{FF2B5EF4-FFF2-40B4-BE49-F238E27FC236}">
                <a16:creationId xmlns:a16="http://schemas.microsoft.com/office/drawing/2014/main" id="{BA1A0CA5-3E70-41D0-9C57-6CB38680CDC8}"/>
              </a:ext>
            </a:extLst>
          </p:cNvPr>
          <p:cNvSpPr txBox="1"/>
          <p:nvPr/>
        </p:nvSpPr>
        <p:spPr>
          <a:xfrm>
            <a:off x="4813935" y="5352087"/>
            <a:ext cx="1520074" cy="707886"/>
          </a:xfrm>
          <a:prstGeom prst="rect">
            <a:avLst/>
          </a:prstGeom>
          <a:noFill/>
        </p:spPr>
        <p:txBody>
          <a:bodyPr wrap="square" rtlCol="0">
            <a:spAutoFit/>
          </a:bodyPr>
          <a:lstStyle/>
          <a:p>
            <a:pPr algn="ctr"/>
            <a:r>
              <a:rPr lang="en-US" sz="2000" dirty="0"/>
              <a:t>Immune</a:t>
            </a:r>
          </a:p>
          <a:p>
            <a:pPr algn="ctr"/>
            <a:r>
              <a:rPr lang="en-US" sz="2000" i="1" dirty="0"/>
              <a:t>|N|-|M|</a:t>
            </a:r>
          </a:p>
        </p:txBody>
      </p:sp>
      <p:pic>
        <p:nvPicPr>
          <p:cNvPr id="30" name="Picture 29">
            <a:extLst>
              <a:ext uri="{FF2B5EF4-FFF2-40B4-BE49-F238E27FC236}">
                <a16:creationId xmlns:a16="http://schemas.microsoft.com/office/drawing/2014/main" id="{02056A88-3148-41E1-8293-27BCB8F2B663}"/>
              </a:ext>
            </a:extLst>
          </p:cNvPr>
          <p:cNvPicPr>
            <a:picLocks noChangeAspect="1"/>
          </p:cNvPicPr>
          <p:nvPr/>
        </p:nvPicPr>
        <p:blipFill>
          <a:blip r:embed="rId4">
            <a:extLst>
              <a:ext uri="{BEBA8EAE-BF5A-486C-A8C5-ECC9F3942E4B}">
                <a14:imgProps xmlns:a14="http://schemas.microsoft.com/office/drawing/2010/main">
                  <a14:imgLayer r:embed="rId5">
                    <a14:imgEffect>
                      <a14:artisticLightScreen/>
                    </a14:imgEffect>
                  </a14:imgLayer>
                </a14:imgProps>
              </a:ext>
              <a:ext uri="{28A0092B-C50C-407E-A947-70E740481C1C}">
                <a14:useLocalDpi xmlns:a14="http://schemas.microsoft.com/office/drawing/2010/main" val="0"/>
              </a:ext>
            </a:extLst>
          </a:blip>
          <a:stretch>
            <a:fillRect/>
          </a:stretch>
        </p:blipFill>
        <p:spPr>
          <a:xfrm>
            <a:off x="7181498" y="1172135"/>
            <a:ext cx="927871" cy="927871"/>
          </a:xfrm>
          <a:prstGeom prst="rect">
            <a:avLst/>
          </a:prstGeom>
        </p:spPr>
      </p:pic>
      <p:pic>
        <p:nvPicPr>
          <p:cNvPr id="31" name="Picture 30">
            <a:extLst>
              <a:ext uri="{FF2B5EF4-FFF2-40B4-BE49-F238E27FC236}">
                <a16:creationId xmlns:a16="http://schemas.microsoft.com/office/drawing/2014/main" id="{76418EF1-6390-4912-9ED7-55A34EA156E0}"/>
              </a:ext>
            </a:extLst>
          </p:cNvPr>
          <p:cNvPicPr>
            <a:picLocks noChangeAspect="1"/>
          </p:cNvPicPr>
          <p:nvPr/>
        </p:nvPicPr>
        <p:blipFill>
          <a:blip r:embed="rId6">
            <a:extLst>
              <a:ext uri="{BEBA8EAE-BF5A-486C-A8C5-ECC9F3942E4B}">
                <a14:imgProps xmlns:a14="http://schemas.microsoft.com/office/drawing/2010/main">
                  <a14:imgLayer r:embed="rId7">
                    <a14:imgEffect>
                      <a14:artisticLightScreen/>
                    </a14:imgEffect>
                  </a14:imgLayer>
                </a14:imgProps>
              </a:ext>
              <a:ext uri="{28A0092B-C50C-407E-A947-70E740481C1C}">
                <a14:useLocalDpi xmlns:a14="http://schemas.microsoft.com/office/drawing/2010/main" val="0"/>
              </a:ext>
            </a:extLst>
          </a:blip>
          <a:stretch>
            <a:fillRect/>
          </a:stretch>
        </p:blipFill>
        <p:spPr>
          <a:xfrm>
            <a:off x="9727820" y="1181429"/>
            <a:ext cx="927871" cy="927871"/>
          </a:xfrm>
          <a:prstGeom prst="rect">
            <a:avLst/>
          </a:prstGeom>
        </p:spPr>
      </p:pic>
      <p:sp>
        <p:nvSpPr>
          <p:cNvPr id="32" name="TextBox 31">
            <a:extLst>
              <a:ext uri="{FF2B5EF4-FFF2-40B4-BE49-F238E27FC236}">
                <a16:creationId xmlns:a16="http://schemas.microsoft.com/office/drawing/2014/main" id="{1D3086B6-5A4A-4D56-82A0-4D811EEAF1F9}"/>
              </a:ext>
            </a:extLst>
          </p:cNvPr>
          <p:cNvSpPr txBox="1"/>
          <p:nvPr/>
        </p:nvSpPr>
        <p:spPr>
          <a:xfrm>
            <a:off x="6897893" y="2088568"/>
            <a:ext cx="1520074" cy="400110"/>
          </a:xfrm>
          <a:prstGeom prst="rect">
            <a:avLst/>
          </a:prstGeom>
          <a:noFill/>
        </p:spPr>
        <p:txBody>
          <a:bodyPr wrap="square" rtlCol="0">
            <a:spAutoFit/>
          </a:bodyPr>
          <a:lstStyle/>
          <a:p>
            <a:pPr algn="ctr"/>
            <a:r>
              <a:rPr lang="en-US" sz="2000" dirty="0"/>
              <a:t>Victimizable</a:t>
            </a:r>
          </a:p>
        </p:txBody>
      </p:sp>
      <p:sp>
        <p:nvSpPr>
          <p:cNvPr id="33" name="TextBox 32">
            <a:extLst>
              <a:ext uri="{FF2B5EF4-FFF2-40B4-BE49-F238E27FC236}">
                <a16:creationId xmlns:a16="http://schemas.microsoft.com/office/drawing/2014/main" id="{495885C4-CBFA-4A87-A8EB-6505533C208D}"/>
              </a:ext>
            </a:extLst>
          </p:cNvPr>
          <p:cNvSpPr txBox="1"/>
          <p:nvPr/>
        </p:nvSpPr>
        <p:spPr>
          <a:xfrm>
            <a:off x="9431718" y="2084554"/>
            <a:ext cx="1520074" cy="400110"/>
          </a:xfrm>
          <a:prstGeom prst="rect">
            <a:avLst/>
          </a:prstGeom>
          <a:noFill/>
        </p:spPr>
        <p:txBody>
          <a:bodyPr wrap="square" rtlCol="0">
            <a:spAutoFit/>
          </a:bodyPr>
          <a:lstStyle/>
          <a:p>
            <a:pPr algn="ctr"/>
            <a:r>
              <a:rPr lang="en-US" sz="2000" dirty="0"/>
              <a:t>Immune</a:t>
            </a:r>
          </a:p>
        </p:txBody>
      </p:sp>
      <p:sp>
        <p:nvSpPr>
          <p:cNvPr id="34" name="Rectangle 33">
            <a:extLst>
              <a:ext uri="{FF2B5EF4-FFF2-40B4-BE49-F238E27FC236}">
                <a16:creationId xmlns:a16="http://schemas.microsoft.com/office/drawing/2014/main" id="{3F12DA7B-EF9B-4900-B476-1C62CD42474C}"/>
              </a:ext>
            </a:extLst>
          </p:cNvPr>
          <p:cNvSpPr/>
          <p:nvPr/>
        </p:nvSpPr>
        <p:spPr>
          <a:xfrm>
            <a:off x="6532211" y="2806072"/>
            <a:ext cx="2162798" cy="12374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True Positives</a:t>
            </a:r>
          </a:p>
          <a:p>
            <a:pPr algn="ctr"/>
            <a:r>
              <a:rPr lang="en-US" dirty="0"/>
              <a:t>(These earn $$$)</a:t>
            </a:r>
          </a:p>
        </p:txBody>
      </p:sp>
      <p:sp>
        <p:nvSpPr>
          <p:cNvPr id="35" name="Rectangle 34">
            <a:extLst>
              <a:ext uri="{FF2B5EF4-FFF2-40B4-BE49-F238E27FC236}">
                <a16:creationId xmlns:a16="http://schemas.microsoft.com/office/drawing/2014/main" id="{65CAF943-E964-4EC5-9472-BF6D0192B7E5}"/>
              </a:ext>
            </a:extLst>
          </p:cNvPr>
          <p:cNvSpPr/>
          <p:nvPr/>
        </p:nvSpPr>
        <p:spPr>
          <a:xfrm>
            <a:off x="9107727" y="4628778"/>
            <a:ext cx="2162798" cy="12374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True Negatives</a:t>
            </a:r>
          </a:p>
        </p:txBody>
      </p:sp>
      <p:sp>
        <p:nvSpPr>
          <p:cNvPr id="36" name="Rectangle 35">
            <a:extLst>
              <a:ext uri="{FF2B5EF4-FFF2-40B4-BE49-F238E27FC236}">
                <a16:creationId xmlns:a16="http://schemas.microsoft.com/office/drawing/2014/main" id="{4A73FF65-5626-4765-8D1A-140A9E445AD4}"/>
              </a:ext>
            </a:extLst>
          </p:cNvPr>
          <p:cNvSpPr/>
          <p:nvPr/>
        </p:nvSpPr>
        <p:spPr>
          <a:xfrm>
            <a:off x="6532210" y="4628778"/>
            <a:ext cx="2162798" cy="1237430"/>
          </a:xfrm>
          <a:prstGeom prst="rect">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False Positives</a:t>
            </a:r>
          </a:p>
          <a:p>
            <a:pPr algn="ctr"/>
            <a:r>
              <a:rPr lang="en-US" dirty="0"/>
              <a:t>(These lose $$$)</a:t>
            </a:r>
          </a:p>
        </p:txBody>
      </p:sp>
      <p:sp>
        <p:nvSpPr>
          <p:cNvPr id="37" name="Rectangle 36">
            <a:extLst>
              <a:ext uri="{FF2B5EF4-FFF2-40B4-BE49-F238E27FC236}">
                <a16:creationId xmlns:a16="http://schemas.microsoft.com/office/drawing/2014/main" id="{14F4D6C9-D09E-4AF5-9B92-563887F82607}"/>
              </a:ext>
            </a:extLst>
          </p:cNvPr>
          <p:cNvSpPr/>
          <p:nvPr/>
        </p:nvSpPr>
        <p:spPr>
          <a:xfrm>
            <a:off x="9107727" y="2806072"/>
            <a:ext cx="2162798" cy="12374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False Negatives</a:t>
            </a:r>
          </a:p>
          <a:p>
            <a:pPr algn="ctr"/>
            <a:r>
              <a:rPr lang="en-US" dirty="0"/>
              <a:t>(These could have earned $$$)</a:t>
            </a:r>
          </a:p>
        </p:txBody>
      </p:sp>
    </p:spTree>
    <p:extLst>
      <p:ext uri="{BB962C8B-B14F-4D97-AF65-F5344CB8AC3E}">
        <p14:creationId xmlns:p14="http://schemas.microsoft.com/office/powerpoint/2010/main" val="249021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anim calcmode="lin" valueType="num">
                                      <p:cBhvr>
                                        <p:cTn id="28" dur="500" fill="hold"/>
                                        <p:tgtEl>
                                          <p:spTgt spid="29"/>
                                        </p:tgtEl>
                                        <p:attrNameLst>
                                          <p:attrName>ppt_x</p:attrName>
                                        </p:attrNameLst>
                                      </p:cBhvr>
                                      <p:tavLst>
                                        <p:tav tm="0">
                                          <p:val>
                                            <p:strVal val="#ppt_x"/>
                                          </p:val>
                                        </p:tav>
                                        <p:tav tm="100000">
                                          <p:val>
                                            <p:strVal val="#ppt_x"/>
                                          </p:val>
                                        </p:tav>
                                      </p:tavLst>
                                    </p:anim>
                                    <p:anim calcmode="lin" valueType="num">
                                      <p:cBhvr>
                                        <p:cTn id="2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anim calcmode="lin" valueType="num">
                                      <p:cBhvr>
                                        <p:cTn id="35" dur="500" fill="hold"/>
                                        <p:tgtEl>
                                          <p:spTgt spid="30"/>
                                        </p:tgtEl>
                                        <p:attrNameLst>
                                          <p:attrName>ppt_x</p:attrName>
                                        </p:attrNameLst>
                                      </p:cBhvr>
                                      <p:tavLst>
                                        <p:tav tm="0">
                                          <p:val>
                                            <p:strVal val="#ppt_x"/>
                                          </p:val>
                                        </p:tav>
                                        <p:tav tm="100000">
                                          <p:val>
                                            <p:strVal val="#ppt_x"/>
                                          </p:val>
                                        </p:tav>
                                      </p:tavLst>
                                    </p:anim>
                                    <p:anim calcmode="lin" valueType="num">
                                      <p:cBhvr>
                                        <p:cTn id="36" dur="500" fill="hold"/>
                                        <p:tgtEl>
                                          <p:spTgt spid="3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anim calcmode="lin" valueType="num">
                                      <p:cBhvr>
                                        <p:cTn id="40" dur="500" fill="hold"/>
                                        <p:tgtEl>
                                          <p:spTgt spid="32"/>
                                        </p:tgtEl>
                                        <p:attrNameLst>
                                          <p:attrName>ppt_x</p:attrName>
                                        </p:attrNameLst>
                                      </p:cBhvr>
                                      <p:tavLst>
                                        <p:tav tm="0">
                                          <p:val>
                                            <p:strVal val="#ppt_x"/>
                                          </p:val>
                                        </p:tav>
                                        <p:tav tm="100000">
                                          <p:val>
                                            <p:strVal val="#ppt_x"/>
                                          </p:val>
                                        </p:tav>
                                      </p:tavLst>
                                    </p:anim>
                                    <p:anim calcmode="lin" valueType="num">
                                      <p:cBhvr>
                                        <p:cTn id="41" dur="500" fill="hold"/>
                                        <p:tgtEl>
                                          <p:spTgt spid="3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anim calcmode="lin" valueType="num">
                                      <p:cBhvr>
                                        <p:cTn id="45" dur="500" fill="hold"/>
                                        <p:tgtEl>
                                          <p:spTgt spid="31"/>
                                        </p:tgtEl>
                                        <p:attrNameLst>
                                          <p:attrName>ppt_x</p:attrName>
                                        </p:attrNameLst>
                                      </p:cBhvr>
                                      <p:tavLst>
                                        <p:tav tm="0">
                                          <p:val>
                                            <p:strVal val="#ppt_x"/>
                                          </p:val>
                                        </p:tav>
                                        <p:tav tm="100000">
                                          <p:val>
                                            <p:strVal val="#ppt_x"/>
                                          </p:val>
                                        </p:tav>
                                      </p:tavLst>
                                    </p:anim>
                                    <p:anim calcmode="lin" valueType="num">
                                      <p:cBhvr>
                                        <p:cTn id="46" dur="500" fill="hold"/>
                                        <p:tgtEl>
                                          <p:spTgt spid="31"/>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anim calcmode="lin" valueType="num">
                                      <p:cBhvr>
                                        <p:cTn id="50" dur="500" fill="hold"/>
                                        <p:tgtEl>
                                          <p:spTgt spid="33"/>
                                        </p:tgtEl>
                                        <p:attrNameLst>
                                          <p:attrName>ppt_x</p:attrName>
                                        </p:attrNameLst>
                                      </p:cBhvr>
                                      <p:tavLst>
                                        <p:tav tm="0">
                                          <p:val>
                                            <p:strVal val="#ppt_x"/>
                                          </p:val>
                                        </p:tav>
                                        <p:tav tm="100000">
                                          <p:val>
                                            <p:strVal val="#ppt_x"/>
                                          </p:val>
                                        </p:tav>
                                      </p:tavLst>
                                    </p:anim>
                                    <p:anim calcmode="lin" valueType="num">
                                      <p:cBhvr>
                                        <p:cTn id="51" dur="500" fill="hold"/>
                                        <p:tgtEl>
                                          <p:spTgt spid="3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anim calcmode="lin" valueType="num">
                                      <p:cBhvr>
                                        <p:cTn id="55" dur="500" fill="hold"/>
                                        <p:tgtEl>
                                          <p:spTgt spid="24"/>
                                        </p:tgtEl>
                                        <p:attrNameLst>
                                          <p:attrName>ppt_x</p:attrName>
                                        </p:attrNameLst>
                                      </p:cBhvr>
                                      <p:tavLst>
                                        <p:tav tm="0">
                                          <p:val>
                                            <p:strVal val="#ppt_x"/>
                                          </p:val>
                                        </p:tav>
                                        <p:tav tm="100000">
                                          <p:val>
                                            <p:strVal val="#ppt_x"/>
                                          </p:val>
                                        </p:tav>
                                      </p:tavLst>
                                    </p:anim>
                                    <p:anim calcmode="lin" valueType="num">
                                      <p:cBhvr>
                                        <p:cTn id="56"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anim calcmode="lin" valueType="num">
                                      <p:cBhvr>
                                        <p:cTn id="62" dur="500" fill="hold"/>
                                        <p:tgtEl>
                                          <p:spTgt spid="34"/>
                                        </p:tgtEl>
                                        <p:attrNameLst>
                                          <p:attrName>ppt_x</p:attrName>
                                        </p:attrNameLst>
                                      </p:cBhvr>
                                      <p:tavLst>
                                        <p:tav tm="0">
                                          <p:val>
                                            <p:strVal val="#ppt_x"/>
                                          </p:val>
                                        </p:tav>
                                        <p:tav tm="100000">
                                          <p:val>
                                            <p:strVal val="#ppt_x"/>
                                          </p:val>
                                        </p:tav>
                                      </p:tavLst>
                                    </p:anim>
                                    <p:anim calcmode="lin" valueType="num">
                                      <p:cBhvr>
                                        <p:cTn id="63"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500"/>
                                        <p:tgtEl>
                                          <p:spTgt spid="35"/>
                                        </p:tgtEl>
                                      </p:cBhvr>
                                    </p:animEffect>
                                    <p:anim calcmode="lin" valueType="num">
                                      <p:cBhvr>
                                        <p:cTn id="69" dur="500" fill="hold"/>
                                        <p:tgtEl>
                                          <p:spTgt spid="35"/>
                                        </p:tgtEl>
                                        <p:attrNameLst>
                                          <p:attrName>ppt_x</p:attrName>
                                        </p:attrNameLst>
                                      </p:cBhvr>
                                      <p:tavLst>
                                        <p:tav tm="0">
                                          <p:val>
                                            <p:strVal val="#ppt_x"/>
                                          </p:val>
                                        </p:tav>
                                        <p:tav tm="100000">
                                          <p:val>
                                            <p:strVal val="#ppt_x"/>
                                          </p:val>
                                        </p:tav>
                                      </p:tavLst>
                                    </p:anim>
                                    <p:anim calcmode="lin" valueType="num">
                                      <p:cBhvr>
                                        <p:cTn id="70"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500"/>
                                        <p:tgtEl>
                                          <p:spTgt spid="37"/>
                                        </p:tgtEl>
                                      </p:cBhvr>
                                    </p:animEffect>
                                    <p:anim calcmode="lin" valueType="num">
                                      <p:cBhvr>
                                        <p:cTn id="76" dur="500" fill="hold"/>
                                        <p:tgtEl>
                                          <p:spTgt spid="37"/>
                                        </p:tgtEl>
                                        <p:attrNameLst>
                                          <p:attrName>ppt_x</p:attrName>
                                        </p:attrNameLst>
                                      </p:cBhvr>
                                      <p:tavLst>
                                        <p:tav tm="0">
                                          <p:val>
                                            <p:strVal val="#ppt_x"/>
                                          </p:val>
                                        </p:tav>
                                        <p:tav tm="100000">
                                          <p:val>
                                            <p:strVal val="#ppt_x"/>
                                          </p:val>
                                        </p:tav>
                                      </p:tavLst>
                                    </p:anim>
                                    <p:anim calcmode="lin" valueType="num">
                                      <p:cBhvr>
                                        <p:cTn id="77" dur="5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500"/>
                                        <p:tgtEl>
                                          <p:spTgt spid="36"/>
                                        </p:tgtEl>
                                      </p:cBhvr>
                                    </p:animEffect>
                                    <p:anim calcmode="lin" valueType="num">
                                      <p:cBhvr>
                                        <p:cTn id="83" dur="500" fill="hold"/>
                                        <p:tgtEl>
                                          <p:spTgt spid="36"/>
                                        </p:tgtEl>
                                        <p:attrNameLst>
                                          <p:attrName>ppt_x</p:attrName>
                                        </p:attrNameLst>
                                      </p:cBhvr>
                                      <p:tavLst>
                                        <p:tav tm="0">
                                          <p:val>
                                            <p:strVal val="#ppt_x"/>
                                          </p:val>
                                        </p:tav>
                                        <p:tav tm="100000">
                                          <p:val>
                                            <p:strVal val="#ppt_x"/>
                                          </p:val>
                                        </p:tav>
                                      </p:tavLst>
                                    </p:anim>
                                    <p:anim calcmode="lin" valueType="num">
                                      <p:cBhvr>
                                        <p:cTn id="84" dur="5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4" grpId="0"/>
      <p:bldP spid="28" grpId="0"/>
      <p:bldP spid="29" grpId="0"/>
      <p:bldP spid="32" grpId="0"/>
      <p:bldP spid="33" grpId="0"/>
      <p:bldP spid="34" grpId="0" animBg="1"/>
      <p:bldP spid="35" grpId="0" animBg="1"/>
      <p:bldP spid="36" grpId="0" animBg="1"/>
      <p:bldP spid="37"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018FC5-F2E4-489B-B979-FD17C7B5B51F}"/>
              </a:ext>
            </a:extLst>
          </p:cNvPr>
          <p:cNvSpPr>
            <a:spLocks noGrp="1"/>
          </p:cNvSpPr>
          <p:nvPr>
            <p:ph type="title"/>
          </p:nvPr>
        </p:nvSpPr>
        <p:spPr/>
        <p:txBody>
          <a:bodyPr/>
          <a:lstStyle/>
          <a:p>
            <a:r>
              <a:rPr lang="en-US" dirty="0"/>
              <a:t>Possible Strategy: Attack Everyone</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5CF756AF-432E-4D1A-BBA0-E58042911304}"/>
                  </a:ext>
                </a:extLst>
              </p:cNvPr>
              <p:cNvSpPr>
                <a:spLocks noGrp="1"/>
              </p:cNvSpPr>
              <p:nvPr>
                <p:ph idx="1"/>
              </p:nvPr>
            </p:nvSpPr>
            <p:spPr/>
            <p:txBody>
              <a:bodyPr/>
              <a:lstStyle/>
              <a:p>
                <a:pPr marL="0" indent="0">
                  <a:buNone/>
                </a:pPr>
                <a:r>
                  <a:rPr lang="en-US" dirty="0"/>
                  <a:t>What if </a:t>
                </a:r>
                <a:r>
                  <a:rPr lang="en-US" i="1" dirty="0"/>
                  <a:t>C</a:t>
                </a:r>
                <a:r>
                  <a:rPr lang="en-US" dirty="0"/>
                  <a:t> </a:t>
                </a:r>
                <a:r>
                  <a:rPr lang="en-US" i="1" dirty="0"/>
                  <a:t>= 0</a:t>
                </a:r>
                <a:r>
                  <a:rPr lang="en-US" dirty="0"/>
                  <a:t> (no cost for false positives)</a:t>
                </a:r>
              </a:p>
              <a:p>
                <a:pPr lvl="1"/>
                <a:r>
                  <a:rPr lang="en-US" dirty="0"/>
                  <a:t>Ideal strategy: attack everyone with a strong pretext</a:t>
                </a:r>
              </a:p>
              <a:p>
                <a:pPr lvl="1"/>
                <a:r>
                  <a:rPr lang="en-US" dirty="0"/>
                  <a:t>Maximize the number of true positives</a:t>
                </a:r>
              </a:p>
              <a:p>
                <a:pPr marL="0" indent="0">
                  <a:buNone/>
                </a:pPr>
                <a:r>
                  <a:rPr lang="en-US" dirty="0"/>
                  <a:t>What if </a:t>
                </a:r>
                <a:r>
                  <a:rPr lang="en-US" i="1" dirty="0"/>
                  <a:t>C &gt; 0</a:t>
                </a:r>
                <a:r>
                  <a:rPr lang="en-US" dirty="0"/>
                  <a:t>, and you want to earn money?</a:t>
                </a:r>
              </a:p>
              <a:p>
                <a:pPr lvl="1"/>
                <a:r>
                  <a:rPr lang="en-US" dirty="0"/>
                  <a:t>Expected return </a:t>
                </a:r>
                <a:r>
                  <a:rPr lang="en-US" i="1" dirty="0"/>
                  <a:t>E = (d * G – (1 – d) * C) * N</a:t>
                </a:r>
              </a:p>
              <a:p>
                <a:pPr lvl="1"/>
                <a:r>
                  <a:rPr lang="en-US" dirty="0"/>
                  <a:t>To achieve </a:t>
                </a:r>
                <a:r>
                  <a:rPr lang="en-US" i="1" dirty="0"/>
                  <a:t>E &gt; 0</a:t>
                </a:r>
                <a:r>
                  <a:rPr lang="en-US" dirty="0"/>
                  <a:t>, then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𝑀</m:t>
                        </m:r>
                      </m:num>
                      <m:den>
                        <m:r>
                          <a:rPr lang="en-US" b="0" i="1" smtClean="0">
                            <a:latin typeface="Cambria Math" panose="02040503050406030204" pitchFamily="18" charset="0"/>
                          </a:rPr>
                          <m:t>𝑁</m:t>
                        </m:r>
                      </m:den>
                    </m:f>
                    <m:r>
                      <a:rPr lang="en-US" b="0" i="1" smtClean="0">
                        <a:latin typeface="Cambria Math" panose="02040503050406030204" pitchFamily="18" charset="0"/>
                      </a:rPr>
                      <m:t>&gt;</m:t>
                    </m:r>
                    <m:f>
                      <m:fPr>
                        <m:ctrlPr>
                          <a:rPr lang="en-US" b="0" i="1" smtClean="0">
                            <a:latin typeface="Cambria Math" panose="02040503050406030204" pitchFamily="18" charset="0"/>
                          </a:rPr>
                        </m:ctrlPr>
                      </m:fPr>
                      <m:num>
                        <m:r>
                          <a:rPr lang="en-US" b="0" i="1" smtClean="0">
                            <a:latin typeface="Cambria Math" panose="02040503050406030204" pitchFamily="18" charset="0"/>
                          </a:rPr>
                          <m:t>𝐶</m:t>
                        </m:r>
                      </m:num>
                      <m:den>
                        <m:r>
                          <a:rPr lang="en-US" b="0" i="1" smtClean="0">
                            <a:latin typeface="Cambria Math" panose="02040503050406030204" pitchFamily="18" charset="0"/>
                          </a:rPr>
                          <m:t>𝐺</m:t>
                        </m:r>
                        <m:r>
                          <a:rPr lang="en-US" b="0" i="1" smtClean="0">
                            <a:latin typeface="Cambria Math" panose="02040503050406030204" pitchFamily="18" charset="0"/>
                          </a:rPr>
                          <m:t>+</m:t>
                        </m:r>
                        <m:r>
                          <a:rPr lang="en-US" b="0" i="1" smtClean="0">
                            <a:latin typeface="Cambria Math" panose="02040503050406030204" pitchFamily="18" charset="0"/>
                          </a:rPr>
                          <m:t>𝐶</m:t>
                        </m:r>
                      </m:den>
                    </m:f>
                  </m:oMath>
                </a14:m>
                <a:r>
                  <a:rPr lang="en-US" dirty="0"/>
                  <a:t> </a:t>
                </a:r>
              </a:p>
              <a:p>
                <a:pPr lvl="1"/>
                <a:r>
                  <a:rPr lang="en-US" dirty="0"/>
                  <a:t>Example: assume 1% of people are viable victims</a:t>
                </a:r>
              </a:p>
              <a:p>
                <a:pPr lvl="2"/>
                <a14:m>
                  <m:oMath xmlns:m="http://schemas.openxmlformats.org/officeDocument/2006/math">
                    <m:f>
                      <m:fPr>
                        <m:ctrlPr>
                          <a:rPr lang="en-US" i="1">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100</m:t>
                        </m:r>
                      </m:den>
                    </m:f>
                    <m:r>
                      <a:rPr lang="en-US" i="1">
                        <a:latin typeface="Cambria Math" panose="02040503050406030204" pitchFamily="18" charset="0"/>
                      </a:rPr>
                      <m:t>&gt;</m:t>
                    </m:r>
                    <m:f>
                      <m:fPr>
                        <m:ctrlPr>
                          <a:rPr lang="en-US" i="1">
                            <a:latin typeface="Cambria Math" panose="02040503050406030204" pitchFamily="18" charset="0"/>
                          </a:rPr>
                        </m:ctrlPr>
                      </m:fPr>
                      <m:num>
                        <m:r>
                          <a:rPr lang="en-US" i="1">
                            <a:latin typeface="Cambria Math" panose="02040503050406030204" pitchFamily="18" charset="0"/>
                          </a:rPr>
                          <m:t>𝐶</m:t>
                        </m:r>
                      </m:num>
                      <m:den>
                        <m:r>
                          <a:rPr lang="en-US" i="1">
                            <a:latin typeface="Cambria Math" panose="02040503050406030204" pitchFamily="18" charset="0"/>
                          </a:rPr>
                          <m:t>𝐺</m:t>
                        </m:r>
                        <m:r>
                          <a:rPr lang="en-US" i="1">
                            <a:latin typeface="Cambria Math" panose="02040503050406030204" pitchFamily="18" charset="0"/>
                          </a:rPr>
                          <m:t>+</m:t>
                        </m:r>
                        <m:r>
                          <a:rPr lang="en-US" i="1">
                            <a:latin typeface="Cambria Math" panose="02040503050406030204" pitchFamily="18" charset="0"/>
                          </a:rPr>
                          <m:t>𝐶</m:t>
                        </m:r>
                      </m:den>
                    </m:f>
                  </m:oMath>
                </a14:m>
                <a:r>
                  <a:rPr lang="en-US" dirty="0"/>
                  <a:t>     </a:t>
                </a:r>
                <a:r>
                  <a:rPr lang="en-US" dirty="0">
                    <a:sym typeface="Wingdings" panose="05000000000000000000" pitchFamily="2" charset="2"/>
                  </a:rPr>
                  <a:t> </a:t>
                </a:r>
                <a:r>
                  <a:rPr lang="en-US" i="1" dirty="0">
                    <a:sym typeface="Wingdings" panose="05000000000000000000" pitchFamily="2" charset="2"/>
                  </a:rPr>
                  <a:t>    G + C &gt; 100C       </a:t>
                </a:r>
                <a:r>
                  <a:rPr lang="en-US" dirty="0">
                    <a:sym typeface="Wingdings" panose="05000000000000000000" pitchFamily="2" charset="2"/>
                  </a:rPr>
                  <a:t>       </a:t>
                </a:r>
                <a:r>
                  <a:rPr lang="en-US" i="1" dirty="0">
                    <a:sym typeface="Wingdings" panose="05000000000000000000" pitchFamily="2" charset="2"/>
                  </a:rPr>
                  <a:t>G &gt; 99C</a:t>
                </a:r>
                <a:r>
                  <a:rPr lang="en-US" dirty="0"/>
                  <a:t> </a:t>
                </a:r>
              </a:p>
              <a:p>
                <a:pPr lvl="2"/>
                <a:r>
                  <a:rPr lang="en-US" dirty="0"/>
                  <a:t>Profit must be 99x the cost of each attack for this to be profitable</a:t>
                </a:r>
              </a:p>
            </p:txBody>
          </p:sp>
        </mc:Choice>
        <mc:Fallback xmlns="">
          <p:sp>
            <p:nvSpPr>
              <p:cNvPr id="4" name="Content Placeholder 3">
                <a:extLst>
                  <a:ext uri="{FF2B5EF4-FFF2-40B4-BE49-F238E27FC236}">
                    <a16:creationId xmlns:a16="http://schemas.microsoft.com/office/drawing/2014/main" id="{5CF756AF-432E-4D1A-BBA0-E58042911304}"/>
                  </a:ext>
                </a:extLst>
              </p:cNvPr>
              <p:cNvSpPr>
                <a:spLocks noGrp="1" noRot="1" noChangeAspect="1" noMove="1" noResize="1" noEditPoints="1" noAdjustHandles="1" noChangeArrowheads="1" noChangeShapeType="1" noTextEdit="1"/>
              </p:cNvSpPr>
              <p:nvPr>
                <p:ph idx="1"/>
              </p:nvPr>
            </p:nvSpPr>
            <p:spPr>
              <a:blipFill>
                <a:blip r:embed="rId2"/>
                <a:stretch>
                  <a:fillRect l="-1217" t="-2241"/>
                </a:stretch>
              </a:blipFill>
            </p:spPr>
            <p:txBody>
              <a:bodyPr/>
              <a:lstStyle/>
              <a:p>
                <a:r>
                  <a:rPr lang="en-US">
                    <a:noFill/>
                  </a:rPr>
                  <a:t> </a:t>
                </a:r>
              </a:p>
            </p:txBody>
          </p:sp>
        </mc:Fallback>
      </mc:AlternateContent>
      <p:sp>
        <p:nvSpPr>
          <p:cNvPr id="5" name="Speech Bubble: Rectangle 4">
            <a:extLst>
              <a:ext uri="{FF2B5EF4-FFF2-40B4-BE49-F238E27FC236}">
                <a16:creationId xmlns:a16="http://schemas.microsoft.com/office/drawing/2014/main" id="{4D124758-BD3B-49B4-B3C4-03A15133D65F}"/>
              </a:ext>
            </a:extLst>
          </p:cNvPr>
          <p:cNvSpPr/>
          <p:nvPr/>
        </p:nvSpPr>
        <p:spPr>
          <a:xfrm>
            <a:off x="9519068" y="4601233"/>
            <a:ext cx="2163416" cy="1325562"/>
          </a:xfrm>
          <a:prstGeom prst="wedgeRectCallout">
            <a:avLst>
              <a:gd name="adj1" fmla="val -78942"/>
              <a:gd name="adj2" fmla="val 2121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t>This is not a reasonable assumption!</a:t>
            </a:r>
          </a:p>
        </p:txBody>
      </p:sp>
    </p:spTree>
    <p:extLst>
      <p:ext uri="{BB962C8B-B14F-4D97-AF65-F5344CB8AC3E}">
        <p14:creationId xmlns:p14="http://schemas.microsoft.com/office/powerpoint/2010/main" val="408844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anim calcmode="lin" valueType="num">
                                      <p:cBhvr>
                                        <p:cTn id="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anim calcmode="lin" valueType="num">
                                      <p:cBhvr>
                                        <p:cTn id="1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fade">
                                      <p:cBhvr>
                                        <p:cTn id="17" dur="500"/>
                                        <p:tgtEl>
                                          <p:spTgt spid="4">
                                            <p:txEl>
                                              <p:pRg st="5" end="5"/>
                                            </p:txEl>
                                          </p:spTgt>
                                        </p:tgtEl>
                                      </p:cBhvr>
                                    </p:animEffect>
                                    <p:anim calcmode="lin" valueType="num">
                                      <p:cBhvr>
                                        <p:cTn id="1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fade">
                                      <p:cBhvr>
                                        <p:cTn id="24" dur="500"/>
                                        <p:tgtEl>
                                          <p:spTgt spid="4">
                                            <p:txEl>
                                              <p:pRg st="6" end="6"/>
                                            </p:txEl>
                                          </p:spTgt>
                                        </p:tgtEl>
                                      </p:cBhvr>
                                    </p:animEffect>
                                    <p:anim calcmode="lin" valueType="num">
                                      <p:cBhvr>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6" dur="500" fill="hold"/>
                                        <p:tgtEl>
                                          <p:spTgt spid="4">
                                            <p:txEl>
                                              <p:pRg st="6" end="6"/>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animEffect transition="in" filter="fade">
                                      <p:cBhvr>
                                        <p:cTn id="29" dur="500"/>
                                        <p:tgtEl>
                                          <p:spTgt spid="4">
                                            <p:txEl>
                                              <p:pRg st="7" end="7"/>
                                            </p:txEl>
                                          </p:spTgt>
                                        </p:tgtEl>
                                      </p:cBhvr>
                                    </p:animEffect>
                                    <p:anim calcmode="lin" valueType="num">
                                      <p:cBhvr>
                                        <p:cTn id="30"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1" dur="500" fill="hold"/>
                                        <p:tgtEl>
                                          <p:spTgt spid="4">
                                            <p:txEl>
                                              <p:pRg st="7" end="7"/>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8" end="8"/>
                                            </p:txEl>
                                          </p:spTgt>
                                        </p:tgtEl>
                                        <p:attrNameLst>
                                          <p:attrName>style.visibility</p:attrName>
                                        </p:attrNameLst>
                                      </p:cBhvr>
                                      <p:to>
                                        <p:strVal val="visible"/>
                                      </p:to>
                                    </p:set>
                                    <p:animEffect transition="in" filter="fade">
                                      <p:cBhvr>
                                        <p:cTn id="34" dur="500"/>
                                        <p:tgtEl>
                                          <p:spTgt spid="4">
                                            <p:txEl>
                                              <p:pRg st="8" end="8"/>
                                            </p:txEl>
                                          </p:spTgt>
                                        </p:tgtEl>
                                      </p:cBhvr>
                                    </p:animEffect>
                                    <p:anim calcmode="lin" valueType="num">
                                      <p:cBhvr>
                                        <p:cTn id="3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6" dur="5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anim calcmode="lin" valueType="num">
                                      <p:cBhvr>
                                        <p:cTn id="42" dur="500" fill="hold"/>
                                        <p:tgtEl>
                                          <p:spTgt spid="5"/>
                                        </p:tgtEl>
                                        <p:attrNameLst>
                                          <p:attrName>ppt_x</p:attrName>
                                        </p:attrNameLst>
                                      </p:cBhvr>
                                      <p:tavLst>
                                        <p:tav tm="0">
                                          <p:val>
                                            <p:strVal val="#ppt_x"/>
                                          </p:val>
                                        </p:tav>
                                        <p:tav tm="100000">
                                          <p:val>
                                            <p:strVal val="#ppt_x"/>
                                          </p:val>
                                        </p:tav>
                                      </p:tavLst>
                                    </p:anim>
                                    <p:anim calcmode="lin" valueType="num">
                                      <p:cBhvr>
                                        <p:cTn id="43"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BCEE6-AAB2-4192-BCDB-9EB008A9933F}"/>
              </a:ext>
            </a:extLst>
          </p:cNvPr>
          <p:cNvSpPr>
            <a:spLocks noGrp="1"/>
          </p:cNvSpPr>
          <p:nvPr>
            <p:ph type="title"/>
          </p:nvPr>
        </p:nvSpPr>
        <p:spPr/>
        <p:txBody>
          <a:bodyPr/>
          <a:lstStyle/>
          <a:p>
            <a:r>
              <a:rPr lang="en-US" dirty="0"/>
              <a:t>Selective Attacking</a:t>
            </a:r>
          </a:p>
        </p:txBody>
      </p:sp>
      <p:sp>
        <p:nvSpPr>
          <p:cNvPr id="3" name="Content Placeholder 2">
            <a:extLst>
              <a:ext uri="{FF2B5EF4-FFF2-40B4-BE49-F238E27FC236}">
                <a16:creationId xmlns:a16="http://schemas.microsoft.com/office/drawing/2014/main" id="{0C4AFC2D-C860-4997-8387-FB5FBCEA92AB}"/>
              </a:ext>
            </a:extLst>
          </p:cNvPr>
          <p:cNvSpPr>
            <a:spLocks noGrp="1"/>
          </p:cNvSpPr>
          <p:nvPr>
            <p:ph idx="1"/>
          </p:nvPr>
        </p:nvSpPr>
        <p:spPr>
          <a:xfrm>
            <a:off x="838199" y="1825624"/>
            <a:ext cx="5137337" cy="4825431"/>
          </a:xfrm>
        </p:spPr>
        <p:txBody>
          <a:bodyPr>
            <a:normAutofit/>
          </a:bodyPr>
          <a:lstStyle/>
          <a:p>
            <a:pPr marL="0" indent="0">
              <a:buNone/>
            </a:pPr>
            <a:endParaRPr lang="en-US" dirty="0"/>
          </a:p>
          <a:p>
            <a:pPr marL="0" indent="0">
              <a:buNone/>
            </a:pPr>
            <a:r>
              <a:rPr lang="en-US" dirty="0"/>
              <a:t>|N| = 10,000</a:t>
            </a:r>
          </a:p>
          <a:p>
            <a:pPr marL="0" indent="0">
              <a:buNone/>
            </a:pPr>
            <a:r>
              <a:rPr lang="en-US" dirty="0"/>
              <a:t>1% of people are victimizable</a:t>
            </a:r>
          </a:p>
          <a:p>
            <a:pPr marL="0" indent="0">
              <a:buNone/>
            </a:pPr>
            <a:r>
              <a:rPr lang="en-US" dirty="0"/>
              <a:t>5% false positive rate</a:t>
            </a:r>
          </a:p>
          <a:p>
            <a:pPr marL="0" indent="0">
              <a:buNone/>
            </a:pPr>
            <a:r>
              <a:rPr lang="en-US" dirty="0"/>
              <a:t>0% false negative rate</a:t>
            </a:r>
          </a:p>
          <a:p>
            <a:pPr marL="0" indent="0">
              <a:buNone/>
            </a:pPr>
            <a:endParaRPr lang="en-US" dirty="0"/>
          </a:p>
          <a:p>
            <a:pPr marL="0" indent="0">
              <a:buNone/>
            </a:pPr>
            <a:r>
              <a:rPr lang="en-US" dirty="0"/>
              <a:t>Profitable if </a:t>
            </a:r>
            <a:r>
              <a:rPr lang="en-US" i="1" dirty="0"/>
              <a:t>G &gt; 4.94*C</a:t>
            </a:r>
          </a:p>
          <a:p>
            <a:pPr marL="0" indent="0">
              <a:buNone/>
            </a:pPr>
            <a:r>
              <a:rPr lang="en-US" dirty="0"/>
              <a:t>True positives are worth ~5x false positives</a:t>
            </a:r>
          </a:p>
        </p:txBody>
      </p:sp>
      <p:cxnSp>
        <p:nvCxnSpPr>
          <p:cNvPr id="4" name="Straight Connector 3">
            <a:extLst>
              <a:ext uri="{FF2B5EF4-FFF2-40B4-BE49-F238E27FC236}">
                <a16:creationId xmlns:a16="http://schemas.microsoft.com/office/drawing/2014/main" id="{E6EE407B-1F68-44C1-9858-FD9AEE37F735}"/>
              </a:ext>
            </a:extLst>
          </p:cNvPr>
          <p:cNvCxnSpPr>
            <a:cxnSpLocks/>
          </p:cNvCxnSpPr>
          <p:nvPr/>
        </p:nvCxnSpPr>
        <p:spPr>
          <a:xfrm>
            <a:off x="7866210" y="1266439"/>
            <a:ext cx="0" cy="4962765"/>
          </a:xfrm>
          <a:prstGeom prst="line">
            <a:avLst/>
          </a:prstGeom>
          <a:ln w="76200"/>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E0D973DC-B57F-4366-8D81-28FD3D6F1ECD}"/>
              </a:ext>
            </a:extLst>
          </p:cNvPr>
          <p:cNvCxnSpPr>
            <a:cxnSpLocks/>
          </p:cNvCxnSpPr>
          <p:nvPr/>
        </p:nvCxnSpPr>
        <p:spPr>
          <a:xfrm>
            <a:off x="9575657" y="1274958"/>
            <a:ext cx="0" cy="4954246"/>
          </a:xfrm>
          <a:prstGeom prst="line">
            <a:avLst/>
          </a:prstGeom>
          <a:ln w="76200"/>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F72F97A1-4E69-47B7-AD1A-7975EF8F113B}"/>
              </a:ext>
            </a:extLst>
          </p:cNvPr>
          <p:cNvCxnSpPr>
            <a:cxnSpLocks/>
          </p:cNvCxnSpPr>
          <p:nvPr/>
        </p:nvCxnSpPr>
        <p:spPr>
          <a:xfrm>
            <a:off x="11285102" y="1300674"/>
            <a:ext cx="0" cy="4928530"/>
          </a:xfrm>
          <a:prstGeom prst="line">
            <a:avLst/>
          </a:prstGeom>
          <a:ln w="7620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1E74FFE1-CF8F-46CE-87E6-5A704F6B74D3}"/>
              </a:ext>
            </a:extLst>
          </p:cNvPr>
          <p:cNvCxnSpPr>
            <a:cxnSpLocks/>
          </p:cNvCxnSpPr>
          <p:nvPr/>
        </p:nvCxnSpPr>
        <p:spPr>
          <a:xfrm flipH="1">
            <a:off x="6417276" y="2594351"/>
            <a:ext cx="4867826"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00E817F1-2762-460D-AFD1-E8547E819DD5}"/>
              </a:ext>
            </a:extLst>
          </p:cNvPr>
          <p:cNvCxnSpPr>
            <a:cxnSpLocks/>
          </p:cNvCxnSpPr>
          <p:nvPr/>
        </p:nvCxnSpPr>
        <p:spPr>
          <a:xfrm flipH="1">
            <a:off x="6383155" y="4411778"/>
            <a:ext cx="4901947"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F05C91C0-CC0B-4379-8E0E-79AD7662C704}"/>
              </a:ext>
            </a:extLst>
          </p:cNvPr>
          <p:cNvCxnSpPr>
            <a:cxnSpLocks/>
          </p:cNvCxnSpPr>
          <p:nvPr/>
        </p:nvCxnSpPr>
        <p:spPr>
          <a:xfrm flipH="1">
            <a:off x="6453669" y="6229204"/>
            <a:ext cx="4831433" cy="0"/>
          </a:xfrm>
          <a:prstGeom prst="line">
            <a:avLst/>
          </a:prstGeom>
          <a:ln w="76200"/>
        </p:spPr>
        <p:style>
          <a:lnRef idx="1">
            <a:schemeClr val="dk1"/>
          </a:lnRef>
          <a:fillRef idx="0">
            <a:schemeClr val="dk1"/>
          </a:fillRef>
          <a:effectRef idx="0">
            <a:schemeClr val="dk1"/>
          </a:effectRef>
          <a:fontRef idx="minor">
            <a:schemeClr val="tx1"/>
          </a:fontRef>
        </p:style>
      </p:cxnSp>
      <p:pic>
        <p:nvPicPr>
          <p:cNvPr id="10" name="Picture 9">
            <a:extLst>
              <a:ext uri="{FF2B5EF4-FFF2-40B4-BE49-F238E27FC236}">
                <a16:creationId xmlns:a16="http://schemas.microsoft.com/office/drawing/2014/main" id="{F175521B-07B0-4B50-ACC5-4EBE8112B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2230" y="2919037"/>
            <a:ext cx="707886" cy="707886"/>
          </a:xfrm>
          <a:prstGeom prst="rect">
            <a:avLst/>
          </a:prstGeom>
        </p:spPr>
      </p:pic>
      <p:pic>
        <p:nvPicPr>
          <p:cNvPr id="11" name="Picture 10">
            <a:extLst>
              <a:ext uri="{FF2B5EF4-FFF2-40B4-BE49-F238E27FC236}">
                <a16:creationId xmlns:a16="http://schemas.microsoft.com/office/drawing/2014/main" id="{A4FB75EA-C21B-4FB9-96A2-3AC672901B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2230" y="4740373"/>
            <a:ext cx="707886" cy="707886"/>
          </a:xfrm>
          <a:prstGeom prst="rect">
            <a:avLst/>
          </a:prstGeom>
        </p:spPr>
      </p:pic>
      <p:sp>
        <p:nvSpPr>
          <p:cNvPr id="12" name="TextBox 11">
            <a:extLst>
              <a:ext uri="{FF2B5EF4-FFF2-40B4-BE49-F238E27FC236}">
                <a16:creationId xmlns:a16="http://schemas.microsoft.com/office/drawing/2014/main" id="{18454E33-02D3-40F1-9840-2CD58F2A3BF2}"/>
              </a:ext>
            </a:extLst>
          </p:cNvPr>
          <p:cNvSpPr txBox="1"/>
          <p:nvPr/>
        </p:nvSpPr>
        <p:spPr>
          <a:xfrm>
            <a:off x="7833099" y="809413"/>
            <a:ext cx="3567730" cy="461665"/>
          </a:xfrm>
          <a:prstGeom prst="rect">
            <a:avLst/>
          </a:prstGeom>
          <a:noFill/>
        </p:spPr>
        <p:txBody>
          <a:bodyPr wrap="square" rtlCol="0">
            <a:spAutoFit/>
          </a:bodyPr>
          <a:lstStyle/>
          <a:p>
            <a:pPr algn="ctr"/>
            <a:r>
              <a:rPr lang="en-US" sz="2400" b="1" dirty="0"/>
              <a:t>Predicted Classifications</a:t>
            </a:r>
          </a:p>
        </p:txBody>
      </p:sp>
      <p:sp>
        <p:nvSpPr>
          <p:cNvPr id="13" name="TextBox 12">
            <a:extLst>
              <a:ext uri="{FF2B5EF4-FFF2-40B4-BE49-F238E27FC236}">
                <a16:creationId xmlns:a16="http://schemas.microsoft.com/office/drawing/2014/main" id="{68510098-F276-4CF9-9167-BC6542134786}"/>
              </a:ext>
            </a:extLst>
          </p:cNvPr>
          <p:cNvSpPr txBox="1"/>
          <p:nvPr/>
        </p:nvSpPr>
        <p:spPr>
          <a:xfrm>
            <a:off x="6346136" y="3600374"/>
            <a:ext cx="1520074" cy="400110"/>
          </a:xfrm>
          <a:prstGeom prst="rect">
            <a:avLst/>
          </a:prstGeom>
          <a:noFill/>
        </p:spPr>
        <p:txBody>
          <a:bodyPr wrap="square" rtlCol="0">
            <a:spAutoFit/>
          </a:bodyPr>
          <a:lstStyle/>
          <a:p>
            <a:pPr algn="ctr"/>
            <a:r>
              <a:rPr lang="en-US" sz="2000" dirty="0"/>
              <a:t>Victimizable</a:t>
            </a:r>
          </a:p>
        </p:txBody>
      </p:sp>
      <p:sp>
        <p:nvSpPr>
          <p:cNvPr id="14" name="TextBox 13">
            <a:extLst>
              <a:ext uri="{FF2B5EF4-FFF2-40B4-BE49-F238E27FC236}">
                <a16:creationId xmlns:a16="http://schemas.microsoft.com/office/drawing/2014/main" id="{7DE42EFC-BEE6-419A-8AA7-7B69A30E6A21}"/>
              </a:ext>
            </a:extLst>
          </p:cNvPr>
          <p:cNvSpPr txBox="1"/>
          <p:nvPr/>
        </p:nvSpPr>
        <p:spPr>
          <a:xfrm>
            <a:off x="6320289" y="5444348"/>
            <a:ext cx="1520074" cy="400110"/>
          </a:xfrm>
          <a:prstGeom prst="rect">
            <a:avLst/>
          </a:prstGeom>
          <a:noFill/>
        </p:spPr>
        <p:txBody>
          <a:bodyPr wrap="square" rtlCol="0">
            <a:spAutoFit/>
          </a:bodyPr>
          <a:lstStyle/>
          <a:p>
            <a:pPr algn="ctr"/>
            <a:r>
              <a:rPr lang="en-US" sz="2000" dirty="0"/>
              <a:t>Immune</a:t>
            </a:r>
          </a:p>
        </p:txBody>
      </p:sp>
      <p:pic>
        <p:nvPicPr>
          <p:cNvPr id="15" name="Picture 14">
            <a:extLst>
              <a:ext uri="{FF2B5EF4-FFF2-40B4-BE49-F238E27FC236}">
                <a16:creationId xmlns:a16="http://schemas.microsoft.com/office/drawing/2014/main" id="{FB6E6442-5C45-4560-A64C-93EC87F17063}"/>
              </a:ext>
            </a:extLst>
          </p:cNvPr>
          <p:cNvPicPr>
            <a:picLocks noChangeAspect="1"/>
          </p:cNvPicPr>
          <p:nvPr/>
        </p:nvPicPr>
        <p:blipFill>
          <a:blip r:embed="rId4">
            <a:extLst>
              <a:ext uri="{BEBA8EAE-BF5A-486C-A8C5-ECC9F3942E4B}">
                <a14:imgProps xmlns:a14="http://schemas.microsoft.com/office/drawing/2010/main">
                  <a14:imgLayer r:embed="rId5">
                    <a14:imgEffect>
                      <a14:artisticLightScreen/>
                    </a14:imgEffect>
                  </a14:imgLayer>
                </a14:imgProps>
              </a:ext>
              <a:ext uri="{28A0092B-C50C-407E-A947-70E740481C1C}">
                <a14:useLocalDpi xmlns:a14="http://schemas.microsoft.com/office/drawing/2010/main" val="0"/>
              </a:ext>
            </a:extLst>
          </a:blip>
          <a:stretch>
            <a:fillRect/>
          </a:stretch>
        </p:blipFill>
        <p:spPr>
          <a:xfrm>
            <a:off x="8326200" y="1480096"/>
            <a:ext cx="707886" cy="707886"/>
          </a:xfrm>
          <a:prstGeom prst="rect">
            <a:avLst/>
          </a:prstGeom>
        </p:spPr>
      </p:pic>
      <p:pic>
        <p:nvPicPr>
          <p:cNvPr id="16" name="Picture 15">
            <a:extLst>
              <a:ext uri="{FF2B5EF4-FFF2-40B4-BE49-F238E27FC236}">
                <a16:creationId xmlns:a16="http://schemas.microsoft.com/office/drawing/2014/main" id="{98D30A66-5FE2-42EE-B329-DD121BB43824}"/>
              </a:ext>
            </a:extLst>
          </p:cNvPr>
          <p:cNvPicPr>
            <a:picLocks noChangeAspect="1"/>
          </p:cNvPicPr>
          <p:nvPr/>
        </p:nvPicPr>
        <p:blipFill>
          <a:blip r:embed="rId6">
            <a:extLst>
              <a:ext uri="{BEBA8EAE-BF5A-486C-A8C5-ECC9F3942E4B}">
                <a14:imgProps xmlns:a14="http://schemas.microsoft.com/office/drawing/2010/main">
                  <a14:imgLayer r:embed="rId7">
                    <a14:imgEffect>
                      <a14:artisticLightScreen/>
                    </a14:imgEffect>
                  </a14:imgLayer>
                </a14:imgProps>
              </a:ext>
              <a:ext uri="{28A0092B-C50C-407E-A947-70E740481C1C}">
                <a14:useLocalDpi xmlns:a14="http://schemas.microsoft.com/office/drawing/2010/main" val="0"/>
              </a:ext>
            </a:extLst>
          </a:blip>
          <a:stretch>
            <a:fillRect/>
          </a:stretch>
        </p:blipFill>
        <p:spPr>
          <a:xfrm>
            <a:off x="10044743" y="1489390"/>
            <a:ext cx="707886" cy="707886"/>
          </a:xfrm>
          <a:prstGeom prst="rect">
            <a:avLst/>
          </a:prstGeom>
        </p:spPr>
      </p:pic>
      <p:sp>
        <p:nvSpPr>
          <p:cNvPr id="17" name="TextBox 16">
            <a:extLst>
              <a:ext uri="{FF2B5EF4-FFF2-40B4-BE49-F238E27FC236}">
                <a16:creationId xmlns:a16="http://schemas.microsoft.com/office/drawing/2014/main" id="{3A340AC5-9BC4-4E4A-A668-EFFD7242FB5A}"/>
              </a:ext>
            </a:extLst>
          </p:cNvPr>
          <p:cNvSpPr txBox="1"/>
          <p:nvPr/>
        </p:nvSpPr>
        <p:spPr>
          <a:xfrm>
            <a:off x="7932603" y="2180829"/>
            <a:ext cx="1520074" cy="400110"/>
          </a:xfrm>
          <a:prstGeom prst="rect">
            <a:avLst/>
          </a:prstGeom>
          <a:noFill/>
        </p:spPr>
        <p:txBody>
          <a:bodyPr wrap="square" rtlCol="0">
            <a:spAutoFit/>
          </a:bodyPr>
          <a:lstStyle/>
          <a:p>
            <a:pPr algn="ctr"/>
            <a:r>
              <a:rPr lang="en-US" sz="2000" dirty="0"/>
              <a:t>Victimizable</a:t>
            </a:r>
          </a:p>
        </p:txBody>
      </p:sp>
      <p:sp>
        <p:nvSpPr>
          <p:cNvPr id="18" name="TextBox 17">
            <a:extLst>
              <a:ext uri="{FF2B5EF4-FFF2-40B4-BE49-F238E27FC236}">
                <a16:creationId xmlns:a16="http://schemas.microsoft.com/office/drawing/2014/main" id="{A9F12DD9-A295-454F-A952-0FCBAA2DC578}"/>
              </a:ext>
            </a:extLst>
          </p:cNvPr>
          <p:cNvSpPr txBox="1"/>
          <p:nvPr/>
        </p:nvSpPr>
        <p:spPr>
          <a:xfrm>
            <a:off x="9638649" y="2176815"/>
            <a:ext cx="1520074" cy="400110"/>
          </a:xfrm>
          <a:prstGeom prst="rect">
            <a:avLst/>
          </a:prstGeom>
          <a:noFill/>
        </p:spPr>
        <p:txBody>
          <a:bodyPr wrap="square" rtlCol="0">
            <a:spAutoFit/>
          </a:bodyPr>
          <a:lstStyle/>
          <a:p>
            <a:pPr algn="ctr"/>
            <a:r>
              <a:rPr lang="en-US" sz="2000" dirty="0"/>
              <a:t>Immune</a:t>
            </a:r>
          </a:p>
        </p:txBody>
      </p:sp>
      <p:sp>
        <p:nvSpPr>
          <p:cNvPr id="38" name="Rectangle 37">
            <a:extLst>
              <a:ext uri="{FF2B5EF4-FFF2-40B4-BE49-F238E27FC236}">
                <a16:creationId xmlns:a16="http://schemas.microsoft.com/office/drawing/2014/main" id="{E765CD63-A10B-4DC9-AD77-78BAF3D13955}"/>
              </a:ext>
            </a:extLst>
          </p:cNvPr>
          <p:cNvSpPr/>
          <p:nvPr/>
        </p:nvSpPr>
        <p:spPr>
          <a:xfrm>
            <a:off x="8038565" y="2898333"/>
            <a:ext cx="1347719" cy="12374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100</a:t>
            </a:r>
          </a:p>
          <a:p>
            <a:pPr algn="ctr"/>
            <a:r>
              <a:rPr lang="en-US" dirty="0"/>
              <a:t>True</a:t>
            </a:r>
          </a:p>
          <a:p>
            <a:pPr algn="ctr"/>
            <a:r>
              <a:rPr lang="en-US" dirty="0"/>
              <a:t>Positives</a:t>
            </a:r>
          </a:p>
        </p:txBody>
      </p:sp>
      <p:sp>
        <p:nvSpPr>
          <p:cNvPr id="39" name="Rectangle 38">
            <a:extLst>
              <a:ext uri="{FF2B5EF4-FFF2-40B4-BE49-F238E27FC236}">
                <a16:creationId xmlns:a16="http://schemas.microsoft.com/office/drawing/2014/main" id="{62AA144D-806E-4A50-B8AC-9C4DA1C61A3F}"/>
              </a:ext>
            </a:extLst>
          </p:cNvPr>
          <p:cNvSpPr/>
          <p:nvPr/>
        </p:nvSpPr>
        <p:spPr>
          <a:xfrm>
            <a:off x="9767053" y="4721039"/>
            <a:ext cx="1347719" cy="12374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9,405</a:t>
            </a:r>
          </a:p>
          <a:p>
            <a:pPr algn="ctr"/>
            <a:r>
              <a:rPr lang="en-US" dirty="0"/>
              <a:t>True Negatives</a:t>
            </a:r>
          </a:p>
        </p:txBody>
      </p:sp>
      <p:sp>
        <p:nvSpPr>
          <p:cNvPr id="40" name="Rectangle 39">
            <a:extLst>
              <a:ext uri="{FF2B5EF4-FFF2-40B4-BE49-F238E27FC236}">
                <a16:creationId xmlns:a16="http://schemas.microsoft.com/office/drawing/2014/main" id="{7533FB6D-0AE5-40DD-90D8-D6E3BBCC619E}"/>
              </a:ext>
            </a:extLst>
          </p:cNvPr>
          <p:cNvSpPr/>
          <p:nvPr/>
        </p:nvSpPr>
        <p:spPr>
          <a:xfrm>
            <a:off x="8038564" y="4721039"/>
            <a:ext cx="1347719" cy="1237430"/>
          </a:xfrm>
          <a:prstGeom prst="rect">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495</a:t>
            </a:r>
          </a:p>
          <a:p>
            <a:pPr algn="ctr"/>
            <a:r>
              <a:rPr lang="en-US" dirty="0"/>
              <a:t>False Positives</a:t>
            </a:r>
          </a:p>
        </p:txBody>
      </p:sp>
      <p:sp>
        <p:nvSpPr>
          <p:cNvPr id="41" name="Rectangle 40">
            <a:extLst>
              <a:ext uri="{FF2B5EF4-FFF2-40B4-BE49-F238E27FC236}">
                <a16:creationId xmlns:a16="http://schemas.microsoft.com/office/drawing/2014/main" id="{33BBF566-4245-4C53-AE43-5D4B8A358603}"/>
              </a:ext>
            </a:extLst>
          </p:cNvPr>
          <p:cNvSpPr/>
          <p:nvPr/>
        </p:nvSpPr>
        <p:spPr>
          <a:xfrm>
            <a:off x="9767053" y="2898333"/>
            <a:ext cx="1347719" cy="12374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0</a:t>
            </a:r>
          </a:p>
          <a:p>
            <a:pPr algn="ctr"/>
            <a:r>
              <a:rPr lang="en-US" dirty="0"/>
              <a:t>False Negatives</a:t>
            </a:r>
          </a:p>
        </p:txBody>
      </p:sp>
      <p:sp>
        <p:nvSpPr>
          <p:cNvPr id="46" name="TextBox 45">
            <a:extLst>
              <a:ext uri="{FF2B5EF4-FFF2-40B4-BE49-F238E27FC236}">
                <a16:creationId xmlns:a16="http://schemas.microsoft.com/office/drawing/2014/main" id="{655E3DE3-4883-4328-A6DD-6786056C4C45}"/>
              </a:ext>
            </a:extLst>
          </p:cNvPr>
          <p:cNvSpPr txBox="1"/>
          <p:nvPr/>
        </p:nvSpPr>
        <p:spPr>
          <a:xfrm>
            <a:off x="6394128" y="3964726"/>
            <a:ext cx="1424090" cy="400110"/>
          </a:xfrm>
          <a:prstGeom prst="rect">
            <a:avLst/>
          </a:prstGeom>
          <a:noFill/>
        </p:spPr>
        <p:txBody>
          <a:bodyPr wrap="square" rtlCol="0">
            <a:spAutoFit/>
          </a:bodyPr>
          <a:lstStyle/>
          <a:p>
            <a:pPr algn="ctr"/>
            <a:r>
              <a:rPr lang="en-US" sz="2000" dirty="0"/>
              <a:t>100</a:t>
            </a:r>
          </a:p>
        </p:txBody>
      </p:sp>
      <p:sp>
        <p:nvSpPr>
          <p:cNvPr id="47" name="TextBox 46">
            <a:extLst>
              <a:ext uri="{FF2B5EF4-FFF2-40B4-BE49-F238E27FC236}">
                <a16:creationId xmlns:a16="http://schemas.microsoft.com/office/drawing/2014/main" id="{5A771C9A-29AD-4695-83AB-90C4FDD0EB5C}"/>
              </a:ext>
            </a:extLst>
          </p:cNvPr>
          <p:cNvSpPr txBox="1"/>
          <p:nvPr/>
        </p:nvSpPr>
        <p:spPr>
          <a:xfrm>
            <a:off x="6375728" y="5776853"/>
            <a:ext cx="1424090" cy="400110"/>
          </a:xfrm>
          <a:prstGeom prst="rect">
            <a:avLst/>
          </a:prstGeom>
          <a:noFill/>
        </p:spPr>
        <p:txBody>
          <a:bodyPr wrap="square" rtlCol="0">
            <a:spAutoFit/>
          </a:bodyPr>
          <a:lstStyle/>
          <a:p>
            <a:pPr algn="ctr"/>
            <a:r>
              <a:rPr lang="en-US" sz="2000" dirty="0"/>
              <a:t>9,900</a:t>
            </a:r>
          </a:p>
        </p:txBody>
      </p:sp>
      <p:sp>
        <p:nvSpPr>
          <p:cNvPr id="54" name="TextBox 53">
            <a:extLst>
              <a:ext uri="{FF2B5EF4-FFF2-40B4-BE49-F238E27FC236}">
                <a16:creationId xmlns:a16="http://schemas.microsoft.com/office/drawing/2014/main" id="{5C415260-CC21-4C64-8338-E4B1FB399D09}"/>
              </a:ext>
            </a:extLst>
          </p:cNvPr>
          <p:cNvSpPr txBox="1"/>
          <p:nvPr/>
        </p:nvSpPr>
        <p:spPr>
          <a:xfrm rot="16200000">
            <a:off x="4370030" y="4180945"/>
            <a:ext cx="3236008" cy="461665"/>
          </a:xfrm>
          <a:prstGeom prst="rect">
            <a:avLst/>
          </a:prstGeom>
          <a:noFill/>
        </p:spPr>
        <p:txBody>
          <a:bodyPr wrap="square" rtlCol="0">
            <a:spAutoFit/>
          </a:bodyPr>
          <a:lstStyle/>
          <a:p>
            <a:pPr algn="ctr"/>
            <a:r>
              <a:rPr lang="en-US" sz="2400" b="1" dirty="0"/>
              <a:t>True Classifications</a:t>
            </a:r>
          </a:p>
        </p:txBody>
      </p:sp>
    </p:spTree>
    <p:extLst>
      <p:ext uri="{BB962C8B-B14F-4D97-AF65-F5344CB8AC3E}">
        <p14:creationId xmlns:p14="http://schemas.microsoft.com/office/powerpoint/2010/main" val="99518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anim calcmode="lin" valueType="num">
                                      <p:cBhvr>
                                        <p:cTn id="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anim calcmode="lin" valueType="num">
                                      <p:cBhvr>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anim calcmode="lin" valueType="num">
                                      <p:cBhvr>
                                        <p:cTn id="1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anim calcmode="lin" valueType="num">
                                      <p:cBhvr>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barn(inVertical)">
                                      <p:cBhvr>
                                        <p:cTn id="29" dur="500"/>
                                        <p:tgtEl>
                                          <p:spTgt spid="4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barn(inVertical)">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barn(inVertical)">
                                      <p:cBhvr>
                                        <p:cTn id="37" dur="5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barn(inVertical)">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barn(inVertical)">
                                      <p:cBhvr>
                                        <p:cTn id="47" dur="500"/>
                                        <p:tgtEl>
                                          <p:spTgt spid="4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barn(inVertical)">
                                      <p:cBhvr>
                                        <p:cTn id="50" dur="500"/>
                                        <p:tgtEl>
                                          <p:spTgt spid="39"/>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500"/>
                                        <p:tgtEl>
                                          <p:spTgt spid="54"/>
                                        </p:tgtEl>
                                      </p:cBhvr>
                                    </p:animEffect>
                                    <p:anim calcmode="lin" valueType="num">
                                      <p:cBhvr>
                                        <p:cTn id="56" dur="500" fill="hold"/>
                                        <p:tgtEl>
                                          <p:spTgt spid="54"/>
                                        </p:tgtEl>
                                        <p:attrNameLst>
                                          <p:attrName>ppt_x</p:attrName>
                                        </p:attrNameLst>
                                      </p:cBhvr>
                                      <p:tavLst>
                                        <p:tav tm="0">
                                          <p:val>
                                            <p:strVal val="#ppt_x"/>
                                          </p:val>
                                        </p:tav>
                                        <p:tav tm="100000">
                                          <p:val>
                                            <p:strVal val="#ppt_x"/>
                                          </p:val>
                                        </p:tav>
                                      </p:tavLst>
                                    </p:anim>
                                    <p:anim calcmode="lin" valueType="num">
                                      <p:cBhvr>
                                        <p:cTn id="57" dur="5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3">
                                            <p:txEl>
                                              <p:pRg st="6" end="6"/>
                                            </p:txEl>
                                          </p:spTgt>
                                        </p:tgtEl>
                                        <p:attrNameLst>
                                          <p:attrName>style.visibility</p:attrName>
                                        </p:attrNameLst>
                                      </p:cBhvr>
                                      <p:to>
                                        <p:strVal val="visible"/>
                                      </p:to>
                                    </p:set>
                                    <p:animEffect transition="in" filter="fade">
                                      <p:cBhvr>
                                        <p:cTn id="62" dur="500"/>
                                        <p:tgtEl>
                                          <p:spTgt spid="3">
                                            <p:txEl>
                                              <p:pRg st="6" end="6"/>
                                            </p:txEl>
                                          </p:spTgt>
                                        </p:tgtEl>
                                      </p:cBhvr>
                                    </p:animEffect>
                                    <p:anim calcmode="lin" valueType="num">
                                      <p:cBhvr>
                                        <p:cTn id="6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4" dur="500" fill="hold"/>
                                        <p:tgtEl>
                                          <p:spTgt spid="3">
                                            <p:txEl>
                                              <p:pRg st="6" end="6"/>
                                            </p:txEl>
                                          </p:spTgt>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Effect transition="in" filter="fade">
                                      <p:cBhvr>
                                        <p:cTn id="67" dur="500"/>
                                        <p:tgtEl>
                                          <p:spTgt spid="3">
                                            <p:txEl>
                                              <p:pRg st="7" end="7"/>
                                            </p:txEl>
                                          </p:spTgt>
                                        </p:tgtEl>
                                      </p:cBhvr>
                                    </p:animEffect>
                                    <p:anim calcmode="lin" valueType="num">
                                      <p:cBhvr>
                                        <p:cTn id="6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9"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6" grpId="0"/>
      <p:bldP spid="47" grpId="0"/>
      <p:bldP spid="54" grpId="0"/>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ACAFF-E14D-4351-B64D-4B86EBFC95B9}"/>
              </a:ext>
            </a:extLst>
          </p:cNvPr>
          <p:cNvSpPr>
            <a:spLocks noGrp="1"/>
          </p:cNvSpPr>
          <p:nvPr>
            <p:ph type="title"/>
          </p:nvPr>
        </p:nvSpPr>
        <p:spPr/>
        <p:txBody>
          <a:bodyPr/>
          <a:lstStyle/>
          <a:p>
            <a:r>
              <a:rPr lang="en-US" dirty="0"/>
              <a:t>Density vs. FPR vs. Profitability</a:t>
            </a:r>
          </a:p>
        </p:txBody>
      </p:sp>
      <p:graphicFrame>
        <p:nvGraphicFramePr>
          <p:cNvPr id="4" name="Content Placeholder 3">
            <a:extLst>
              <a:ext uri="{FF2B5EF4-FFF2-40B4-BE49-F238E27FC236}">
                <a16:creationId xmlns:a16="http://schemas.microsoft.com/office/drawing/2014/main" id="{C23BB093-FF74-4F38-BAC3-090597804E5B}"/>
              </a:ext>
            </a:extLst>
          </p:cNvPr>
          <p:cNvGraphicFramePr>
            <a:graphicFrameLocks noGrp="1"/>
          </p:cNvGraphicFramePr>
          <p:nvPr>
            <p:ph idx="1"/>
            <p:extLst>
              <p:ext uri="{D42A27DB-BD31-4B8C-83A1-F6EECF244321}">
                <p14:modId xmlns:p14="http://schemas.microsoft.com/office/powerpoint/2010/main" val="4238601316"/>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17296C7B-2696-48B4-BAC9-1C0134F41537}"/>
              </a:ext>
            </a:extLst>
          </p:cNvPr>
          <p:cNvSpPr txBox="1"/>
          <p:nvPr/>
        </p:nvSpPr>
        <p:spPr>
          <a:xfrm>
            <a:off x="9284368" y="3549316"/>
            <a:ext cx="2304449" cy="400110"/>
          </a:xfrm>
          <a:prstGeom prst="rect">
            <a:avLst/>
          </a:prstGeom>
          <a:solidFill>
            <a:schemeClr val="bg1"/>
          </a:solidFill>
        </p:spPr>
        <p:txBody>
          <a:bodyPr wrap="square" rtlCol="0">
            <a:spAutoFit/>
          </a:bodyPr>
          <a:lstStyle/>
          <a:p>
            <a:pPr algn="ctr"/>
            <a:r>
              <a:rPr lang="en-US" sz="2000" dirty="0">
                <a:solidFill>
                  <a:schemeClr val="tx1">
                    <a:lumMod val="65000"/>
                    <a:lumOff val="35000"/>
                  </a:schemeClr>
                </a:solidFill>
              </a:rPr>
              <a:t>False Positive Rate</a:t>
            </a:r>
          </a:p>
        </p:txBody>
      </p:sp>
    </p:spTree>
    <p:extLst>
      <p:ext uri="{BB962C8B-B14F-4D97-AF65-F5344CB8AC3E}">
        <p14:creationId xmlns:p14="http://schemas.microsoft.com/office/powerpoint/2010/main" val="37682214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8E674-F857-484D-BA16-827EDC2F6604}"/>
              </a:ext>
            </a:extLst>
          </p:cNvPr>
          <p:cNvSpPr>
            <a:spLocks noGrp="1"/>
          </p:cNvSpPr>
          <p:nvPr>
            <p:ph type="title"/>
          </p:nvPr>
        </p:nvSpPr>
        <p:spPr/>
        <p:txBody>
          <a:bodyPr/>
          <a:lstStyle/>
          <a:p>
            <a:r>
              <a:rPr lang="en-US" dirty="0"/>
              <a:t>Base Rate Fallacy</a:t>
            </a:r>
          </a:p>
        </p:txBody>
      </p:sp>
      <p:sp>
        <p:nvSpPr>
          <p:cNvPr id="3" name="Content Placeholder 2">
            <a:extLst>
              <a:ext uri="{FF2B5EF4-FFF2-40B4-BE49-F238E27FC236}">
                <a16:creationId xmlns:a16="http://schemas.microsoft.com/office/drawing/2014/main" id="{62FF448C-2AE8-4B40-8EAE-3E8BC7891C79}"/>
              </a:ext>
            </a:extLst>
          </p:cNvPr>
          <p:cNvSpPr>
            <a:spLocks noGrp="1"/>
          </p:cNvSpPr>
          <p:nvPr>
            <p:ph idx="1"/>
          </p:nvPr>
        </p:nvSpPr>
        <p:spPr/>
        <p:txBody>
          <a:bodyPr/>
          <a:lstStyle/>
          <a:p>
            <a:pPr marL="0" indent="0">
              <a:buNone/>
            </a:pPr>
            <a:r>
              <a:rPr lang="en-US" dirty="0"/>
              <a:t>We tend to assume that the false negative rate is most important</a:t>
            </a:r>
          </a:p>
          <a:p>
            <a:pPr lvl="1"/>
            <a:r>
              <a:rPr lang="en-US" dirty="0"/>
              <a:t>“I don’t want to miss potential victims”</a:t>
            </a:r>
          </a:p>
          <a:p>
            <a:pPr marL="0" indent="0">
              <a:buNone/>
            </a:pPr>
            <a:r>
              <a:rPr lang="en-US" dirty="0"/>
              <a:t>In reality, the false positive rate is much more important</a:t>
            </a:r>
          </a:p>
          <a:p>
            <a:pPr lvl="1"/>
            <a:r>
              <a:rPr lang="en-US" dirty="0"/>
              <a:t>Classes are highly imbalance</a:t>
            </a:r>
          </a:p>
          <a:p>
            <a:pPr lvl="1"/>
            <a:r>
              <a:rPr lang="en-US" dirty="0"/>
              <a:t>Immune people far outnumber potential victims</a:t>
            </a:r>
          </a:p>
          <a:p>
            <a:pPr lvl="1"/>
            <a:r>
              <a:rPr lang="en-US" dirty="0"/>
              <a:t>False positives will vastly outnumber true positives</a:t>
            </a:r>
          </a:p>
          <a:p>
            <a:pPr marL="0" indent="0">
              <a:buNone/>
            </a:pPr>
            <a:r>
              <a:rPr lang="en-US" dirty="0"/>
              <a:t>So what is a scammer to do?</a:t>
            </a:r>
          </a:p>
          <a:p>
            <a:pPr marL="971550" lvl="1" indent="-514350">
              <a:buFont typeface="+mj-lt"/>
              <a:buAutoNum type="arabicPeriod"/>
            </a:pPr>
            <a:r>
              <a:rPr lang="en-US" dirty="0"/>
              <a:t>Vastly increase profit per victim</a:t>
            </a:r>
          </a:p>
          <a:p>
            <a:pPr marL="971550" lvl="1" indent="-514350">
              <a:buFont typeface="+mj-lt"/>
              <a:buAutoNum type="arabicPeriod"/>
            </a:pPr>
            <a:r>
              <a:rPr lang="en-US" dirty="0"/>
              <a:t>Dramatically reduce the false positive rate</a:t>
            </a:r>
          </a:p>
        </p:txBody>
      </p:sp>
      <p:sp>
        <p:nvSpPr>
          <p:cNvPr id="4" name="Rectangle 3">
            <a:extLst>
              <a:ext uri="{FF2B5EF4-FFF2-40B4-BE49-F238E27FC236}">
                <a16:creationId xmlns:a16="http://schemas.microsoft.com/office/drawing/2014/main" id="{C0019FD7-15B1-4FC8-B3B4-7D69D5DE8A00}"/>
              </a:ext>
            </a:extLst>
          </p:cNvPr>
          <p:cNvSpPr/>
          <p:nvPr/>
        </p:nvSpPr>
        <p:spPr>
          <a:xfrm>
            <a:off x="1217596" y="5231331"/>
            <a:ext cx="6083166" cy="486075"/>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092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anim calcmode="lin" valueType="num">
                                      <p:cBhvr>
                                        <p:cTn id="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anim calcmode="lin" valueType="num">
                                      <p:cBhvr>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anim calcmode="lin" valueType="num">
                                      <p:cBhvr>
                                        <p:cTn id="1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anim calcmode="lin" valueType="num">
                                      <p:cBhvr>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4"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anim calcmode="lin" valueType="num">
                                      <p:cBhvr>
                                        <p:cTn id="3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6" end="6"/>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anim calcmode="lin" valueType="num">
                                      <p:cBhvr>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7" end="7"/>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anim calcmode="lin" valueType="num">
                                      <p:cBhvr>
                                        <p:cTn id="40"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CE297-5463-4FD3-BFC4-B2DA9C180A57}"/>
              </a:ext>
            </a:extLst>
          </p:cNvPr>
          <p:cNvSpPr>
            <a:spLocks noGrp="1"/>
          </p:cNvSpPr>
          <p:nvPr>
            <p:ph type="title"/>
          </p:nvPr>
        </p:nvSpPr>
        <p:spPr>
          <a:xfrm>
            <a:off x="838200" y="365125"/>
            <a:ext cx="3260676" cy="1325563"/>
          </a:xfrm>
        </p:spPr>
        <p:txBody>
          <a:bodyPr/>
          <a:lstStyle/>
          <a:p>
            <a:r>
              <a:rPr lang="en-US" dirty="0"/>
              <a:t>ROC Curves</a:t>
            </a:r>
          </a:p>
        </p:txBody>
      </p:sp>
      <p:cxnSp>
        <p:nvCxnSpPr>
          <p:cNvPr id="3" name="Straight Connector 2">
            <a:extLst>
              <a:ext uri="{FF2B5EF4-FFF2-40B4-BE49-F238E27FC236}">
                <a16:creationId xmlns:a16="http://schemas.microsoft.com/office/drawing/2014/main" id="{3D268985-3DA5-4E76-B6CF-E71B7E141803}"/>
              </a:ext>
            </a:extLst>
          </p:cNvPr>
          <p:cNvCxnSpPr>
            <a:cxnSpLocks/>
          </p:cNvCxnSpPr>
          <p:nvPr/>
        </p:nvCxnSpPr>
        <p:spPr>
          <a:xfrm>
            <a:off x="3621205" y="1778971"/>
            <a:ext cx="0" cy="4107976"/>
          </a:xfrm>
          <a:prstGeom prst="line">
            <a:avLst/>
          </a:prstGeom>
          <a:ln w="76200"/>
        </p:spPr>
        <p:style>
          <a:lnRef idx="1">
            <a:schemeClr val="dk1"/>
          </a:lnRef>
          <a:fillRef idx="0">
            <a:schemeClr val="dk1"/>
          </a:fillRef>
          <a:effectRef idx="0">
            <a:schemeClr val="dk1"/>
          </a:effectRef>
          <a:fontRef idx="minor">
            <a:schemeClr val="tx1"/>
          </a:fontRef>
        </p:style>
      </p:cxnSp>
      <p:cxnSp>
        <p:nvCxnSpPr>
          <p:cNvPr id="4" name="Straight Connector 3">
            <a:extLst>
              <a:ext uri="{FF2B5EF4-FFF2-40B4-BE49-F238E27FC236}">
                <a16:creationId xmlns:a16="http://schemas.microsoft.com/office/drawing/2014/main" id="{B56F6B2C-FC3B-4457-AAA5-B8C112A108FF}"/>
              </a:ext>
            </a:extLst>
          </p:cNvPr>
          <p:cNvCxnSpPr>
            <a:cxnSpLocks/>
          </p:cNvCxnSpPr>
          <p:nvPr/>
        </p:nvCxnSpPr>
        <p:spPr>
          <a:xfrm flipH="1">
            <a:off x="3582538" y="5886947"/>
            <a:ext cx="5197521" cy="0"/>
          </a:xfrm>
          <a:prstGeom prst="line">
            <a:avLst/>
          </a:prstGeom>
          <a:ln w="76200"/>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61DF8C17-3159-4BA7-8A29-B00329934BFC}"/>
              </a:ext>
            </a:extLst>
          </p:cNvPr>
          <p:cNvSpPr txBox="1"/>
          <p:nvPr/>
        </p:nvSpPr>
        <p:spPr>
          <a:xfrm>
            <a:off x="3470362" y="5873547"/>
            <a:ext cx="301686" cy="369332"/>
          </a:xfrm>
          <a:prstGeom prst="rect">
            <a:avLst/>
          </a:prstGeom>
          <a:noFill/>
        </p:spPr>
        <p:txBody>
          <a:bodyPr wrap="none" rtlCol="0">
            <a:spAutoFit/>
          </a:bodyPr>
          <a:lstStyle/>
          <a:p>
            <a:r>
              <a:rPr lang="en-US" dirty="0"/>
              <a:t>0</a:t>
            </a:r>
          </a:p>
        </p:txBody>
      </p:sp>
      <p:sp>
        <p:nvSpPr>
          <p:cNvPr id="6" name="TextBox 5">
            <a:extLst>
              <a:ext uri="{FF2B5EF4-FFF2-40B4-BE49-F238E27FC236}">
                <a16:creationId xmlns:a16="http://schemas.microsoft.com/office/drawing/2014/main" id="{D8AAF8A4-ED38-43E7-B554-85961D10000C}"/>
              </a:ext>
            </a:extLst>
          </p:cNvPr>
          <p:cNvSpPr txBox="1"/>
          <p:nvPr/>
        </p:nvSpPr>
        <p:spPr>
          <a:xfrm>
            <a:off x="6037847" y="5873547"/>
            <a:ext cx="476412" cy="369332"/>
          </a:xfrm>
          <a:prstGeom prst="rect">
            <a:avLst/>
          </a:prstGeom>
          <a:noFill/>
        </p:spPr>
        <p:txBody>
          <a:bodyPr wrap="none" rtlCol="0">
            <a:spAutoFit/>
          </a:bodyPr>
          <a:lstStyle/>
          <a:p>
            <a:r>
              <a:rPr lang="en-US" dirty="0"/>
              <a:t>0.5</a:t>
            </a:r>
          </a:p>
        </p:txBody>
      </p:sp>
      <p:sp>
        <p:nvSpPr>
          <p:cNvPr id="7" name="TextBox 6">
            <a:extLst>
              <a:ext uri="{FF2B5EF4-FFF2-40B4-BE49-F238E27FC236}">
                <a16:creationId xmlns:a16="http://schemas.microsoft.com/office/drawing/2014/main" id="{B24FA7F2-FA82-460D-B97D-9ADF5057B504}"/>
              </a:ext>
            </a:extLst>
          </p:cNvPr>
          <p:cNvSpPr txBox="1"/>
          <p:nvPr/>
        </p:nvSpPr>
        <p:spPr>
          <a:xfrm>
            <a:off x="8478372" y="5873547"/>
            <a:ext cx="301686" cy="369332"/>
          </a:xfrm>
          <a:prstGeom prst="rect">
            <a:avLst/>
          </a:prstGeom>
          <a:noFill/>
        </p:spPr>
        <p:txBody>
          <a:bodyPr wrap="none" rtlCol="0">
            <a:spAutoFit/>
          </a:bodyPr>
          <a:lstStyle/>
          <a:p>
            <a:r>
              <a:rPr lang="en-US" dirty="0"/>
              <a:t>1</a:t>
            </a:r>
          </a:p>
        </p:txBody>
      </p:sp>
      <p:sp>
        <p:nvSpPr>
          <p:cNvPr id="8" name="TextBox 7">
            <a:extLst>
              <a:ext uri="{FF2B5EF4-FFF2-40B4-BE49-F238E27FC236}">
                <a16:creationId xmlns:a16="http://schemas.microsoft.com/office/drawing/2014/main" id="{E5F28683-5CD2-49C8-B88E-025E99072695}"/>
              </a:ext>
            </a:extLst>
          </p:cNvPr>
          <p:cNvSpPr txBox="1"/>
          <p:nvPr/>
        </p:nvSpPr>
        <p:spPr>
          <a:xfrm>
            <a:off x="4608231" y="5873547"/>
            <a:ext cx="593432" cy="369332"/>
          </a:xfrm>
          <a:prstGeom prst="rect">
            <a:avLst/>
          </a:prstGeom>
          <a:noFill/>
        </p:spPr>
        <p:txBody>
          <a:bodyPr wrap="none" rtlCol="0">
            <a:spAutoFit/>
          </a:bodyPr>
          <a:lstStyle/>
          <a:p>
            <a:r>
              <a:rPr lang="en-US" dirty="0"/>
              <a:t>0.25</a:t>
            </a:r>
          </a:p>
        </p:txBody>
      </p:sp>
      <p:sp>
        <p:nvSpPr>
          <p:cNvPr id="9" name="TextBox 8">
            <a:extLst>
              <a:ext uri="{FF2B5EF4-FFF2-40B4-BE49-F238E27FC236}">
                <a16:creationId xmlns:a16="http://schemas.microsoft.com/office/drawing/2014/main" id="{401699C7-5325-4161-BB92-F386AA31F4B5}"/>
              </a:ext>
            </a:extLst>
          </p:cNvPr>
          <p:cNvSpPr txBox="1"/>
          <p:nvPr/>
        </p:nvSpPr>
        <p:spPr>
          <a:xfrm>
            <a:off x="7199599" y="5873547"/>
            <a:ext cx="593432" cy="369332"/>
          </a:xfrm>
          <a:prstGeom prst="rect">
            <a:avLst/>
          </a:prstGeom>
          <a:noFill/>
        </p:spPr>
        <p:txBody>
          <a:bodyPr wrap="none" rtlCol="0">
            <a:spAutoFit/>
          </a:bodyPr>
          <a:lstStyle/>
          <a:p>
            <a:r>
              <a:rPr lang="en-US" dirty="0"/>
              <a:t>0.75</a:t>
            </a:r>
          </a:p>
        </p:txBody>
      </p:sp>
      <p:cxnSp>
        <p:nvCxnSpPr>
          <p:cNvPr id="12" name="Straight Connector 11">
            <a:extLst>
              <a:ext uri="{FF2B5EF4-FFF2-40B4-BE49-F238E27FC236}">
                <a16:creationId xmlns:a16="http://schemas.microsoft.com/office/drawing/2014/main" id="{E352B943-6D9F-4469-877A-B81454374F26}"/>
              </a:ext>
            </a:extLst>
          </p:cNvPr>
          <p:cNvCxnSpPr>
            <a:cxnSpLocks/>
          </p:cNvCxnSpPr>
          <p:nvPr/>
        </p:nvCxnSpPr>
        <p:spPr>
          <a:xfrm flipH="1">
            <a:off x="3762231" y="1842661"/>
            <a:ext cx="4808564" cy="3916036"/>
          </a:xfrm>
          <a:prstGeom prst="line">
            <a:avLst/>
          </a:prstGeom>
          <a:ln w="38100">
            <a:prstDash val="sysDot"/>
          </a:ln>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a16="http://schemas.microsoft.com/office/drawing/2014/main" id="{54062BD0-0A3F-4D88-B795-BA61B883622A}"/>
              </a:ext>
            </a:extLst>
          </p:cNvPr>
          <p:cNvSpPr txBox="1"/>
          <p:nvPr/>
        </p:nvSpPr>
        <p:spPr>
          <a:xfrm>
            <a:off x="3069372" y="3648293"/>
            <a:ext cx="476412" cy="369332"/>
          </a:xfrm>
          <a:prstGeom prst="rect">
            <a:avLst/>
          </a:prstGeom>
          <a:noFill/>
        </p:spPr>
        <p:txBody>
          <a:bodyPr wrap="none" rtlCol="0">
            <a:spAutoFit/>
          </a:bodyPr>
          <a:lstStyle/>
          <a:p>
            <a:r>
              <a:rPr lang="en-US" dirty="0"/>
              <a:t>0.5</a:t>
            </a:r>
          </a:p>
        </p:txBody>
      </p:sp>
      <p:sp>
        <p:nvSpPr>
          <p:cNvPr id="16" name="TextBox 15">
            <a:extLst>
              <a:ext uri="{FF2B5EF4-FFF2-40B4-BE49-F238E27FC236}">
                <a16:creationId xmlns:a16="http://schemas.microsoft.com/office/drawing/2014/main" id="{7E1730B7-3178-43A4-B601-9E5B4778DCD2}"/>
              </a:ext>
            </a:extLst>
          </p:cNvPr>
          <p:cNvSpPr txBox="1"/>
          <p:nvPr/>
        </p:nvSpPr>
        <p:spPr>
          <a:xfrm>
            <a:off x="3156735" y="5625613"/>
            <a:ext cx="301686" cy="369332"/>
          </a:xfrm>
          <a:prstGeom prst="rect">
            <a:avLst/>
          </a:prstGeom>
          <a:noFill/>
        </p:spPr>
        <p:txBody>
          <a:bodyPr wrap="square" rtlCol="0">
            <a:spAutoFit/>
          </a:bodyPr>
          <a:lstStyle/>
          <a:p>
            <a:r>
              <a:rPr lang="en-US" dirty="0"/>
              <a:t>0</a:t>
            </a:r>
          </a:p>
        </p:txBody>
      </p:sp>
      <p:sp>
        <p:nvSpPr>
          <p:cNvPr id="17" name="TextBox 16">
            <a:extLst>
              <a:ext uri="{FF2B5EF4-FFF2-40B4-BE49-F238E27FC236}">
                <a16:creationId xmlns:a16="http://schemas.microsoft.com/office/drawing/2014/main" id="{1860C8DB-8A09-495A-949A-2E223B3C5B0F}"/>
              </a:ext>
            </a:extLst>
          </p:cNvPr>
          <p:cNvSpPr txBox="1"/>
          <p:nvPr/>
        </p:nvSpPr>
        <p:spPr>
          <a:xfrm>
            <a:off x="3156735" y="1690688"/>
            <a:ext cx="301686" cy="369332"/>
          </a:xfrm>
          <a:prstGeom prst="rect">
            <a:avLst/>
          </a:prstGeom>
          <a:noFill/>
        </p:spPr>
        <p:txBody>
          <a:bodyPr wrap="none" rtlCol="0">
            <a:spAutoFit/>
          </a:bodyPr>
          <a:lstStyle/>
          <a:p>
            <a:r>
              <a:rPr lang="en-US" dirty="0"/>
              <a:t>1</a:t>
            </a:r>
          </a:p>
        </p:txBody>
      </p:sp>
      <p:sp>
        <p:nvSpPr>
          <p:cNvPr id="18" name="TextBox 17">
            <a:extLst>
              <a:ext uri="{FF2B5EF4-FFF2-40B4-BE49-F238E27FC236}">
                <a16:creationId xmlns:a16="http://schemas.microsoft.com/office/drawing/2014/main" id="{F815B465-B810-4310-A45D-A64B6C91AF6C}"/>
              </a:ext>
            </a:extLst>
          </p:cNvPr>
          <p:cNvSpPr txBox="1"/>
          <p:nvPr/>
        </p:nvSpPr>
        <p:spPr>
          <a:xfrm>
            <a:off x="2989106" y="2669490"/>
            <a:ext cx="593432" cy="369332"/>
          </a:xfrm>
          <a:prstGeom prst="rect">
            <a:avLst/>
          </a:prstGeom>
          <a:noFill/>
        </p:spPr>
        <p:txBody>
          <a:bodyPr wrap="none" rtlCol="0">
            <a:spAutoFit/>
          </a:bodyPr>
          <a:lstStyle/>
          <a:p>
            <a:r>
              <a:rPr lang="en-US" dirty="0"/>
              <a:t>0.75</a:t>
            </a:r>
          </a:p>
        </p:txBody>
      </p:sp>
      <p:sp>
        <p:nvSpPr>
          <p:cNvPr id="19" name="TextBox 18">
            <a:extLst>
              <a:ext uri="{FF2B5EF4-FFF2-40B4-BE49-F238E27FC236}">
                <a16:creationId xmlns:a16="http://schemas.microsoft.com/office/drawing/2014/main" id="{3E55F582-441F-459C-9DC0-32D28C6C3AE8}"/>
              </a:ext>
            </a:extLst>
          </p:cNvPr>
          <p:cNvSpPr txBox="1"/>
          <p:nvPr/>
        </p:nvSpPr>
        <p:spPr>
          <a:xfrm>
            <a:off x="3008440" y="4627096"/>
            <a:ext cx="593432" cy="369332"/>
          </a:xfrm>
          <a:prstGeom prst="rect">
            <a:avLst/>
          </a:prstGeom>
          <a:noFill/>
        </p:spPr>
        <p:txBody>
          <a:bodyPr wrap="none" rtlCol="0">
            <a:spAutoFit/>
          </a:bodyPr>
          <a:lstStyle/>
          <a:p>
            <a:r>
              <a:rPr lang="en-US" dirty="0"/>
              <a:t>0.25</a:t>
            </a:r>
          </a:p>
        </p:txBody>
      </p:sp>
      <p:sp>
        <p:nvSpPr>
          <p:cNvPr id="20" name="TextBox 19">
            <a:extLst>
              <a:ext uri="{FF2B5EF4-FFF2-40B4-BE49-F238E27FC236}">
                <a16:creationId xmlns:a16="http://schemas.microsoft.com/office/drawing/2014/main" id="{B4AA36DD-8D07-4D9B-98EB-E5D3FA9883C3}"/>
              </a:ext>
            </a:extLst>
          </p:cNvPr>
          <p:cNvSpPr txBox="1"/>
          <p:nvPr/>
        </p:nvSpPr>
        <p:spPr>
          <a:xfrm>
            <a:off x="4492188" y="6190012"/>
            <a:ext cx="3567730" cy="461665"/>
          </a:xfrm>
          <a:prstGeom prst="rect">
            <a:avLst/>
          </a:prstGeom>
          <a:noFill/>
        </p:spPr>
        <p:txBody>
          <a:bodyPr wrap="square" rtlCol="0">
            <a:spAutoFit/>
          </a:bodyPr>
          <a:lstStyle/>
          <a:p>
            <a:pPr algn="ctr"/>
            <a:r>
              <a:rPr lang="en-US" sz="2400" b="1" dirty="0"/>
              <a:t>False Positive Rate</a:t>
            </a:r>
          </a:p>
        </p:txBody>
      </p:sp>
      <p:sp>
        <p:nvSpPr>
          <p:cNvPr id="21" name="TextBox 20">
            <a:extLst>
              <a:ext uri="{FF2B5EF4-FFF2-40B4-BE49-F238E27FC236}">
                <a16:creationId xmlns:a16="http://schemas.microsoft.com/office/drawing/2014/main" id="{A439327B-D6EC-4A16-BEFB-46F0B12387DF}"/>
              </a:ext>
            </a:extLst>
          </p:cNvPr>
          <p:cNvSpPr txBox="1"/>
          <p:nvPr/>
        </p:nvSpPr>
        <p:spPr>
          <a:xfrm rot="16200000">
            <a:off x="912351" y="3627271"/>
            <a:ext cx="3567730" cy="461665"/>
          </a:xfrm>
          <a:prstGeom prst="rect">
            <a:avLst/>
          </a:prstGeom>
          <a:noFill/>
        </p:spPr>
        <p:txBody>
          <a:bodyPr wrap="square" rtlCol="0">
            <a:spAutoFit/>
          </a:bodyPr>
          <a:lstStyle/>
          <a:p>
            <a:pPr algn="ctr"/>
            <a:r>
              <a:rPr lang="en-US" sz="2400" b="1" dirty="0"/>
              <a:t>True Positive Rate</a:t>
            </a:r>
          </a:p>
        </p:txBody>
      </p:sp>
      <p:sp>
        <p:nvSpPr>
          <p:cNvPr id="22" name="Speech Bubble: Rectangle 21">
            <a:extLst>
              <a:ext uri="{FF2B5EF4-FFF2-40B4-BE49-F238E27FC236}">
                <a16:creationId xmlns:a16="http://schemas.microsoft.com/office/drawing/2014/main" id="{B34501EB-2EAA-40D2-A796-1DC62BB2FA53}"/>
              </a:ext>
            </a:extLst>
          </p:cNvPr>
          <p:cNvSpPr/>
          <p:nvPr/>
        </p:nvSpPr>
        <p:spPr>
          <a:xfrm>
            <a:off x="8852846" y="2529306"/>
            <a:ext cx="2583977" cy="1019032"/>
          </a:xfrm>
          <a:prstGeom prst="wedgeRectCallout">
            <a:avLst>
              <a:gd name="adj1" fmla="val -97241"/>
              <a:gd name="adj2" fmla="val -27679"/>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Random Attack Strategy:</a:t>
            </a:r>
          </a:p>
          <a:p>
            <a:pPr algn="ctr"/>
            <a:r>
              <a:rPr lang="en-US" dirty="0"/>
              <a:t>Attack each person with probability </a:t>
            </a:r>
            <a:r>
              <a:rPr lang="en-US" i="1" dirty="0"/>
              <a:t>1/N</a:t>
            </a:r>
          </a:p>
        </p:txBody>
      </p:sp>
      <p:sp>
        <p:nvSpPr>
          <p:cNvPr id="24" name="Speech Bubble: Rectangle 23">
            <a:extLst>
              <a:ext uri="{FF2B5EF4-FFF2-40B4-BE49-F238E27FC236}">
                <a16:creationId xmlns:a16="http://schemas.microsoft.com/office/drawing/2014/main" id="{E592B296-AAD1-49B0-A72E-3E16A5E0E6C7}"/>
              </a:ext>
            </a:extLst>
          </p:cNvPr>
          <p:cNvSpPr/>
          <p:nvPr/>
        </p:nvSpPr>
        <p:spPr>
          <a:xfrm>
            <a:off x="235545" y="5601739"/>
            <a:ext cx="2911524" cy="1019032"/>
          </a:xfrm>
          <a:prstGeom prst="wedgeRectCallout">
            <a:avLst>
              <a:gd name="adj1" fmla="val 65314"/>
              <a:gd name="adj2" fmla="val -2317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285750" indent="-285750">
              <a:buFont typeface="Arial" panose="020B0604020202020204" pitchFamily="34" charset="0"/>
              <a:buChar char="•"/>
            </a:pPr>
            <a:r>
              <a:rPr lang="en-US" dirty="0"/>
              <a:t>Attack zero people</a:t>
            </a:r>
          </a:p>
          <a:p>
            <a:pPr marL="285750" indent="-285750">
              <a:buFont typeface="Arial" panose="020B0604020202020204" pitchFamily="34" charset="0"/>
              <a:buChar char="•"/>
            </a:pPr>
            <a:r>
              <a:rPr lang="en-US" dirty="0"/>
              <a:t>No false positives (good)</a:t>
            </a:r>
          </a:p>
          <a:p>
            <a:pPr marL="285750" indent="-285750">
              <a:buFont typeface="Arial" panose="020B0604020202020204" pitchFamily="34" charset="0"/>
              <a:buChar char="•"/>
            </a:pPr>
            <a:r>
              <a:rPr lang="en-US" dirty="0"/>
              <a:t>No true positives (bad)</a:t>
            </a:r>
          </a:p>
        </p:txBody>
      </p:sp>
      <p:sp>
        <p:nvSpPr>
          <p:cNvPr id="25" name="Speech Bubble: Rectangle 24">
            <a:extLst>
              <a:ext uri="{FF2B5EF4-FFF2-40B4-BE49-F238E27FC236}">
                <a16:creationId xmlns:a16="http://schemas.microsoft.com/office/drawing/2014/main" id="{5F1BE0E7-A675-4FB1-8311-ABE04B796511}"/>
              </a:ext>
            </a:extLst>
          </p:cNvPr>
          <p:cNvSpPr/>
          <p:nvPr/>
        </p:nvSpPr>
        <p:spPr>
          <a:xfrm>
            <a:off x="7115033" y="186209"/>
            <a:ext cx="3084394" cy="1019032"/>
          </a:xfrm>
          <a:prstGeom prst="wedgeRectCallout">
            <a:avLst>
              <a:gd name="adj1" fmla="val 314"/>
              <a:gd name="adj2" fmla="val 10763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285750" indent="-285750">
              <a:buFont typeface="Arial" panose="020B0604020202020204" pitchFamily="34" charset="0"/>
              <a:buChar char="•"/>
            </a:pPr>
            <a:r>
              <a:rPr lang="en-US" dirty="0"/>
              <a:t>Attack everyone</a:t>
            </a:r>
          </a:p>
          <a:p>
            <a:pPr marL="285750" indent="-285750">
              <a:buFont typeface="Arial" panose="020B0604020202020204" pitchFamily="34" charset="0"/>
              <a:buChar char="•"/>
            </a:pPr>
            <a:r>
              <a:rPr lang="en-US" dirty="0"/>
              <a:t>100% true positives (good)</a:t>
            </a:r>
          </a:p>
          <a:p>
            <a:pPr marL="285750" indent="-285750">
              <a:buFont typeface="Arial" panose="020B0604020202020204" pitchFamily="34" charset="0"/>
              <a:buChar char="•"/>
            </a:pPr>
            <a:r>
              <a:rPr lang="en-US" dirty="0"/>
              <a:t>100% true negatives (bad)</a:t>
            </a:r>
          </a:p>
        </p:txBody>
      </p:sp>
      <p:sp>
        <p:nvSpPr>
          <p:cNvPr id="26" name="Right Triangle 25">
            <a:extLst>
              <a:ext uri="{FF2B5EF4-FFF2-40B4-BE49-F238E27FC236}">
                <a16:creationId xmlns:a16="http://schemas.microsoft.com/office/drawing/2014/main" id="{366B0374-774A-48E3-BBBC-9000F476C698}"/>
              </a:ext>
            </a:extLst>
          </p:cNvPr>
          <p:cNvSpPr/>
          <p:nvPr/>
        </p:nvSpPr>
        <p:spPr>
          <a:xfrm flipH="1">
            <a:off x="4019920" y="1842661"/>
            <a:ext cx="4760134" cy="3916897"/>
          </a:xfrm>
          <a:prstGeom prst="rtTriangl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t>Terrible, losing strategies</a:t>
            </a:r>
          </a:p>
          <a:p>
            <a:pPr marL="285750" indent="-285750">
              <a:buFont typeface="Arial" panose="020B0604020202020204" pitchFamily="34" charset="0"/>
              <a:buChar char="•"/>
            </a:pPr>
            <a:r>
              <a:rPr lang="en-US" dirty="0"/>
              <a:t>false positives &gt; true positives</a:t>
            </a:r>
          </a:p>
          <a:p>
            <a:pPr marL="285750" indent="-285750">
              <a:buFont typeface="Arial" panose="020B0604020202020204" pitchFamily="34" charset="0"/>
              <a:buChar char="•"/>
            </a:pPr>
            <a:r>
              <a:rPr lang="en-US" dirty="0"/>
              <a:t>Attacker loses $$$</a:t>
            </a:r>
          </a:p>
        </p:txBody>
      </p:sp>
      <p:sp>
        <p:nvSpPr>
          <p:cNvPr id="32" name="Freeform: Shape 31">
            <a:extLst>
              <a:ext uri="{FF2B5EF4-FFF2-40B4-BE49-F238E27FC236}">
                <a16:creationId xmlns:a16="http://schemas.microsoft.com/office/drawing/2014/main" id="{CB322E4B-8625-4590-888D-0394CD5A203C}"/>
              </a:ext>
            </a:extLst>
          </p:cNvPr>
          <p:cNvSpPr/>
          <p:nvPr/>
        </p:nvSpPr>
        <p:spPr>
          <a:xfrm>
            <a:off x="3721290" y="1819130"/>
            <a:ext cx="4858603" cy="3976619"/>
          </a:xfrm>
          <a:custGeom>
            <a:avLst/>
            <a:gdLst>
              <a:gd name="connsiteX0" fmla="*/ 0 w 4858603"/>
              <a:gd name="connsiteY0" fmla="*/ 3976619 h 3976619"/>
              <a:gd name="connsiteX1" fmla="*/ 855259 w 4858603"/>
              <a:gd name="connsiteY1" fmla="*/ 655664 h 3976619"/>
              <a:gd name="connsiteX2" fmla="*/ 4858603 w 4858603"/>
              <a:gd name="connsiteY2" fmla="*/ 571 h 3976619"/>
            </a:gdLst>
            <a:ahLst/>
            <a:cxnLst>
              <a:cxn ang="0">
                <a:pos x="connsiteX0" y="connsiteY0"/>
              </a:cxn>
              <a:cxn ang="0">
                <a:pos x="connsiteX1" y="connsiteY1"/>
              </a:cxn>
              <a:cxn ang="0">
                <a:pos x="connsiteX2" y="connsiteY2"/>
              </a:cxn>
            </a:cxnLst>
            <a:rect l="l" t="t" r="r" b="b"/>
            <a:pathLst>
              <a:path w="4858603" h="3976619">
                <a:moveTo>
                  <a:pt x="0" y="3976619"/>
                </a:moveTo>
                <a:cubicBezTo>
                  <a:pt x="22746" y="2647479"/>
                  <a:pt x="45492" y="1318339"/>
                  <a:pt x="855259" y="655664"/>
                </a:cubicBezTo>
                <a:cubicBezTo>
                  <a:pt x="1665026" y="-7011"/>
                  <a:pt x="3261814" y="-3220"/>
                  <a:pt x="4858603" y="571"/>
                </a:cubicBezTo>
              </a:path>
            </a:pathLst>
          </a:custGeom>
          <a:no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peech Bubble: Rectangle 32">
            <a:extLst>
              <a:ext uri="{FF2B5EF4-FFF2-40B4-BE49-F238E27FC236}">
                <a16:creationId xmlns:a16="http://schemas.microsoft.com/office/drawing/2014/main" id="{AF6BE3F1-3910-4C39-A0FC-F23E63431868}"/>
              </a:ext>
            </a:extLst>
          </p:cNvPr>
          <p:cNvSpPr/>
          <p:nvPr/>
        </p:nvSpPr>
        <p:spPr>
          <a:xfrm>
            <a:off x="5359021" y="350127"/>
            <a:ext cx="3020704" cy="529987"/>
          </a:xfrm>
          <a:prstGeom prst="wedgeRectCallout">
            <a:avLst>
              <a:gd name="adj1" fmla="val -23243"/>
              <a:gd name="adj2" fmla="val 2255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Intelligent Attack Strategy</a:t>
            </a:r>
          </a:p>
        </p:txBody>
      </p:sp>
      <p:sp>
        <p:nvSpPr>
          <p:cNvPr id="34" name="Speech Bubble: Rectangle 33">
            <a:extLst>
              <a:ext uri="{FF2B5EF4-FFF2-40B4-BE49-F238E27FC236}">
                <a16:creationId xmlns:a16="http://schemas.microsoft.com/office/drawing/2014/main" id="{FB249942-68DC-4FEB-B773-3E0F152F3EF3}"/>
              </a:ext>
            </a:extLst>
          </p:cNvPr>
          <p:cNvSpPr/>
          <p:nvPr/>
        </p:nvSpPr>
        <p:spPr>
          <a:xfrm>
            <a:off x="199613" y="2651294"/>
            <a:ext cx="2215728" cy="1061903"/>
          </a:xfrm>
          <a:prstGeom prst="wedgeRectCallout">
            <a:avLst>
              <a:gd name="adj1" fmla="val 112266"/>
              <a:gd name="adj2" fmla="val 131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Initially, true positives increase much faster than false positives</a:t>
            </a:r>
          </a:p>
        </p:txBody>
      </p:sp>
      <p:sp>
        <p:nvSpPr>
          <p:cNvPr id="35" name="Speech Bubble: Rectangle 34">
            <a:extLst>
              <a:ext uri="{FF2B5EF4-FFF2-40B4-BE49-F238E27FC236}">
                <a16:creationId xmlns:a16="http://schemas.microsoft.com/office/drawing/2014/main" id="{D7AB9B82-141D-4EBC-9EEB-11E2B04A7FB4}"/>
              </a:ext>
            </a:extLst>
          </p:cNvPr>
          <p:cNvSpPr/>
          <p:nvPr/>
        </p:nvSpPr>
        <p:spPr>
          <a:xfrm>
            <a:off x="8852846" y="1248019"/>
            <a:ext cx="2215728" cy="1061903"/>
          </a:xfrm>
          <a:prstGeom prst="wedgeRectCallout">
            <a:avLst>
              <a:gd name="adj1" fmla="val -142808"/>
              <a:gd name="adj2" fmla="val 166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Later, the “cost” of locating more true positives increases</a:t>
            </a:r>
          </a:p>
        </p:txBody>
      </p:sp>
      <p:sp>
        <p:nvSpPr>
          <p:cNvPr id="36" name="Oval 35">
            <a:extLst>
              <a:ext uri="{FF2B5EF4-FFF2-40B4-BE49-F238E27FC236}">
                <a16:creationId xmlns:a16="http://schemas.microsoft.com/office/drawing/2014/main" id="{9C63B481-1A83-4A72-B7A5-DB52C7302A82}"/>
              </a:ext>
            </a:extLst>
          </p:cNvPr>
          <p:cNvSpPr/>
          <p:nvPr/>
        </p:nvSpPr>
        <p:spPr>
          <a:xfrm>
            <a:off x="4447389" y="2333935"/>
            <a:ext cx="254758" cy="2547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peech Bubble: Rectangle 36">
            <a:extLst>
              <a:ext uri="{FF2B5EF4-FFF2-40B4-BE49-F238E27FC236}">
                <a16:creationId xmlns:a16="http://schemas.microsoft.com/office/drawing/2014/main" id="{A2D64134-EE75-4634-86E7-E3A6C2EFD06E}"/>
              </a:ext>
            </a:extLst>
          </p:cNvPr>
          <p:cNvSpPr/>
          <p:nvPr/>
        </p:nvSpPr>
        <p:spPr>
          <a:xfrm>
            <a:off x="5926295" y="4173404"/>
            <a:ext cx="2215728" cy="1061903"/>
          </a:xfrm>
          <a:prstGeom prst="wedgeRectCallout">
            <a:avLst>
              <a:gd name="adj1" fmla="val -88194"/>
              <a:gd name="adj2" fmla="val -433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Ideal tradeoff point for the attacker is somewhere in here</a:t>
            </a:r>
          </a:p>
        </p:txBody>
      </p:sp>
      <p:sp>
        <p:nvSpPr>
          <p:cNvPr id="38" name="Right Brace 37">
            <a:extLst>
              <a:ext uri="{FF2B5EF4-FFF2-40B4-BE49-F238E27FC236}">
                <a16:creationId xmlns:a16="http://schemas.microsoft.com/office/drawing/2014/main" id="{34407CA0-584F-427B-97C0-DA5FC536A9D3}"/>
              </a:ext>
            </a:extLst>
          </p:cNvPr>
          <p:cNvSpPr/>
          <p:nvPr/>
        </p:nvSpPr>
        <p:spPr>
          <a:xfrm>
            <a:off x="4492188" y="2669490"/>
            <a:ext cx="348218" cy="3090068"/>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9433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anim calcmode="lin" valueType="num">
                                      <p:cBhvr>
                                        <p:cTn id="11" dur="500" fill="hold"/>
                                        <p:tgtEl>
                                          <p:spTgt spid="22"/>
                                        </p:tgtEl>
                                        <p:attrNameLst>
                                          <p:attrName>ppt_x</p:attrName>
                                        </p:attrNameLst>
                                      </p:cBhvr>
                                      <p:tavLst>
                                        <p:tav tm="0">
                                          <p:val>
                                            <p:strVal val="#ppt_x"/>
                                          </p:val>
                                        </p:tav>
                                        <p:tav tm="100000">
                                          <p:val>
                                            <p:strVal val="#ppt_x"/>
                                          </p:val>
                                        </p:tav>
                                      </p:tavLst>
                                    </p:anim>
                                    <p:anim calcmode="lin" valueType="num">
                                      <p:cBhvr>
                                        <p:cTn id="12"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anim calcmode="lin" valueType="num">
                                      <p:cBhvr>
                                        <p:cTn id="25" dur="500" fill="hold"/>
                                        <p:tgtEl>
                                          <p:spTgt spid="25"/>
                                        </p:tgtEl>
                                        <p:attrNameLst>
                                          <p:attrName>ppt_x</p:attrName>
                                        </p:attrNameLst>
                                      </p:cBhvr>
                                      <p:tavLst>
                                        <p:tav tm="0">
                                          <p:val>
                                            <p:strVal val="#ppt_x"/>
                                          </p:val>
                                        </p:tav>
                                        <p:tav tm="100000">
                                          <p:val>
                                            <p:strVal val="#ppt_x"/>
                                          </p:val>
                                        </p:tav>
                                      </p:tavLst>
                                    </p:anim>
                                    <p:anim calcmode="lin" valueType="num">
                                      <p:cBhvr>
                                        <p:cTn id="26"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25"/>
                                        </p:tgtEl>
                                      </p:cBhvr>
                                    </p:animEffect>
                                    <p:set>
                                      <p:cBhvr>
                                        <p:cTn id="39" dur="1" fill="hold">
                                          <p:stCondLst>
                                            <p:cond delay="499"/>
                                          </p:stCondLst>
                                        </p:cTn>
                                        <p:tgtEl>
                                          <p:spTgt spid="25"/>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down)">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anim calcmode="lin" valueType="num">
                                      <p:cBhvr>
                                        <p:cTn id="53" dur="500" fill="hold"/>
                                        <p:tgtEl>
                                          <p:spTgt spid="33"/>
                                        </p:tgtEl>
                                        <p:attrNameLst>
                                          <p:attrName>ppt_x</p:attrName>
                                        </p:attrNameLst>
                                      </p:cBhvr>
                                      <p:tavLst>
                                        <p:tav tm="0">
                                          <p:val>
                                            <p:strVal val="#ppt_x"/>
                                          </p:val>
                                        </p:tav>
                                        <p:tav tm="100000">
                                          <p:val>
                                            <p:strVal val="#ppt_x"/>
                                          </p:val>
                                        </p:tav>
                                      </p:tavLst>
                                    </p:anim>
                                    <p:anim calcmode="lin" valueType="num">
                                      <p:cBhvr>
                                        <p:cTn id="54"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anim calcmode="lin" valueType="num">
                                      <p:cBhvr>
                                        <p:cTn id="60" dur="500" fill="hold"/>
                                        <p:tgtEl>
                                          <p:spTgt spid="34"/>
                                        </p:tgtEl>
                                        <p:attrNameLst>
                                          <p:attrName>ppt_x</p:attrName>
                                        </p:attrNameLst>
                                      </p:cBhvr>
                                      <p:tavLst>
                                        <p:tav tm="0">
                                          <p:val>
                                            <p:strVal val="#ppt_x"/>
                                          </p:val>
                                        </p:tav>
                                        <p:tav tm="100000">
                                          <p:val>
                                            <p:strVal val="#ppt_x"/>
                                          </p:val>
                                        </p:tav>
                                      </p:tavLst>
                                    </p:anim>
                                    <p:anim calcmode="lin" valueType="num">
                                      <p:cBhvr>
                                        <p:cTn id="61"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500"/>
                                        <p:tgtEl>
                                          <p:spTgt spid="35"/>
                                        </p:tgtEl>
                                      </p:cBhvr>
                                    </p:animEffect>
                                    <p:anim calcmode="lin" valueType="num">
                                      <p:cBhvr>
                                        <p:cTn id="67" dur="500" fill="hold"/>
                                        <p:tgtEl>
                                          <p:spTgt spid="35"/>
                                        </p:tgtEl>
                                        <p:attrNameLst>
                                          <p:attrName>ppt_x</p:attrName>
                                        </p:attrNameLst>
                                      </p:cBhvr>
                                      <p:tavLst>
                                        <p:tav tm="0">
                                          <p:val>
                                            <p:strVal val="#ppt_x"/>
                                          </p:val>
                                        </p:tav>
                                        <p:tav tm="100000">
                                          <p:val>
                                            <p:strVal val="#ppt_x"/>
                                          </p:val>
                                        </p:tav>
                                      </p:tavLst>
                                    </p:anim>
                                    <p:anim calcmode="lin" valueType="num">
                                      <p:cBhvr>
                                        <p:cTn id="68"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500"/>
                                        <p:tgtEl>
                                          <p:spTgt spid="37"/>
                                        </p:tgtEl>
                                      </p:cBhvr>
                                    </p:animEffect>
                                    <p:anim calcmode="lin" valueType="num">
                                      <p:cBhvr>
                                        <p:cTn id="74" dur="500" fill="hold"/>
                                        <p:tgtEl>
                                          <p:spTgt spid="37"/>
                                        </p:tgtEl>
                                        <p:attrNameLst>
                                          <p:attrName>ppt_x</p:attrName>
                                        </p:attrNameLst>
                                      </p:cBhvr>
                                      <p:tavLst>
                                        <p:tav tm="0">
                                          <p:val>
                                            <p:strVal val="#ppt_x"/>
                                          </p:val>
                                        </p:tav>
                                        <p:tav tm="100000">
                                          <p:val>
                                            <p:strVal val="#ppt_x"/>
                                          </p:val>
                                        </p:tav>
                                      </p:tavLst>
                                    </p:anim>
                                    <p:anim calcmode="lin" valueType="num">
                                      <p:cBhvr>
                                        <p:cTn id="75" dur="500" fill="hold"/>
                                        <p:tgtEl>
                                          <p:spTgt spid="37"/>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500"/>
                                        <p:tgtEl>
                                          <p:spTgt spid="36"/>
                                        </p:tgtEl>
                                      </p:cBhvr>
                                    </p:animEffect>
                                    <p:anim calcmode="lin" valueType="num">
                                      <p:cBhvr>
                                        <p:cTn id="79" dur="500" fill="hold"/>
                                        <p:tgtEl>
                                          <p:spTgt spid="36"/>
                                        </p:tgtEl>
                                        <p:attrNameLst>
                                          <p:attrName>ppt_x</p:attrName>
                                        </p:attrNameLst>
                                      </p:cBhvr>
                                      <p:tavLst>
                                        <p:tav tm="0">
                                          <p:val>
                                            <p:strVal val="#ppt_x"/>
                                          </p:val>
                                        </p:tav>
                                        <p:tav tm="100000">
                                          <p:val>
                                            <p:strVal val="#ppt_x"/>
                                          </p:val>
                                        </p:tav>
                                      </p:tavLst>
                                    </p:anim>
                                    <p:anim calcmode="lin" valueType="num">
                                      <p:cBhvr>
                                        <p:cTn id="80" dur="500" fill="hold"/>
                                        <p:tgtEl>
                                          <p:spTgt spid="36"/>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fade">
                                      <p:cBhvr>
                                        <p:cTn id="83" dur="500"/>
                                        <p:tgtEl>
                                          <p:spTgt spid="38"/>
                                        </p:tgtEl>
                                      </p:cBhvr>
                                    </p:animEffect>
                                    <p:anim calcmode="lin" valueType="num">
                                      <p:cBhvr>
                                        <p:cTn id="84" dur="500" fill="hold"/>
                                        <p:tgtEl>
                                          <p:spTgt spid="38"/>
                                        </p:tgtEl>
                                        <p:attrNameLst>
                                          <p:attrName>ppt_x</p:attrName>
                                        </p:attrNameLst>
                                      </p:cBhvr>
                                      <p:tavLst>
                                        <p:tav tm="0">
                                          <p:val>
                                            <p:strVal val="#ppt_x"/>
                                          </p:val>
                                        </p:tav>
                                        <p:tav tm="100000">
                                          <p:val>
                                            <p:strVal val="#ppt_x"/>
                                          </p:val>
                                        </p:tav>
                                      </p:tavLst>
                                    </p:anim>
                                    <p:anim calcmode="lin" valueType="num">
                                      <p:cBhvr>
                                        <p:cTn id="85"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4" grpId="1" animBg="1"/>
      <p:bldP spid="25" grpId="0" animBg="1"/>
      <p:bldP spid="25" grpId="1" animBg="1"/>
      <p:bldP spid="26" grpId="0" animBg="1"/>
      <p:bldP spid="26" grpId="1" animBg="1"/>
      <p:bldP spid="32" grpId="0" animBg="1"/>
      <p:bldP spid="33" grpId="0" animBg="1"/>
      <p:bldP spid="34" grpId="0" animBg="1"/>
      <p:bldP spid="35" grpId="0" animBg="1"/>
      <p:bldP spid="36" grpId="0" animBg="1"/>
      <p:bldP spid="37" grpId="0" animBg="1"/>
      <p:bldP spid="38"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4ABE8516-81BE-4E47-BC8D-69BA568D0BF3}"/>
              </a:ext>
            </a:extLst>
          </p:cNvPr>
          <p:cNvCxnSpPr/>
          <p:nvPr/>
        </p:nvCxnSpPr>
        <p:spPr>
          <a:xfrm flipH="1">
            <a:off x="1199353" y="3092334"/>
            <a:ext cx="670028" cy="0"/>
          </a:xfrm>
          <a:prstGeom prst="line">
            <a:avLst/>
          </a:prstGeom>
          <a:ln w="38100">
            <a:headEnd type="none" w="med" len="med"/>
            <a:tailEnd type="triangle" w="med" len="med"/>
          </a:ln>
        </p:spPr>
        <p:style>
          <a:lnRef idx="1">
            <a:schemeClr val="accent6"/>
          </a:lnRef>
          <a:fillRef idx="0">
            <a:schemeClr val="accent6"/>
          </a:fillRef>
          <a:effectRef idx="0">
            <a:schemeClr val="accent6"/>
          </a:effectRef>
          <a:fontRef idx="minor">
            <a:schemeClr val="tx1"/>
          </a:fontRef>
        </p:style>
      </p:cxnSp>
      <p:cxnSp>
        <p:nvCxnSpPr>
          <p:cNvPr id="27" name="Straight Connector 26">
            <a:extLst>
              <a:ext uri="{FF2B5EF4-FFF2-40B4-BE49-F238E27FC236}">
                <a16:creationId xmlns:a16="http://schemas.microsoft.com/office/drawing/2014/main" id="{3101808E-61DC-43BA-BEF2-951540F948A4}"/>
              </a:ext>
            </a:extLst>
          </p:cNvPr>
          <p:cNvCxnSpPr>
            <a:cxnSpLocks/>
          </p:cNvCxnSpPr>
          <p:nvPr/>
        </p:nvCxnSpPr>
        <p:spPr>
          <a:xfrm>
            <a:off x="1808440" y="3092334"/>
            <a:ext cx="0" cy="2382527"/>
          </a:xfrm>
          <a:prstGeom prst="line">
            <a:avLst/>
          </a:prstGeom>
          <a:ln w="38100">
            <a:headEnd type="none" w="med" len="med"/>
            <a:tailEnd type="triangle" w="med" len="med"/>
          </a:ln>
        </p:spPr>
        <p:style>
          <a:lnRef idx="1">
            <a:schemeClr val="accent6"/>
          </a:lnRef>
          <a:fillRef idx="0">
            <a:schemeClr val="accent6"/>
          </a:fillRef>
          <a:effectRef idx="0">
            <a:schemeClr val="accent6"/>
          </a:effectRef>
          <a:fontRef idx="minor">
            <a:schemeClr val="tx1"/>
          </a:fontRef>
        </p:style>
      </p:cxnSp>
      <p:sp>
        <p:nvSpPr>
          <p:cNvPr id="2" name="Title 1">
            <a:extLst>
              <a:ext uri="{FF2B5EF4-FFF2-40B4-BE49-F238E27FC236}">
                <a16:creationId xmlns:a16="http://schemas.microsoft.com/office/drawing/2014/main" id="{D8FAFAE0-8BA4-4A06-AD2B-661211D5FEF3}"/>
              </a:ext>
            </a:extLst>
          </p:cNvPr>
          <p:cNvSpPr>
            <a:spLocks noGrp="1"/>
          </p:cNvSpPr>
          <p:nvPr>
            <p:ph type="title"/>
          </p:nvPr>
        </p:nvSpPr>
        <p:spPr/>
        <p:txBody>
          <a:bodyPr/>
          <a:lstStyle/>
          <a:p>
            <a:r>
              <a:rPr lang="en-US" dirty="0"/>
              <a:t>A Smarter Strategy?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AC01EF5-0BD2-4771-81A3-7A05C2F8932A}"/>
                  </a:ext>
                </a:extLst>
              </p:cNvPr>
              <p:cNvSpPr>
                <a:spLocks noGrp="1"/>
              </p:cNvSpPr>
              <p:nvPr>
                <p:ph idx="1"/>
              </p:nvPr>
            </p:nvSpPr>
            <p:spPr>
              <a:xfrm>
                <a:off x="4965705" y="1825625"/>
                <a:ext cx="6465748" cy="2801515"/>
              </a:xfrm>
            </p:spPr>
            <p:txBody>
              <a:bodyPr>
                <a:normAutofit fontScale="92500"/>
              </a:bodyPr>
              <a:lstStyle/>
              <a:p>
                <a:pPr marL="0" indent="0">
                  <a:buNone/>
                </a:pPr>
                <a:r>
                  <a:rPr lang="en-US" dirty="0"/>
                  <a:t>Only attack “sure things”</a:t>
                </a:r>
              </a:p>
              <a:p>
                <a:pPr lvl="1"/>
                <a:r>
                  <a:rPr lang="en-US" dirty="0"/>
                  <a:t>Maximize true positives while…</a:t>
                </a:r>
              </a:p>
              <a:p>
                <a:pPr lvl="1"/>
                <a:r>
                  <a:rPr lang="en-US" dirty="0"/>
                  <a:t>Minimizing false positives</a:t>
                </a:r>
              </a:p>
              <a:p>
                <a:pPr marL="0" indent="0">
                  <a:buNone/>
                </a:pPr>
                <a:r>
                  <a:rPr lang="en-US" dirty="0"/>
                  <a:t>Problem, as victim density </a:t>
                </a:r>
                <a:r>
                  <a:rPr lang="en-US" i="1" dirty="0"/>
                  <a:t>d </a:t>
                </a:r>
                <a:r>
                  <a:rPr lang="en-US" dirty="0"/>
                  <a:t>decreases, it is much harder to achieve profitability</a:t>
                </a:r>
              </a:p>
              <a:p>
                <a:pPr marL="0" indent="0">
                  <a:buNone/>
                </a:pPr>
                <a:r>
                  <a:rPr lang="en-US" dirty="0"/>
                  <a:t>Example: assume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𝐺</m:t>
                        </m:r>
                      </m:num>
                      <m:den>
                        <m:r>
                          <a:rPr lang="en-US" b="0" i="1" smtClean="0">
                            <a:latin typeface="Cambria Math" panose="02040503050406030204" pitchFamily="18" charset="0"/>
                          </a:rPr>
                          <m:t>𝐶</m:t>
                        </m:r>
                      </m:den>
                    </m:f>
                    <m:r>
                      <a:rPr lang="en-US" b="0" i="1" smtClean="0">
                        <a:latin typeface="Cambria Math" panose="02040503050406030204" pitchFamily="18" charset="0"/>
                      </a:rPr>
                      <m:t>=9</m:t>
                    </m:r>
                  </m:oMath>
                </a14:m>
                <a:r>
                  <a:rPr lang="en-US" dirty="0"/>
                  <a:t>, i.e. profit is 9x cost</a:t>
                </a:r>
              </a:p>
            </p:txBody>
          </p:sp>
        </mc:Choice>
        <mc:Fallback xmlns="">
          <p:sp>
            <p:nvSpPr>
              <p:cNvPr id="3" name="Content Placeholder 2">
                <a:extLst>
                  <a:ext uri="{FF2B5EF4-FFF2-40B4-BE49-F238E27FC236}">
                    <a16:creationId xmlns:a16="http://schemas.microsoft.com/office/drawing/2014/main" id="{8AC01EF5-0BD2-4771-81A3-7A05C2F8932A}"/>
                  </a:ext>
                </a:extLst>
              </p:cNvPr>
              <p:cNvSpPr>
                <a:spLocks noGrp="1" noRot="1" noChangeAspect="1" noMove="1" noResize="1" noEditPoints="1" noAdjustHandles="1" noChangeArrowheads="1" noChangeShapeType="1" noTextEdit="1"/>
              </p:cNvSpPr>
              <p:nvPr>
                <p:ph idx="1"/>
              </p:nvPr>
            </p:nvSpPr>
            <p:spPr>
              <a:xfrm>
                <a:off x="4965705" y="1825625"/>
                <a:ext cx="6465748" cy="2801515"/>
              </a:xfrm>
              <a:blipFill>
                <a:blip r:embed="rId2"/>
                <a:stretch>
                  <a:fillRect l="-1698" t="-3261"/>
                </a:stretch>
              </a:blipFill>
            </p:spPr>
            <p:txBody>
              <a:bodyPr/>
              <a:lstStyle/>
              <a:p>
                <a:r>
                  <a:rPr lang="en-US">
                    <a:noFill/>
                  </a:rPr>
                  <a:t> </a:t>
                </a:r>
              </a:p>
            </p:txBody>
          </p:sp>
        </mc:Fallback>
      </mc:AlternateContent>
      <p:cxnSp>
        <p:nvCxnSpPr>
          <p:cNvPr id="4" name="Straight Connector 3">
            <a:extLst>
              <a:ext uri="{FF2B5EF4-FFF2-40B4-BE49-F238E27FC236}">
                <a16:creationId xmlns:a16="http://schemas.microsoft.com/office/drawing/2014/main" id="{566ABAC1-AD75-42FD-80FC-724C62FE3AB3}"/>
              </a:ext>
            </a:extLst>
          </p:cNvPr>
          <p:cNvCxnSpPr>
            <a:cxnSpLocks/>
          </p:cNvCxnSpPr>
          <p:nvPr/>
        </p:nvCxnSpPr>
        <p:spPr>
          <a:xfrm>
            <a:off x="1146411" y="2611272"/>
            <a:ext cx="0" cy="2929932"/>
          </a:xfrm>
          <a:prstGeom prst="line">
            <a:avLst/>
          </a:prstGeom>
          <a:ln w="76200"/>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4740FC0B-888B-4496-9497-EC7A711C57E1}"/>
              </a:ext>
            </a:extLst>
          </p:cNvPr>
          <p:cNvCxnSpPr>
            <a:cxnSpLocks/>
          </p:cNvCxnSpPr>
          <p:nvPr/>
        </p:nvCxnSpPr>
        <p:spPr>
          <a:xfrm flipH="1">
            <a:off x="1107745" y="5541204"/>
            <a:ext cx="3455148" cy="0"/>
          </a:xfrm>
          <a:prstGeom prst="line">
            <a:avLst/>
          </a:prstGeom>
          <a:ln w="76200"/>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7659311A-49FC-4F5D-BEF4-B021ACA9782E}"/>
              </a:ext>
            </a:extLst>
          </p:cNvPr>
          <p:cNvSpPr txBox="1"/>
          <p:nvPr/>
        </p:nvSpPr>
        <p:spPr>
          <a:xfrm>
            <a:off x="995568" y="5527804"/>
            <a:ext cx="301686" cy="369332"/>
          </a:xfrm>
          <a:prstGeom prst="rect">
            <a:avLst/>
          </a:prstGeom>
          <a:noFill/>
        </p:spPr>
        <p:txBody>
          <a:bodyPr wrap="square" rtlCol="0">
            <a:spAutoFit/>
          </a:bodyPr>
          <a:lstStyle/>
          <a:p>
            <a:r>
              <a:rPr lang="en-US" dirty="0"/>
              <a:t>0</a:t>
            </a:r>
          </a:p>
        </p:txBody>
      </p:sp>
      <p:sp>
        <p:nvSpPr>
          <p:cNvPr id="7" name="TextBox 6">
            <a:extLst>
              <a:ext uri="{FF2B5EF4-FFF2-40B4-BE49-F238E27FC236}">
                <a16:creationId xmlns:a16="http://schemas.microsoft.com/office/drawing/2014/main" id="{0284125F-0491-4009-A147-74EAD298A92C}"/>
              </a:ext>
            </a:extLst>
          </p:cNvPr>
          <p:cNvSpPr txBox="1"/>
          <p:nvPr/>
        </p:nvSpPr>
        <p:spPr>
          <a:xfrm>
            <a:off x="2541024" y="5527804"/>
            <a:ext cx="476412" cy="369332"/>
          </a:xfrm>
          <a:prstGeom prst="rect">
            <a:avLst/>
          </a:prstGeom>
          <a:noFill/>
        </p:spPr>
        <p:txBody>
          <a:bodyPr wrap="square" rtlCol="0">
            <a:spAutoFit/>
          </a:bodyPr>
          <a:lstStyle/>
          <a:p>
            <a:r>
              <a:rPr lang="en-US" dirty="0"/>
              <a:t>0.5</a:t>
            </a:r>
          </a:p>
        </p:txBody>
      </p:sp>
      <p:sp>
        <p:nvSpPr>
          <p:cNvPr id="8" name="TextBox 7">
            <a:extLst>
              <a:ext uri="{FF2B5EF4-FFF2-40B4-BE49-F238E27FC236}">
                <a16:creationId xmlns:a16="http://schemas.microsoft.com/office/drawing/2014/main" id="{B35B382D-C113-427E-9AB5-D6F9BC8F7CCF}"/>
              </a:ext>
            </a:extLst>
          </p:cNvPr>
          <p:cNvSpPr txBox="1"/>
          <p:nvPr/>
        </p:nvSpPr>
        <p:spPr>
          <a:xfrm>
            <a:off x="4261207" y="5527804"/>
            <a:ext cx="301686" cy="369332"/>
          </a:xfrm>
          <a:prstGeom prst="rect">
            <a:avLst/>
          </a:prstGeom>
          <a:noFill/>
        </p:spPr>
        <p:txBody>
          <a:bodyPr wrap="square" rtlCol="0">
            <a:spAutoFit/>
          </a:bodyPr>
          <a:lstStyle/>
          <a:p>
            <a:r>
              <a:rPr lang="en-US" dirty="0"/>
              <a:t>1</a:t>
            </a:r>
          </a:p>
        </p:txBody>
      </p:sp>
      <p:sp>
        <p:nvSpPr>
          <p:cNvPr id="9" name="TextBox 8">
            <a:extLst>
              <a:ext uri="{FF2B5EF4-FFF2-40B4-BE49-F238E27FC236}">
                <a16:creationId xmlns:a16="http://schemas.microsoft.com/office/drawing/2014/main" id="{44442B43-5306-40E5-BFBB-2067C270FB67}"/>
              </a:ext>
            </a:extLst>
          </p:cNvPr>
          <p:cNvSpPr txBox="1"/>
          <p:nvPr/>
        </p:nvSpPr>
        <p:spPr>
          <a:xfrm>
            <a:off x="1622423" y="5527804"/>
            <a:ext cx="593432" cy="369332"/>
          </a:xfrm>
          <a:prstGeom prst="rect">
            <a:avLst/>
          </a:prstGeom>
          <a:noFill/>
        </p:spPr>
        <p:txBody>
          <a:bodyPr wrap="square" rtlCol="0">
            <a:spAutoFit/>
          </a:bodyPr>
          <a:lstStyle/>
          <a:p>
            <a:r>
              <a:rPr lang="en-US" dirty="0"/>
              <a:t>0.25</a:t>
            </a:r>
          </a:p>
        </p:txBody>
      </p:sp>
      <p:sp>
        <p:nvSpPr>
          <p:cNvPr id="10" name="TextBox 9">
            <a:extLst>
              <a:ext uri="{FF2B5EF4-FFF2-40B4-BE49-F238E27FC236}">
                <a16:creationId xmlns:a16="http://schemas.microsoft.com/office/drawing/2014/main" id="{236FA441-701C-4BCD-8FA7-BD50CE16593E}"/>
              </a:ext>
            </a:extLst>
          </p:cNvPr>
          <p:cNvSpPr txBox="1"/>
          <p:nvPr/>
        </p:nvSpPr>
        <p:spPr>
          <a:xfrm>
            <a:off x="3342605" y="5527804"/>
            <a:ext cx="593432" cy="369332"/>
          </a:xfrm>
          <a:prstGeom prst="rect">
            <a:avLst/>
          </a:prstGeom>
          <a:noFill/>
        </p:spPr>
        <p:txBody>
          <a:bodyPr wrap="square" rtlCol="0">
            <a:spAutoFit/>
          </a:bodyPr>
          <a:lstStyle/>
          <a:p>
            <a:r>
              <a:rPr lang="en-US" dirty="0"/>
              <a:t>0.75</a:t>
            </a:r>
          </a:p>
        </p:txBody>
      </p:sp>
      <p:sp>
        <p:nvSpPr>
          <p:cNvPr id="11" name="TextBox 10">
            <a:extLst>
              <a:ext uri="{FF2B5EF4-FFF2-40B4-BE49-F238E27FC236}">
                <a16:creationId xmlns:a16="http://schemas.microsoft.com/office/drawing/2014/main" id="{E95A6D7E-F874-478C-93E4-534740C329D0}"/>
              </a:ext>
            </a:extLst>
          </p:cNvPr>
          <p:cNvSpPr txBox="1"/>
          <p:nvPr/>
        </p:nvSpPr>
        <p:spPr>
          <a:xfrm>
            <a:off x="594578" y="3871968"/>
            <a:ext cx="476412" cy="369332"/>
          </a:xfrm>
          <a:prstGeom prst="rect">
            <a:avLst/>
          </a:prstGeom>
          <a:noFill/>
        </p:spPr>
        <p:txBody>
          <a:bodyPr wrap="square" rtlCol="0">
            <a:spAutoFit/>
          </a:bodyPr>
          <a:lstStyle/>
          <a:p>
            <a:r>
              <a:rPr lang="en-US" dirty="0"/>
              <a:t>0.5</a:t>
            </a:r>
          </a:p>
        </p:txBody>
      </p:sp>
      <p:sp>
        <p:nvSpPr>
          <p:cNvPr id="12" name="TextBox 11">
            <a:extLst>
              <a:ext uri="{FF2B5EF4-FFF2-40B4-BE49-F238E27FC236}">
                <a16:creationId xmlns:a16="http://schemas.microsoft.com/office/drawing/2014/main" id="{838001A1-993D-4266-9408-858F6E0DDA1F}"/>
              </a:ext>
            </a:extLst>
          </p:cNvPr>
          <p:cNvSpPr txBox="1"/>
          <p:nvPr/>
        </p:nvSpPr>
        <p:spPr>
          <a:xfrm>
            <a:off x="681941" y="5279870"/>
            <a:ext cx="301686" cy="369332"/>
          </a:xfrm>
          <a:prstGeom prst="rect">
            <a:avLst/>
          </a:prstGeom>
          <a:noFill/>
        </p:spPr>
        <p:txBody>
          <a:bodyPr wrap="square" rtlCol="0">
            <a:spAutoFit/>
          </a:bodyPr>
          <a:lstStyle/>
          <a:p>
            <a:r>
              <a:rPr lang="en-US" dirty="0"/>
              <a:t>0</a:t>
            </a:r>
          </a:p>
        </p:txBody>
      </p:sp>
      <p:sp>
        <p:nvSpPr>
          <p:cNvPr id="13" name="TextBox 12">
            <a:extLst>
              <a:ext uri="{FF2B5EF4-FFF2-40B4-BE49-F238E27FC236}">
                <a16:creationId xmlns:a16="http://schemas.microsoft.com/office/drawing/2014/main" id="{0EBE1AAA-CB99-4A5C-9B4C-07062DEF4F28}"/>
              </a:ext>
            </a:extLst>
          </p:cNvPr>
          <p:cNvSpPr txBox="1"/>
          <p:nvPr/>
        </p:nvSpPr>
        <p:spPr>
          <a:xfrm>
            <a:off x="681941" y="2464064"/>
            <a:ext cx="301686" cy="369332"/>
          </a:xfrm>
          <a:prstGeom prst="rect">
            <a:avLst/>
          </a:prstGeom>
          <a:noFill/>
        </p:spPr>
        <p:txBody>
          <a:bodyPr wrap="square" rtlCol="0">
            <a:spAutoFit/>
          </a:bodyPr>
          <a:lstStyle/>
          <a:p>
            <a:r>
              <a:rPr lang="en-US" dirty="0"/>
              <a:t>1</a:t>
            </a:r>
          </a:p>
        </p:txBody>
      </p:sp>
      <p:sp>
        <p:nvSpPr>
          <p:cNvPr id="14" name="TextBox 13">
            <a:extLst>
              <a:ext uri="{FF2B5EF4-FFF2-40B4-BE49-F238E27FC236}">
                <a16:creationId xmlns:a16="http://schemas.microsoft.com/office/drawing/2014/main" id="{B2C16A46-AE31-437C-B19C-9997403F5542}"/>
              </a:ext>
            </a:extLst>
          </p:cNvPr>
          <p:cNvSpPr txBox="1"/>
          <p:nvPr/>
        </p:nvSpPr>
        <p:spPr>
          <a:xfrm>
            <a:off x="514312" y="3168016"/>
            <a:ext cx="593432" cy="369332"/>
          </a:xfrm>
          <a:prstGeom prst="rect">
            <a:avLst/>
          </a:prstGeom>
          <a:noFill/>
        </p:spPr>
        <p:txBody>
          <a:bodyPr wrap="square" rtlCol="0">
            <a:spAutoFit/>
          </a:bodyPr>
          <a:lstStyle/>
          <a:p>
            <a:r>
              <a:rPr lang="en-US" dirty="0"/>
              <a:t>0.75</a:t>
            </a:r>
          </a:p>
        </p:txBody>
      </p:sp>
      <p:sp>
        <p:nvSpPr>
          <p:cNvPr id="15" name="TextBox 14">
            <a:extLst>
              <a:ext uri="{FF2B5EF4-FFF2-40B4-BE49-F238E27FC236}">
                <a16:creationId xmlns:a16="http://schemas.microsoft.com/office/drawing/2014/main" id="{A64F55FC-BC6C-4E5F-B915-7AA80A852111}"/>
              </a:ext>
            </a:extLst>
          </p:cNvPr>
          <p:cNvSpPr txBox="1"/>
          <p:nvPr/>
        </p:nvSpPr>
        <p:spPr>
          <a:xfrm>
            <a:off x="533646" y="4575920"/>
            <a:ext cx="593432" cy="369332"/>
          </a:xfrm>
          <a:prstGeom prst="rect">
            <a:avLst/>
          </a:prstGeom>
          <a:noFill/>
        </p:spPr>
        <p:txBody>
          <a:bodyPr wrap="square" rtlCol="0">
            <a:spAutoFit/>
          </a:bodyPr>
          <a:lstStyle/>
          <a:p>
            <a:r>
              <a:rPr lang="en-US" dirty="0"/>
              <a:t>0.25</a:t>
            </a:r>
          </a:p>
        </p:txBody>
      </p:sp>
      <p:sp>
        <p:nvSpPr>
          <p:cNvPr id="16" name="TextBox 15">
            <a:extLst>
              <a:ext uri="{FF2B5EF4-FFF2-40B4-BE49-F238E27FC236}">
                <a16:creationId xmlns:a16="http://schemas.microsoft.com/office/drawing/2014/main" id="{C3DBA89E-F85E-4248-9A78-206026CEAB5B}"/>
              </a:ext>
            </a:extLst>
          </p:cNvPr>
          <p:cNvSpPr txBox="1"/>
          <p:nvPr/>
        </p:nvSpPr>
        <p:spPr>
          <a:xfrm>
            <a:off x="1397975" y="5844269"/>
            <a:ext cx="3567730" cy="461665"/>
          </a:xfrm>
          <a:prstGeom prst="rect">
            <a:avLst/>
          </a:prstGeom>
          <a:noFill/>
        </p:spPr>
        <p:txBody>
          <a:bodyPr wrap="square" rtlCol="0">
            <a:spAutoFit/>
          </a:bodyPr>
          <a:lstStyle/>
          <a:p>
            <a:pPr algn="ctr"/>
            <a:r>
              <a:rPr lang="en-US" sz="2400" b="1" dirty="0"/>
              <a:t>False Positive Rate</a:t>
            </a:r>
          </a:p>
        </p:txBody>
      </p:sp>
      <p:sp>
        <p:nvSpPr>
          <p:cNvPr id="17" name="TextBox 16">
            <a:extLst>
              <a:ext uri="{FF2B5EF4-FFF2-40B4-BE49-F238E27FC236}">
                <a16:creationId xmlns:a16="http://schemas.microsoft.com/office/drawing/2014/main" id="{495DE489-A0AD-4780-847D-4F37FAB2AACD}"/>
              </a:ext>
            </a:extLst>
          </p:cNvPr>
          <p:cNvSpPr txBox="1"/>
          <p:nvPr/>
        </p:nvSpPr>
        <p:spPr>
          <a:xfrm rot="16200000">
            <a:off x="-1424865" y="3675902"/>
            <a:ext cx="3567730" cy="461665"/>
          </a:xfrm>
          <a:prstGeom prst="rect">
            <a:avLst/>
          </a:prstGeom>
          <a:noFill/>
        </p:spPr>
        <p:txBody>
          <a:bodyPr wrap="square" rtlCol="0">
            <a:spAutoFit/>
          </a:bodyPr>
          <a:lstStyle/>
          <a:p>
            <a:pPr algn="ctr"/>
            <a:r>
              <a:rPr lang="en-US" sz="2400" b="1" dirty="0"/>
              <a:t>True Positive Rate</a:t>
            </a:r>
          </a:p>
        </p:txBody>
      </p:sp>
      <p:sp>
        <p:nvSpPr>
          <p:cNvPr id="18" name="Freeform: Shape 17">
            <a:extLst>
              <a:ext uri="{FF2B5EF4-FFF2-40B4-BE49-F238E27FC236}">
                <a16:creationId xmlns:a16="http://schemas.microsoft.com/office/drawing/2014/main" id="{48C8922E-4D13-47A6-990E-D6EF98730CA0}"/>
              </a:ext>
            </a:extLst>
          </p:cNvPr>
          <p:cNvSpPr/>
          <p:nvPr/>
        </p:nvSpPr>
        <p:spPr>
          <a:xfrm>
            <a:off x="1246496" y="2611272"/>
            <a:ext cx="3316386" cy="2838734"/>
          </a:xfrm>
          <a:custGeom>
            <a:avLst/>
            <a:gdLst>
              <a:gd name="connsiteX0" fmla="*/ 0 w 4858603"/>
              <a:gd name="connsiteY0" fmla="*/ 3976619 h 3976619"/>
              <a:gd name="connsiteX1" fmla="*/ 855259 w 4858603"/>
              <a:gd name="connsiteY1" fmla="*/ 655664 h 3976619"/>
              <a:gd name="connsiteX2" fmla="*/ 4858603 w 4858603"/>
              <a:gd name="connsiteY2" fmla="*/ 571 h 3976619"/>
            </a:gdLst>
            <a:ahLst/>
            <a:cxnLst>
              <a:cxn ang="0">
                <a:pos x="connsiteX0" y="connsiteY0"/>
              </a:cxn>
              <a:cxn ang="0">
                <a:pos x="connsiteX1" y="connsiteY1"/>
              </a:cxn>
              <a:cxn ang="0">
                <a:pos x="connsiteX2" y="connsiteY2"/>
              </a:cxn>
            </a:cxnLst>
            <a:rect l="l" t="t" r="r" b="b"/>
            <a:pathLst>
              <a:path w="4858603" h="3976619">
                <a:moveTo>
                  <a:pt x="0" y="3976619"/>
                </a:moveTo>
                <a:cubicBezTo>
                  <a:pt x="22746" y="2647479"/>
                  <a:pt x="45492" y="1318339"/>
                  <a:pt x="855259" y="655664"/>
                </a:cubicBezTo>
                <a:cubicBezTo>
                  <a:pt x="1665026" y="-7011"/>
                  <a:pt x="3261814" y="-3220"/>
                  <a:pt x="4858603" y="571"/>
                </a:cubicBezTo>
              </a:path>
            </a:pathLst>
          </a:custGeom>
          <a:no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peech Bubble: Rectangle 24">
            <a:extLst>
              <a:ext uri="{FF2B5EF4-FFF2-40B4-BE49-F238E27FC236}">
                <a16:creationId xmlns:a16="http://schemas.microsoft.com/office/drawing/2014/main" id="{3C8807DC-A085-4D53-8BB7-BB04A9272D1A}"/>
              </a:ext>
            </a:extLst>
          </p:cNvPr>
          <p:cNvSpPr/>
          <p:nvPr/>
        </p:nvSpPr>
        <p:spPr>
          <a:xfrm>
            <a:off x="3032679" y="3131283"/>
            <a:ext cx="1545768" cy="1056392"/>
          </a:xfrm>
          <a:prstGeom prst="wedgeRectCallout">
            <a:avLst>
              <a:gd name="adj1" fmla="val -38799"/>
              <a:gd name="adj2" fmla="val -872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Assume a classifier with 90% accuracy</a:t>
            </a:r>
          </a:p>
        </p:txBody>
      </p:sp>
      <p:graphicFrame>
        <p:nvGraphicFramePr>
          <p:cNvPr id="26" name="Table 25">
            <a:extLst>
              <a:ext uri="{FF2B5EF4-FFF2-40B4-BE49-F238E27FC236}">
                <a16:creationId xmlns:a16="http://schemas.microsoft.com/office/drawing/2014/main" id="{405EB54C-14ED-420F-B803-6C1EFB0AE9E1}"/>
              </a:ext>
            </a:extLst>
          </p:cNvPr>
          <p:cNvGraphicFramePr>
            <a:graphicFrameLocks noGrp="1"/>
          </p:cNvGraphicFramePr>
          <p:nvPr>
            <p:extLst>
              <p:ext uri="{D42A27DB-BD31-4B8C-83A1-F6EECF244321}">
                <p14:modId xmlns:p14="http://schemas.microsoft.com/office/powerpoint/2010/main" val="2637783929"/>
              </p:ext>
            </p:extLst>
          </p:nvPr>
        </p:nvGraphicFramePr>
        <p:xfrm>
          <a:off x="5408238" y="4759126"/>
          <a:ext cx="6250116" cy="1381760"/>
        </p:xfrm>
        <a:graphic>
          <a:graphicData uri="http://schemas.openxmlformats.org/drawingml/2006/table">
            <a:tbl>
              <a:tblPr firstRow="1" bandRow="1">
                <a:tableStyleId>{5C22544A-7EE6-4342-B048-85BDC9FD1C3A}</a:tableStyleId>
              </a:tblPr>
              <a:tblGrid>
                <a:gridCol w="1781493">
                  <a:extLst>
                    <a:ext uri="{9D8B030D-6E8A-4147-A177-3AD203B41FA5}">
                      <a16:colId xmlns:a16="http://schemas.microsoft.com/office/drawing/2014/main" val="4051816369"/>
                    </a:ext>
                  </a:extLst>
                </a:gridCol>
                <a:gridCol w="2194622">
                  <a:extLst>
                    <a:ext uri="{9D8B030D-6E8A-4147-A177-3AD203B41FA5}">
                      <a16:colId xmlns:a16="http://schemas.microsoft.com/office/drawing/2014/main" val="343643786"/>
                    </a:ext>
                  </a:extLst>
                </a:gridCol>
                <a:gridCol w="2274001">
                  <a:extLst>
                    <a:ext uri="{9D8B030D-6E8A-4147-A177-3AD203B41FA5}">
                      <a16:colId xmlns:a16="http://schemas.microsoft.com/office/drawing/2014/main" val="841548902"/>
                    </a:ext>
                  </a:extLst>
                </a:gridCol>
              </a:tblGrid>
              <a:tr h="370840">
                <a:tc>
                  <a:txBody>
                    <a:bodyPr/>
                    <a:lstStyle/>
                    <a:p>
                      <a:r>
                        <a:rPr lang="en-US" dirty="0"/>
                        <a:t>Victim Density </a:t>
                      </a:r>
                      <a:r>
                        <a:rPr lang="en-US" i="1" dirty="0"/>
                        <a:t>d</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of total population </a:t>
                      </a:r>
                      <a:r>
                        <a:rPr lang="en-US" i="1" dirty="0"/>
                        <a:t>N </a:t>
                      </a:r>
                      <a:r>
                        <a:rPr lang="en-US" i="0" dirty="0"/>
                        <a:t>attacked</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of people successfully attacked</a:t>
                      </a:r>
                    </a:p>
                  </a:txBody>
                  <a:tcPr/>
                </a:tc>
                <a:extLst>
                  <a:ext uri="{0D108BD9-81ED-4DB2-BD59-A6C34878D82A}">
                    <a16:rowId xmlns:a16="http://schemas.microsoft.com/office/drawing/2014/main" val="3950189937"/>
                  </a:ext>
                </a:extLst>
              </a:tr>
              <a:tr h="370840">
                <a:tc>
                  <a:txBody>
                    <a:bodyPr/>
                    <a:lstStyle/>
                    <a:p>
                      <a:r>
                        <a:rPr lang="en-US" dirty="0"/>
                        <a:t>10%</a:t>
                      </a:r>
                    </a:p>
                  </a:txBody>
                  <a:tcPr/>
                </a:tc>
                <a:tc>
                  <a:txBody>
                    <a:bodyPr/>
                    <a:lstStyle/>
                    <a:p>
                      <a:r>
                        <a:rPr lang="en-US" dirty="0"/>
                        <a:t>24.6%</a:t>
                      </a:r>
                    </a:p>
                  </a:txBody>
                  <a:tcPr/>
                </a:tc>
                <a:tc>
                  <a:txBody>
                    <a:bodyPr/>
                    <a:lstStyle/>
                    <a:p>
                      <a:r>
                        <a:rPr lang="en-US" dirty="0"/>
                        <a:t>8.18%</a:t>
                      </a:r>
                    </a:p>
                  </a:txBody>
                  <a:tcPr/>
                </a:tc>
                <a:extLst>
                  <a:ext uri="{0D108BD9-81ED-4DB2-BD59-A6C34878D82A}">
                    <a16:rowId xmlns:a16="http://schemas.microsoft.com/office/drawing/2014/main" val="1913494162"/>
                  </a:ext>
                </a:extLst>
              </a:tr>
              <a:tr h="370840">
                <a:tc>
                  <a:txBody>
                    <a:bodyPr/>
                    <a:lstStyle/>
                    <a:p>
                      <a:r>
                        <a:rPr lang="en-US"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1.63%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0.34%</a:t>
                      </a:r>
                    </a:p>
                  </a:txBody>
                  <a:tcPr/>
                </a:tc>
                <a:extLst>
                  <a:ext uri="{0D108BD9-81ED-4DB2-BD59-A6C34878D82A}">
                    <a16:rowId xmlns:a16="http://schemas.microsoft.com/office/drawing/2014/main" val="2231844088"/>
                  </a:ext>
                </a:extLst>
              </a:tr>
            </a:tbl>
          </a:graphicData>
        </a:graphic>
      </p:graphicFrame>
      <p:cxnSp>
        <p:nvCxnSpPr>
          <p:cNvPr id="20" name="Straight Connector 19">
            <a:extLst>
              <a:ext uri="{FF2B5EF4-FFF2-40B4-BE49-F238E27FC236}">
                <a16:creationId xmlns:a16="http://schemas.microsoft.com/office/drawing/2014/main" id="{ABA2ADB1-578A-4C43-8D64-71BA15996E89}"/>
              </a:ext>
            </a:extLst>
          </p:cNvPr>
          <p:cNvCxnSpPr>
            <a:cxnSpLocks/>
          </p:cNvCxnSpPr>
          <p:nvPr/>
        </p:nvCxnSpPr>
        <p:spPr>
          <a:xfrm flipV="1">
            <a:off x="1214639" y="2462211"/>
            <a:ext cx="1256096" cy="1126220"/>
          </a:xfrm>
          <a:prstGeom prst="line">
            <a:avLst/>
          </a:prstGeom>
          <a:ln w="38100"/>
        </p:spPr>
        <p:style>
          <a:lnRef idx="1">
            <a:schemeClr val="accent6"/>
          </a:lnRef>
          <a:fillRef idx="0">
            <a:schemeClr val="accent6"/>
          </a:fillRef>
          <a:effectRef idx="0">
            <a:schemeClr val="accent6"/>
          </a:effectRef>
          <a:fontRef idx="minor">
            <a:schemeClr val="tx1"/>
          </a:fontRef>
        </p:style>
      </p:cxnSp>
      <p:sp>
        <p:nvSpPr>
          <p:cNvPr id="24" name="Oval 23">
            <a:extLst>
              <a:ext uri="{FF2B5EF4-FFF2-40B4-BE49-F238E27FC236}">
                <a16:creationId xmlns:a16="http://schemas.microsoft.com/office/drawing/2014/main" id="{16F3DC56-9F12-4B0C-9956-75DBDC2CB55C}"/>
              </a:ext>
            </a:extLst>
          </p:cNvPr>
          <p:cNvSpPr/>
          <p:nvPr/>
        </p:nvSpPr>
        <p:spPr>
          <a:xfrm>
            <a:off x="1689059" y="2964955"/>
            <a:ext cx="254758" cy="2547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976EE647-837B-43D3-A8FF-083255A6F18D}"/>
              </a:ext>
            </a:extLst>
          </p:cNvPr>
          <p:cNvSpPr txBox="1"/>
          <p:nvPr/>
        </p:nvSpPr>
        <p:spPr>
          <a:xfrm>
            <a:off x="2204476" y="2129183"/>
            <a:ext cx="532518" cy="369332"/>
          </a:xfrm>
          <a:prstGeom prst="rect">
            <a:avLst/>
          </a:prstGeom>
          <a:noFill/>
        </p:spPr>
        <p:txBody>
          <a:bodyPr wrap="none" rtlCol="0">
            <a:spAutoFit/>
          </a:bodyPr>
          <a:lstStyle/>
          <a:p>
            <a:r>
              <a:rPr lang="en-US" dirty="0"/>
              <a:t>X=Y</a:t>
            </a:r>
          </a:p>
        </p:txBody>
      </p:sp>
      <p:sp>
        <p:nvSpPr>
          <p:cNvPr id="32" name="Speech Bubble: Rectangle 31">
            <a:extLst>
              <a:ext uri="{FF2B5EF4-FFF2-40B4-BE49-F238E27FC236}">
                <a16:creationId xmlns:a16="http://schemas.microsoft.com/office/drawing/2014/main" id="{FA443FD8-C302-4578-B004-18BE87532E54}"/>
              </a:ext>
            </a:extLst>
          </p:cNvPr>
          <p:cNvSpPr/>
          <p:nvPr/>
        </p:nvSpPr>
        <p:spPr>
          <a:xfrm>
            <a:off x="334771" y="1609958"/>
            <a:ext cx="1668294" cy="675411"/>
          </a:xfrm>
          <a:prstGeom prst="wedgeRectCallout">
            <a:avLst>
              <a:gd name="adj1" fmla="val 5167"/>
              <a:gd name="adj2" fmla="val 1517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81.8% of attacks succeed</a:t>
            </a:r>
          </a:p>
        </p:txBody>
      </p:sp>
      <p:sp>
        <p:nvSpPr>
          <p:cNvPr id="33" name="Speech Bubble: Rectangle 32">
            <a:extLst>
              <a:ext uri="{FF2B5EF4-FFF2-40B4-BE49-F238E27FC236}">
                <a16:creationId xmlns:a16="http://schemas.microsoft.com/office/drawing/2014/main" id="{D3922BE6-9B9F-48D9-BE98-F2A09E512FB0}"/>
              </a:ext>
            </a:extLst>
          </p:cNvPr>
          <p:cNvSpPr/>
          <p:nvPr/>
        </p:nvSpPr>
        <p:spPr>
          <a:xfrm>
            <a:off x="2279554" y="4580063"/>
            <a:ext cx="1199043" cy="779822"/>
          </a:xfrm>
          <a:prstGeom prst="wedgeRectCallout">
            <a:avLst>
              <a:gd name="adj1" fmla="val -82733"/>
              <a:gd name="adj2" fmla="val 592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18.2% of attacks fail</a:t>
            </a:r>
          </a:p>
        </p:txBody>
      </p:sp>
    </p:spTree>
    <p:extLst>
      <p:ext uri="{BB962C8B-B14F-4D97-AF65-F5344CB8AC3E}">
        <p14:creationId xmlns:p14="http://schemas.microsoft.com/office/powerpoint/2010/main" val="23561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ppt_x"/>
                                          </p:val>
                                        </p:tav>
                                        <p:tav tm="100000">
                                          <p:val>
                                            <p:strVal val="#ppt_x"/>
                                          </p:val>
                                        </p:tav>
                                      </p:tavLst>
                                    </p:anim>
                                    <p:anim calcmode="lin" valueType="num">
                                      <p:cBhvr additive="base">
                                        <p:cTn id="15" dur="500" fill="hold"/>
                                        <p:tgtEl>
                                          <p:spTgt spid="20"/>
                                        </p:tgtEl>
                                        <p:attrNameLst>
                                          <p:attrName>ppt_y</p:attrName>
                                        </p:attrNameLst>
                                      </p:cBhvr>
                                      <p:tavLst>
                                        <p:tav tm="0">
                                          <p:val>
                                            <p:strVal val="0-#ppt_h/2"/>
                                          </p:val>
                                        </p:tav>
                                        <p:tav tm="100000">
                                          <p:val>
                                            <p:strVal val="#ppt_y"/>
                                          </p:val>
                                        </p:tav>
                                      </p:tavLst>
                                    </p:anim>
                                  </p:childTnLst>
                                </p:cTn>
                              </p:par>
                              <p:par>
                                <p:cTn id="16" presetID="2" presetClass="entr" presetSubtype="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ppt_x"/>
                                          </p:val>
                                        </p:tav>
                                        <p:tav tm="100000">
                                          <p:val>
                                            <p:strVal val="#ppt_x"/>
                                          </p:val>
                                        </p:tav>
                                      </p:tavLst>
                                    </p:anim>
                                    <p:anim calcmode="lin" valueType="num">
                                      <p:cBhvr additive="base">
                                        <p:cTn id="19" dur="500" fill="hold"/>
                                        <p:tgtEl>
                                          <p:spTgt spid="30"/>
                                        </p:tgtEl>
                                        <p:attrNameLst>
                                          <p:attrName>ppt_y</p:attrName>
                                        </p:attrNameLst>
                                      </p:cBhvr>
                                      <p:tavLst>
                                        <p:tav tm="0">
                                          <p:val>
                                            <p:strVal val="0-#ppt_h/2"/>
                                          </p:val>
                                        </p:tav>
                                        <p:tav tm="100000">
                                          <p:val>
                                            <p:strVal val="#ppt_y"/>
                                          </p:val>
                                        </p:tav>
                                      </p:tavLst>
                                    </p:anim>
                                  </p:childTnLst>
                                </p:cTn>
                              </p:par>
                            </p:childTnLst>
                          </p:cTn>
                        </p:par>
                        <p:par>
                          <p:cTn id="20" fill="hold">
                            <p:stCondLst>
                              <p:cond delay="500"/>
                            </p:stCondLst>
                            <p:childTnLst>
                              <p:par>
                                <p:cTn id="21" presetID="14" presetClass="entr" presetSubtype="1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par>
                          <p:cTn id="24" fill="hold">
                            <p:stCondLst>
                              <p:cond delay="1000"/>
                            </p:stCondLst>
                            <p:childTnLst>
                              <p:par>
                                <p:cTn id="25" presetID="22" presetClass="entr" presetSubtype="2"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right)">
                                      <p:cBhvr>
                                        <p:cTn id="27" dur="500"/>
                                        <p:tgtEl>
                                          <p:spTgt spid="23"/>
                                        </p:tgtEl>
                                      </p:cBhvr>
                                    </p:animEffect>
                                  </p:childTnLst>
                                </p:cTn>
                              </p:par>
                              <p:par>
                                <p:cTn id="28" presetID="22" presetClass="entr" presetSubtype="1"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par>
                          <p:cTn id="31" fill="hold">
                            <p:stCondLst>
                              <p:cond delay="1500"/>
                            </p:stCondLst>
                            <p:childTnLst>
                              <p:par>
                                <p:cTn id="32" presetID="42" presetClass="entr" presetSubtype="0"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anim calcmode="lin" valueType="num">
                                      <p:cBhvr>
                                        <p:cTn id="35" dur="500" fill="hold"/>
                                        <p:tgtEl>
                                          <p:spTgt spid="32"/>
                                        </p:tgtEl>
                                        <p:attrNameLst>
                                          <p:attrName>ppt_x</p:attrName>
                                        </p:attrNameLst>
                                      </p:cBhvr>
                                      <p:tavLst>
                                        <p:tav tm="0">
                                          <p:val>
                                            <p:strVal val="#ppt_x"/>
                                          </p:val>
                                        </p:tav>
                                        <p:tav tm="100000">
                                          <p:val>
                                            <p:strVal val="#ppt_x"/>
                                          </p:val>
                                        </p:tav>
                                      </p:tavLst>
                                    </p:anim>
                                    <p:anim calcmode="lin" valueType="num">
                                      <p:cBhvr>
                                        <p:cTn id="36" dur="500" fill="hold"/>
                                        <p:tgtEl>
                                          <p:spTgt spid="3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anim calcmode="lin" valueType="num">
                                      <p:cBhvr>
                                        <p:cTn id="40" dur="500" fill="hold"/>
                                        <p:tgtEl>
                                          <p:spTgt spid="33"/>
                                        </p:tgtEl>
                                        <p:attrNameLst>
                                          <p:attrName>ppt_x</p:attrName>
                                        </p:attrNameLst>
                                      </p:cBhvr>
                                      <p:tavLst>
                                        <p:tav tm="0">
                                          <p:val>
                                            <p:strVal val="#ppt_x"/>
                                          </p:val>
                                        </p:tav>
                                        <p:tav tm="100000">
                                          <p:val>
                                            <p:strVal val="#ppt_x"/>
                                          </p:val>
                                        </p:tav>
                                      </p:tavLst>
                                    </p:anim>
                                    <p:anim calcmode="lin" valueType="num">
                                      <p:cBhvr>
                                        <p:cTn id="41"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Effect transition="in" filter="fade">
                                      <p:cBhvr>
                                        <p:cTn id="46" dur="500"/>
                                        <p:tgtEl>
                                          <p:spTgt spid="3">
                                            <p:txEl>
                                              <p:pRg st="3" end="3"/>
                                            </p:txEl>
                                          </p:spTgt>
                                        </p:tgtEl>
                                      </p:cBhvr>
                                    </p:animEffect>
                                    <p:anim calcmode="lin" valueType="num">
                                      <p:cBhvr>
                                        <p:cTn id="4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8"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animEffect transition="in" filter="fade">
                                      <p:cBhvr>
                                        <p:cTn id="53" dur="500"/>
                                        <p:tgtEl>
                                          <p:spTgt spid="3">
                                            <p:txEl>
                                              <p:pRg st="4" end="4"/>
                                            </p:txEl>
                                          </p:spTgt>
                                        </p:tgtEl>
                                      </p:cBhvr>
                                    </p:animEffect>
                                    <p:anim calcmode="lin" valueType="num">
                                      <p:cBhvr>
                                        <p:cTn id="5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5" dur="500" fill="hold"/>
                                        <p:tgtEl>
                                          <p:spTgt spid="3">
                                            <p:txEl>
                                              <p:pRg st="4" end="4"/>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anim calcmode="lin" valueType="num">
                                      <p:cBhvr>
                                        <p:cTn id="59" dur="500" fill="hold"/>
                                        <p:tgtEl>
                                          <p:spTgt spid="26"/>
                                        </p:tgtEl>
                                        <p:attrNameLst>
                                          <p:attrName>ppt_x</p:attrName>
                                        </p:attrNameLst>
                                      </p:cBhvr>
                                      <p:tavLst>
                                        <p:tav tm="0">
                                          <p:val>
                                            <p:strVal val="#ppt_x"/>
                                          </p:val>
                                        </p:tav>
                                        <p:tav tm="100000">
                                          <p:val>
                                            <p:strVal val="#ppt_x"/>
                                          </p:val>
                                        </p:tav>
                                      </p:tavLst>
                                    </p:anim>
                                    <p:anim calcmode="lin" valueType="num">
                                      <p:cBhvr>
                                        <p:cTn id="60"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animBg="1"/>
      <p:bldP spid="30" grpId="0"/>
      <p:bldP spid="32" grpId="0" animBg="1"/>
      <p:bldP spid="33"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EE663-089A-4884-93C4-C6B13B317579}"/>
              </a:ext>
            </a:extLst>
          </p:cNvPr>
          <p:cNvSpPr>
            <a:spLocks noGrp="1"/>
          </p:cNvSpPr>
          <p:nvPr>
            <p:ph type="title"/>
          </p:nvPr>
        </p:nvSpPr>
        <p:spPr/>
        <p:txBody>
          <a:bodyPr/>
          <a:lstStyle/>
          <a:p>
            <a:r>
              <a:rPr lang="en-US" dirty="0"/>
              <a:t>How to Identify Sure Things?</a:t>
            </a:r>
          </a:p>
        </p:txBody>
      </p:sp>
      <p:sp>
        <p:nvSpPr>
          <p:cNvPr id="3" name="Content Placeholder 2">
            <a:extLst>
              <a:ext uri="{FF2B5EF4-FFF2-40B4-BE49-F238E27FC236}">
                <a16:creationId xmlns:a16="http://schemas.microsoft.com/office/drawing/2014/main" id="{984A8217-26C7-4C18-A2C9-2E481C29B27B}"/>
              </a:ext>
            </a:extLst>
          </p:cNvPr>
          <p:cNvSpPr>
            <a:spLocks noGrp="1"/>
          </p:cNvSpPr>
          <p:nvPr>
            <p:ph idx="1"/>
          </p:nvPr>
        </p:nvSpPr>
        <p:spPr>
          <a:xfrm>
            <a:off x="838200" y="1825625"/>
            <a:ext cx="10515600" cy="4729850"/>
          </a:xfrm>
        </p:spPr>
        <p:txBody>
          <a:bodyPr>
            <a:normAutofit lnSpcReduction="10000"/>
          </a:bodyPr>
          <a:lstStyle/>
          <a:p>
            <a:pPr marL="0" indent="0">
              <a:buNone/>
            </a:pPr>
            <a:r>
              <a:rPr lang="en-US" dirty="0"/>
              <a:t>In reality, victim density is extremely low (definitely &lt;&lt;1%)</a:t>
            </a:r>
          </a:p>
          <a:p>
            <a:pPr marL="0" indent="0">
              <a:buNone/>
            </a:pPr>
            <a:r>
              <a:rPr lang="en-US" dirty="0"/>
              <a:t>How can an attacker predict with very, very high accuracy, who is a viable victim?</a:t>
            </a:r>
          </a:p>
          <a:p>
            <a:pPr lvl="1"/>
            <a:r>
              <a:rPr lang="en-US" dirty="0"/>
              <a:t>Gullibility is not observable ahead of time</a:t>
            </a:r>
          </a:p>
          <a:p>
            <a:pPr marL="0" indent="0">
              <a:buNone/>
            </a:pPr>
            <a:r>
              <a:rPr lang="en-US" dirty="0"/>
              <a:t>Two step strategy:</a:t>
            </a:r>
          </a:p>
          <a:p>
            <a:pPr marL="914400" lvl="1" indent="-457200">
              <a:buFont typeface="+mj-lt"/>
              <a:buAutoNum type="arabicPeriod"/>
            </a:pPr>
            <a:r>
              <a:rPr lang="en-US" dirty="0"/>
              <a:t>Spam everyone</a:t>
            </a:r>
          </a:p>
          <a:p>
            <a:pPr marL="914400" lvl="1" indent="-457200">
              <a:buFont typeface="+mj-lt"/>
              <a:buAutoNum type="arabicPeriod"/>
            </a:pPr>
            <a:r>
              <a:rPr lang="en-US" dirty="0"/>
              <a:t>Use an extremely low quality pretext (i.e. Nigerian Prince)</a:t>
            </a:r>
          </a:p>
          <a:p>
            <a:pPr marL="0" indent="0">
              <a:buNone/>
            </a:pPr>
            <a:r>
              <a:rPr lang="en-US" dirty="0"/>
              <a:t>Rationale:</a:t>
            </a:r>
          </a:p>
          <a:p>
            <a:pPr lvl="1"/>
            <a:r>
              <a:rPr lang="en-US" dirty="0"/>
              <a:t>Vast majority of people will ignore the message</a:t>
            </a:r>
          </a:p>
          <a:p>
            <a:pPr lvl="2"/>
            <a:r>
              <a:rPr lang="en-US" dirty="0"/>
              <a:t>These people are true negatives and  false negatives</a:t>
            </a:r>
          </a:p>
          <a:p>
            <a:pPr lvl="1"/>
            <a:r>
              <a:rPr lang="en-US" dirty="0"/>
              <a:t>Only extremely gullible people are likely to respond</a:t>
            </a:r>
          </a:p>
          <a:p>
            <a:pPr lvl="2"/>
            <a:r>
              <a:rPr lang="en-US" dirty="0"/>
              <a:t>i.e. lots of true positives, very few false positives</a:t>
            </a:r>
          </a:p>
        </p:txBody>
      </p:sp>
      <p:sp>
        <p:nvSpPr>
          <p:cNvPr id="4" name="Speech Bubble: Rectangle 3">
            <a:extLst>
              <a:ext uri="{FF2B5EF4-FFF2-40B4-BE49-F238E27FC236}">
                <a16:creationId xmlns:a16="http://schemas.microsoft.com/office/drawing/2014/main" id="{6AE79DCB-65D7-453A-AFFB-89C352FCBAD3}"/>
              </a:ext>
            </a:extLst>
          </p:cNvPr>
          <p:cNvSpPr/>
          <p:nvPr/>
        </p:nvSpPr>
        <p:spPr>
          <a:xfrm>
            <a:off x="8918567" y="4874188"/>
            <a:ext cx="2927690" cy="1467471"/>
          </a:xfrm>
          <a:prstGeom prst="wedgeRectCallout">
            <a:avLst>
              <a:gd name="adj1" fmla="val -78942"/>
              <a:gd name="adj2" fmla="val 2121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t>Get likely victims to self-identify themselves!</a:t>
            </a:r>
          </a:p>
        </p:txBody>
      </p:sp>
    </p:spTree>
    <p:extLst>
      <p:ext uri="{BB962C8B-B14F-4D97-AF65-F5344CB8AC3E}">
        <p14:creationId xmlns:p14="http://schemas.microsoft.com/office/powerpoint/2010/main" val="129884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anim calcmode="lin" valueType="num">
                                      <p:cBhvr>
                                        <p:cTn id="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anim calcmode="lin" valueType="num">
                                      <p:cBhvr>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anim calcmode="lin" valueType="num">
                                      <p:cBhvr>
                                        <p:cTn id="1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anim calcmode="lin" valueType="num">
                                      <p:cBhvr>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6" end="6"/>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anim calcmode="lin" valueType="num">
                                      <p:cBhvr>
                                        <p:cTn id="3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7" end="7"/>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anim calcmode="lin" valueType="num">
                                      <p:cBhvr>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8" end="8"/>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fade">
                                      <p:cBhvr>
                                        <p:cTn id="39" dur="500"/>
                                        <p:tgtEl>
                                          <p:spTgt spid="3">
                                            <p:txEl>
                                              <p:pRg st="9" end="9"/>
                                            </p:txEl>
                                          </p:spTgt>
                                        </p:tgtEl>
                                      </p:cBhvr>
                                    </p:animEffect>
                                    <p:anim calcmode="lin" valueType="num">
                                      <p:cBhvr>
                                        <p:cTn id="40"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9" end="9"/>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fade">
                                      <p:cBhvr>
                                        <p:cTn id="44" dur="500"/>
                                        <p:tgtEl>
                                          <p:spTgt spid="3">
                                            <p:txEl>
                                              <p:pRg st="10" end="10"/>
                                            </p:txEl>
                                          </p:spTgt>
                                        </p:tgtEl>
                                      </p:cBhvr>
                                    </p:animEffect>
                                    <p:anim calcmode="lin" valueType="num">
                                      <p:cBhvr>
                                        <p:cTn id="4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6" dur="5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500"/>
                                        <p:tgtEl>
                                          <p:spTgt spid="4"/>
                                        </p:tgtEl>
                                      </p:cBhvr>
                                    </p:animEffect>
                                    <p:anim calcmode="lin" valueType="num">
                                      <p:cBhvr>
                                        <p:cTn id="52" dur="500" fill="hold"/>
                                        <p:tgtEl>
                                          <p:spTgt spid="4"/>
                                        </p:tgtEl>
                                        <p:attrNameLst>
                                          <p:attrName>ppt_x</p:attrName>
                                        </p:attrNameLst>
                                      </p:cBhvr>
                                      <p:tavLst>
                                        <p:tav tm="0">
                                          <p:val>
                                            <p:strVal val="#ppt_x"/>
                                          </p:val>
                                        </p:tav>
                                        <p:tav tm="100000">
                                          <p:val>
                                            <p:strVal val="#ppt_x"/>
                                          </p:val>
                                        </p:tav>
                                      </p:tavLst>
                                    </p:anim>
                                    <p:anim calcmode="lin" valueType="num">
                                      <p:cBhvr>
                                        <p:cTn id="53"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BEE6D6-948A-43B5-8BD0-88482640D155}"/>
              </a:ext>
            </a:extLst>
          </p:cNvPr>
          <p:cNvSpPr>
            <a:spLocks noGrp="1"/>
          </p:cNvSpPr>
          <p:nvPr>
            <p:ph type="title"/>
          </p:nvPr>
        </p:nvSpPr>
        <p:spPr/>
        <p:txBody>
          <a:bodyPr/>
          <a:lstStyle/>
          <a:p>
            <a:r>
              <a:rPr lang="en-US" dirty="0"/>
              <a:t>Country of claimed origin for 419 emails</a:t>
            </a:r>
          </a:p>
        </p:txBody>
      </p:sp>
      <p:pic>
        <p:nvPicPr>
          <p:cNvPr id="5" name="Content Placeholder 4">
            <a:extLst>
              <a:ext uri="{FF2B5EF4-FFF2-40B4-BE49-F238E27FC236}">
                <a16:creationId xmlns:a16="http://schemas.microsoft.com/office/drawing/2014/main" id="{447EFB8E-CD3D-42D2-A9C6-5E89AFCBE8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46709" y="978134"/>
            <a:ext cx="6735857" cy="4598399"/>
          </a:xfrm>
        </p:spPr>
      </p:pic>
      <p:sp>
        <p:nvSpPr>
          <p:cNvPr id="7" name="Text Placeholder 6">
            <a:extLst>
              <a:ext uri="{FF2B5EF4-FFF2-40B4-BE49-F238E27FC236}">
                <a16:creationId xmlns:a16="http://schemas.microsoft.com/office/drawing/2014/main" id="{DFD6EBE4-C6AE-42AE-B763-2A05F48CFADA}"/>
              </a:ext>
            </a:extLst>
          </p:cNvPr>
          <p:cNvSpPr>
            <a:spLocks noGrp="1"/>
          </p:cNvSpPr>
          <p:nvPr>
            <p:ph type="body" sz="half" idx="2"/>
          </p:nvPr>
        </p:nvSpPr>
        <p:spPr>
          <a:xfrm>
            <a:off x="839788" y="2565778"/>
            <a:ext cx="3932237" cy="3303209"/>
          </a:xfrm>
        </p:spPr>
        <p:txBody>
          <a:bodyPr>
            <a:normAutofit/>
          </a:bodyPr>
          <a:lstStyle/>
          <a:p>
            <a:r>
              <a:rPr lang="en-US" sz="2000" dirty="0"/>
              <a:t>Attackers can lie and claim to be from anywhere</a:t>
            </a:r>
          </a:p>
          <a:p>
            <a:r>
              <a:rPr lang="en-US" sz="2000" dirty="0"/>
              <a:t>Yet, they consistently choose Nigeria, or other African countries</a:t>
            </a:r>
          </a:p>
          <a:p>
            <a:r>
              <a:rPr lang="en-US" sz="2000" dirty="0"/>
              <a:t>Attackers aren’t stupid, or lazy</a:t>
            </a:r>
          </a:p>
          <a:p>
            <a:r>
              <a:rPr lang="en-US" sz="2000" dirty="0"/>
              <a:t>This is an intentional choice to use a poor quality pretext</a:t>
            </a:r>
          </a:p>
        </p:txBody>
      </p:sp>
    </p:spTree>
    <p:extLst>
      <p:ext uri="{BB962C8B-B14F-4D97-AF65-F5344CB8AC3E}">
        <p14:creationId xmlns:p14="http://schemas.microsoft.com/office/powerpoint/2010/main" val="17560821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DCF94-2D40-4638-BB63-2D2DF4AA9A6B}"/>
              </a:ext>
            </a:extLst>
          </p:cNvPr>
          <p:cNvSpPr>
            <a:spLocks noGrp="1"/>
          </p:cNvSpPr>
          <p:nvPr>
            <p:ph type="title"/>
          </p:nvPr>
        </p:nvSpPr>
        <p:spPr/>
        <p:txBody>
          <a:bodyPr/>
          <a:lstStyle/>
          <a:p>
            <a:r>
              <a:rPr lang="en-US" dirty="0"/>
              <a:t>Countermeasures</a:t>
            </a:r>
          </a:p>
        </p:txBody>
      </p:sp>
      <p:sp>
        <p:nvSpPr>
          <p:cNvPr id="3" name="Content Placeholder 2">
            <a:extLst>
              <a:ext uri="{FF2B5EF4-FFF2-40B4-BE49-F238E27FC236}">
                <a16:creationId xmlns:a16="http://schemas.microsoft.com/office/drawing/2014/main" id="{AC3E49A2-333A-466C-A8A4-4F0F10682FD6}"/>
              </a:ext>
            </a:extLst>
          </p:cNvPr>
          <p:cNvSpPr>
            <a:spLocks noGrp="1"/>
          </p:cNvSpPr>
          <p:nvPr>
            <p:ph idx="1"/>
          </p:nvPr>
        </p:nvSpPr>
        <p:spPr/>
        <p:txBody>
          <a:bodyPr/>
          <a:lstStyle/>
          <a:p>
            <a:pPr marL="0" indent="0">
              <a:buNone/>
            </a:pPr>
            <a:r>
              <a:rPr lang="en-US" dirty="0"/>
              <a:t>Reduce the victim density </a:t>
            </a:r>
            <a:r>
              <a:rPr lang="en-US" i="1" dirty="0"/>
              <a:t>d</a:t>
            </a:r>
            <a:endParaRPr lang="en-US" dirty="0"/>
          </a:p>
          <a:p>
            <a:pPr lvl="1"/>
            <a:r>
              <a:rPr lang="en-US" dirty="0"/>
              <a:t>Spam filters</a:t>
            </a:r>
          </a:p>
          <a:p>
            <a:pPr lvl="1"/>
            <a:r>
              <a:rPr lang="en-US" dirty="0"/>
              <a:t>Education campaigns</a:t>
            </a:r>
          </a:p>
          <a:p>
            <a:pPr marL="0" indent="0">
              <a:buNone/>
            </a:pPr>
            <a:r>
              <a:rPr lang="en-US" dirty="0"/>
              <a:t>Reduce profit margin </a:t>
            </a:r>
            <a:r>
              <a:rPr lang="en-US" i="1" dirty="0"/>
              <a:t>G</a:t>
            </a:r>
            <a:endParaRPr lang="en-US" dirty="0"/>
          </a:p>
          <a:p>
            <a:pPr lvl="1"/>
            <a:r>
              <a:rPr lang="en-US" dirty="0"/>
              <a:t>Hard limits on wire transfer sizes</a:t>
            </a:r>
          </a:p>
          <a:p>
            <a:pPr lvl="1"/>
            <a:r>
              <a:rPr lang="en-US" dirty="0"/>
              <a:t>Training for bank and Western Union employees to spot fraud</a:t>
            </a:r>
          </a:p>
          <a:p>
            <a:pPr marL="0" indent="0">
              <a:buNone/>
            </a:pPr>
            <a:r>
              <a:rPr lang="en-US" dirty="0"/>
              <a:t>Intentionally increase the false positive rate</a:t>
            </a:r>
          </a:p>
          <a:p>
            <a:pPr lvl="1"/>
            <a:r>
              <a:rPr lang="en-US" dirty="0"/>
              <a:t>Engage with attackers and waste their time</a:t>
            </a:r>
          </a:p>
          <a:p>
            <a:pPr lvl="1"/>
            <a:r>
              <a:rPr lang="en-US" dirty="0"/>
              <a:t>There are people who actually do this for </a:t>
            </a:r>
            <a:r>
              <a:rPr lang="en-US" dirty="0" err="1"/>
              <a:t>lulz</a:t>
            </a:r>
            <a:endParaRPr lang="en-US" dirty="0"/>
          </a:p>
        </p:txBody>
      </p:sp>
    </p:spTree>
    <p:extLst>
      <p:ext uri="{BB962C8B-B14F-4D97-AF65-F5344CB8AC3E}">
        <p14:creationId xmlns:p14="http://schemas.microsoft.com/office/powerpoint/2010/main" val="397153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anim calcmode="lin" valueType="num">
                                      <p:cBhvr>
                                        <p:cTn id="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6"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anim calcmode="lin" valueType="num">
                                      <p:cBhvr>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7" end="7"/>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fade">
                                      <p:cBhvr>
                                        <p:cTn id="17" dur="500"/>
                                        <p:tgtEl>
                                          <p:spTgt spid="3">
                                            <p:txEl>
                                              <p:pRg st="8" end="8"/>
                                            </p:txEl>
                                          </p:spTgt>
                                        </p:tgtEl>
                                      </p:cBhvr>
                                    </p:animEffect>
                                    <p:anim calcmode="lin" valueType="num">
                                      <p:cBhvr>
                                        <p:cTn id="18"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AB5E4-1D28-4B86-84FA-8B5957633092}"/>
              </a:ext>
            </a:extLst>
          </p:cNvPr>
          <p:cNvSpPr>
            <a:spLocks noGrp="1"/>
          </p:cNvSpPr>
          <p:nvPr>
            <p:ph type="title"/>
          </p:nvPr>
        </p:nvSpPr>
        <p:spPr/>
        <p:txBody>
          <a:bodyPr/>
          <a:lstStyle/>
          <a:p>
            <a:r>
              <a:rPr lang="en-US" dirty="0"/>
              <a:t>Psychological Heuristics</a:t>
            </a:r>
          </a:p>
        </p:txBody>
      </p:sp>
      <p:graphicFrame>
        <p:nvGraphicFramePr>
          <p:cNvPr id="5" name="Content Placeholder 2">
            <a:extLst>
              <a:ext uri="{FF2B5EF4-FFF2-40B4-BE49-F238E27FC236}">
                <a16:creationId xmlns:a16="http://schemas.microsoft.com/office/drawing/2014/main" id="{8006A132-FFC2-4AB6-ABDA-B8BC46B1370D}"/>
              </a:ext>
            </a:extLst>
          </p:cNvPr>
          <p:cNvGraphicFramePr>
            <a:graphicFrameLocks noGrp="1"/>
          </p:cNvGraphicFramePr>
          <p:nvPr>
            <p:ph idx="1"/>
          </p:nvPr>
        </p:nvGraphicFramePr>
        <p:xfrm>
          <a:off x="838200" y="1825625"/>
          <a:ext cx="10515600" cy="4667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82076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FE5E48-FE43-4E74-B63C-84DBFD9358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5236" y="0"/>
            <a:ext cx="8692533" cy="6858000"/>
          </a:xfrm>
          <a:prstGeom prst="rect">
            <a:avLst/>
          </a:prstGeom>
        </p:spPr>
      </p:pic>
      <p:sp>
        <p:nvSpPr>
          <p:cNvPr id="6" name="Rectangle 5">
            <a:extLst>
              <a:ext uri="{FF2B5EF4-FFF2-40B4-BE49-F238E27FC236}">
                <a16:creationId xmlns:a16="http://schemas.microsoft.com/office/drawing/2014/main" id="{DA47B8BD-73D9-4D39-8567-E50F7BEF1B14}"/>
              </a:ext>
            </a:extLst>
          </p:cNvPr>
          <p:cNvSpPr/>
          <p:nvPr/>
        </p:nvSpPr>
        <p:spPr>
          <a:xfrm>
            <a:off x="6285610" y="1712890"/>
            <a:ext cx="1435994" cy="39924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EC1202A-26FC-41F0-B1C2-A04394FB9B21}"/>
              </a:ext>
            </a:extLst>
          </p:cNvPr>
          <p:cNvSpPr/>
          <p:nvPr/>
        </p:nvSpPr>
        <p:spPr>
          <a:xfrm>
            <a:off x="3926630" y="474372"/>
            <a:ext cx="1534732" cy="39924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782472F-3953-4231-9681-DD28C3A80268}"/>
              </a:ext>
            </a:extLst>
          </p:cNvPr>
          <p:cNvSpPr/>
          <p:nvPr/>
        </p:nvSpPr>
        <p:spPr>
          <a:xfrm>
            <a:off x="5796212" y="419637"/>
            <a:ext cx="3181082" cy="907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Sent from “your email address” via spoofing</a:t>
            </a:r>
          </a:p>
        </p:txBody>
      </p:sp>
      <p:sp>
        <p:nvSpPr>
          <p:cNvPr id="9" name="Rectangle 8">
            <a:extLst>
              <a:ext uri="{FF2B5EF4-FFF2-40B4-BE49-F238E27FC236}">
                <a16:creationId xmlns:a16="http://schemas.microsoft.com/office/drawing/2014/main" id="{BB60163C-EDF6-4E15-B0C6-2AB418F1A99C}"/>
              </a:ext>
            </a:extLst>
          </p:cNvPr>
          <p:cNvSpPr/>
          <p:nvPr/>
        </p:nvSpPr>
        <p:spPr>
          <a:xfrm>
            <a:off x="3377131" y="2165797"/>
            <a:ext cx="3900152" cy="47437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peech Bubble: Rectangle 9">
            <a:extLst>
              <a:ext uri="{FF2B5EF4-FFF2-40B4-BE49-F238E27FC236}">
                <a16:creationId xmlns:a16="http://schemas.microsoft.com/office/drawing/2014/main" id="{595CE9F9-84DF-48E3-AD72-7A2985929A09}"/>
              </a:ext>
            </a:extLst>
          </p:cNvPr>
          <p:cNvSpPr/>
          <p:nvPr/>
        </p:nvSpPr>
        <p:spPr>
          <a:xfrm>
            <a:off x="308020" y="1223491"/>
            <a:ext cx="2512454" cy="1687133"/>
          </a:xfrm>
          <a:prstGeom prst="wedgeRectCallout">
            <a:avLst>
              <a:gd name="adj1" fmla="val 68103"/>
              <a:gd name="adj2" fmla="val 186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Actual password taken from a pre-existing website breach</a:t>
            </a:r>
          </a:p>
        </p:txBody>
      </p:sp>
      <p:sp>
        <p:nvSpPr>
          <p:cNvPr id="11" name="Rectangle 10">
            <a:extLst>
              <a:ext uri="{FF2B5EF4-FFF2-40B4-BE49-F238E27FC236}">
                <a16:creationId xmlns:a16="http://schemas.microsoft.com/office/drawing/2014/main" id="{FA1DF47A-63F8-4E0F-9992-BBBB157F66D0}"/>
              </a:ext>
            </a:extLst>
          </p:cNvPr>
          <p:cNvSpPr/>
          <p:nvPr/>
        </p:nvSpPr>
        <p:spPr>
          <a:xfrm>
            <a:off x="3377131" y="3359774"/>
            <a:ext cx="8104384" cy="100616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4971664-3424-46A7-B673-38B464B0DAA5}"/>
              </a:ext>
            </a:extLst>
          </p:cNvPr>
          <p:cNvSpPr/>
          <p:nvPr/>
        </p:nvSpPr>
        <p:spPr>
          <a:xfrm>
            <a:off x="3377131" y="4365937"/>
            <a:ext cx="4794514" cy="53232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2C771CA-1891-4525-BEE1-DC57C61A03DD}"/>
              </a:ext>
            </a:extLst>
          </p:cNvPr>
          <p:cNvSpPr/>
          <p:nvPr/>
        </p:nvSpPr>
        <p:spPr>
          <a:xfrm>
            <a:off x="3377131" y="5215943"/>
            <a:ext cx="5934294" cy="41748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582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202F4-6641-4ECF-B343-6C62901125EF}"/>
              </a:ext>
            </a:extLst>
          </p:cNvPr>
          <p:cNvSpPr>
            <a:spLocks noGrp="1"/>
          </p:cNvSpPr>
          <p:nvPr>
            <p:ph type="title"/>
          </p:nvPr>
        </p:nvSpPr>
        <p:spPr/>
        <p:txBody>
          <a:bodyPr/>
          <a:lstStyle/>
          <a:p>
            <a:r>
              <a:rPr lang="en-US" dirty="0"/>
              <a:t>Contrasting 419 and Sextortion</a:t>
            </a:r>
          </a:p>
        </p:txBody>
      </p:sp>
      <p:sp>
        <p:nvSpPr>
          <p:cNvPr id="3" name="Content Placeholder 2">
            <a:extLst>
              <a:ext uri="{FF2B5EF4-FFF2-40B4-BE49-F238E27FC236}">
                <a16:creationId xmlns:a16="http://schemas.microsoft.com/office/drawing/2014/main" id="{F1D7EC1D-4822-4E84-BE54-6064DD7EDCC4}"/>
              </a:ext>
            </a:extLst>
          </p:cNvPr>
          <p:cNvSpPr>
            <a:spLocks noGrp="1"/>
          </p:cNvSpPr>
          <p:nvPr>
            <p:ph idx="1"/>
          </p:nvPr>
        </p:nvSpPr>
        <p:spPr/>
        <p:txBody>
          <a:bodyPr/>
          <a:lstStyle/>
          <a:p>
            <a:pPr marL="0" indent="0">
              <a:buNone/>
            </a:pPr>
            <a:r>
              <a:rPr lang="en-US" dirty="0"/>
              <a:t>Sextortion uses a much stronger pretext than 419</a:t>
            </a:r>
          </a:p>
          <a:p>
            <a:pPr lvl="1"/>
            <a:r>
              <a:rPr lang="en-US" dirty="0"/>
              <a:t>Why?</a:t>
            </a:r>
          </a:p>
          <a:p>
            <a:pPr marL="0" indent="0">
              <a:buNone/>
            </a:pPr>
            <a:r>
              <a:rPr lang="en-US" dirty="0"/>
              <a:t>Monetization method is fully automated</a:t>
            </a:r>
          </a:p>
          <a:p>
            <a:pPr lvl="1"/>
            <a:r>
              <a:rPr lang="en-US" dirty="0"/>
              <a:t>Pay a ransom in Bitcoin</a:t>
            </a:r>
          </a:p>
          <a:p>
            <a:pPr lvl="1"/>
            <a:r>
              <a:rPr lang="en-US" dirty="0"/>
              <a:t>No cost of interacting with victims</a:t>
            </a:r>
          </a:p>
          <a:p>
            <a:pPr marL="0" indent="0">
              <a:buNone/>
            </a:pPr>
            <a:r>
              <a:rPr lang="en-US" dirty="0"/>
              <a:t>Since cost </a:t>
            </a:r>
            <a:r>
              <a:rPr lang="en-US" i="1" dirty="0"/>
              <a:t>C = 0</a:t>
            </a:r>
            <a:r>
              <a:rPr lang="en-US" dirty="0"/>
              <a:t>, the ideal strategy is to attack everyone</a:t>
            </a:r>
          </a:p>
          <a:p>
            <a:pPr lvl="1"/>
            <a:r>
              <a:rPr lang="en-US" dirty="0"/>
              <a:t>Maximize true positives, minimize false negatives</a:t>
            </a:r>
          </a:p>
          <a:p>
            <a:pPr lvl="1"/>
            <a:r>
              <a:rPr lang="en-US" dirty="0"/>
              <a:t>False positives do not matter</a:t>
            </a:r>
          </a:p>
        </p:txBody>
      </p:sp>
    </p:spTree>
    <p:extLst>
      <p:ext uri="{BB962C8B-B14F-4D97-AF65-F5344CB8AC3E}">
        <p14:creationId xmlns:p14="http://schemas.microsoft.com/office/powerpoint/2010/main" val="159486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anim calcmode="lin" valueType="num">
                                      <p:cBhvr>
                                        <p:cTn id="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anim calcmode="lin" valueType="num">
                                      <p:cBhvr>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anim calcmode="lin" valueType="num">
                                      <p:cBhvr>
                                        <p:cTn id="1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anim calcmode="lin" valueType="num">
                                      <p:cBhvr>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5" end="5"/>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anim calcmode="lin" valueType="num">
                                      <p:cBhvr>
                                        <p:cTn id="3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6" end="6"/>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anim calcmode="lin" valueType="num">
                                      <p:cBhvr>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5A0D4D0-DC11-4CAA-AA17-A6B0C2B4F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CF78FB4-B19C-41DF-811C-65F4D45E5800}"/>
              </a:ext>
            </a:extLst>
          </p:cNvPr>
          <p:cNvSpPr>
            <a:spLocks noGrp="1"/>
          </p:cNvSpPr>
          <p:nvPr>
            <p:ph type="title"/>
          </p:nvPr>
        </p:nvSpPr>
        <p:spPr>
          <a:xfrm>
            <a:off x="838199" y="1174819"/>
            <a:ext cx="6143625" cy="2858363"/>
          </a:xfrm>
        </p:spPr>
        <p:txBody>
          <a:bodyPr vert="horz" lIns="91440" tIns="45720" rIns="91440" bIns="45720" rtlCol="0" anchor="b">
            <a:normAutofit/>
          </a:bodyPr>
          <a:lstStyle/>
          <a:p>
            <a:r>
              <a:rPr lang="en-US" sz="7200">
                <a:solidFill>
                  <a:schemeClr val="bg1"/>
                </a:solidFill>
              </a:rPr>
              <a:t>Case Study: Phishing</a:t>
            </a:r>
          </a:p>
        </p:txBody>
      </p:sp>
      <p:sp>
        <p:nvSpPr>
          <p:cNvPr id="5" name="Text Placeholder 4">
            <a:extLst>
              <a:ext uri="{FF2B5EF4-FFF2-40B4-BE49-F238E27FC236}">
                <a16:creationId xmlns:a16="http://schemas.microsoft.com/office/drawing/2014/main" id="{26CB8097-AA4B-4A00-9F26-4B37A458A710}"/>
              </a:ext>
            </a:extLst>
          </p:cNvPr>
          <p:cNvSpPr>
            <a:spLocks noGrp="1"/>
          </p:cNvSpPr>
          <p:nvPr>
            <p:ph type="body" idx="1"/>
          </p:nvPr>
        </p:nvSpPr>
        <p:spPr>
          <a:xfrm>
            <a:off x="835024" y="4414180"/>
            <a:ext cx="6147335" cy="1594507"/>
          </a:xfrm>
        </p:spPr>
        <p:txBody>
          <a:bodyPr vert="horz" lIns="91440" tIns="45720" rIns="91440" bIns="45720" rtlCol="0">
            <a:normAutofit/>
          </a:bodyPr>
          <a:lstStyle/>
          <a:p>
            <a:r>
              <a:rPr lang="en-US">
                <a:solidFill>
                  <a:schemeClr val="bg1"/>
                </a:solidFill>
              </a:rPr>
              <a:t>Evaluating emails</a:t>
            </a:r>
          </a:p>
          <a:p>
            <a:r>
              <a:rPr lang="en-US">
                <a:solidFill>
                  <a:schemeClr val="bg1"/>
                </a:solidFill>
              </a:rPr>
              <a:t>Evaluating websites</a:t>
            </a:r>
          </a:p>
          <a:p>
            <a:r>
              <a:rPr lang="en-US">
                <a:solidFill>
                  <a:schemeClr val="bg1"/>
                </a:solidFill>
              </a:rPr>
              <a:t>Does training work?</a:t>
            </a:r>
          </a:p>
        </p:txBody>
      </p:sp>
      <p:pic>
        <p:nvPicPr>
          <p:cNvPr id="7" name="Picture 6">
            <a:extLst>
              <a:ext uri="{FF2B5EF4-FFF2-40B4-BE49-F238E27FC236}">
                <a16:creationId xmlns:a16="http://schemas.microsoft.com/office/drawing/2014/main" id="{361F60F4-93BB-48C8-91B0-7F92BA26E827}"/>
              </a:ext>
            </a:extLst>
          </p:cNvPr>
          <p:cNvPicPr>
            <a:picLocks noChangeAspect="1"/>
          </p:cNvPicPr>
          <p:nvPr/>
        </p:nvPicPr>
        <p:blipFill rotWithShape="1">
          <a:blip r:embed="rId2"/>
          <a:srcRect l="15486" r="40818" b="-1"/>
          <a:stretch/>
        </p:blipFill>
        <p:spPr>
          <a:xfrm>
            <a:off x="7668829" y="10"/>
            <a:ext cx="4523171" cy="6857990"/>
          </a:xfrm>
          <a:custGeom>
            <a:avLst/>
            <a:gdLst/>
            <a:ahLst/>
            <a:cxnLst/>
            <a:rect l="l" t="t" r="r" b="b"/>
            <a:pathLst>
              <a:path w="4523171"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1"/>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1"/>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5"/>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5"/>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4" y="2435912"/>
                </a:cubicBezTo>
                <a:lnTo>
                  <a:pt x="415304" y="2435912"/>
                </a:lnTo>
                <a:lnTo>
                  <a:pt x="415303" y="2435912"/>
                </a:lnTo>
                <a:lnTo>
                  <a:pt x="412309" y="2449831"/>
                </a:lnTo>
                <a:lnTo>
                  <a:pt x="409472" y="2463016"/>
                </a:lnTo>
                <a:lnTo>
                  <a:pt x="409472" y="2463017"/>
                </a:lnTo>
                <a:lnTo>
                  <a:pt x="411535" y="2490550"/>
                </a:lnTo>
                <a:lnTo>
                  <a:pt x="418115" y="2518262"/>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2"/>
                </a:lnTo>
                <a:lnTo>
                  <a:pt x="409472" y="2463017"/>
                </a:lnTo>
                <a:lnTo>
                  <a:pt x="412309" y="2449831"/>
                </a:lnTo>
                <a:lnTo>
                  <a:pt x="415304"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3" y="338902"/>
                </a:lnTo>
                <a:lnTo>
                  <a:pt x="778363" y="367327"/>
                </a:lnTo>
                <a:lnTo>
                  <a:pt x="774553" y="395639"/>
                </a:lnTo>
                <a:lnTo>
                  <a:pt x="784453" y="338902"/>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23171" y="1"/>
                </a:lnTo>
                <a:lnTo>
                  <a:pt x="4523171"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effectLst>
            <a:outerShdw blurRad="381000" dist="152400" dir="10800000" algn="r" rotWithShape="0">
              <a:prstClr val="black">
                <a:alpha val="10000"/>
              </a:prstClr>
            </a:outerShdw>
          </a:effectLst>
        </p:spPr>
      </p:pic>
      <p:grpSp>
        <p:nvGrpSpPr>
          <p:cNvPr id="13" name="Group 12">
            <a:extLst>
              <a:ext uri="{FF2B5EF4-FFF2-40B4-BE49-F238E27FC236}">
                <a16:creationId xmlns:a16="http://schemas.microsoft.com/office/drawing/2014/main" id="{564DEED3-BC52-4F15-8426-D33275CB01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4" name="Freeform: Shape 13">
              <a:extLst>
                <a:ext uri="{FF2B5EF4-FFF2-40B4-BE49-F238E27FC236}">
                  <a16:creationId xmlns:a16="http://schemas.microsoft.com/office/drawing/2014/main" id="{937D94AD-9CD7-4F7F-B13A-399B378406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DF6D3FDC-6FDD-4615-B246-1FC651E95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2354335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6B158B5-50B5-4927-A367-7C9F3AFE5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5B99F103-B193-4760-83D3-D2675817A8F6}"/>
              </a:ext>
            </a:extLst>
          </p:cNvPr>
          <p:cNvSpPr>
            <a:spLocks noGrp="1"/>
          </p:cNvSpPr>
          <p:nvPr>
            <p:ph type="title"/>
          </p:nvPr>
        </p:nvSpPr>
        <p:spPr>
          <a:xfrm>
            <a:off x="6981824" y="1367673"/>
            <a:ext cx="4375151" cy="2665509"/>
          </a:xfrm>
        </p:spPr>
        <p:txBody>
          <a:bodyPr vert="horz" lIns="91440" tIns="45720" rIns="91440" bIns="45720" rtlCol="0" anchor="b">
            <a:normAutofit/>
          </a:bodyPr>
          <a:lstStyle/>
          <a:p>
            <a:pPr algn="r"/>
            <a:r>
              <a:rPr lang="en-US" sz="6100">
                <a:solidFill>
                  <a:schemeClr val="bg1"/>
                </a:solidFill>
              </a:rPr>
              <a:t>John Podesta Phishing Email</a:t>
            </a:r>
          </a:p>
        </p:txBody>
      </p:sp>
      <p:pic>
        <p:nvPicPr>
          <p:cNvPr id="9" name="Content Placeholder 8">
            <a:extLst>
              <a:ext uri="{FF2B5EF4-FFF2-40B4-BE49-F238E27FC236}">
                <a16:creationId xmlns:a16="http://schemas.microsoft.com/office/drawing/2014/main" id="{54B222F8-5D27-43F1-BA15-E180D6A071C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280"/>
          <a:stretch/>
        </p:blipFill>
        <p:spPr>
          <a:xfrm>
            <a:off x="1" y="2"/>
            <a:ext cx="6249303" cy="6857998"/>
          </a:xfrm>
          <a:custGeom>
            <a:avLst/>
            <a:gdLst/>
            <a:ahLst/>
            <a:cxnLst/>
            <a:rect l="l" t="t" r="r" b="b"/>
            <a:pathLst>
              <a:path w="6249303" h="6857998">
                <a:moveTo>
                  <a:pt x="5497146" y="6118149"/>
                </a:moveTo>
                <a:cubicBezTo>
                  <a:pt x="5503695" y="6124102"/>
                  <a:pt x="5511317" y="6129341"/>
                  <a:pt x="5518366" y="6133723"/>
                </a:cubicBezTo>
                <a:cubicBezTo>
                  <a:pt x="5525509" y="6138152"/>
                  <a:pt x="5530855" y="6143474"/>
                  <a:pt x="5534525" y="6149380"/>
                </a:cubicBezTo>
                <a:lnTo>
                  <a:pt x="5540000" y="6166562"/>
                </a:lnTo>
                <a:lnTo>
                  <a:pt x="5534525" y="6149379"/>
                </a:lnTo>
                <a:cubicBezTo>
                  <a:pt x="5530855" y="6143474"/>
                  <a:pt x="5525509" y="6138152"/>
                  <a:pt x="5518366" y="6133722"/>
                </a:cubicBezTo>
                <a:cubicBezTo>
                  <a:pt x="5511317" y="6129341"/>
                  <a:pt x="5503695" y="6124102"/>
                  <a:pt x="5497146" y="6118149"/>
                </a:cubicBezTo>
                <a:close/>
                <a:moveTo>
                  <a:pt x="5405304" y="4941372"/>
                </a:moveTo>
                <a:lnTo>
                  <a:pt x="5408634" y="4950869"/>
                </a:lnTo>
                <a:lnTo>
                  <a:pt x="5418318" y="4991382"/>
                </a:lnTo>
                <a:lnTo>
                  <a:pt x="5408634" y="4950868"/>
                </a:lnTo>
                <a:close/>
                <a:moveTo>
                  <a:pt x="5409242" y="4749807"/>
                </a:moveTo>
                <a:cubicBezTo>
                  <a:pt x="5397106" y="4762826"/>
                  <a:pt x="5396249" y="4781365"/>
                  <a:pt x="5394535" y="4799797"/>
                </a:cubicBezTo>
                <a:cubicBezTo>
                  <a:pt x="5396249" y="4781365"/>
                  <a:pt x="5397106" y="4762827"/>
                  <a:pt x="5409242" y="4749807"/>
                </a:cubicBezTo>
                <a:close/>
                <a:moveTo>
                  <a:pt x="5427041" y="4543185"/>
                </a:moveTo>
                <a:cubicBezTo>
                  <a:pt x="5428019" y="4548281"/>
                  <a:pt x="5430065" y="4553662"/>
                  <a:pt x="5432447" y="4557092"/>
                </a:cubicBezTo>
                <a:cubicBezTo>
                  <a:pt x="5444067" y="4573618"/>
                  <a:pt x="5452855" y="4588275"/>
                  <a:pt x="5458810" y="4602021"/>
                </a:cubicBezTo>
                <a:cubicBezTo>
                  <a:pt x="5452855" y="4588275"/>
                  <a:pt x="5444067" y="4573618"/>
                  <a:pt x="5432447" y="4557091"/>
                </a:cubicBezTo>
                <a:close/>
                <a:moveTo>
                  <a:pt x="5893259" y="2819253"/>
                </a:moveTo>
                <a:lnTo>
                  <a:pt x="5904902" y="2827484"/>
                </a:lnTo>
                <a:lnTo>
                  <a:pt x="5904904" y="2827486"/>
                </a:lnTo>
                <a:lnTo>
                  <a:pt x="5933407" y="2861156"/>
                </a:lnTo>
                <a:lnTo>
                  <a:pt x="5923753" y="2842392"/>
                </a:lnTo>
                <a:lnTo>
                  <a:pt x="5904904" y="2827486"/>
                </a:lnTo>
                <a:lnTo>
                  <a:pt x="5904902" y="2827483"/>
                </a:lnTo>
                <a:close/>
                <a:moveTo>
                  <a:pt x="5823604" y="1974015"/>
                </a:moveTo>
                <a:lnTo>
                  <a:pt x="5817090" y="1999763"/>
                </a:lnTo>
                <a:cubicBezTo>
                  <a:pt x="5813281" y="2008056"/>
                  <a:pt x="5807601" y="2016020"/>
                  <a:pt x="5799362" y="2023547"/>
                </a:cubicBezTo>
                <a:cubicBezTo>
                  <a:pt x="5815841" y="2008497"/>
                  <a:pt x="5822079" y="1991685"/>
                  <a:pt x="5823604" y="1974015"/>
                </a:cubicBezTo>
                <a:close/>
                <a:moveTo>
                  <a:pt x="5806410" y="1768838"/>
                </a:moveTo>
                <a:cubicBezTo>
                  <a:pt x="5802029" y="1774411"/>
                  <a:pt x="5799266" y="1779948"/>
                  <a:pt x="5797809" y="1785412"/>
                </a:cubicBezTo>
                <a:lnTo>
                  <a:pt x="5797028" y="1801558"/>
                </a:lnTo>
                <a:cubicBezTo>
                  <a:pt x="5795361" y="1790986"/>
                  <a:pt x="5797647" y="1779981"/>
                  <a:pt x="5806410" y="1768838"/>
                </a:cubicBezTo>
                <a:close/>
                <a:moveTo>
                  <a:pt x="5915999" y="520953"/>
                </a:moveTo>
                <a:lnTo>
                  <a:pt x="5909271" y="549926"/>
                </a:lnTo>
                <a:lnTo>
                  <a:pt x="5903017" y="566616"/>
                </a:lnTo>
                <a:lnTo>
                  <a:pt x="5897067" y="581804"/>
                </a:lnTo>
                <a:lnTo>
                  <a:pt x="5896649" y="583595"/>
                </a:lnTo>
                <a:lnTo>
                  <a:pt x="5894474" y="589388"/>
                </a:lnTo>
                <a:cubicBezTo>
                  <a:pt x="5892074" y="597005"/>
                  <a:pt x="5890316" y="604728"/>
                  <a:pt x="5889851" y="612658"/>
                </a:cubicBezTo>
                <a:lnTo>
                  <a:pt x="5896649" y="583595"/>
                </a:lnTo>
                <a:lnTo>
                  <a:pt x="5902965" y="566754"/>
                </a:lnTo>
                <a:lnTo>
                  <a:pt x="5903017" y="566616"/>
                </a:lnTo>
                <a:lnTo>
                  <a:pt x="5908855" y="551717"/>
                </a:lnTo>
                <a:lnTo>
                  <a:pt x="5909271" y="549926"/>
                </a:lnTo>
                <a:lnTo>
                  <a:pt x="5911436" y="544146"/>
                </a:lnTo>
                <a:cubicBezTo>
                  <a:pt x="5913823" y="536547"/>
                  <a:pt x="5915561" y="528850"/>
                  <a:pt x="5915999" y="520953"/>
                </a:cubicBezTo>
                <a:close/>
                <a:moveTo>
                  <a:pt x="5864896" y="268794"/>
                </a:moveTo>
                <a:cubicBezTo>
                  <a:pt x="5862371" y="279176"/>
                  <a:pt x="5860668" y="289296"/>
                  <a:pt x="5860021" y="299164"/>
                </a:cubicBezTo>
                <a:cubicBezTo>
                  <a:pt x="5859371" y="309031"/>
                  <a:pt x="5859776" y="318646"/>
                  <a:pt x="5861466" y="328017"/>
                </a:cubicBezTo>
                <a:close/>
                <a:moveTo>
                  <a:pt x="0" y="0"/>
                </a:moveTo>
                <a:lnTo>
                  <a:pt x="6182312" y="0"/>
                </a:lnTo>
                <a:lnTo>
                  <a:pt x="6178097" y="24480"/>
                </a:lnTo>
                <a:cubicBezTo>
                  <a:pt x="6175612" y="32636"/>
                  <a:pt x="6171850" y="40471"/>
                  <a:pt x="6166086" y="47806"/>
                </a:cubicBezTo>
                <a:cubicBezTo>
                  <a:pt x="6151226" y="66857"/>
                  <a:pt x="6154655" y="85336"/>
                  <a:pt x="6156942" y="105718"/>
                </a:cubicBezTo>
                <a:cubicBezTo>
                  <a:pt x="6158656" y="121150"/>
                  <a:pt x="6158085" y="136963"/>
                  <a:pt x="6158277" y="152584"/>
                </a:cubicBezTo>
                <a:cubicBezTo>
                  <a:pt x="6158846" y="180017"/>
                  <a:pt x="6159037" y="207450"/>
                  <a:pt x="6159990" y="234883"/>
                </a:cubicBezTo>
                <a:cubicBezTo>
                  <a:pt x="6160370" y="243648"/>
                  <a:pt x="6165135" y="252600"/>
                  <a:pt x="6164373" y="261173"/>
                </a:cubicBezTo>
                <a:cubicBezTo>
                  <a:pt x="6160752" y="300800"/>
                  <a:pt x="6155037" y="340425"/>
                  <a:pt x="6151798" y="380050"/>
                </a:cubicBezTo>
                <a:cubicBezTo>
                  <a:pt x="6149894" y="402529"/>
                  <a:pt x="6153511" y="425581"/>
                  <a:pt x="6150846" y="447870"/>
                </a:cubicBezTo>
                <a:cubicBezTo>
                  <a:pt x="6147798" y="473587"/>
                  <a:pt x="6139988" y="498733"/>
                  <a:pt x="6135223" y="524262"/>
                </a:cubicBezTo>
                <a:cubicBezTo>
                  <a:pt x="6133891" y="531310"/>
                  <a:pt x="6135606" y="539121"/>
                  <a:pt x="6135985" y="546552"/>
                </a:cubicBezTo>
                <a:cubicBezTo>
                  <a:pt x="6136367" y="554933"/>
                  <a:pt x="6137129" y="563125"/>
                  <a:pt x="6137320" y="571508"/>
                </a:cubicBezTo>
                <a:cubicBezTo>
                  <a:pt x="6137702" y="597037"/>
                  <a:pt x="6137129" y="622564"/>
                  <a:pt x="6138464" y="648092"/>
                </a:cubicBezTo>
                <a:cubicBezTo>
                  <a:pt x="6139225" y="663713"/>
                  <a:pt x="6147035" y="680096"/>
                  <a:pt x="6144177" y="694576"/>
                </a:cubicBezTo>
                <a:cubicBezTo>
                  <a:pt x="6138654" y="724104"/>
                  <a:pt x="6151036" y="753633"/>
                  <a:pt x="6140750" y="783158"/>
                </a:cubicBezTo>
                <a:cubicBezTo>
                  <a:pt x="6137702" y="792306"/>
                  <a:pt x="6145322" y="804877"/>
                  <a:pt x="6145702" y="815929"/>
                </a:cubicBezTo>
                <a:cubicBezTo>
                  <a:pt x="6146654" y="843552"/>
                  <a:pt x="6146464" y="871173"/>
                  <a:pt x="6146274" y="898797"/>
                </a:cubicBezTo>
                <a:cubicBezTo>
                  <a:pt x="6146084" y="923562"/>
                  <a:pt x="6148750" y="949281"/>
                  <a:pt x="6143416" y="973095"/>
                </a:cubicBezTo>
                <a:cubicBezTo>
                  <a:pt x="6137702" y="998052"/>
                  <a:pt x="6138464" y="1020529"/>
                  <a:pt x="6144940" y="1044725"/>
                </a:cubicBezTo>
                <a:cubicBezTo>
                  <a:pt x="6149322" y="1061298"/>
                  <a:pt x="6149894" y="1078826"/>
                  <a:pt x="6151226" y="1095972"/>
                </a:cubicBezTo>
                <a:cubicBezTo>
                  <a:pt x="6152750" y="1114449"/>
                  <a:pt x="6148750" y="1134834"/>
                  <a:pt x="6155037" y="1151600"/>
                </a:cubicBezTo>
                <a:cubicBezTo>
                  <a:pt x="6173706" y="1201512"/>
                  <a:pt x="6177706" y="1252757"/>
                  <a:pt x="6177706" y="1304955"/>
                </a:cubicBezTo>
                <a:cubicBezTo>
                  <a:pt x="6177706" y="1314483"/>
                  <a:pt x="6175041" y="1324198"/>
                  <a:pt x="6172183" y="1333341"/>
                </a:cubicBezTo>
                <a:cubicBezTo>
                  <a:pt x="6155037" y="1386684"/>
                  <a:pt x="6156560" y="1440216"/>
                  <a:pt x="6167039" y="1494509"/>
                </a:cubicBezTo>
                <a:cubicBezTo>
                  <a:pt x="6169325" y="1505751"/>
                  <a:pt x="6169706" y="1518324"/>
                  <a:pt x="6167421" y="1529563"/>
                </a:cubicBezTo>
                <a:cubicBezTo>
                  <a:pt x="6160752" y="1561189"/>
                  <a:pt x="6149702" y="1591859"/>
                  <a:pt x="6144940" y="1623675"/>
                </a:cubicBezTo>
                <a:cubicBezTo>
                  <a:pt x="6137129" y="1676253"/>
                  <a:pt x="6163417" y="1721785"/>
                  <a:pt x="6180565" y="1768838"/>
                </a:cubicBezTo>
                <a:cubicBezTo>
                  <a:pt x="6196758" y="1813610"/>
                  <a:pt x="6233335" y="1851709"/>
                  <a:pt x="6225142" y="1904673"/>
                </a:cubicBezTo>
                <a:cubicBezTo>
                  <a:pt x="6224381" y="1910004"/>
                  <a:pt x="6229524" y="1915912"/>
                  <a:pt x="6230858" y="1921817"/>
                </a:cubicBezTo>
                <a:cubicBezTo>
                  <a:pt x="6234479" y="1938009"/>
                  <a:pt x="6238857" y="1954202"/>
                  <a:pt x="6240574" y="1970586"/>
                </a:cubicBezTo>
                <a:cubicBezTo>
                  <a:pt x="6242861" y="1990589"/>
                  <a:pt x="6242100" y="2010974"/>
                  <a:pt x="6244004" y="2030977"/>
                </a:cubicBezTo>
                <a:cubicBezTo>
                  <a:pt x="6245147" y="2043835"/>
                  <a:pt x="6247242" y="2056600"/>
                  <a:pt x="6249052" y="2069340"/>
                </a:cubicBezTo>
                <a:lnTo>
                  <a:pt x="6249303" y="2072225"/>
                </a:lnTo>
                <a:lnTo>
                  <a:pt x="6249303" y="2131532"/>
                </a:lnTo>
                <a:lnTo>
                  <a:pt x="6248432" y="2138304"/>
                </a:lnTo>
                <a:cubicBezTo>
                  <a:pt x="6246241" y="2148519"/>
                  <a:pt x="6243623" y="2158712"/>
                  <a:pt x="6241908" y="2168903"/>
                </a:cubicBezTo>
                <a:cubicBezTo>
                  <a:pt x="6237145" y="2197670"/>
                  <a:pt x="6238479" y="2229296"/>
                  <a:pt x="6226286" y="2254633"/>
                </a:cubicBezTo>
                <a:cubicBezTo>
                  <a:pt x="6213332" y="2281683"/>
                  <a:pt x="6207426" y="2307402"/>
                  <a:pt x="6211426" y="2335405"/>
                </a:cubicBezTo>
                <a:cubicBezTo>
                  <a:pt x="6212760" y="2344741"/>
                  <a:pt x="6220762" y="2356744"/>
                  <a:pt x="6228952" y="2360933"/>
                </a:cubicBezTo>
                <a:cubicBezTo>
                  <a:pt x="6247241" y="2370270"/>
                  <a:pt x="6250481" y="2383032"/>
                  <a:pt x="6244193" y="2400369"/>
                </a:cubicBezTo>
                <a:cubicBezTo>
                  <a:pt x="6238857" y="2415420"/>
                  <a:pt x="6236192" y="2433897"/>
                  <a:pt x="6225904" y="2444184"/>
                </a:cubicBezTo>
                <a:cubicBezTo>
                  <a:pt x="6196758" y="2473333"/>
                  <a:pt x="6195806" y="2510483"/>
                  <a:pt x="6187996" y="2546678"/>
                </a:cubicBezTo>
                <a:cubicBezTo>
                  <a:pt x="6183231" y="2568774"/>
                  <a:pt x="6183041" y="2589352"/>
                  <a:pt x="6186279" y="2611450"/>
                </a:cubicBezTo>
                <a:cubicBezTo>
                  <a:pt x="6193518" y="2659455"/>
                  <a:pt x="6183231" y="2706131"/>
                  <a:pt x="6170087" y="2752235"/>
                </a:cubicBezTo>
                <a:cubicBezTo>
                  <a:pt x="6161325" y="2782716"/>
                  <a:pt x="6155990" y="2813958"/>
                  <a:pt x="6147035" y="2844248"/>
                </a:cubicBezTo>
                <a:cubicBezTo>
                  <a:pt x="6140177" y="2866918"/>
                  <a:pt x="6131985" y="2889587"/>
                  <a:pt x="6120937" y="2910353"/>
                </a:cubicBezTo>
                <a:cubicBezTo>
                  <a:pt x="6104743" y="2940455"/>
                  <a:pt x="6080358" y="2966742"/>
                  <a:pt x="6086835" y="3005035"/>
                </a:cubicBezTo>
                <a:cubicBezTo>
                  <a:pt x="6092550" y="3038756"/>
                  <a:pt x="6080550" y="3069235"/>
                  <a:pt x="6069119" y="3100099"/>
                </a:cubicBezTo>
                <a:cubicBezTo>
                  <a:pt x="6060737" y="3122770"/>
                  <a:pt x="6052162" y="3145436"/>
                  <a:pt x="6046828" y="3168870"/>
                </a:cubicBezTo>
                <a:cubicBezTo>
                  <a:pt x="6040542" y="3196686"/>
                  <a:pt x="6043210" y="3228119"/>
                  <a:pt x="6031589" y="3252885"/>
                </a:cubicBezTo>
                <a:cubicBezTo>
                  <a:pt x="6019396" y="3278795"/>
                  <a:pt x="6027588" y="3300319"/>
                  <a:pt x="6031017" y="3323372"/>
                </a:cubicBezTo>
                <a:cubicBezTo>
                  <a:pt x="6036353" y="3360139"/>
                  <a:pt x="6046258" y="3396719"/>
                  <a:pt x="6033685" y="3433866"/>
                </a:cubicBezTo>
                <a:cubicBezTo>
                  <a:pt x="6018444" y="3479015"/>
                  <a:pt x="6002060" y="3523785"/>
                  <a:pt x="5987583" y="3569124"/>
                </a:cubicBezTo>
                <a:cubicBezTo>
                  <a:pt x="5982056" y="3586653"/>
                  <a:pt x="5979770" y="3605509"/>
                  <a:pt x="5977295" y="3623799"/>
                </a:cubicBezTo>
                <a:cubicBezTo>
                  <a:pt x="5975197" y="3641134"/>
                  <a:pt x="5980533" y="3661899"/>
                  <a:pt x="5972533" y="3675238"/>
                </a:cubicBezTo>
                <a:cubicBezTo>
                  <a:pt x="5951958" y="3709529"/>
                  <a:pt x="5941860" y="3744770"/>
                  <a:pt x="5941860" y="3784397"/>
                </a:cubicBezTo>
                <a:cubicBezTo>
                  <a:pt x="5941860" y="3799258"/>
                  <a:pt x="5933287" y="3813737"/>
                  <a:pt x="5931762" y="3828785"/>
                </a:cubicBezTo>
                <a:cubicBezTo>
                  <a:pt x="5929858" y="3849362"/>
                  <a:pt x="5924714" y="3872985"/>
                  <a:pt x="5931955" y="3890891"/>
                </a:cubicBezTo>
                <a:cubicBezTo>
                  <a:pt x="5949100" y="3932993"/>
                  <a:pt x="5934810" y="3967091"/>
                  <a:pt x="5917857" y="4003861"/>
                </a:cubicBezTo>
                <a:cubicBezTo>
                  <a:pt x="5901092" y="4040058"/>
                  <a:pt x="5887757" y="4078159"/>
                  <a:pt x="5876707" y="4116641"/>
                </a:cubicBezTo>
                <a:cubicBezTo>
                  <a:pt x="5872706" y="4131119"/>
                  <a:pt x="5879375" y="4148453"/>
                  <a:pt x="5880708" y="4164458"/>
                </a:cubicBezTo>
                <a:cubicBezTo>
                  <a:pt x="5881089" y="4170174"/>
                  <a:pt x="5881661" y="4176461"/>
                  <a:pt x="5879756" y="4181603"/>
                </a:cubicBezTo>
                <a:cubicBezTo>
                  <a:pt x="5861466" y="4231324"/>
                  <a:pt x="5847560" y="4281810"/>
                  <a:pt x="5857085" y="4335722"/>
                </a:cubicBezTo>
                <a:cubicBezTo>
                  <a:pt x="5858038" y="4340674"/>
                  <a:pt x="5855942" y="4346201"/>
                  <a:pt x="5854608" y="4351154"/>
                </a:cubicBezTo>
                <a:cubicBezTo>
                  <a:pt x="5847751" y="4375349"/>
                  <a:pt x="5836892" y="4398972"/>
                  <a:pt x="5834415" y="4423545"/>
                </a:cubicBezTo>
                <a:cubicBezTo>
                  <a:pt x="5828319" y="4484127"/>
                  <a:pt x="5825841" y="4545086"/>
                  <a:pt x="5821841" y="4606053"/>
                </a:cubicBezTo>
                <a:cubicBezTo>
                  <a:pt x="5821653" y="4609863"/>
                  <a:pt x="5821653" y="4613864"/>
                  <a:pt x="5820317" y="4617291"/>
                </a:cubicBezTo>
                <a:cubicBezTo>
                  <a:pt x="5812125" y="4639772"/>
                  <a:pt x="5814794" y="4659393"/>
                  <a:pt x="5830414" y="4678445"/>
                </a:cubicBezTo>
                <a:cubicBezTo>
                  <a:pt x="5837273" y="4686828"/>
                  <a:pt x="5840892" y="4698258"/>
                  <a:pt x="5844703" y="4708734"/>
                </a:cubicBezTo>
                <a:cubicBezTo>
                  <a:pt x="5850418" y="4724167"/>
                  <a:pt x="5855942" y="4739978"/>
                  <a:pt x="5859562" y="4755980"/>
                </a:cubicBezTo>
                <a:cubicBezTo>
                  <a:pt x="5862991" y="4771793"/>
                  <a:pt x="5867753" y="4788747"/>
                  <a:pt x="5865088" y="4803988"/>
                </a:cubicBezTo>
                <a:cubicBezTo>
                  <a:pt x="5860326" y="4831420"/>
                  <a:pt x="5849657" y="4857522"/>
                  <a:pt x="5842606" y="4884572"/>
                </a:cubicBezTo>
                <a:cubicBezTo>
                  <a:pt x="5840129" y="4893907"/>
                  <a:pt x="5840512" y="4904195"/>
                  <a:pt x="5840321" y="4913909"/>
                </a:cubicBezTo>
                <a:cubicBezTo>
                  <a:pt x="5839750" y="4936201"/>
                  <a:pt x="5845274" y="4959061"/>
                  <a:pt x="5829462" y="4979253"/>
                </a:cubicBezTo>
                <a:cubicBezTo>
                  <a:pt x="5814602" y="4997922"/>
                  <a:pt x="5818983" y="5016785"/>
                  <a:pt x="5830223" y="5036405"/>
                </a:cubicBezTo>
                <a:cubicBezTo>
                  <a:pt x="5838225" y="5050504"/>
                  <a:pt x="5844513" y="5066505"/>
                  <a:pt x="5847560" y="5082317"/>
                </a:cubicBezTo>
                <a:cubicBezTo>
                  <a:pt x="5851752" y="5104036"/>
                  <a:pt x="5853466" y="5125562"/>
                  <a:pt x="5850988" y="5148995"/>
                </a:cubicBezTo>
                <a:cubicBezTo>
                  <a:pt x="5849275" y="5165570"/>
                  <a:pt x="5848512" y="5179097"/>
                  <a:pt x="5838416" y="5192051"/>
                </a:cubicBezTo>
                <a:cubicBezTo>
                  <a:pt x="5836892" y="5194145"/>
                  <a:pt x="5836510" y="5197955"/>
                  <a:pt x="5836703" y="5200813"/>
                </a:cubicBezTo>
                <a:cubicBezTo>
                  <a:pt x="5839941" y="5238343"/>
                  <a:pt x="5838225" y="5275491"/>
                  <a:pt x="5835937" y="5313403"/>
                </a:cubicBezTo>
                <a:cubicBezTo>
                  <a:pt x="5832892" y="5361598"/>
                  <a:pt x="5841844" y="5412276"/>
                  <a:pt x="5873849" y="5453995"/>
                </a:cubicBezTo>
                <a:cubicBezTo>
                  <a:pt x="5878613" y="5460092"/>
                  <a:pt x="5880708" y="5469236"/>
                  <a:pt x="5881852" y="5477239"/>
                </a:cubicBezTo>
                <a:cubicBezTo>
                  <a:pt x="5886804" y="5514957"/>
                  <a:pt x="5890233" y="5552869"/>
                  <a:pt x="5895758" y="5590590"/>
                </a:cubicBezTo>
                <a:cubicBezTo>
                  <a:pt x="5898806" y="5611164"/>
                  <a:pt x="5901474" y="5632691"/>
                  <a:pt x="5909856" y="5651360"/>
                </a:cubicBezTo>
                <a:cubicBezTo>
                  <a:pt x="5918047" y="5669647"/>
                  <a:pt x="5927762" y="5684320"/>
                  <a:pt x="5910618" y="5695178"/>
                </a:cubicBezTo>
                <a:cubicBezTo>
                  <a:pt x="5919762" y="5714607"/>
                  <a:pt x="5927383" y="5731564"/>
                  <a:pt x="5935573" y="5748136"/>
                </a:cubicBezTo>
                <a:cubicBezTo>
                  <a:pt x="5938620" y="5754234"/>
                  <a:pt x="5943575" y="5759378"/>
                  <a:pt x="5946433" y="5765474"/>
                </a:cubicBezTo>
                <a:cubicBezTo>
                  <a:pt x="5949481" y="5771953"/>
                  <a:pt x="5951385" y="5779191"/>
                  <a:pt x="5952911" y="5786239"/>
                </a:cubicBezTo>
                <a:cubicBezTo>
                  <a:pt x="5959768" y="5817674"/>
                  <a:pt x="5966054" y="5849107"/>
                  <a:pt x="5973485" y="5880348"/>
                </a:cubicBezTo>
                <a:cubicBezTo>
                  <a:pt x="5975008" y="5886447"/>
                  <a:pt x="5981104" y="5891590"/>
                  <a:pt x="5985103" y="5897114"/>
                </a:cubicBezTo>
                <a:cubicBezTo>
                  <a:pt x="5987772" y="5900735"/>
                  <a:pt x="5991773" y="5904353"/>
                  <a:pt x="5992345" y="5908355"/>
                </a:cubicBezTo>
                <a:cubicBezTo>
                  <a:pt x="5996917" y="5938836"/>
                  <a:pt x="6002252" y="5969124"/>
                  <a:pt x="6004537" y="5999796"/>
                </a:cubicBezTo>
                <a:cubicBezTo>
                  <a:pt x="6006440" y="6025515"/>
                  <a:pt x="6005871" y="6050282"/>
                  <a:pt x="6039018" y="6056948"/>
                </a:cubicBezTo>
                <a:cubicBezTo>
                  <a:pt x="6044734" y="6058092"/>
                  <a:pt x="6050831" y="6066284"/>
                  <a:pt x="6053687" y="6072569"/>
                </a:cubicBezTo>
                <a:cubicBezTo>
                  <a:pt x="6061879" y="6090477"/>
                  <a:pt x="6067404" y="6109530"/>
                  <a:pt x="6075785" y="6127247"/>
                </a:cubicBezTo>
                <a:cubicBezTo>
                  <a:pt x="6103790" y="6185351"/>
                  <a:pt x="6121508" y="6246121"/>
                  <a:pt x="6118269" y="6311084"/>
                </a:cubicBezTo>
                <a:cubicBezTo>
                  <a:pt x="6117317" y="6331277"/>
                  <a:pt x="6107028" y="6350899"/>
                  <a:pt x="6103217" y="6363664"/>
                </a:cubicBezTo>
                <a:cubicBezTo>
                  <a:pt x="6118269" y="6400429"/>
                  <a:pt x="6132747" y="6431292"/>
                  <a:pt x="6143606" y="6463490"/>
                </a:cubicBezTo>
                <a:cubicBezTo>
                  <a:pt x="6153322" y="6491874"/>
                  <a:pt x="6159418" y="6521593"/>
                  <a:pt x="6166466" y="6550742"/>
                </a:cubicBezTo>
                <a:cubicBezTo>
                  <a:pt x="6169135" y="6561411"/>
                  <a:pt x="6170658" y="6572269"/>
                  <a:pt x="6171993" y="6583128"/>
                </a:cubicBezTo>
                <a:cubicBezTo>
                  <a:pt x="6176183" y="6617036"/>
                  <a:pt x="6166086" y="6652472"/>
                  <a:pt x="6182089" y="6685617"/>
                </a:cubicBezTo>
                <a:cubicBezTo>
                  <a:pt x="6190471" y="6702955"/>
                  <a:pt x="6200567" y="6720103"/>
                  <a:pt x="6204949" y="6738388"/>
                </a:cubicBezTo>
                <a:cubicBezTo>
                  <a:pt x="6209712" y="6758011"/>
                  <a:pt x="6217142" y="6777207"/>
                  <a:pt x="6222453" y="6796804"/>
                </a:cubicBezTo>
                <a:lnTo>
                  <a:pt x="6227224" y="6857457"/>
                </a:lnTo>
                <a:lnTo>
                  <a:pt x="6099985" y="6857457"/>
                </a:lnTo>
                <a:lnTo>
                  <a:pt x="6099985" y="6857998"/>
                </a:lnTo>
                <a:lnTo>
                  <a:pt x="0" y="6857998"/>
                </a:lnTo>
                <a:close/>
              </a:path>
            </a:pathLst>
          </a:custGeom>
          <a:effectLst>
            <a:outerShdw blurRad="381000" dist="152400" algn="tl" rotWithShape="0">
              <a:prstClr val="black">
                <a:alpha val="10000"/>
              </a:prstClr>
            </a:outerShdw>
          </a:effectLst>
        </p:spPr>
      </p:pic>
      <p:sp>
        <p:nvSpPr>
          <p:cNvPr id="16" name="Freeform: Shape 15">
            <a:extLst>
              <a:ext uri="{FF2B5EF4-FFF2-40B4-BE49-F238E27FC236}">
                <a16:creationId xmlns:a16="http://schemas.microsoft.com/office/drawing/2014/main" id="{B01367A3-F670-4BD9-9972-F7E97FC22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38C3DB02-606C-40EC-8381-7A29A1ADF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
            <a:extLst>
              <a:ext uri="{FF2B5EF4-FFF2-40B4-BE49-F238E27FC236}">
                <a16:creationId xmlns:a16="http://schemas.microsoft.com/office/drawing/2014/main" id="{5EBA27C9-0298-44C9-B621-8C6DEC36305A}"/>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9316661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D9736D-5CB2-420E-9917-F07AAB279CE7}"/>
              </a:ext>
            </a:extLst>
          </p:cNvPr>
          <p:cNvSpPr>
            <a:spLocks noGrp="1"/>
          </p:cNvSpPr>
          <p:nvPr>
            <p:ph type="ctrTitle"/>
          </p:nvPr>
        </p:nvSpPr>
        <p:spPr/>
        <p:txBody>
          <a:bodyPr/>
          <a:lstStyle/>
          <a:p>
            <a:r>
              <a:rPr lang="en-US" dirty="0"/>
              <a:t>Test Your Skills!</a:t>
            </a:r>
          </a:p>
        </p:txBody>
      </p:sp>
      <p:sp>
        <p:nvSpPr>
          <p:cNvPr id="6" name="Subtitle 5">
            <a:extLst>
              <a:ext uri="{FF2B5EF4-FFF2-40B4-BE49-F238E27FC236}">
                <a16:creationId xmlns:a16="http://schemas.microsoft.com/office/drawing/2014/main" id="{439F598A-64FD-4ECC-879E-53D109144410}"/>
              </a:ext>
            </a:extLst>
          </p:cNvPr>
          <p:cNvSpPr>
            <a:spLocks noGrp="1"/>
          </p:cNvSpPr>
          <p:nvPr>
            <p:ph type="subTitle" idx="1"/>
          </p:nvPr>
        </p:nvSpPr>
        <p:spPr/>
        <p:txBody>
          <a:bodyPr>
            <a:normAutofit/>
          </a:bodyPr>
          <a:lstStyle/>
          <a:p>
            <a:r>
              <a:rPr lang="en-US" sz="3600" dirty="0"/>
              <a:t>https://www.phishingbox.com/phishing-test</a:t>
            </a:r>
          </a:p>
        </p:txBody>
      </p:sp>
      <p:pic>
        <p:nvPicPr>
          <p:cNvPr id="8" name="Picture 7">
            <a:extLst>
              <a:ext uri="{FF2B5EF4-FFF2-40B4-BE49-F238E27FC236}">
                <a16:creationId xmlns:a16="http://schemas.microsoft.com/office/drawing/2014/main" id="{D7479AEC-C08C-4D2D-8671-8D083ED652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7524" y="5097779"/>
            <a:ext cx="2076951" cy="879650"/>
          </a:xfrm>
          <a:prstGeom prst="rect">
            <a:avLst/>
          </a:prstGeom>
        </p:spPr>
      </p:pic>
    </p:spTree>
    <p:extLst>
      <p:ext uri="{BB962C8B-B14F-4D97-AF65-F5344CB8AC3E}">
        <p14:creationId xmlns:p14="http://schemas.microsoft.com/office/powerpoint/2010/main" val="29106888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FF8B13-D696-4E13-875E-9396C16B6227}"/>
              </a:ext>
            </a:extLst>
          </p:cNvPr>
          <p:cNvSpPr>
            <a:spLocks noGrp="1"/>
          </p:cNvSpPr>
          <p:nvPr>
            <p:ph type="title"/>
          </p:nvPr>
        </p:nvSpPr>
        <p:spPr/>
        <p:txBody>
          <a:bodyPr/>
          <a:lstStyle/>
          <a:p>
            <a:r>
              <a:rPr lang="en-US" dirty="0"/>
              <a:t>Why Do People Fall Prey to Phishing?</a:t>
            </a:r>
          </a:p>
        </p:txBody>
      </p:sp>
      <p:sp>
        <p:nvSpPr>
          <p:cNvPr id="5" name="Content Placeholder 4">
            <a:extLst>
              <a:ext uri="{FF2B5EF4-FFF2-40B4-BE49-F238E27FC236}">
                <a16:creationId xmlns:a16="http://schemas.microsoft.com/office/drawing/2014/main" id="{B8EAF8E1-BEEB-44C7-BE21-F952B18D38D3}"/>
              </a:ext>
            </a:extLst>
          </p:cNvPr>
          <p:cNvSpPr>
            <a:spLocks noGrp="1"/>
          </p:cNvSpPr>
          <p:nvPr>
            <p:ph idx="1"/>
          </p:nvPr>
        </p:nvSpPr>
        <p:spPr/>
        <p:txBody>
          <a:bodyPr/>
          <a:lstStyle/>
          <a:p>
            <a:pPr marL="0" indent="0">
              <a:buNone/>
            </a:pPr>
            <a:r>
              <a:rPr lang="en-US" dirty="0"/>
              <a:t>Evaluating the veracity of emails is challenging</a:t>
            </a:r>
          </a:p>
          <a:p>
            <a:pPr lvl="1"/>
            <a:r>
              <a:rPr lang="en-US" dirty="0"/>
              <a:t>Non-spoofed header?</a:t>
            </a:r>
          </a:p>
          <a:p>
            <a:pPr lvl="1"/>
            <a:r>
              <a:rPr lang="en-US" dirty="0"/>
              <a:t>Security indicators like DKIM and SPF?</a:t>
            </a:r>
          </a:p>
          <a:p>
            <a:pPr lvl="1"/>
            <a:r>
              <a:rPr lang="en-US" dirty="0"/>
              <a:t>Personalization, e.g. your name?</a:t>
            </a:r>
          </a:p>
          <a:p>
            <a:pPr lvl="1"/>
            <a:r>
              <a:rPr lang="en-US" dirty="0"/>
              <a:t>Quality of the text?</a:t>
            </a:r>
          </a:p>
          <a:p>
            <a:pPr marL="0" indent="0">
              <a:buNone/>
            </a:pPr>
            <a:r>
              <a:rPr lang="en-US" dirty="0"/>
              <a:t>Evaluating the veracity of a website is challenging</a:t>
            </a:r>
          </a:p>
          <a:p>
            <a:pPr lvl="1"/>
            <a:r>
              <a:rPr lang="en-US" dirty="0"/>
              <a:t>Realistic domain name?</a:t>
            </a:r>
          </a:p>
          <a:p>
            <a:pPr lvl="1"/>
            <a:r>
              <a:rPr lang="en-US" dirty="0"/>
              <a:t>SSL/TLS lock icon?</a:t>
            </a:r>
          </a:p>
          <a:p>
            <a:pPr lvl="1"/>
            <a:r>
              <a:rPr lang="en-US" dirty="0"/>
              <a:t>“Professional” layout and images?</a:t>
            </a:r>
          </a:p>
          <a:p>
            <a:pPr lvl="1"/>
            <a:r>
              <a:rPr lang="en-US" dirty="0"/>
              <a:t>Quality and quantity of links?</a:t>
            </a:r>
          </a:p>
        </p:txBody>
      </p:sp>
    </p:spTree>
    <p:extLst>
      <p:ext uri="{BB962C8B-B14F-4D97-AF65-F5344CB8AC3E}">
        <p14:creationId xmlns:p14="http://schemas.microsoft.com/office/powerpoint/2010/main" val="176728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fade">
                                      <p:cBhvr>
                                        <p:cTn id="7" dur="500"/>
                                        <p:tgtEl>
                                          <p:spTgt spid="5">
                                            <p:txEl>
                                              <p:pRg st="5" end="5"/>
                                            </p:txEl>
                                          </p:spTgt>
                                        </p:tgtEl>
                                      </p:cBhvr>
                                    </p:animEffect>
                                    <p:anim calcmode="lin" valueType="num">
                                      <p:cBhvr>
                                        <p:cTn id="8"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6" end="6"/>
                                            </p:txEl>
                                          </p:spTgt>
                                        </p:tgtEl>
                                        <p:attrNameLst>
                                          <p:attrName>style.visibility</p:attrName>
                                        </p:attrNameLst>
                                      </p:cBhvr>
                                      <p:to>
                                        <p:strVal val="visible"/>
                                      </p:to>
                                    </p:set>
                                    <p:animEffect transition="in" filter="fade">
                                      <p:cBhvr>
                                        <p:cTn id="12" dur="500"/>
                                        <p:tgtEl>
                                          <p:spTgt spid="5">
                                            <p:txEl>
                                              <p:pRg st="6" end="6"/>
                                            </p:txEl>
                                          </p:spTgt>
                                        </p:tgtEl>
                                      </p:cBhvr>
                                    </p:animEffect>
                                    <p:anim calcmode="lin" valueType="num">
                                      <p:cBhvr>
                                        <p:cTn id="1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14" dur="500" fill="hold"/>
                                        <p:tgtEl>
                                          <p:spTgt spid="5">
                                            <p:txEl>
                                              <p:pRg st="6" end="6"/>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animEffect transition="in" filter="fade">
                                      <p:cBhvr>
                                        <p:cTn id="17" dur="500"/>
                                        <p:tgtEl>
                                          <p:spTgt spid="5">
                                            <p:txEl>
                                              <p:pRg st="7" end="7"/>
                                            </p:txEl>
                                          </p:spTgt>
                                        </p:tgtEl>
                                      </p:cBhvr>
                                    </p:animEffect>
                                    <p:anim calcmode="lin" valueType="num">
                                      <p:cBhvr>
                                        <p:cTn id="18"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19" dur="500" fill="hold"/>
                                        <p:tgtEl>
                                          <p:spTgt spid="5">
                                            <p:txEl>
                                              <p:pRg st="7" end="7"/>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8" end="8"/>
                                            </p:txEl>
                                          </p:spTgt>
                                        </p:tgtEl>
                                        <p:attrNameLst>
                                          <p:attrName>style.visibility</p:attrName>
                                        </p:attrNameLst>
                                      </p:cBhvr>
                                      <p:to>
                                        <p:strVal val="visible"/>
                                      </p:to>
                                    </p:set>
                                    <p:animEffect transition="in" filter="fade">
                                      <p:cBhvr>
                                        <p:cTn id="22" dur="500"/>
                                        <p:tgtEl>
                                          <p:spTgt spid="5">
                                            <p:txEl>
                                              <p:pRg st="8" end="8"/>
                                            </p:txEl>
                                          </p:spTgt>
                                        </p:tgtEl>
                                      </p:cBhvr>
                                    </p:animEffect>
                                    <p:anim calcmode="lin" valueType="num">
                                      <p:cBhvr>
                                        <p:cTn id="23"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24" dur="500" fill="hold"/>
                                        <p:tgtEl>
                                          <p:spTgt spid="5">
                                            <p:txEl>
                                              <p:pRg st="8" end="8"/>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animEffect transition="in" filter="fade">
                                      <p:cBhvr>
                                        <p:cTn id="27" dur="500"/>
                                        <p:tgtEl>
                                          <p:spTgt spid="5">
                                            <p:txEl>
                                              <p:pRg st="9" end="9"/>
                                            </p:txEl>
                                          </p:spTgt>
                                        </p:tgtEl>
                                      </p:cBhvr>
                                    </p:animEffect>
                                    <p:anim calcmode="lin" valueType="num">
                                      <p:cBhvr>
                                        <p:cTn id="28"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29" dur="5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19CBB-9197-4DDF-80E3-DDBF50A7C083}"/>
              </a:ext>
            </a:extLst>
          </p:cNvPr>
          <p:cNvSpPr>
            <a:spLocks noGrp="1"/>
          </p:cNvSpPr>
          <p:nvPr>
            <p:ph type="title"/>
          </p:nvPr>
        </p:nvSpPr>
        <p:spPr/>
        <p:txBody>
          <a:bodyPr>
            <a:normAutofit/>
          </a:bodyPr>
          <a:lstStyle/>
          <a:p>
            <a:r>
              <a:rPr lang="en-US" sz="4000" dirty="0"/>
              <a:t>“Decision Strategies and Susceptibly to Phishing”</a:t>
            </a:r>
          </a:p>
        </p:txBody>
      </p:sp>
      <p:sp>
        <p:nvSpPr>
          <p:cNvPr id="3" name="Content Placeholder 2">
            <a:extLst>
              <a:ext uri="{FF2B5EF4-FFF2-40B4-BE49-F238E27FC236}">
                <a16:creationId xmlns:a16="http://schemas.microsoft.com/office/drawing/2014/main" id="{3FED4A8C-06A5-4B5C-A124-592E801F757B}"/>
              </a:ext>
            </a:extLst>
          </p:cNvPr>
          <p:cNvSpPr>
            <a:spLocks noGrp="1"/>
          </p:cNvSpPr>
          <p:nvPr>
            <p:ph idx="1"/>
          </p:nvPr>
        </p:nvSpPr>
        <p:spPr>
          <a:xfrm>
            <a:off x="838200" y="1825625"/>
            <a:ext cx="5120640" cy="2250506"/>
          </a:xfrm>
        </p:spPr>
        <p:txBody>
          <a:bodyPr>
            <a:normAutofit fontScale="92500" lnSpcReduction="20000"/>
          </a:bodyPr>
          <a:lstStyle/>
          <a:p>
            <a:r>
              <a:rPr lang="en-US" dirty="0"/>
              <a:t>Julie Downs, Mandy Holbrook, and Lorrie Faith </a:t>
            </a:r>
            <a:r>
              <a:rPr lang="en-US" dirty="0" err="1"/>
              <a:t>Cranor</a:t>
            </a:r>
            <a:endParaRPr lang="en-US" dirty="0"/>
          </a:p>
          <a:p>
            <a:r>
              <a:rPr lang="en-US" dirty="0"/>
              <a:t>2006</a:t>
            </a:r>
          </a:p>
          <a:p>
            <a:r>
              <a:rPr lang="en-US" dirty="0"/>
              <a:t>Interviewed 20 normal people about their strategies for identifying phishing emails</a:t>
            </a:r>
          </a:p>
        </p:txBody>
      </p:sp>
      <p:pic>
        <p:nvPicPr>
          <p:cNvPr id="5" name="Picture 4">
            <a:extLst>
              <a:ext uri="{FF2B5EF4-FFF2-40B4-BE49-F238E27FC236}">
                <a16:creationId xmlns:a16="http://schemas.microsoft.com/office/drawing/2014/main" id="{F3219C39-ED85-4043-82D9-A7B50D3F30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5915" y="1971201"/>
            <a:ext cx="6004001" cy="4288572"/>
          </a:xfrm>
          <a:prstGeom prst="rect">
            <a:avLst/>
          </a:prstGeom>
        </p:spPr>
      </p:pic>
      <p:sp>
        <p:nvSpPr>
          <p:cNvPr id="6" name="Speech Bubble: Rectangle 5">
            <a:extLst>
              <a:ext uri="{FF2B5EF4-FFF2-40B4-BE49-F238E27FC236}">
                <a16:creationId xmlns:a16="http://schemas.microsoft.com/office/drawing/2014/main" id="{0AF99D08-F8CC-4EDE-A4F0-CA5863F56B4A}"/>
              </a:ext>
            </a:extLst>
          </p:cNvPr>
          <p:cNvSpPr/>
          <p:nvPr/>
        </p:nvSpPr>
        <p:spPr>
          <a:xfrm>
            <a:off x="1628633" y="4740322"/>
            <a:ext cx="3448334" cy="1519451"/>
          </a:xfrm>
          <a:prstGeom prst="wedgeRectCallout">
            <a:avLst>
              <a:gd name="adj1" fmla="val 89007"/>
              <a:gd name="adj2" fmla="val -494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Quilt and dress containing the most frequently used (i.e. terrible) passwords</a:t>
            </a:r>
          </a:p>
        </p:txBody>
      </p:sp>
    </p:spTree>
    <p:extLst>
      <p:ext uri="{BB962C8B-B14F-4D97-AF65-F5344CB8AC3E}">
        <p14:creationId xmlns:p14="http://schemas.microsoft.com/office/powerpoint/2010/main" val="350582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A000D-3AAA-4E43-BF2F-C6FBE4E14F64}"/>
              </a:ext>
            </a:extLst>
          </p:cNvPr>
          <p:cNvSpPr>
            <a:spLocks noGrp="1"/>
          </p:cNvSpPr>
          <p:nvPr>
            <p:ph type="title"/>
          </p:nvPr>
        </p:nvSpPr>
        <p:spPr/>
        <p:txBody>
          <a:bodyPr/>
          <a:lstStyle/>
          <a:p>
            <a:r>
              <a:rPr lang="en-US" dirty="0"/>
              <a:t>Methodology</a:t>
            </a:r>
          </a:p>
        </p:txBody>
      </p:sp>
      <p:sp>
        <p:nvSpPr>
          <p:cNvPr id="3" name="Content Placeholder 2">
            <a:extLst>
              <a:ext uri="{FF2B5EF4-FFF2-40B4-BE49-F238E27FC236}">
                <a16:creationId xmlns:a16="http://schemas.microsoft.com/office/drawing/2014/main" id="{1F39F3B4-9FC7-4BC9-82A8-D5B0E85E459C}"/>
              </a:ext>
            </a:extLst>
          </p:cNvPr>
          <p:cNvSpPr>
            <a:spLocks noGrp="1"/>
          </p:cNvSpPr>
          <p:nvPr>
            <p:ph idx="1"/>
          </p:nvPr>
        </p:nvSpPr>
        <p:spPr>
          <a:xfrm>
            <a:off x="838200" y="1825624"/>
            <a:ext cx="10515600" cy="4343163"/>
          </a:xfrm>
        </p:spPr>
        <p:txBody>
          <a:bodyPr>
            <a:normAutofit/>
          </a:bodyPr>
          <a:lstStyle/>
          <a:p>
            <a:pPr marL="0" indent="0">
              <a:buNone/>
            </a:pPr>
            <a:r>
              <a:rPr lang="en-US" dirty="0"/>
              <a:t>20 participants were asked to role play as another person</a:t>
            </a:r>
          </a:p>
          <a:p>
            <a:pPr lvl="1"/>
            <a:r>
              <a:rPr lang="en-US" dirty="0"/>
              <a:t>Given this fake person’s wallet, containing ID, a credit card, a social security card, and a note containing login credentials for Amazon and </a:t>
            </a:r>
            <a:r>
              <a:rPr lang="en-US" dirty="0" err="1"/>
              <a:t>Paypal</a:t>
            </a:r>
            <a:endParaRPr lang="en-US" dirty="0"/>
          </a:p>
          <a:p>
            <a:pPr lvl="1"/>
            <a:r>
              <a:rPr lang="en-US" dirty="0"/>
              <a:t>Told to read this person’s email and respond to them normally</a:t>
            </a:r>
          </a:p>
          <a:p>
            <a:pPr marL="0" indent="0">
              <a:buNone/>
            </a:pPr>
            <a:r>
              <a:rPr lang="en-US" dirty="0"/>
              <a:t>Inbox contents: Eight total messages</a:t>
            </a:r>
          </a:p>
          <a:p>
            <a:pPr lvl="1"/>
            <a:r>
              <a:rPr lang="en-US" dirty="0"/>
              <a:t>Three phishing</a:t>
            </a:r>
          </a:p>
          <a:p>
            <a:pPr lvl="2"/>
            <a:r>
              <a:rPr lang="en-US" dirty="0"/>
              <a:t>Urgent request from “Citibank”, link </a:t>
            </a:r>
            <a:r>
              <a:rPr lang="en-US" dirty="0">
                <a:hlinkClick r:id="rId2"/>
              </a:rPr>
              <a:t>www.citicard.com</a:t>
            </a:r>
            <a:r>
              <a:rPr lang="en-US" dirty="0"/>
              <a:t>, actual URL </a:t>
            </a:r>
            <a:r>
              <a:rPr lang="en-US" dirty="0">
                <a:hlinkClick r:id="rId3"/>
              </a:rPr>
              <a:t>www.citibank-accountonline.com</a:t>
            </a:r>
            <a:r>
              <a:rPr lang="en-US" dirty="0"/>
              <a:t> </a:t>
            </a:r>
          </a:p>
          <a:p>
            <a:pPr lvl="2"/>
            <a:r>
              <a:rPr lang="en-US" dirty="0"/>
              <a:t>Reset password from “</a:t>
            </a:r>
            <a:r>
              <a:rPr lang="en-US" dirty="0" err="1"/>
              <a:t>Paypal</a:t>
            </a:r>
            <a:r>
              <a:rPr lang="en-US" dirty="0"/>
              <a:t>”, link “Click here to activate”, actual URL </a:t>
            </a:r>
            <a:r>
              <a:rPr lang="en-US" dirty="0">
                <a:hlinkClick r:id="rId4"/>
              </a:rPr>
              <a:t>www.payaccount.me.uk</a:t>
            </a:r>
            <a:endParaRPr lang="en-US" dirty="0"/>
          </a:p>
          <a:p>
            <a:pPr lvl="1"/>
            <a:r>
              <a:rPr lang="en-US" dirty="0"/>
              <a:t>One 419 scam</a:t>
            </a:r>
          </a:p>
        </p:txBody>
      </p:sp>
    </p:spTree>
    <p:extLst>
      <p:ext uri="{BB962C8B-B14F-4D97-AF65-F5344CB8AC3E}">
        <p14:creationId xmlns:p14="http://schemas.microsoft.com/office/powerpoint/2010/main" val="32774619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934E6-BD30-4E48-8267-26213BDE5961}"/>
              </a:ext>
            </a:extLst>
          </p:cNvPr>
          <p:cNvSpPr>
            <a:spLocks noGrp="1"/>
          </p:cNvSpPr>
          <p:nvPr>
            <p:ph type="title"/>
          </p:nvPr>
        </p:nvSpPr>
        <p:spPr/>
        <p:txBody>
          <a:bodyPr/>
          <a:lstStyle/>
          <a:p>
            <a:r>
              <a:rPr lang="en-US" dirty="0"/>
              <a:t>Participants</a:t>
            </a:r>
          </a:p>
        </p:txBody>
      </p:sp>
      <p:sp>
        <p:nvSpPr>
          <p:cNvPr id="3" name="Content Placeholder 2">
            <a:extLst>
              <a:ext uri="{FF2B5EF4-FFF2-40B4-BE49-F238E27FC236}">
                <a16:creationId xmlns:a16="http://schemas.microsoft.com/office/drawing/2014/main" id="{2CE9748D-86F2-490C-A11E-04C8FB95F6D3}"/>
              </a:ext>
            </a:extLst>
          </p:cNvPr>
          <p:cNvSpPr>
            <a:spLocks noGrp="1"/>
          </p:cNvSpPr>
          <p:nvPr>
            <p:ph idx="1"/>
          </p:nvPr>
        </p:nvSpPr>
        <p:spPr/>
        <p:txBody>
          <a:bodyPr/>
          <a:lstStyle/>
          <a:p>
            <a:pPr marL="0" indent="0">
              <a:buNone/>
            </a:pPr>
            <a:r>
              <a:rPr lang="en-US" dirty="0"/>
              <a:t>20 total</a:t>
            </a:r>
          </a:p>
          <a:p>
            <a:pPr lvl="1"/>
            <a:r>
              <a:rPr lang="en-US" dirty="0"/>
              <a:t>15 females</a:t>
            </a:r>
          </a:p>
          <a:p>
            <a:pPr lvl="1"/>
            <a:r>
              <a:rPr lang="en-US" dirty="0"/>
              <a:t>Age 18 – 65 (mean 27)</a:t>
            </a:r>
          </a:p>
          <a:p>
            <a:pPr lvl="1"/>
            <a:r>
              <a:rPr lang="en-US" dirty="0"/>
              <a:t>50% white, 25% African American, 15% Asian</a:t>
            </a:r>
          </a:p>
          <a:p>
            <a:pPr lvl="1"/>
            <a:r>
              <a:rPr lang="en-US" dirty="0"/>
              <a:t>95% used e-commerce sites</a:t>
            </a:r>
          </a:p>
          <a:p>
            <a:pPr lvl="1"/>
            <a:r>
              <a:rPr lang="en-US" dirty="0"/>
              <a:t>70% used online banking</a:t>
            </a:r>
          </a:p>
          <a:p>
            <a:pPr lvl="1"/>
            <a:r>
              <a:rPr lang="en-US" dirty="0"/>
              <a:t>25% reported being victims of fraud in the past</a:t>
            </a:r>
          </a:p>
        </p:txBody>
      </p:sp>
    </p:spTree>
    <p:extLst>
      <p:ext uri="{BB962C8B-B14F-4D97-AF65-F5344CB8AC3E}">
        <p14:creationId xmlns:p14="http://schemas.microsoft.com/office/powerpoint/2010/main" val="22590747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28F19-A944-4871-B7F6-CE8F5B233DB9}"/>
              </a:ext>
            </a:extLst>
          </p:cNvPr>
          <p:cNvSpPr>
            <a:spLocks noGrp="1"/>
          </p:cNvSpPr>
          <p:nvPr>
            <p:ph type="title"/>
          </p:nvPr>
        </p:nvSpPr>
        <p:spPr/>
        <p:txBody>
          <a:bodyPr/>
          <a:lstStyle/>
          <a:p>
            <a:r>
              <a:rPr lang="en-US" dirty="0"/>
              <a:t>Email Decision Strategies</a:t>
            </a:r>
          </a:p>
        </p:txBody>
      </p:sp>
      <p:graphicFrame>
        <p:nvGraphicFramePr>
          <p:cNvPr id="4" name="Content Placeholder 3">
            <a:extLst>
              <a:ext uri="{FF2B5EF4-FFF2-40B4-BE49-F238E27FC236}">
                <a16:creationId xmlns:a16="http://schemas.microsoft.com/office/drawing/2014/main" id="{4AE34398-B349-411F-B2FE-E60856B746C1}"/>
              </a:ext>
            </a:extLst>
          </p:cNvPr>
          <p:cNvGraphicFramePr>
            <a:graphicFrameLocks noGrp="1"/>
          </p:cNvGraphicFramePr>
          <p:nvPr>
            <p:ph idx="1"/>
            <p:extLst>
              <p:ext uri="{D42A27DB-BD31-4B8C-83A1-F6EECF244321}">
                <p14:modId xmlns:p14="http://schemas.microsoft.com/office/powerpoint/2010/main" val="697147320"/>
              </p:ext>
            </p:extLst>
          </p:nvPr>
        </p:nvGraphicFramePr>
        <p:xfrm>
          <a:off x="264994" y="2107680"/>
          <a:ext cx="4266063" cy="3337560"/>
        </p:xfrm>
        <a:graphic>
          <a:graphicData uri="http://schemas.openxmlformats.org/drawingml/2006/table">
            <a:tbl>
              <a:tblPr firstRow="1" bandRow="1">
                <a:tableStyleId>{5C22544A-7EE6-4342-B048-85BDC9FD1C3A}</a:tableStyleId>
              </a:tblPr>
              <a:tblGrid>
                <a:gridCol w="1596200">
                  <a:extLst>
                    <a:ext uri="{9D8B030D-6E8A-4147-A177-3AD203B41FA5}">
                      <a16:colId xmlns:a16="http://schemas.microsoft.com/office/drawing/2014/main" val="2739140013"/>
                    </a:ext>
                  </a:extLst>
                </a:gridCol>
                <a:gridCol w="1127125">
                  <a:extLst>
                    <a:ext uri="{9D8B030D-6E8A-4147-A177-3AD203B41FA5}">
                      <a16:colId xmlns:a16="http://schemas.microsoft.com/office/drawing/2014/main" val="3757025860"/>
                    </a:ext>
                  </a:extLst>
                </a:gridCol>
                <a:gridCol w="1542738">
                  <a:extLst>
                    <a:ext uri="{9D8B030D-6E8A-4147-A177-3AD203B41FA5}">
                      <a16:colId xmlns:a16="http://schemas.microsoft.com/office/drawing/2014/main" val="3820623546"/>
                    </a:ext>
                  </a:extLst>
                </a:gridCol>
              </a:tblGrid>
              <a:tr h="370840">
                <a:tc>
                  <a:txBody>
                    <a:bodyPr/>
                    <a:lstStyle/>
                    <a:p>
                      <a:r>
                        <a:rPr lang="en-US" dirty="0"/>
                        <a:t>Email</a:t>
                      </a:r>
                    </a:p>
                  </a:txBody>
                  <a:tcPr/>
                </a:tc>
                <a:tc>
                  <a:txBody>
                    <a:bodyPr/>
                    <a:lstStyle/>
                    <a:p>
                      <a:r>
                        <a:rPr lang="en-US" dirty="0"/>
                        <a:t>Legit?</a:t>
                      </a:r>
                    </a:p>
                  </a:txBody>
                  <a:tcPr/>
                </a:tc>
                <a:tc>
                  <a:txBody>
                    <a:bodyPr/>
                    <a:lstStyle/>
                    <a:p>
                      <a:r>
                        <a:rPr lang="en-US" dirty="0"/>
                        <a:t>% Suspicious</a:t>
                      </a:r>
                    </a:p>
                  </a:txBody>
                  <a:tcPr/>
                </a:tc>
                <a:extLst>
                  <a:ext uri="{0D108BD9-81ED-4DB2-BD59-A6C34878D82A}">
                    <a16:rowId xmlns:a16="http://schemas.microsoft.com/office/drawing/2014/main" val="1940421226"/>
                  </a:ext>
                </a:extLst>
              </a:tr>
              <a:tr h="370840">
                <a:tc>
                  <a:txBody>
                    <a:bodyPr/>
                    <a:lstStyle/>
                    <a:p>
                      <a:r>
                        <a:rPr lang="en-US" dirty="0"/>
                        <a:t>Meeting</a:t>
                      </a:r>
                    </a:p>
                  </a:txBody>
                  <a:tcPr/>
                </a:tc>
                <a:tc>
                  <a:txBody>
                    <a:bodyPr/>
                    <a:lstStyle/>
                    <a:p>
                      <a:r>
                        <a:rPr lang="en-US" dirty="0"/>
                        <a:t>Real</a:t>
                      </a:r>
                    </a:p>
                  </a:txBody>
                  <a:tcPr/>
                </a:tc>
                <a:tc>
                  <a:txBody>
                    <a:bodyPr/>
                    <a:lstStyle/>
                    <a:p>
                      <a:r>
                        <a:rPr lang="en-US" dirty="0"/>
                        <a:t>0%</a:t>
                      </a:r>
                    </a:p>
                  </a:txBody>
                  <a:tcPr/>
                </a:tc>
                <a:extLst>
                  <a:ext uri="{0D108BD9-81ED-4DB2-BD59-A6C34878D82A}">
                    <a16:rowId xmlns:a16="http://schemas.microsoft.com/office/drawing/2014/main" val="3303532238"/>
                  </a:ext>
                </a:extLst>
              </a:tr>
              <a:tr h="370840">
                <a:tc>
                  <a:txBody>
                    <a:bodyPr/>
                    <a:lstStyle/>
                    <a:p>
                      <a:r>
                        <a:rPr lang="en-US" dirty="0"/>
                        <a:t>“Cool Pic”</a:t>
                      </a:r>
                    </a:p>
                  </a:txBody>
                  <a:tcPr/>
                </a:tc>
                <a:tc>
                  <a:txBody>
                    <a:bodyPr/>
                    <a:lstStyle/>
                    <a:p>
                      <a:r>
                        <a:rPr lang="en-US" dirty="0"/>
                        <a:t>Real</a:t>
                      </a:r>
                    </a:p>
                  </a:txBody>
                  <a:tcPr/>
                </a:tc>
                <a:tc>
                  <a:txBody>
                    <a:bodyPr/>
                    <a:lstStyle/>
                    <a:p>
                      <a:r>
                        <a:rPr lang="en-US" dirty="0"/>
                        <a:t>15%</a:t>
                      </a:r>
                    </a:p>
                  </a:txBody>
                  <a:tcPr/>
                </a:tc>
                <a:extLst>
                  <a:ext uri="{0D108BD9-81ED-4DB2-BD59-A6C34878D82A}">
                    <a16:rowId xmlns:a16="http://schemas.microsoft.com/office/drawing/2014/main" val="2479576430"/>
                  </a:ext>
                </a:extLst>
              </a:tr>
              <a:tr h="370840">
                <a:tc>
                  <a:txBody>
                    <a:bodyPr/>
                    <a:lstStyle/>
                    <a:p>
                      <a:r>
                        <a:rPr lang="en-US" dirty="0"/>
                        <a:t>Amazon</a:t>
                      </a:r>
                    </a:p>
                  </a:txBody>
                  <a:tcPr/>
                </a:tc>
                <a:tc>
                  <a:txBody>
                    <a:bodyPr/>
                    <a:lstStyle/>
                    <a:p>
                      <a:r>
                        <a:rPr lang="en-US" dirty="0"/>
                        <a:t>Real</a:t>
                      </a:r>
                    </a:p>
                  </a:txBody>
                  <a:tcPr/>
                </a:tc>
                <a:tc>
                  <a:txBody>
                    <a:bodyPr/>
                    <a:lstStyle/>
                    <a:p>
                      <a:r>
                        <a:rPr lang="en-US" dirty="0"/>
                        <a:t>25%</a:t>
                      </a:r>
                    </a:p>
                  </a:txBody>
                  <a:tcPr/>
                </a:tc>
                <a:extLst>
                  <a:ext uri="{0D108BD9-81ED-4DB2-BD59-A6C34878D82A}">
                    <a16:rowId xmlns:a16="http://schemas.microsoft.com/office/drawing/2014/main" val="314716718"/>
                  </a:ext>
                </a:extLst>
              </a:tr>
              <a:tr h="370840">
                <a:tc>
                  <a:txBody>
                    <a:bodyPr/>
                    <a:lstStyle/>
                    <a:p>
                      <a:r>
                        <a:rPr lang="en-US" dirty="0"/>
                        <a:t>Citibank</a:t>
                      </a:r>
                    </a:p>
                  </a:txBody>
                  <a:tcPr/>
                </a:tc>
                <a:tc>
                  <a:txBody>
                    <a:bodyPr/>
                    <a:lstStyle/>
                    <a:p>
                      <a:r>
                        <a:rPr lang="en-US" dirty="0"/>
                        <a:t>Phishing</a:t>
                      </a:r>
                    </a:p>
                  </a:txBody>
                  <a:tcPr/>
                </a:tc>
                <a:tc>
                  <a:txBody>
                    <a:bodyPr/>
                    <a:lstStyle/>
                    <a:p>
                      <a:r>
                        <a:rPr lang="en-US" dirty="0"/>
                        <a:t>74%</a:t>
                      </a:r>
                    </a:p>
                  </a:txBody>
                  <a:tcPr/>
                </a:tc>
                <a:extLst>
                  <a:ext uri="{0D108BD9-81ED-4DB2-BD59-A6C34878D82A}">
                    <a16:rowId xmlns:a16="http://schemas.microsoft.com/office/drawing/2014/main" val="291047102"/>
                  </a:ext>
                </a:extLst>
              </a:tr>
              <a:tr h="370840">
                <a:tc>
                  <a:txBody>
                    <a:bodyPr/>
                    <a:lstStyle/>
                    <a:p>
                      <a:r>
                        <a:rPr lang="en-US" dirty="0"/>
                        <a:t>“Great Article”</a:t>
                      </a:r>
                    </a:p>
                  </a:txBody>
                  <a:tcPr/>
                </a:tc>
                <a:tc>
                  <a:txBody>
                    <a:bodyPr/>
                    <a:lstStyle/>
                    <a:p>
                      <a:r>
                        <a:rPr lang="en-US" dirty="0"/>
                        <a:t>Malware</a:t>
                      </a:r>
                    </a:p>
                  </a:txBody>
                  <a:tcPr/>
                </a:tc>
                <a:tc>
                  <a:txBody>
                    <a:bodyPr/>
                    <a:lstStyle/>
                    <a:p>
                      <a:r>
                        <a:rPr lang="en-US" dirty="0"/>
                        <a:t>85%</a:t>
                      </a:r>
                    </a:p>
                  </a:txBody>
                  <a:tcPr/>
                </a:tc>
                <a:extLst>
                  <a:ext uri="{0D108BD9-81ED-4DB2-BD59-A6C34878D82A}">
                    <a16:rowId xmlns:a16="http://schemas.microsoft.com/office/drawing/2014/main" val="3010862267"/>
                  </a:ext>
                </a:extLst>
              </a:tr>
              <a:tr h="370840">
                <a:tc>
                  <a:txBody>
                    <a:bodyPr/>
                    <a:lstStyle/>
                    <a:p>
                      <a:r>
                        <a:rPr lang="en-US" dirty="0" err="1"/>
                        <a:t>Paypal</a:t>
                      </a:r>
                      <a:endParaRPr lang="en-US" dirty="0"/>
                    </a:p>
                  </a:txBody>
                  <a:tcPr/>
                </a:tc>
                <a:tc>
                  <a:txBody>
                    <a:bodyPr/>
                    <a:lstStyle/>
                    <a:p>
                      <a:r>
                        <a:rPr lang="en-US" dirty="0"/>
                        <a:t>Phishing</a:t>
                      </a:r>
                    </a:p>
                  </a:txBody>
                  <a:tcPr/>
                </a:tc>
                <a:tc>
                  <a:txBody>
                    <a:bodyPr/>
                    <a:lstStyle/>
                    <a:p>
                      <a:r>
                        <a:rPr lang="en-US" dirty="0"/>
                        <a:t>70%</a:t>
                      </a:r>
                    </a:p>
                  </a:txBody>
                  <a:tcPr/>
                </a:tc>
                <a:extLst>
                  <a:ext uri="{0D108BD9-81ED-4DB2-BD59-A6C34878D82A}">
                    <a16:rowId xmlns:a16="http://schemas.microsoft.com/office/drawing/2014/main" val="3738971012"/>
                  </a:ext>
                </a:extLst>
              </a:tr>
              <a:tr h="370840">
                <a:tc>
                  <a:txBody>
                    <a:bodyPr/>
                    <a:lstStyle/>
                    <a:p>
                      <a:r>
                        <a:rPr lang="en-US" dirty="0"/>
                        <a:t>Amazon</a:t>
                      </a:r>
                    </a:p>
                  </a:txBody>
                  <a:tcPr/>
                </a:tc>
                <a:tc>
                  <a:txBody>
                    <a:bodyPr/>
                    <a:lstStyle/>
                    <a:p>
                      <a:r>
                        <a:rPr lang="en-US" dirty="0"/>
                        <a:t>Phishing</a:t>
                      </a:r>
                    </a:p>
                  </a:txBody>
                  <a:tcPr/>
                </a:tc>
                <a:tc>
                  <a:txBody>
                    <a:bodyPr/>
                    <a:lstStyle/>
                    <a:p>
                      <a:r>
                        <a:rPr lang="en-US" dirty="0"/>
                        <a:t>47%</a:t>
                      </a:r>
                    </a:p>
                  </a:txBody>
                  <a:tcPr/>
                </a:tc>
                <a:extLst>
                  <a:ext uri="{0D108BD9-81ED-4DB2-BD59-A6C34878D82A}">
                    <a16:rowId xmlns:a16="http://schemas.microsoft.com/office/drawing/2014/main" val="2145291192"/>
                  </a:ext>
                </a:extLst>
              </a:tr>
              <a:tr h="370840">
                <a:tc>
                  <a:txBody>
                    <a:bodyPr/>
                    <a:lstStyle/>
                    <a:p>
                      <a:r>
                        <a:rPr lang="en-US" dirty="0"/>
                        <a:t>“Katrina”</a:t>
                      </a:r>
                    </a:p>
                  </a:txBody>
                  <a:tcPr/>
                </a:tc>
                <a:tc>
                  <a:txBody>
                    <a:bodyPr/>
                    <a:lstStyle/>
                    <a:p>
                      <a:r>
                        <a:rPr lang="en-US" dirty="0"/>
                        <a:t>419 Scam</a:t>
                      </a:r>
                    </a:p>
                  </a:txBody>
                  <a:tcPr/>
                </a:tc>
                <a:tc>
                  <a:txBody>
                    <a:bodyPr/>
                    <a:lstStyle/>
                    <a:p>
                      <a:r>
                        <a:rPr lang="en-US" dirty="0"/>
                        <a:t>95%</a:t>
                      </a:r>
                    </a:p>
                  </a:txBody>
                  <a:tcPr/>
                </a:tc>
                <a:extLst>
                  <a:ext uri="{0D108BD9-81ED-4DB2-BD59-A6C34878D82A}">
                    <a16:rowId xmlns:a16="http://schemas.microsoft.com/office/drawing/2014/main" val="1147210874"/>
                  </a:ext>
                </a:extLst>
              </a:tr>
            </a:tbl>
          </a:graphicData>
        </a:graphic>
      </p:graphicFrame>
      <p:sp>
        <p:nvSpPr>
          <p:cNvPr id="5" name="Content Placeholder 2">
            <a:extLst>
              <a:ext uri="{FF2B5EF4-FFF2-40B4-BE49-F238E27FC236}">
                <a16:creationId xmlns:a16="http://schemas.microsoft.com/office/drawing/2014/main" id="{C125B139-0230-43C1-A283-FE045B521208}"/>
              </a:ext>
            </a:extLst>
          </p:cNvPr>
          <p:cNvSpPr txBox="1">
            <a:spLocks/>
          </p:cNvSpPr>
          <p:nvPr/>
        </p:nvSpPr>
        <p:spPr>
          <a:xfrm>
            <a:off x="4813110" y="1825625"/>
            <a:ext cx="654069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Three identified strategies</a:t>
            </a:r>
          </a:p>
          <a:p>
            <a:pPr marL="914400" lvl="1" indent="-457200">
              <a:buFont typeface="+mj-lt"/>
              <a:buAutoNum type="arabicPeriod"/>
            </a:pPr>
            <a:r>
              <a:rPr lang="en-US" dirty="0"/>
              <a:t>Is the email personalized and grammatically correct?</a:t>
            </a:r>
          </a:p>
          <a:p>
            <a:pPr lvl="2"/>
            <a:r>
              <a:rPr lang="en-US" dirty="0"/>
              <a:t>Somewhat good at identifying malicious email</a:t>
            </a:r>
          </a:p>
          <a:p>
            <a:pPr marL="914400" lvl="1" indent="-457200">
              <a:buFont typeface="+mj-lt"/>
              <a:buAutoNum type="arabicPeriod"/>
            </a:pPr>
            <a:r>
              <a:rPr lang="en-US" dirty="0"/>
              <a:t>Do I have an account with this business?</a:t>
            </a:r>
          </a:p>
          <a:p>
            <a:pPr lvl="2"/>
            <a:r>
              <a:rPr lang="en-US" dirty="0"/>
              <a:t>Not a good strategy</a:t>
            </a:r>
          </a:p>
          <a:p>
            <a:pPr marL="914400" lvl="1" indent="-457200">
              <a:buFont typeface="+mj-lt"/>
              <a:buAutoNum type="arabicPeriod"/>
            </a:pPr>
            <a:r>
              <a:rPr lang="en-US" dirty="0"/>
              <a:t>Companies send email</a:t>
            </a:r>
          </a:p>
          <a:p>
            <a:pPr lvl="2"/>
            <a:r>
              <a:rPr lang="en-US" dirty="0"/>
              <a:t>Extremely naïve, terrible strategy</a:t>
            </a:r>
          </a:p>
        </p:txBody>
      </p:sp>
      <p:sp>
        <p:nvSpPr>
          <p:cNvPr id="3" name="Rectangle 2">
            <a:extLst>
              <a:ext uri="{FF2B5EF4-FFF2-40B4-BE49-F238E27FC236}">
                <a16:creationId xmlns:a16="http://schemas.microsoft.com/office/drawing/2014/main" id="{012513B0-09C7-403B-A1F1-D2CE943AB902}"/>
              </a:ext>
            </a:extLst>
          </p:cNvPr>
          <p:cNvSpPr/>
          <p:nvPr/>
        </p:nvSpPr>
        <p:spPr>
          <a:xfrm>
            <a:off x="174929" y="2456953"/>
            <a:ext cx="4468633" cy="116089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74C1F31-5004-4EEB-8136-9BD8CC0808AB}"/>
              </a:ext>
            </a:extLst>
          </p:cNvPr>
          <p:cNvSpPr/>
          <p:nvPr/>
        </p:nvSpPr>
        <p:spPr>
          <a:xfrm>
            <a:off x="176254" y="3569762"/>
            <a:ext cx="4468633" cy="116089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7703320-996D-454D-9A05-4131DE027F67}"/>
              </a:ext>
            </a:extLst>
          </p:cNvPr>
          <p:cNvSpPr/>
          <p:nvPr/>
        </p:nvSpPr>
        <p:spPr>
          <a:xfrm>
            <a:off x="174928" y="5064980"/>
            <a:ext cx="4468633" cy="380259"/>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7D80243-AAAC-4AFF-BB31-AEBE87E59C55}"/>
              </a:ext>
            </a:extLst>
          </p:cNvPr>
          <p:cNvSpPr/>
          <p:nvPr/>
        </p:nvSpPr>
        <p:spPr>
          <a:xfrm>
            <a:off x="174928" y="4707687"/>
            <a:ext cx="4468633" cy="380259"/>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783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grpId="1" nodeType="clickEffect">
                                  <p:stCondLst>
                                    <p:cond delay="0"/>
                                  </p:stCondLst>
                                  <p:childTnLst>
                                    <p:animEffect transition="out" filter="barn(inVertical)">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16" presetClass="exit" presetSubtype="21" fill="hold" grpId="1" nodeType="withEffect">
                                  <p:stCondLst>
                                    <p:cond delay="0"/>
                                  </p:stCondLst>
                                  <p:childTnLst>
                                    <p:animEffect transition="out" filter="barn(inVertical)">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xit" presetSubtype="21" fill="hold" grpId="1" nodeType="clickEffect">
                                  <p:stCondLst>
                                    <p:cond delay="0"/>
                                  </p:stCondLst>
                                  <p:childTnLst>
                                    <p:animEffect transition="out" filter="barn(inVertical)">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5">
                                            <p:txEl>
                                              <p:pRg st="1" end="1"/>
                                            </p:txEl>
                                          </p:spTgt>
                                        </p:tgtEl>
                                        <p:attrNameLst>
                                          <p:attrName>style.visibility</p:attrName>
                                        </p:attrNameLst>
                                      </p:cBhvr>
                                      <p:to>
                                        <p:strVal val="visible"/>
                                      </p:to>
                                    </p:set>
                                    <p:animEffect transition="in" filter="fade">
                                      <p:cBhvr>
                                        <p:cTn id="46" dur="500"/>
                                        <p:tgtEl>
                                          <p:spTgt spid="5">
                                            <p:txEl>
                                              <p:pRg st="1" end="1"/>
                                            </p:txEl>
                                          </p:spTgt>
                                        </p:tgtEl>
                                      </p:cBhvr>
                                    </p:animEffect>
                                    <p:anim calcmode="lin" valueType="num">
                                      <p:cBhvr>
                                        <p:cTn id="4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48" dur="500" fill="hold"/>
                                        <p:tgtEl>
                                          <p:spTgt spid="5">
                                            <p:txEl>
                                              <p:pRg st="1" end="1"/>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
                                            <p:txEl>
                                              <p:pRg st="2" end="2"/>
                                            </p:txEl>
                                          </p:spTgt>
                                        </p:tgtEl>
                                        <p:attrNameLst>
                                          <p:attrName>style.visibility</p:attrName>
                                        </p:attrNameLst>
                                      </p:cBhvr>
                                      <p:to>
                                        <p:strVal val="visible"/>
                                      </p:to>
                                    </p:set>
                                    <p:animEffect transition="in" filter="fade">
                                      <p:cBhvr>
                                        <p:cTn id="51" dur="500"/>
                                        <p:tgtEl>
                                          <p:spTgt spid="5">
                                            <p:txEl>
                                              <p:pRg st="2" end="2"/>
                                            </p:txEl>
                                          </p:spTgt>
                                        </p:tgtEl>
                                      </p:cBhvr>
                                    </p:animEffect>
                                    <p:anim calcmode="lin" valueType="num">
                                      <p:cBhvr>
                                        <p:cTn id="5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53"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5">
                                            <p:txEl>
                                              <p:pRg st="3" end="3"/>
                                            </p:txEl>
                                          </p:spTgt>
                                        </p:tgtEl>
                                        <p:attrNameLst>
                                          <p:attrName>style.visibility</p:attrName>
                                        </p:attrNameLst>
                                      </p:cBhvr>
                                      <p:to>
                                        <p:strVal val="visible"/>
                                      </p:to>
                                    </p:set>
                                    <p:animEffect transition="in" filter="fade">
                                      <p:cBhvr>
                                        <p:cTn id="58" dur="500"/>
                                        <p:tgtEl>
                                          <p:spTgt spid="5">
                                            <p:txEl>
                                              <p:pRg st="3" end="3"/>
                                            </p:txEl>
                                          </p:spTgt>
                                        </p:tgtEl>
                                      </p:cBhvr>
                                    </p:animEffect>
                                    <p:anim calcmode="lin" valueType="num">
                                      <p:cBhvr>
                                        <p:cTn id="5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60" dur="500" fill="hold"/>
                                        <p:tgtEl>
                                          <p:spTgt spid="5">
                                            <p:txEl>
                                              <p:pRg st="3" end="3"/>
                                            </p:txEl>
                                          </p:spTgt>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5">
                                            <p:txEl>
                                              <p:pRg st="4" end="4"/>
                                            </p:txEl>
                                          </p:spTgt>
                                        </p:tgtEl>
                                        <p:attrNameLst>
                                          <p:attrName>style.visibility</p:attrName>
                                        </p:attrNameLst>
                                      </p:cBhvr>
                                      <p:to>
                                        <p:strVal val="visible"/>
                                      </p:to>
                                    </p:set>
                                    <p:animEffect transition="in" filter="fade">
                                      <p:cBhvr>
                                        <p:cTn id="63" dur="500"/>
                                        <p:tgtEl>
                                          <p:spTgt spid="5">
                                            <p:txEl>
                                              <p:pRg st="4" end="4"/>
                                            </p:txEl>
                                          </p:spTgt>
                                        </p:tgtEl>
                                      </p:cBhvr>
                                    </p:animEffect>
                                    <p:anim calcmode="lin" valueType="num">
                                      <p:cBhvr>
                                        <p:cTn id="64"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65" dur="5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5">
                                            <p:txEl>
                                              <p:pRg st="5" end="5"/>
                                            </p:txEl>
                                          </p:spTgt>
                                        </p:tgtEl>
                                        <p:attrNameLst>
                                          <p:attrName>style.visibility</p:attrName>
                                        </p:attrNameLst>
                                      </p:cBhvr>
                                      <p:to>
                                        <p:strVal val="visible"/>
                                      </p:to>
                                    </p:set>
                                    <p:animEffect transition="in" filter="fade">
                                      <p:cBhvr>
                                        <p:cTn id="70" dur="500"/>
                                        <p:tgtEl>
                                          <p:spTgt spid="5">
                                            <p:txEl>
                                              <p:pRg st="5" end="5"/>
                                            </p:txEl>
                                          </p:spTgt>
                                        </p:tgtEl>
                                      </p:cBhvr>
                                    </p:animEffect>
                                    <p:anim calcmode="lin" valueType="num">
                                      <p:cBhvr>
                                        <p:cTn id="7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72" dur="500" fill="hold"/>
                                        <p:tgtEl>
                                          <p:spTgt spid="5">
                                            <p:txEl>
                                              <p:pRg st="5" end="5"/>
                                            </p:txEl>
                                          </p:spTgt>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5">
                                            <p:txEl>
                                              <p:pRg st="6" end="6"/>
                                            </p:txEl>
                                          </p:spTgt>
                                        </p:tgtEl>
                                        <p:attrNameLst>
                                          <p:attrName>style.visibility</p:attrName>
                                        </p:attrNameLst>
                                      </p:cBhvr>
                                      <p:to>
                                        <p:strVal val="visible"/>
                                      </p:to>
                                    </p:set>
                                    <p:animEffect transition="in" filter="fade">
                                      <p:cBhvr>
                                        <p:cTn id="75" dur="500"/>
                                        <p:tgtEl>
                                          <p:spTgt spid="5">
                                            <p:txEl>
                                              <p:pRg st="6" end="6"/>
                                            </p:txEl>
                                          </p:spTgt>
                                        </p:tgtEl>
                                      </p:cBhvr>
                                    </p:animEffect>
                                    <p:anim calcmode="lin" valueType="num">
                                      <p:cBhvr>
                                        <p:cTn id="76"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77" dur="5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7" grpId="0" animBg="1"/>
      <p:bldP spid="7" grpId="1" animBg="1"/>
      <p:bldP spid="8" grpId="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CFEAB0-B49C-443B-92D3-B81D13187C58}"/>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84608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7B567-757A-4538-BBDB-ABA24C652E0F}"/>
              </a:ext>
            </a:extLst>
          </p:cNvPr>
          <p:cNvSpPr>
            <a:spLocks noGrp="1"/>
          </p:cNvSpPr>
          <p:nvPr>
            <p:ph type="title"/>
          </p:nvPr>
        </p:nvSpPr>
        <p:spPr/>
        <p:txBody>
          <a:bodyPr/>
          <a:lstStyle/>
          <a:p>
            <a:r>
              <a:rPr lang="en-US" dirty="0"/>
              <a:t>Sensitivity to Phishing Cues</a:t>
            </a:r>
          </a:p>
        </p:txBody>
      </p:sp>
      <p:graphicFrame>
        <p:nvGraphicFramePr>
          <p:cNvPr id="4" name="Content Placeholder 3">
            <a:extLst>
              <a:ext uri="{FF2B5EF4-FFF2-40B4-BE49-F238E27FC236}">
                <a16:creationId xmlns:a16="http://schemas.microsoft.com/office/drawing/2014/main" id="{C93FDC8C-B6C9-41F8-97C9-7CD184C1EF11}"/>
              </a:ext>
            </a:extLst>
          </p:cNvPr>
          <p:cNvGraphicFramePr>
            <a:graphicFrameLocks noGrp="1"/>
          </p:cNvGraphicFramePr>
          <p:nvPr>
            <p:ph idx="1"/>
            <p:extLst>
              <p:ext uri="{D42A27DB-BD31-4B8C-83A1-F6EECF244321}">
                <p14:modId xmlns:p14="http://schemas.microsoft.com/office/powerpoint/2010/main" val="2690803062"/>
              </p:ext>
            </p:extLst>
          </p:nvPr>
        </p:nvGraphicFramePr>
        <p:xfrm>
          <a:off x="838200" y="1825625"/>
          <a:ext cx="10798791" cy="3749040"/>
        </p:xfrm>
        <a:graphic>
          <a:graphicData uri="http://schemas.openxmlformats.org/drawingml/2006/table">
            <a:tbl>
              <a:tblPr firstRow="1" bandRow="1">
                <a:tableStyleId>{5C22544A-7EE6-4342-B048-85BDC9FD1C3A}</a:tableStyleId>
              </a:tblPr>
              <a:tblGrid>
                <a:gridCol w="4466971">
                  <a:extLst>
                    <a:ext uri="{9D8B030D-6E8A-4147-A177-3AD203B41FA5}">
                      <a16:colId xmlns:a16="http://schemas.microsoft.com/office/drawing/2014/main" val="2071227902"/>
                    </a:ext>
                  </a:extLst>
                </a:gridCol>
                <a:gridCol w="1646089">
                  <a:extLst>
                    <a:ext uri="{9D8B030D-6E8A-4147-A177-3AD203B41FA5}">
                      <a16:colId xmlns:a16="http://schemas.microsoft.com/office/drawing/2014/main" val="3259023898"/>
                    </a:ext>
                  </a:extLst>
                </a:gridCol>
                <a:gridCol w="4685731">
                  <a:extLst>
                    <a:ext uri="{9D8B030D-6E8A-4147-A177-3AD203B41FA5}">
                      <a16:colId xmlns:a16="http://schemas.microsoft.com/office/drawing/2014/main" val="4291998399"/>
                    </a:ext>
                  </a:extLst>
                </a:gridCol>
              </a:tblGrid>
              <a:tr h="370840">
                <a:tc>
                  <a:txBody>
                    <a:bodyPr/>
                    <a:lstStyle/>
                    <a:p>
                      <a:r>
                        <a:rPr lang="en-US" sz="2400" dirty="0"/>
                        <a:t>Cue</a:t>
                      </a:r>
                    </a:p>
                  </a:txBody>
                  <a:tcPr/>
                </a:tc>
                <a:tc>
                  <a:txBody>
                    <a:bodyPr/>
                    <a:lstStyle/>
                    <a:p>
                      <a:r>
                        <a:rPr lang="en-US" sz="2400" dirty="0"/>
                        <a:t>% Sensitive</a:t>
                      </a:r>
                    </a:p>
                  </a:txBody>
                  <a:tcPr/>
                </a:tc>
                <a:tc>
                  <a:txBody>
                    <a:bodyPr/>
                    <a:lstStyle/>
                    <a:p>
                      <a:r>
                        <a:rPr lang="en-US" sz="2400" dirty="0"/>
                        <a:t>Takeaway</a:t>
                      </a:r>
                    </a:p>
                  </a:txBody>
                  <a:tcPr/>
                </a:tc>
                <a:extLst>
                  <a:ext uri="{0D108BD9-81ED-4DB2-BD59-A6C34878D82A}">
                    <a16:rowId xmlns:a16="http://schemas.microsoft.com/office/drawing/2014/main" val="2198982294"/>
                  </a:ext>
                </a:extLst>
              </a:tr>
              <a:tr h="370840">
                <a:tc>
                  <a:txBody>
                    <a:bodyPr/>
                    <a:lstStyle/>
                    <a:p>
                      <a:r>
                        <a:rPr lang="en-US" sz="2400" dirty="0"/>
                        <a:t>Spoofed “from” address</a:t>
                      </a:r>
                    </a:p>
                  </a:txBody>
                  <a:tcPr/>
                </a:tc>
                <a:tc>
                  <a:txBody>
                    <a:bodyPr/>
                    <a:lstStyle/>
                    <a:p>
                      <a:r>
                        <a:rPr lang="en-US" sz="2400" dirty="0"/>
                        <a:t>95%</a:t>
                      </a:r>
                    </a:p>
                  </a:txBody>
                  <a:tcPr/>
                </a:tc>
                <a:tc>
                  <a:txBody>
                    <a:bodyPr/>
                    <a:lstStyle/>
                    <a:p>
                      <a:r>
                        <a:rPr lang="en-US" sz="2400" dirty="0"/>
                        <a:t>Good – strange email sources are suspicious</a:t>
                      </a:r>
                    </a:p>
                  </a:txBody>
                  <a:tcPr/>
                </a:tc>
                <a:extLst>
                  <a:ext uri="{0D108BD9-81ED-4DB2-BD59-A6C34878D82A}">
                    <a16:rowId xmlns:a16="http://schemas.microsoft.com/office/drawing/2014/main" val="3503151482"/>
                  </a:ext>
                </a:extLst>
              </a:tr>
              <a:tr h="370840">
                <a:tc>
                  <a:txBody>
                    <a:bodyPr/>
                    <a:lstStyle/>
                    <a:p>
                      <a:r>
                        <a:rPr lang="en-US" sz="2400" dirty="0"/>
                        <a:t>Broken image links on the website</a:t>
                      </a:r>
                    </a:p>
                  </a:txBody>
                  <a:tcPr/>
                </a:tc>
                <a:tc>
                  <a:txBody>
                    <a:bodyPr/>
                    <a:lstStyle/>
                    <a:p>
                      <a:r>
                        <a:rPr lang="en-US" sz="2400" dirty="0"/>
                        <a:t>80%</a:t>
                      </a:r>
                    </a:p>
                  </a:txBody>
                  <a:tcPr/>
                </a:tc>
                <a:tc>
                  <a:txBody>
                    <a:bodyPr/>
                    <a:lstStyle/>
                    <a:p>
                      <a:r>
                        <a:rPr lang="en-US" sz="2400" dirty="0"/>
                        <a:t>Not good – decent phishing pages will look correct</a:t>
                      </a:r>
                    </a:p>
                  </a:txBody>
                  <a:tcPr/>
                </a:tc>
                <a:extLst>
                  <a:ext uri="{0D108BD9-81ED-4DB2-BD59-A6C34878D82A}">
                    <a16:rowId xmlns:a16="http://schemas.microsoft.com/office/drawing/2014/main" val="3146350390"/>
                  </a:ext>
                </a:extLst>
              </a:tr>
              <a:tr h="370840">
                <a:tc>
                  <a:txBody>
                    <a:bodyPr/>
                    <a:lstStyle/>
                    <a:p>
                      <a:r>
                        <a:rPr lang="en-US" sz="2400" dirty="0"/>
                        <a:t>Strange URL</a:t>
                      </a:r>
                    </a:p>
                  </a:txBody>
                  <a:tcPr/>
                </a:tc>
                <a:tc>
                  <a:txBody>
                    <a:bodyPr/>
                    <a:lstStyle/>
                    <a:p>
                      <a:r>
                        <a:rPr lang="en-US" sz="2400" dirty="0"/>
                        <a:t>55%</a:t>
                      </a:r>
                    </a:p>
                  </a:txBody>
                  <a:tcPr/>
                </a:tc>
                <a:tc>
                  <a:txBody>
                    <a:bodyPr/>
                    <a:lstStyle/>
                    <a:p>
                      <a:r>
                        <a:rPr lang="en-US" sz="2400" dirty="0"/>
                        <a:t>Good – odd spelling or TLDs are indicative of phishing sites</a:t>
                      </a:r>
                    </a:p>
                  </a:txBody>
                  <a:tcPr/>
                </a:tc>
                <a:extLst>
                  <a:ext uri="{0D108BD9-81ED-4DB2-BD59-A6C34878D82A}">
                    <a16:rowId xmlns:a16="http://schemas.microsoft.com/office/drawing/2014/main" val="1737446820"/>
                  </a:ext>
                </a:extLst>
              </a:tr>
              <a:tr h="370840">
                <a:tc>
                  <a:txBody>
                    <a:bodyPr/>
                    <a:lstStyle/>
                    <a:p>
                      <a:r>
                        <a:rPr lang="en-US" sz="2400" dirty="0"/>
                        <a:t>Awareness of HTTPS</a:t>
                      </a:r>
                    </a:p>
                  </a:txBody>
                  <a:tcPr/>
                </a:tc>
                <a:tc>
                  <a:txBody>
                    <a:bodyPr/>
                    <a:lstStyle/>
                    <a:p>
                      <a:r>
                        <a:rPr lang="en-US" sz="2400" dirty="0"/>
                        <a:t>35%</a:t>
                      </a:r>
                    </a:p>
                  </a:txBody>
                  <a:tcPr/>
                </a:tc>
                <a:tc>
                  <a:txBody>
                    <a:bodyPr/>
                    <a:lstStyle/>
                    <a:p>
                      <a:r>
                        <a:rPr lang="en-US" sz="2400" dirty="0"/>
                        <a:t>Not good – any website, including phishing sites, can use TLS</a:t>
                      </a:r>
                    </a:p>
                  </a:txBody>
                  <a:tcPr/>
                </a:tc>
                <a:extLst>
                  <a:ext uri="{0D108BD9-81ED-4DB2-BD59-A6C34878D82A}">
                    <a16:rowId xmlns:a16="http://schemas.microsoft.com/office/drawing/2014/main" val="925533944"/>
                  </a:ext>
                </a:extLst>
              </a:tr>
            </a:tbl>
          </a:graphicData>
        </a:graphic>
      </p:graphicFrame>
    </p:spTree>
    <p:extLst>
      <p:ext uri="{BB962C8B-B14F-4D97-AF65-F5344CB8AC3E}">
        <p14:creationId xmlns:p14="http://schemas.microsoft.com/office/powerpoint/2010/main" val="18496432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80CD3-2B4A-4CFE-B79C-8397C04C0D1A}"/>
              </a:ext>
            </a:extLst>
          </p:cNvPr>
          <p:cNvSpPr>
            <a:spLocks noGrp="1"/>
          </p:cNvSpPr>
          <p:nvPr>
            <p:ph type="title"/>
          </p:nvPr>
        </p:nvSpPr>
        <p:spPr/>
        <p:txBody>
          <a:bodyPr/>
          <a:lstStyle/>
          <a:p>
            <a:r>
              <a:rPr lang="en-US" dirty="0"/>
              <a:t>Interpretation of Security Warnings</a:t>
            </a:r>
          </a:p>
        </p:txBody>
      </p:sp>
      <p:graphicFrame>
        <p:nvGraphicFramePr>
          <p:cNvPr id="4" name="Content Placeholder 3">
            <a:extLst>
              <a:ext uri="{FF2B5EF4-FFF2-40B4-BE49-F238E27FC236}">
                <a16:creationId xmlns:a16="http://schemas.microsoft.com/office/drawing/2014/main" id="{E1E7BF2D-FFB1-4A55-A691-66F3D8010F4B}"/>
              </a:ext>
            </a:extLst>
          </p:cNvPr>
          <p:cNvGraphicFramePr>
            <a:graphicFrameLocks noGrp="1"/>
          </p:cNvGraphicFramePr>
          <p:nvPr>
            <p:ph idx="1"/>
            <p:extLst>
              <p:ext uri="{D42A27DB-BD31-4B8C-83A1-F6EECF244321}">
                <p14:modId xmlns:p14="http://schemas.microsoft.com/office/powerpoint/2010/main" val="2103781206"/>
              </p:ext>
            </p:extLst>
          </p:nvPr>
        </p:nvGraphicFramePr>
        <p:xfrm>
          <a:off x="2676099" y="2016693"/>
          <a:ext cx="6158552" cy="1854200"/>
        </p:xfrm>
        <a:graphic>
          <a:graphicData uri="http://schemas.openxmlformats.org/drawingml/2006/table">
            <a:tbl>
              <a:tblPr firstRow="1" bandRow="1">
                <a:tableStyleId>{5C22544A-7EE6-4342-B048-85BDC9FD1C3A}</a:tableStyleId>
              </a:tblPr>
              <a:tblGrid>
                <a:gridCol w="2613470">
                  <a:extLst>
                    <a:ext uri="{9D8B030D-6E8A-4147-A177-3AD203B41FA5}">
                      <a16:colId xmlns:a16="http://schemas.microsoft.com/office/drawing/2014/main" val="3224523529"/>
                    </a:ext>
                  </a:extLst>
                </a:gridCol>
                <a:gridCol w="800418">
                  <a:extLst>
                    <a:ext uri="{9D8B030D-6E8A-4147-A177-3AD203B41FA5}">
                      <a16:colId xmlns:a16="http://schemas.microsoft.com/office/drawing/2014/main" val="1945209822"/>
                    </a:ext>
                  </a:extLst>
                </a:gridCol>
                <a:gridCol w="1003999">
                  <a:extLst>
                    <a:ext uri="{9D8B030D-6E8A-4147-A177-3AD203B41FA5}">
                      <a16:colId xmlns:a16="http://schemas.microsoft.com/office/drawing/2014/main" val="1885228657"/>
                    </a:ext>
                  </a:extLst>
                </a:gridCol>
                <a:gridCol w="664845">
                  <a:extLst>
                    <a:ext uri="{9D8B030D-6E8A-4147-A177-3AD203B41FA5}">
                      <a16:colId xmlns:a16="http://schemas.microsoft.com/office/drawing/2014/main" val="2031540053"/>
                    </a:ext>
                  </a:extLst>
                </a:gridCol>
                <a:gridCol w="1075820">
                  <a:extLst>
                    <a:ext uri="{9D8B030D-6E8A-4147-A177-3AD203B41FA5}">
                      <a16:colId xmlns:a16="http://schemas.microsoft.com/office/drawing/2014/main" val="485582099"/>
                    </a:ext>
                  </a:extLst>
                </a:gridCol>
              </a:tblGrid>
              <a:tr h="370840">
                <a:tc>
                  <a:txBody>
                    <a:bodyPr/>
                    <a:lstStyle/>
                    <a:p>
                      <a:r>
                        <a:rPr lang="en-US" dirty="0"/>
                        <a:t>Message</a:t>
                      </a:r>
                    </a:p>
                  </a:txBody>
                  <a:tcPr/>
                </a:tc>
                <a:tc>
                  <a:txBody>
                    <a:bodyPr/>
                    <a:lstStyle/>
                    <a:p>
                      <a:r>
                        <a:rPr lang="en-US" dirty="0"/>
                        <a:t>Seen?</a:t>
                      </a:r>
                    </a:p>
                  </a:txBody>
                  <a:tcPr/>
                </a:tc>
                <a:tc>
                  <a:txBody>
                    <a:bodyPr/>
                    <a:lstStyle/>
                    <a:p>
                      <a:r>
                        <a:rPr lang="en-US" dirty="0"/>
                        <a:t>Proceed</a:t>
                      </a:r>
                    </a:p>
                  </a:txBody>
                  <a:tcPr/>
                </a:tc>
                <a:tc>
                  <a:txBody>
                    <a:bodyPr/>
                    <a:lstStyle/>
                    <a:p>
                      <a:r>
                        <a:rPr lang="en-US" dirty="0"/>
                        <a:t>Stop</a:t>
                      </a:r>
                    </a:p>
                  </a:txBody>
                  <a:tcPr/>
                </a:tc>
                <a:tc>
                  <a:txBody>
                    <a:bodyPr/>
                    <a:lstStyle/>
                    <a:p>
                      <a:r>
                        <a:rPr lang="en-US" dirty="0"/>
                        <a:t>Depends</a:t>
                      </a:r>
                    </a:p>
                  </a:txBody>
                  <a:tcPr/>
                </a:tc>
                <a:extLst>
                  <a:ext uri="{0D108BD9-81ED-4DB2-BD59-A6C34878D82A}">
                    <a16:rowId xmlns:a16="http://schemas.microsoft.com/office/drawing/2014/main" val="3391756722"/>
                  </a:ext>
                </a:extLst>
              </a:tr>
              <a:tr h="370840">
                <a:tc>
                  <a:txBody>
                    <a:bodyPr/>
                    <a:lstStyle/>
                    <a:p>
                      <a:r>
                        <a:rPr lang="en-US" dirty="0"/>
                        <a:t>Leaving secure site</a:t>
                      </a:r>
                    </a:p>
                  </a:txBody>
                  <a:tcPr/>
                </a:tc>
                <a:tc>
                  <a:txBody>
                    <a:bodyPr/>
                    <a:lstStyle/>
                    <a:p>
                      <a:r>
                        <a:rPr lang="en-US" dirty="0"/>
                        <a:t>71%</a:t>
                      </a:r>
                    </a:p>
                  </a:txBody>
                  <a:tcPr/>
                </a:tc>
                <a:tc>
                  <a:txBody>
                    <a:bodyPr/>
                    <a:lstStyle/>
                    <a:p>
                      <a:r>
                        <a:rPr lang="en-US" dirty="0"/>
                        <a:t>58%</a:t>
                      </a:r>
                    </a:p>
                  </a:txBody>
                  <a:tcPr/>
                </a:tc>
                <a:tc>
                  <a:txBody>
                    <a:bodyPr/>
                    <a:lstStyle/>
                    <a:p>
                      <a:r>
                        <a:rPr lang="en-US" dirty="0"/>
                        <a:t>0%</a:t>
                      </a:r>
                    </a:p>
                  </a:txBody>
                  <a:tcPr/>
                </a:tc>
                <a:tc>
                  <a:txBody>
                    <a:bodyPr/>
                    <a:lstStyle/>
                    <a:p>
                      <a:r>
                        <a:rPr lang="en-US" dirty="0"/>
                        <a:t>42%</a:t>
                      </a:r>
                    </a:p>
                  </a:txBody>
                  <a:tcPr/>
                </a:tc>
                <a:extLst>
                  <a:ext uri="{0D108BD9-81ED-4DB2-BD59-A6C34878D82A}">
                    <a16:rowId xmlns:a16="http://schemas.microsoft.com/office/drawing/2014/main" val="2619849273"/>
                  </a:ext>
                </a:extLst>
              </a:tr>
              <a:tr h="370840">
                <a:tc>
                  <a:txBody>
                    <a:bodyPr/>
                    <a:lstStyle/>
                    <a:p>
                      <a:r>
                        <a:rPr lang="en-US" dirty="0"/>
                        <a:t>Insecure form submission</a:t>
                      </a:r>
                    </a:p>
                  </a:txBody>
                  <a:tcPr/>
                </a:tc>
                <a:tc>
                  <a:txBody>
                    <a:bodyPr/>
                    <a:lstStyle/>
                    <a:p>
                      <a:r>
                        <a:rPr lang="en-US" dirty="0"/>
                        <a:t>65%</a:t>
                      </a:r>
                    </a:p>
                  </a:txBody>
                  <a:tcPr/>
                </a:tc>
                <a:tc>
                  <a:txBody>
                    <a:bodyPr/>
                    <a:lstStyle/>
                    <a:p>
                      <a:r>
                        <a:rPr lang="en-US" dirty="0"/>
                        <a:t>45%</a:t>
                      </a:r>
                    </a:p>
                  </a:txBody>
                  <a:tcPr/>
                </a:tc>
                <a:tc>
                  <a:txBody>
                    <a:bodyPr/>
                    <a:lstStyle/>
                    <a:p>
                      <a:r>
                        <a:rPr lang="en-US" dirty="0"/>
                        <a:t>35%</a:t>
                      </a:r>
                    </a:p>
                  </a:txBody>
                  <a:tcPr/>
                </a:tc>
                <a:tc>
                  <a:txBody>
                    <a:bodyPr/>
                    <a:lstStyle/>
                    <a:p>
                      <a:r>
                        <a:rPr lang="en-US" dirty="0"/>
                        <a:t>20%</a:t>
                      </a:r>
                    </a:p>
                  </a:txBody>
                  <a:tcPr/>
                </a:tc>
                <a:extLst>
                  <a:ext uri="{0D108BD9-81ED-4DB2-BD59-A6C34878D82A}">
                    <a16:rowId xmlns:a16="http://schemas.microsoft.com/office/drawing/2014/main" val="3868880575"/>
                  </a:ext>
                </a:extLst>
              </a:tr>
              <a:tr h="370840">
                <a:tc>
                  <a:txBody>
                    <a:bodyPr/>
                    <a:lstStyle/>
                    <a:p>
                      <a:r>
                        <a:rPr lang="en-US" dirty="0"/>
                        <a:t>Self-signed certificate</a:t>
                      </a:r>
                    </a:p>
                  </a:txBody>
                  <a:tcPr/>
                </a:tc>
                <a:tc>
                  <a:txBody>
                    <a:bodyPr/>
                    <a:lstStyle/>
                    <a:p>
                      <a:r>
                        <a:rPr lang="en-US" dirty="0"/>
                        <a:t>42%</a:t>
                      </a:r>
                    </a:p>
                  </a:txBody>
                  <a:tcPr/>
                </a:tc>
                <a:tc>
                  <a:txBody>
                    <a:bodyPr/>
                    <a:lstStyle/>
                    <a:p>
                      <a:r>
                        <a:rPr lang="en-US" dirty="0"/>
                        <a:t>32%</a:t>
                      </a:r>
                    </a:p>
                  </a:txBody>
                  <a:tcPr/>
                </a:tc>
                <a:tc>
                  <a:txBody>
                    <a:bodyPr/>
                    <a:lstStyle/>
                    <a:p>
                      <a:r>
                        <a:rPr lang="en-US" dirty="0"/>
                        <a:t>26%</a:t>
                      </a:r>
                    </a:p>
                  </a:txBody>
                  <a:tcPr/>
                </a:tc>
                <a:tc>
                  <a:txBody>
                    <a:bodyPr/>
                    <a:lstStyle/>
                    <a:p>
                      <a:r>
                        <a:rPr lang="en-US" dirty="0"/>
                        <a:t>42%</a:t>
                      </a:r>
                    </a:p>
                  </a:txBody>
                  <a:tcPr/>
                </a:tc>
                <a:extLst>
                  <a:ext uri="{0D108BD9-81ED-4DB2-BD59-A6C34878D82A}">
                    <a16:rowId xmlns:a16="http://schemas.microsoft.com/office/drawing/2014/main" val="2654634648"/>
                  </a:ext>
                </a:extLst>
              </a:tr>
              <a:tr h="370840">
                <a:tc>
                  <a:txBody>
                    <a:bodyPr/>
                    <a:lstStyle/>
                    <a:p>
                      <a:r>
                        <a:rPr lang="en-US" dirty="0"/>
                        <a:t>Entering secure site</a:t>
                      </a:r>
                    </a:p>
                  </a:txBody>
                  <a:tcPr/>
                </a:tc>
                <a:tc>
                  <a:txBody>
                    <a:bodyPr/>
                    <a:lstStyle/>
                    <a:p>
                      <a:r>
                        <a:rPr lang="en-US" dirty="0"/>
                        <a:t>38%</a:t>
                      </a:r>
                    </a:p>
                  </a:txBody>
                  <a:tcPr/>
                </a:tc>
                <a:tc>
                  <a:txBody>
                    <a:bodyPr/>
                    <a:lstStyle/>
                    <a:p>
                      <a:r>
                        <a:rPr lang="en-US" dirty="0"/>
                        <a:t>82%</a:t>
                      </a:r>
                    </a:p>
                  </a:txBody>
                  <a:tcPr/>
                </a:tc>
                <a:tc>
                  <a:txBody>
                    <a:bodyPr/>
                    <a:lstStyle/>
                    <a:p>
                      <a:r>
                        <a:rPr lang="en-US" dirty="0"/>
                        <a:t>0%</a:t>
                      </a:r>
                    </a:p>
                  </a:txBody>
                  <a:tcPr/>
                </a:tc>
                <a:tc>
                  <a:txBody>
                    <a:bodyPr/>
                    <a:lstStyle/>
                    <a:p>
                      <a:r>
                        <a:rPr lang="en-US" dirty="0"/>
                        <a:t>18%</a:t>
                      </a:r>
                    </a:p>
                  </a:txBody>
                  <a:tcPr/>
                </a:tc>
                <a:extLst>
                  <a:ext uri="{0D108BD9-81ED-4DB2-BD59-A6C34878D82A}">
                    <a16:rowId xmlns:a16="http://schemas.microsoft.com/office/drawing/2014/main" val="4230050716"/>
                  </a:ext>
                </a:extLst>
              </a:tr>
            </a:tbl>
          </a:graphicData>
        </a:graphic>
      </p:graphicFrame>
      <p:sp>
        <p:nvSpPr>
          <p:cNvPr id="5" name="Content Placeholder 2">
            <a:extLst>
              <a:ext uri="{FF2B5EF4-FFF2-40B4-BE49-F238E27FC236}">
                <a16:creationId xmlns:a16="http://schemas.microsoft.com/office/drawing/2014/main" id="{9DC7913C-25AE-4727-BFC9-B6F739BF1D4A}"/>
              </a:ext>
            </a:extLst>
          </p:cNvPr>
          <p:cNvSpPr txBox="1">
            <a:spLocks/>
          </p:cNvSpPr>
          <p:nvPr/>
        </p:nvSpPr>
        <p:spPr>
          <a:xfrm>
            <a:off x="838200" y="4276299"/>
            <a:ext cx="10515600" cy="24565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Overall, people tend to ignore warnings</a:t>
            </a:r>
          </a:p>
          <a:p>
            <a:pPr marL="0" indent="0">
              <a:buNone/>
            </a:pPr>
            <a:r>
              <a:rPr lang="en-US" dirty="0"/>
              <a:t>Participants were often inured</a:t>
            </a:r>
          </a:p>
          <a:p>
            <a:pPr lvl="1"/>
            <a:r>
              <a:rPr lang="en-US" dirty="0"/>
              <a:t>“I get these warnings on my school website, so I just ignore them”</a:t>
            </a:r>
          </a:p>
          <a:p>
            <a:pPr marL="0" indent="0">
              <a:buNone/>
            </a:pPr>
            <a:r>
              <a:rPr lang="en-US" dirty="0"/>
              <a:t>“Entering secure site” sometimes made people more suspicious!</a:t>
            </a:r>
          </a:p>
          <a:p>
            <a:pPr lvl="1"/>
            <a:r>
              <a:rPr lang="en-US" dirty="0"/>
              <a:t>The paradox of security</a:t>
            </a:r>
          </a:p>
        </p:txBody>
      </p:sp>
    </p:spTree>
    <p:extLst>
      <p:ext uri="{BB962C8B-B14F-4D97-AF65-F5344CB8AC3E}">
        <p14:creationId xmlns:p14="http://schemas.microsoft.com/office/powerpoint/2010/main" val="38018197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83389-742A-4C98-A8BB-13991DDA9D1B}"/>
              </a:ext>
            </a:extLst>
          </p:cNvPr>
          <p:cNvSpPr>
            <a:spLocks noGrp="1"/>
          </p:cNvSpPr>
          <p:nvPr>
            <p:ph type="title"/>
          </p:nvPr>
        </p:nvSpPr>
        <p:spPr/>
        <p:txBody>
          <a:bodyPr/>
          <a:lstStyle/>
          <a:p>
            <a:r>
              <a:rPr lang="en-US" dirty="0"/>
              <a:t>“Why Phishing Works”</a:t>
            </a:r>
          </a:p>
        </p:txBody>
      </p:sp>
      <p:sp>
        <p:nvSpPr>
          <p:cNvPr id="3" name="Content Placeholder 2">
            <a:extLst>
              <a:ext uri="{FF2B5EF4-FFF2-40B4-BE49-F238E27FC236}">
                <a16:creationId xmlns:a16="http://schemas.microsoft.com/office/drawing/2014/main" id="{52DC14AA-FEE7-4D40-BCAE-51FEEDD57D63}"/>
              </a:ext>
            </a:extLst>
          </p:cNvPr>
          <p:cNvSpPr>
            <a:spLocks noGrp="1"/>
          </p:cNvSpPr>
          <p:nvPr>
            <p:ph idx="1"/>
          </p:nvPr>
        </p:nvSpPr>
        <p:spPr/>
        <p:txBody>
          <a:bodyPr/>
          <a:lstStyle/>
          <a:p>
            <a:r>
              <a:rPr lang="en-US" dirty="0"/>
              <a:t>Rachna </a:t>
            </a:r>
            <a:r>
              <a:rPr lang="en-US" dirty="0" err="1"/>
              <a:t>Dhamija</a:t>
            </a:r>
            <a:r>
              <a:rPr lang="en-US" dirty="0"/>
              <a:t>, J. D. </a:t>
            </a:r>
            <a:r>
              <a:rPr lang="en-US" dirty="0" err="1"/>
              <a:t>Tygar</a:t>
            </a:r>
            <a:r>
              <a:rPr lang="en-US" dirty="0"/>
              <a:t>, Marti Hearst</a:t>
            </a:r>
          </a:p>
          <a:p>
            <a:r>
              <a:rPr lang="en-US" dirty="0"/>
              <a:t>2006</a:t>
            </a:r>
          </a:p>
          <a:p>
            <a:r>
              <a:rPr lang="en-US" dirty="0"/>
              <a:t>Similar study: showed 20 websites to 22 participants, asked them to identify phishing sites and explain why they thought so</a:t>
            </a:r>
          </a:p>
        </p:txBody>
      </p:sp>
    </p:spTree>
    <p:extLst>
      <p:ext uri="{BB962C8B-B14F-4D97-AF65-F5344CB8AC3E}">
        <p14:creationId xmlns:p14="http://schemas.microsoft.com/office/powerpoint/2010/main" val="39998017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FDBB5-6B60-4058-A4D8-7E2B50AAC356}"/>
              </a:ext>
            </a:extLst>
          </p:cNvPr>
          <p:cNvSpPr>
            <a:spLocks noGrp="1"/>
          </p:cNvSpPr>
          <p:nvPr>
            <p:ph type="title"/>
          </p:nvPr>
        </p:nvSpPr>
        <p:spPr/>
        <p:txBody>
          <a:bodyPr/>
          <a:lstStyle/>
          <a:p>
            <a:r>
              <a:rPr lang="en-US" dirty="0"/>
              <a:t>Methodology</a:t>
            </a:r>
          </a:p>
        </p:txBody>
      </p:sp>
      <p:sp>
        <p:nvSpPr>
          <p:cNvPr id="3" name="Content Placeholder 2">
            <a:extLst>
              <a:ext uri="{FF2B5EF4-FFF2-40B4-BE49-F238E27FC236}">
                <a16:creationId xmlns:a16="http://schemas.microsoft.com/office/drawing/2014/main" id="{927A6C2F-EDEB-4CD7-ABCB-AB22B08856A5}"/>
              </a:ext>
            </a:extLst>
          </p:cNvPr>
          <p:cNvSpPr>
            <a:spLocks noGrp="1"/>
          </p:cNvSpPr>
          <p:nvPr>
            <p:ph idx="1"/>
          </p:nvPr>
        </p:nvSpPr>
        <p:spPr/>
        <p:txBody>
          <a:bodyPr/>
          <a:lstStyle/>
          <a:p>
            <a:r>
              <a:rPr lang="en-US" dirty="0"/>
              <a:t>20 websites, first 19 in random order</a:t>
            </a:r>
          </a:p>
          <a:p>
            <a:pPr lvl="1"/>
            <a:r>
              <a:rPr lang="en-US" dirty="0"/>
              <a:t>7 legit</a:t>
            </a:r>
          </a:p>
          <a:p>
            <a:pPr lvl="1"/>
            <a:r>
              <a:rPr lang="en-US" dirty="0"/>
              <a:t>9 representative, real phishing sites</a:t>
            </a:r>
          </a:p>
          <a:p>
            <a:pPr lvl="1"/>
            <a:r>
              <a:rPr lang="en-US" dirty="0"/>
              <a:t>3 phishing sites crafted by the researchers</a:t>
            </a:r>
          </a:p>
          <a:p>
            <a:pPr lvl="1"/>
            <a:r>
              <a:rPr lang="en-US" dirty="0"/>
              <a:t>Final site: self-signed SSL certificate</a:t>
            </a:r>
          </a:p>
          <a:p>
            <a:r>
              <a:rPr lang="en-US" dirty="0"/>
              <a:t>All websites were fully functional</a:t>
            </a:r>
          </a:p>
        </p:txBody>
      </p:sp>
    </p:spTree>
    <p:extLst>
      <p:ext uri="{BB962C8B-B14F-4D97-AF65-F5344CB8AC3E}">
        <p14:creationId xmlns:p14="http://schemas.microsoft.com/office/powerpoint/2010/main" val="15090080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AD388-876B-4199-996F-BB1DE4CF8900}"/>
              </a:ext>
            </a:extLst>
          </p:cNvPr>
          <p:cNvSpPr>
            <a:spLocks noGrp="1"/>
          </p:cNvSpPr>
          <p:nvPr>
            <p:ph type="title"/>
          </p:nvPr>
        </p:nvSpPr>
        <p:spPr/>
        <p:txBody>
          <a:bodyPr/>
          <a:lstStyle/>
          <a:p>
            <a:r>
              <a:rPr lang="en-US" dirty="0"/>
              <a:t>Participants and Overall Results</a:t>
            </a:r>
          </a:p>
        </p:txBody>
      </p:sp>
      <p:sp>
        <p:nvSpPr>
          <p:cNvPr id="3" name="Content Placeholder 2">
            <a:extLst>
              <a:ext uri="{FF2B5EF4-FFF2-40B4-BE49-F238E27FC236}">
                <a16:creationId xmlns:a16="http://schemas.microsoft.com/office/drawing/2014/main" id="{7E67980D-A2AF-4160-B180-D1FC20F5139B}"/>
              </a:ext>
            </a:extLst>
          </p:cNvPr>
          <p:cNvSpPr>
            <a:spLocks noGrp="1"/>
          </p:cNvSpPr>
          <p:nvPr>
            <p:ph idx="1"/>
          </p:nvPr>
        </p:nvSpPr>
        <p:spPr/>
        <p:txBody>
          <a:bodyPr/>
          <a:lstStyle/>
          <a:p>
            <a:r>
              <a:rPr lang="en-US" dirty="0"/>
              <a:t>22 participants</a:t>
            </a:r>
          </a:p>
          <a:p>
            <a:pPr lvl="1"/>
            <a:r>
              <a:rPr lang="en-US" dirty="0"/>
              <a:t>45.5% female</a:t>
            </a:r>
          </a:p>
          <a:p>
            <a:pPr lvl="1"/>
            <a:r>
              <a:rPr lang="en-US" dirty="0"/>
              <a:t>Age 18—56 (mean 30)</a:t>
            </a:r>
          </a:p>
          <a:p>
            <a:pPr lvl="1"/>
            <a:r>
              <a:rPr lang="en-US" dirty="0"/>
              <a:t>73% had a bachelors degree</a:t>
            </a:r>
          </a:p>
          <a:p>
            <a:pPr lvl="1"/>
            <a:r>
              <a:rPr lang="en-US" dirty="0"/>
              <a:t>50% used Internet Explorer (remember, its 2006)</a:t>
            </a:r>
          </a:p>
          <a:p>
            <a:r>
              <a:rPr lang="en-US" dirty="0"/>
              <a:t>Results: correct identifications ranged from 6—18 (out of 19)</a:t>
            </a:r>
          </a:p>
          <a:p>
            <a:pPr lvl="1"/>
            <a:r>
              <a:rPr lang="en-US" dirty="0"/>
              <a:t>No correlation with sex, age, education level, hours of computer experience, or browser choice</a:t>
            </a:r>
          </a:p>
        </p:txBody>
      </p:sp>
    </p:spTree>
    <p:extLst>
      <p:ext uri="{BB962C8B-B14F-4D97-AF65-F5344CB8AC3E}">
        <p14:creationId xmlns:p14="http://schemas.microsoft.com/office/powerpoint/2010/main" val="2036219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027A4F-D2BD-4ED0-972F-17A5BABA47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3980" y="107132"/>
            <a:ext cx="8944040" cy="6643736"/>
          </a:xfrm>
          <a:prstGeom prst="rect">
            <a:avLst/>
          </a:prstGeom>
        </p:spPr>
      </p:pic>
      <p:sp>
        <p:nvSpPr>
          <p:cNvPr id="7" name="Speech Bubble: Rectangle 6">
            <a:extLst>
              <a:ext uri="{FF2B5EF4-FFF2-40B4-BE49-F238E27FC236}">
                <a16:creationId xmlns:a16="http://schemas.microsoft.com/office/drawing/2014/main" id="{7C991A05-1617-41DF-9BCC-2577740E1688}"/>
              </a:ext>
            </a:extLst>
          </p:cNvPr>
          <p:cNvSpPr/>
          <p:nvPr/>
        </p:nvSpPr>
        <p:spPr>
          <a:xfrm>
            <a:off x="5586484" y="909851"/>
            <a:ext cx="2083558" cy="491319"/>
          </a:xfrm>
          <a:prstGeom prst="wedgeRectCallout">
            <a:avLst>
              <a:gd name="adj1" fmla="val -33769"/>
              <a:gd name="adj2" fmla="val -1369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r>
              <a:rPr lang="en-US" dirty="0" err="1"/>
              <a:t>vv</a:t>
            </a:r>
            <a:r>
              <a:rPr lang="en-US" dirty="0"/>
              <a:t>” instead of “w”</a:t>
            </a:r>
          </a:p>
        </p:txBody>
      </p:sp>
    </p:spTree>
    <p:extLst>
      <p:ext uri="{BB962C8B-B14F-4D97-AF65-F5344CB8AC3E}">
        <p14:creationId xmlns:p14="http://schemas.microsoft.com/office/powerpoint/2010/main" val="48132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2EF3D-5799-4D88-941B-4FFC4E88571C}"/>
              </a:ext>
            </a:extLst>
          </p:cNvPr>
          <p:cNvSpPr>
            <a:spLocks noGrp="1"/>
          </p:cNvSpPr>
          <p:nvPr>
            <p:ph type="title"/>
          </p:nvPr>
        </p:nvSpPr>
        <p:spPr/>
        <p:txBody>
          <a:bodyPr/>
          <a:lstStyle/>
          <a:p>
            <a:r>
              <a:rPr lang="en-US" dirty="0"/>
              <a:t>Identification Strategies</a:t>
            </a:r>
          </a:p>
        </p:txBody>
      </p:sp>
      <p:graphicFrame>
        <p:nvGraphicFramePr>
          <p:cNvPr id="4" name="Content Placeholder 3">
            <a:extLst>
              <a:ext uri="{FF2B5EF4-FFF2-40B4-BE49-F238E27FC236}">
                <a16:creationId xmlns:a16="http://schemas.microsoft.com/office/drawing/2014/main" id="{83D424E1-C927-4BAE-91B0-F7CCE6D84E16}"/>
              </a:ext>
            </a:extLst>
          </p:cNvPr>
          <p:cNvGraphicFramePr>
            <a:graphicFrameLocks noGrp="1"/>
          </p:cNvGraphicFramePr>
          <p:nvPr>
            <p:ph idx="1"/>
            <p:extLst>
              <p:ext uri="{D42A27DB-BD31-4B8C-83A1-F6EECF244321}">
                <p14:modId xmlns:p14="http://schemas.microsoft.com/office/powerpoint/2010/main" val="1405216954"/>
              </p:ext>
            </p:extLst>
          </p:nvPr>
        </p:nvGraphicFramePr>
        <p:xfrm>
          <a:off x="2767083" y="1752837"/>
          <a:ext cx="6731758" cy="2225040"/>
        </p:xfrm>
        <a:graphic>
          <a:graphicData uri="http://schemas.openxmlformats.org/drawingml/2006/table">
            <a:tbl>
              <a:tblPr firstRow="1" bandRow="1">
                <a:tableStyleId>{5C22544A-7EE6-4342-B048-85BDC9FD1C3A}</a:tableStyleId>
              </a:tblPr>
              <a:tblGrid>
                <a:gridCol w="2874346">
                  <a:extLst>
                    <a:ext uri="{9D8B030D-6E8A-4147-A177-3AD203B41FA5}">
                      <a16:colId xmlns:a16="http://schemas.microsoft.com/office/drawing/2014/main" val="3255640968"/>
                    </a:ext>
                  </a:extLst>
                </a:gridCol>
                <a:gridCol w="1756884">
                  <a:extLst>
                    <a:ext uri="{9D8B030D-6E8A-4147-A177-3AD203B41FA5}">
                      <a16:colId xmlns:a16="http://schemas.microsoft.com/office/drawing/2014/main" val="2064025529"/>
                    </a:ext>
                  </a:extLst>
                </a:gridCol>
                <a:gridCol w="2100528">
                  <a:extLst>
                    <a:ext uri="{9D8B030D-6E8A-4147-A177-3AD203B41FA5}">
                      <a16:colId xmlns:a16="http://schemas.microsoft.com/office/drawing/2014/main" val="233952985"/>
                    </a:ext>
                  </a:extLst>
                </a:gridCol>
              </a:tblGrid>
              <a:tr h="370840">
                <a:tc>
                  <a:txBody>
                    <a:bodyPr/>
                    <a:lstStyle/>
                    <a:p>
                      <a:r>
                        <a:rPr lang="en-US" dirty="0"/>
                        <a:t>Strategy</a:t>
                      </a:r>
                    </a:p>
                  </a:txBody>
                  <a:tcPr/>
                </a:tc>
                <a:tc>
                  <a:txBody>
                    <a:bodyPr/>
                    <a:lstStyle/>
                    <a:p>
                      <a:r>
                        <a:rPr lang="en-US" dirty="0"/>
                        <a:t># of Participants</a:t>
                      </a:r>
                    </a:p>
                  </a:txBody>
                  <a:tcPr/>
                </a:tc>
                <a:tc>
                  <a:txBody>
                    <a:bodyPr/>
                    <a:lstStyle/>
                    <a:p>
                      <a:r>
                        <a:rPr lang="en-US" dirty="0"/>
                        <a:t>Correct Judgements</a:t>
                      </a:r>
                    </a:p>
                  </a:txBody>
                  <a:tcPr/>
                </a:tc>
                <a:extLst>
                  <a:ext uri="{0D108BD9-81ED-4DB2-BD59-A6C34878D82A}">
                    <a16:rowId xmlns:a16="http://schemas.microsoft.com/office/drawing/2014/main" val="2087757818"/>
                  </a:ext>
                </a:extLst>
              </a:tr>
              <a:tr h="370840">
                <a:tc>
                  <a:txBody>
                    <a:bodyPr/>
                    <a:lstStyle/>
                    <a:p>
                      <a:r>
                        <a:rPr lang="en-US" dirty="0"/>
                        <a:t>Website content only</a:t>
                      </a:r>
                    </a:p>
                  </a:txBody>
                  <a:tcPr/>
                </a:tc>
                <a:tc>
                  <a:txBody>
                    <a:bodyPr/>
                    <a:lstStyle/>
                    <a:p>
                      <a:r>
                        <a:rPr lang="en-US" dirty="0"/>
                        <a:t>5</a:t>
                      </a:r>
                    </a:p>
                  </a:txBody>
                  <a:tcPr/>
                </a:tc>
                <a:tc>
                  <a:txBody>
                    <a:bodyPr/>
                    <a:lstStyle/>
                    <a:p>
                      <a:r>
                        <a:rPr lang="en-US" dirty="0"/>
                        <a:t>6—9</a:t>
                      </a:r>
                    </a:p>
                  </a:txBody>
                  <a:tcPr/>
                </a:tc>
                <a:extLst>
                  <a:ext uri="{0D108BD9-81ED-4DB2-BD59-A6C34878D82A}">
                    <a16:rowId xmlns:a16="http://schemas.microsoft.com/office/drawing/2014/main" val="1756599566"/>
                  </a:ext>
                </a:extLst>
              </a:tr>
              <a:tr h="370840">
                <a:tc>
                  <a:txBody>
                    <a:bodyPr/>
                    <a:lstStyle/>
                    <a:p>
                      <a:r>
                        <a:rPr lang="en-US" dirty="0"/>
                        <a:t>+ Domain name</a:t>
                      </a:r>
                    </a:p>
                  </a:txBody>
                  <a:tcPr/>
                </a:tc>
                <a:tc>
                  <a:txBody>
                    <a:bodyPr/>
                    <a:lstStyle/>
                    <a:p>
                      <a:r>
                        <a:rPr lang="en-US" dirty="0"/>
                        <a:t>8</a:t>
                      </a:r>
                    </a:p>
                  </a:txBody>
                  <a:tcPr/>
                </a:tc>
                <a:tc>
                  <a:txBody>
                    <a:bodyPr/>
                    <a:lstStyle/>
                    <a:p>
                      <a:r>
                        <a:rPr lang="en-US" dirty="0"/>
                        <a:t>10—13</a:t>
                      </a:r>
                    </a:p>
                  </a:txBody>
                  <a:tcPr/>
                </a:tc>
                <a:extLst>
                  <a:ext uri="{0D108BD9-81ED-4DB2-BD59-A6C34878D82A}">
                    <a16:rowId xmlns:a16="http://schemas.microsoft.com/office/drawing/2014/main" val="1479647526"/>
                  </a:ext>
                </a:extLst>
              </a:tr>
              <a:tr h="370840">
                <a:tc>
                  <a:txBody>
                    <a:bodyPr/>
                    <a:lstStyle/>
                    <a:p>
                      <a:r>
                        <a:rPr lang="en-US" dirty="0"/>
                        <a:t>+ HTTPS</a:t>
                      </a:r>
                    </a:p>
                  </a:txBody>
                  <a:tcPr/>
                </a:tc>
                <a:tc>
                  <a:txBody>
                    <a:bodyPr/>
                    <a:lstStyle/>
                    <a:p>
                      <a:r>
                        <a:rPr lang="en-US" dirty="0"/>
                        <a:t>2</a:t>
                      </a:r>
                    </a:p>
                  </a:txBody>
                  <a:tcPr/>
                </a:tc>
                <a:tc>
                  <a:txBody>
                    <a:bodyPr/>
                    <a:lstStyle/>
                    <a:p>
                      <a:r>
                        <a:rPr lang="en-US" dirty="0"/>
                        <a:t>8—16</a:t>
                      </a:r>
                    </a:p>
                  </a:txBody>
                  <a:tcPr/>
                </a:tc>
                <a:extLst>
                  <a:ext uri="{0D108BD9-81ED-4DB2-BD59-A6C34878D82A}">
                    <a16:rowId xmlns:a16="http://schemas.microsoft.com/office/drawing/2014/main" val="2754771176"/>
                  </a:ext>
                </a:extLst>
              </a:tr>
              <a:tr h="370840">
                <a:tc>
                  <a:txBody>
                    <a:bodyPr/>
                    <a:lstStyle/>
                    <a:p>
                      <a:r>
                        <a:rPr lang="en-US" dirty="0"/>
                        <a:t>+ Padlock icon</a:t>
                      </a:r>
                    </a:p>
                  </a:txBody>
                  <a:tcPr/>
                </a:tc>
                <a:tc>
                  <a:txBody>
                    <a:bodyPr/>
                    <a:lstStyle/>
                    <a:p>
                      <a:r>
                        <a:rPr lang="en-US" dirty="0"/>
                        <a:t>5</a:t>
                      </a:r>
                    </a:p>
                  </a:txBody>
                  <a:tcPr/>
                </a:tc>
                <a:tc>
                  <a:txBody>
                    <a:bodyPr/>
                    <a:lstStyle/>
                    <a:p>
                      <a:r>
                        <a:rPr lang="en-US" dirty="0"/>
                        <a:t>12—17</a:t>
                      </a:r>
                    </a:p>
                  </a:txBody>
                  <a:tcPr/>
                </a:tc>
                <a:extLst>
                  <a:ext uri="{0D108BD9-81ED-4DB2-BD59-A6C34878D82A}">
                    <a16:rowId xmlns:a16="http://schemas.microsoft.com/office/drawing/2014/main" val="3339358532"/>
                  </a:ext>
                </a:extLst>
              </a:tr>
              <a:tr h="370840">
                <a:tc>
                  <a:txBody>
                    <a:bodyPr/>
                    <a:lstStyle/>
                    <a:p>
                      <a:r>
                        <a:rPr lang="en-US" dirty="0"/>
                        <a:t>+ Checked the certificate</a:t>
                      </a:r>
                    </a:p>
                  </a:txBody>
                  <a:tcPr/>
                </a:tc>
                <a:tc>
                  <a:txBody>
                    <a:bodyPr/>
                    <a:lstStyle/>
                    <a:p>
                      <a:r>
                        <a:rPr lang="en-US" dirty="0"/>
                        <a:t>2</a:t>
                      </a:r>
                    </a:p>
                  </a:txBody>
                  <a:tcPr/>
                </a:tc>
                <a:tc>
                  <a:txBody>
                    <a:bodyPr/>
                    <a:lstStyle/>
                    <a:p>
                      <a:r>
                        <a:rPr lang="en-US" dirty="0"/>
                        <a:t>10—18</a:t>
                      </a:r>
                    </a:p>
                  </a:txBody>
                  <a:tcPr/>
                </a:tc>
                <a:extLst>
                  <a:ext uri="{0D108BD9-81ED-4DB2-BD59-A6C34878D82A}">
                    <a16:rowId xmlns:a16="http://schemas.microsoft.com/office/drawing/2014/main" val="2857781032"/>
                  </a:ext>
                </a:extLst>
              </a:tr>
            </a:tbl>
          </a:graphicData>
        </a:graphic>
      </p:graphicFrame>
    </p:spTree>
    <p:extLst>
      <p:ext uri="{BB962C8B-B14F-4D97-AF65-F5344CB8AC3E}">
        <p14:creationId xmlns:p14="http://schemas.microsoft.com/office/powerpoint/2010/main" val="24465852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EF8F6-C1AA-45CC-8EC4-8C14A3162DFD}"/>
              </a:ext>
            </a:extLst>
          </p:cNvPr>
          <p:cNvSpPr>
            <a:spLocks noGrp="1"/>
          </p:cNvSpPr>
          <p:nvPr>
            <p:ph type="title"/>
          </p:nvPr>
        </p:nvSpPr>
        <p:spPr/>
        <p:txBody>
          <a:bodyPr/>
          <a:lstStyle/>
          <a:p>
            <a:r>
              <a:rPr lang="en-US" dirty="0"/>
              <a:t>“Social Phishing”</a:t>
            </a:r>
          </a:p>
        </p:txBody>
      </p:sp>
      <p:sp>
        <p:nvSpPr>
          <p:cNvPr id="3" name="Content Placeholder 2">
            <a:extLst>
              <a:ext uri="{FF2B5EF4-FFF2-40B4-BE49-F238E27FC236}">
                <a16:creationId xmlns:a16="http://schemas.microsoft.com/office/drawing/2014/main" id="{7D5A4C75-AC2D-4D52-B5FD-1F00451F74EE}"/>
              </a:ext>
            </a:extLst>
          </p:cNvPr>
          <p:cNvSpPr>
            <a:spLocks noGrp="1"/>
          </p:cNvSpPr>
          <p:nvPr>
            <p:ph idx="1"/>
          </p:nvPr>
        </p:nvSpPr>
        <p:spPr/>
        <p:txBody>
          <a:bodyPr/>
          <a:lstStyle/>
          <a:p>
            <a:pPr marL="0" indent="0">
              <a:buNone/>
            </a:pPr>
            <a:r>
              <a:rPr lang="en-US" dirty="0"/>
              <a:t>Problem: the prior study was conducted in a lab</a:t>
            </a:r>
          </a:p>
          <a:p>
            <a:pPr lvl="1"/>
            <a:r>
              <a:rPr lang="en-US" dirty="0"/>
              <a:t>Subjects knew they were participating in an experiment</a:t>
            </a:r>
          </a:p>
          <a:p>
            <a:pPr lvl="1"/>
            <a:r>
              <a:rPr lang="en-US" dirty="0"/>
              <a:t>May impact </a:t>
            </a:r>
            <a:r>
              <a:rPr lang="en-US" dirty="0">
                <a:solidFill>
                  <a:schemeClr val="accent1"/>
                </a:solidFill>
              </a:rPr>
              <a:t>ecological validity </a:t>
            </a:r>
            <a:r>
              <a:rPr lang="en-US" dirty="0"/>
              <a:t>of results</a:t>
            </a:r>
          </a:p>
          <a:p>
            <a:pPr lvl="2"/>
            <a:r>
              <a:rPr lang="en-US" dirty="0"/>
              <a:t>i.e. would people have behaved differently under real-world circumstances?</a:t>
            </a:r>
          </a:p>
          <a:p>
            <a:pPr marL="0" indent="0">
              <a:buNone/>
            </a:pPr>
            <a:r>
              <a:rPr lang="en-US" dirty="0"/>
              <a:t>Tom </a:t>
            </a:r>
            <a:r>
              <a:rPr lang="en-US" dirty="0" err="1"/>
              <a:t>Jagatic</a:t>
            </a:r>
            <a:r>
              <a:rPr lang="en-US" dirty="0"/>
              <a:t>, Nathaniel Johnson, Markus Jakobsson, and Filippo </a:t>
            </a:r>
            <a:r>
              <a:rPr lang="en-US" dirty="0" err="1"/>
              <a:t>Menczer</a:t>
            </a:r>
            <a:r>
              <a:rPr lang="en-US" dirty="0"/>
              <a:t>, 2005</a:t>
            </a:r>
          </a:p>
          <a:p>
            <a:pPr lvl="1"/>
            <a:r>
              <a:rPr lang="en-US" dirty="0"/>
              <a:t>Sent actual phishing emails to 581 Indiana University undergrads</a:t>
            </a:r>
          </a:p>
          <a:p>
            <a:pPr lvl="1"/>
            <a:r>
              <a:rPr lang="en-US" dirty="0"/>
              <a:t>Deception study – students were unaware of the experiment</a:t>
            </a:r>
          </a:p>
          <a:p>
            <a:pPr marL="0" indent="0">
              <a:buNone/>
            </a:pPr>
            <a:r>
              <a:rPr lang="en-US" b="1" dirty="0"/>
              <a:t>Hugely controversial study</a:t>
            </a:r>
          </a:p>
        </p:txBody>
      </p:sp>
    </p:spTree>
    <p:extLst>
      <p:ext uri="{BB962C8B-B14F-4D97-AF65-F5344CB8AC3E}">
        <p14:creationId xmlns:p14="http://schemas.microsoft.com/office/powerpoint/2010/main" val="41515929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B8ECC-B293-48BB-8E1D-DD76218D3DEC}"/>
              </a:ext>
            </a:extLst>
          </p:cNvPr>
          <p:cNvSpPr>
            <a:spLocks noGrp="1"/>
          </p:cNvSpPr>
          <p:nvPr>
            <p:ph type="title"/>
          </p:nvPr>
        </p:nvSpPr>
        <p:spPr/>
        <p:txBody>
          <a:bodyPr/>
          <a:lstStyle/>
          <a:p>
            <a:r>
              <a:rPr lang="en-US" dirty="0"/>
              <a:t>Methodology</a:t>
            </a:r>
          </a:p>
        </p:txBody>
      </p:sp>
      <p:sp>
        <p:nvSpPr>
          <p:cNvPr id="3" name="Content Placeholder 2">
            <a:extLst>
              <a:ext uri="{FF2B5EF4-FFF2-40B4-BE49-F238E27FC236}">
                <a16:creationId xmlns:a16="http://schemas.microsoft.com/office/drawing/2014/main" id="{ACDB4CCE-CAB6-41C6-94DD-4A5AE80E94D0}"/>
              </a:ext>
            </a:extLst>
          </p:cNvPr>
          <p:cNvSpPr>
            <a:spLocks noGrp="1"/>
          </p:cNvSpPr>
          <p:nvPr>
            <p:ph idx="1"/>
          </p:nvPr>
        </p:nvSpPr>
        <p:spPr/>
        <p:txBody>
          <a:bodyPr/>
          <a:lstStyle/>
          <a:p>
            <a:pPr marL="0" indent="0">
              <a:buNone/>
            </a:pPr>
            <a:r>
              <a:rPr lang="en-US" dirty="0"/>
              <a:t>Students were sent a typical phishing email</a:t>
            </a:r>
          </a:p>
          <a:p>
            <a:pPr lvl="1"/>
            <a:r>
              <a:rPr lang="en-US" dirty="0"/>
              <a:t>“Hey, check out this cool link!”</a:t>
            </a:r>
          </a:p>
          <a:p>
            <a:pPr lvl="1"/>
            <a:r>
              <a:rPr lang="en-US" dirty="0"/>
              <a:t>Link appeared to point to a university website</a:t>
            </a:r>
          </a:p>
          <a:p>
            <a:pPr lvl="1"/>
            <a:r>
              <a:rPr lang="en-US" dirty="0"/>
              <a:t>Actual URL was </a:t>
            </a:r>
            <a:r>
              <a:rPr lang="en-US" dirty="0">
                <a:hlinkClick r:id="rId2"/>
              </a:rPr>
              <a:t>www.whuffo.com</a:t>
            </a:r>
            <a:endParaRPr lang="en-US" dirty="0"/>
          </a:p>
          <a:p>
            <a:pPr lvl="1"/>
            <a:r>
              <a:rPr lang="en-US" dirty="0"/>
              <a:t>Site asked user to input their university username and password</a:t>
            </a:r>
          </a:p>
          <a:p>
            <a:pPr lvl="1"/>
            <a:r>
              <a:rPr lang="en-US" dirty="0"/>
              <a:t>Credentials were checked against the actual university system</a:t>
            </a:r>
          </a:p>
          <a:p>
            <a:pPr marL="0" indent="0">
              <a:buNone/>
            </a:pPr>
            <a:r>
              <a:rPr lang="en-US" dirty="0"/>
              <a:t>Tested two treatments for email origin</a:t>
            </a:r>
          </a:p>
          <a:p>
            <a:pPr marL="914400" lvl="1" indent="-457200">
              <a:buFont typeface="+mj-lt"/>
              <a:buAutoNum type="arabicPeriod"/>
            </a:pPr>
            <a:r>
              <a:rPr lang="en-US" dirty="0"/>
              <a:t>A generic U. of Indiana email address</a:t>
            </a:r>
          </a:p>
          <a:p>
            <a:pPr marL="914400" lvl="1" indent="-457200">
              <a:buFont typeface="+mj-lt"/>
              <a:buAutoNum type="arabicPeriod"/>
            </a:pPr>
            <a:r>
              <a:rPr lang="en-US" dirty="0"/>
              <a:t>Spoofed from an actual friend of the victim (scraped from Facebook)</a:t>
            </a:r>
          </a:p>
          <a:p>
            <a:pPr marL="914400" lvl="1" indent="-457200">
              <a:buFont typeface="+mj-lt"/>
              <a:buAutoNum type="arabicPeriod"/>
            </a:pPr>
            <a:endParaRPr lang="en-US" dirty="0"/>
          </a:p>
          <a:p>
            <a:pPr lvl="1"/>
            <a:endParaRPr lang="en-US" dirty="0"/>
          </a:p>
        </p:txBody>
      </p:sp>
    </p:spTree>
    <p:extLst>
      <p:ext uri="{BB962C8B-B14F-4D97-AF65-F5344CB8AC3E}">
        <p14:creationId xmlns:p14="http://schemas.microsoft.com/office/powerpoint/2010/main" val="215677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anim calcmode="lin" valueType="num">
                                      <p:cBhvr>
                                        <p:cTn id="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6"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anim calcmode="lin" valueType="num">
                                      <p:cBhvr>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7" end="7"/>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fade">
                                      <p:cBhvr>
                                        <p:cTn id="17" dur="500"/>
                                        <p:tgtEl>
                                          <p:spTgt spid="3">
                                            <p:txEl>
                                              <p:pRg st="8" end="8"/>
                                            </p:txEl>
                                          </p:spTgt>
                                        </p:tgtEl>
                                      </p:cBhvr>
                                    </p:animEffect>
                                    <p:anim calcmode="lin" valueType="num">
                                      <p:cBhvr>
                                        <p:cTn id="18"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836F6-19F0-451F-8D38-3A4F445D9213}"/>
              </a:ext>
            </a:extLst>
          </p:cNvPr>
          <p:cNvSpPr>
            <a:spLocks noGrp="1"/>
          </p:cNvSpPr>
          <p:nvPr>
            <p:ph type="title"/>
          </p:nvPr>
        </p:nvSpPr>
        <p:spPr/>
        <p:txBody>
          <a:bodyPr/>
          <a:lstStyle/>
          <a:p>
            <a:r>
              <a:rPr lang="en-US" dirty="0"/>
              <a:t>Results</a:t>
            </a:r>
          </a:p>
        </p:txBody>
      </p:sp>
      <p:graphicFrame>
        <p:nvGraphicFramePr>
          <p:cNvPr id="4" name="Content Placeholder 3">
            <a:extLst>
              <a:ext uri="{FF2B5EF4-FFF2-40B4-BE49-F238E27FC236}">
                <a16:creationId xmlns:a16="http://schemas.microsoft.com/office/drawing/2014/main" id="{37860F0B-C0EE-4195-8376-5F8488D0A4E7}"/>
              </a:ext>
            </a:extLst>
          </p:cNvPr>
          <p:cNvGraphicFramePr>
            <a:graphicFrameLocks noGrp="1"/>
          </p:cNvGraphicFramePr>
          <p:nvPr>
            <p:ph idx="1"/>
            <p:extLst>
              <p:ext uri="{D42A27DB-BD31-4B8C-83A1-F6EECF244321}">
                <p14:modId xmlns:p14="http://schemas.microsoft.com/office/powerpoint/2010/main" val="772056876"/>
              </p:ext>
            </p:extLst>
          </p:nvPr>
        </p:nvGraphicFramePr>
        <p:xfrm>
          <a:off x="2989428" y="1843821"/>
          <a:ext cx="6213143" cy="1112520"/>
        </p:xfrm>
        <a:graphic>
          <a:graphicData uri="http://schemas.openxmlformats.org/drawingml/2006/table">
            <a:tbl>
              <a:tblPr firstRow="1" bandRow="1">
                <a:tableStyleId>{5C22544A-7EE6-4342-B048-85BDC9FD1C3A}</a:tableStyleId>
              </a:tblPr>
              <a:tblGrid>
                <a:gridCol w="1680972">
                  <a:extLst>
                    <a:ext uri="{9D8B030D-6E8A-4147-A177-3AD203B41FA5}">
                      <a16:colId xmlns:a16="http://schemas.microsoft.com/office/drawing/2014/main" val="293299779"/>
                    </a:ext>
                  </a:extLst>
                </a:gridCol>
                <a:gridCol w="2355850">
                  <a:extLst>
                    <a:ext uri="{9D8B030D-6E8A-4147-A177-3AD203B41FA5}">
                      <a16:colId xmlns:a16="http://schemas.microsoft.com/office/drawing/2014/main" val="3757041256"/>
                    </a:ext>
                  </a:extLst>
                </a:gridCol>
                <a:gridCol w="1170305">
                  <a:extLst>
                    <a:ext uri="{9D8B030D-6E8A-4147-A177-3AD203B41FA5}">
                      <a16:colId xmlns:a16="http://schemas.microsoft.com/office/drawing/2014/main" val="373793651"/>
                    </a:ext>
                  </a:extLst>
                </a:gridCol>
                <a:gridCol w="1006016">
                  <a:extLst>
                    <a:ext uri="{9D8B030D-6E8A-4147-A177-3AD203B41FA5}">
                      <a16:colId xmlns:a16="http://schemas.microsoft.com/office/drawing/2014/main" val="3682458523"/>
                    </a:ext>
                  </a:extLst>
                </a:gridCol>
              </a:tblGrid>
              <a:tr h="370840">
                <a:tc>
                  <a:txBody>
                    <a:bodyPr/>
                    <a:lstStyle/>
                    <a:p>
                      <a:endParaRPr lang="en-US" dirty="0"/>
                    </a:p>
                  </a:txBody>
                  <a:tcPr/>
                </a:tc>
                <a:tc>
                  <a:txBody>
                    <a:bodyPr/>
                    <a:lstStyle/>
                    <a:p>
                      <a:r>
                        <a:rPr lang="en-US" dirty="0"/>
                        <a:t># of Targeted Students</a:t>
                      </a:r>
                    </a:p>
                  </a:txBody>
                  <a:tcPr/>
                </a:tc>
                <a:tc>
                  <a:txBody>
                    <a:bodyPr/>
                    <a:lstStyle/>
                    <a:p>
                      <a:r>
                        <a:rPr lang="en-US" dirty="0"/>
                        <a:t>% Success</a:t>
                      </a:r>
                    </a:p>
                  </a:txBody>
                  <a:tcPr/>
                </a:tc>
                <a:tc>
                  <a:txBody>
                    <a:bodyPr/>
                    <a:lstStyle/>
                    <a:p>
                      <a:r>
                        <a:rPr lang="en-US" dirty="0"/>
                        <a:t>95% C.I.</a:t>
                      </a:r>
                    </a:p>
                  </a:txBody>
                  <a:tcPr/>
                </a:tc>
                <a:extLst>
                  <a:ext uri="{0D108BD9-81ED-4DB2-BD59-A6C34878D82A}">
                    <a16:rowId xmlns:a16="http://schemas.microsoft.com/office/drawing/2014/main" val="1694456896"/>
                  </a:ext>
                </a:extLst>
              </a:tr>
              <a:tr h="370840">
                <a:tc>
                  <a:txBody>
                    <a:bodyPr/>
                    <a:lstStyle/>
                    <a:p>
                      <a:r>
                        <a:rPr lang="en-US" dirty="0"/>
                        <a:t>Generic email</a:t>
                      </a:r>
                    </a:p>
                  </a:txBody>
                  <a:tcPr/>
                </a:tc>
                <a:tc>
                  <a:txBody>
                    <a:bodyPr/>
                    <a:lstStyle/>
                    <a:p>
                      <a:r>
                        <a:rPr lang="en-US" dirty="0"/>
                        <a:t>94</a:t>
                      </a:r>
                    </a:p>
                  </a:txBody>
                  <a:tcPr/>
                </a:tc>
                <a:tc>
                  <a:txBody>
                    <a:bodyPr/>
                    <a:lstStyle/>
                    <a:p>
                      <a:r>
                        <a:rPr lang="en-US" dirty="0"/>
                        <a:t>16%</a:t>
                      </a:r>
                    </a:p>
                  </a:txBody>
                  <a:tcPr/>
                </a:tc>
                <a:tc>
                  <a:txBody>
                    <a:bodyPr/>
                    <a:lstStyle/>
                    <a:p>
                      <a:r>
                        <a:rPr lang="en-US" dirty="0"/>
                        <a:t>9-23%</a:t>
                      </a:r>
                    </a:p>
                  </a:txBody>
                  <a:tcPr/>
                </a:tc>
                <a:extLst>
                  <a:ext uri="{0D108BD9-81ED-4DB2-BD59-A6C34878D82A}">
                    <a16:rowId xmlns:a16="http://schemas.microsoft.com/office/drawing/2014/main" val="517634631"/>
                  </a:ext>
                </a:extLst>
              </a:tr>
              <a:tr h="370840">
                <a:tc>
                  <a:txBody>
                    <a:bodyPr/>
                    <a:lstStyle/>
                    <a:p>
                      <a:r>
                        <a:rPr lang="en-US" dirty="0"/>
                        <a:t>“From a friend”</a:t>
                      </a:r>
                    </a:p>
                  </a:txBody>
                  <a:tcPr/>
                </a:tc>
                <a:tc>
                  <a:txBody>
                    <a:bodyPr/>
                    <a:lstStyle/>
                    <a:p>
                      <a:r>
                        <a:rPr lang="en-US" dirty="0"/>
                        <a:t>487</a:t>
                      </a:r>
                    </a:p>
                  </a:txBody>
                  <a:tcPr/>
                </a:tc>
                <a:tc>
                  <a:txBody>
                    <a:bodyPr/>
                    <a:lstStyle/>
                    <a:p>
                      <a:r>
                        <a:rPr lang="en-US" dirty="0"/>
                        <a:t>72%</a:t>
                      </a:r>
                    </a:p>
                  </a:txBody>
                  <a:tcPr/>
                </a:tc>
                <a:tc>
                  <a:txBody>
                    <a:bodyPr/>
                    <a:lstStyle/>
                    <a:p>
                      <a:r>
                        <a:rPr lang="en-US" dirty="0"/>
                        <a:t>68-76%</a:t>
                      </a:r>
                    </a:p>
                  </a:txBody>
                  <a:tcPr/>
                </a:tc>
                <a:extLst>
                  <a:ext uri="{0D108BD9-81ED-4DB2-BD59-A6C34878D82A}">
                    <a16:rowId xmlns:a16="http://schemas.microsoft.com/office/drawing/2014/main" val="588942240"/>
                  </a:ext>
                </a:extLst>
              </a:tr>
            </a:tbl>
          </a:graphicData>
        </a:graphic>
      </p:graphicFrame>
      <p:sp>
        <p:nvSpPr>
          <p:cNvPr id="5" name="Content Placeholder 2">
            <a:extLst>
              <a:ext uri="{FF2B5EF4-FFF2-40B4-BE49-F238E27FC236}">
                <a16:creationId xmlns:a16="http://schemas.microsoft.com/office/drawing/2014/main" id="{13F94BBC-2BFC-453F-A718-13953926A137}"/>
              </a:ext>
            </a:extLst>
          </p:cNvPr>
          <p:cNvSpPr txBox="1">
            <a:spLocks/>
          </p:cNvSpPr>
          <p:nvPr/>
        </p:nvSpPr>
        <p:spPr>
          <a:xfrm>
            <a:off x="838200" y="3428999"/>
            <a:ext cx="10116403" cy="30638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Generic attacks were quite successful</a:t>
            </a:r>
          </a:p>
          <a:p>
            <a:pPr lvl="1"/>
            <a:r>
              <a:rPr lang="en-US" dirty="0"/>
              <a:t>Agrees with results from other studies</a:t>
            </a:r>
          </a:p>
          <a:p>
            <a:pPr marL="0" indent="0">
              <a:buNone/>
            </a:pPr>
            <a:r>
              <a:rPr lang="en-US" dirty="0"/>
              <a:t>Socially augmented attacks were devastatingly effective</a:t>
            </a:r>
          </a:p>
          <a:p>
            <a:pPr lvl="1"/>
            <a:r>
              <a:rPr lang="en-US" dirty="0"/>
              <a:t>Friendship information is widely available on the web</a:t>
            </a:r>
          </a:p>
          <a:p>
            <a:pPr lvl="1"/>
            <a:r>
              <a:rPr lang="en-US" dirty="0"/>
              <a:t>People do not understand that emails are easy to spoof</a:t>
            </a:r>
          </a:p>
          <a:p>
            <a:pPr marL="0" indent="0">
              <a:buNone/>
            </a:pPr>
            <a:r>
              <a:rPr lang="en-US" dirty="0"/>
              <a:t>Social attacks were more effective if the “friend” was of the opposite sex</a:t>
            </a:r>
          </a:p>
        </p:txBody>
      </p:sp>
    </p:spTree>
    <p:extLst>
      <p:ext uri="{BB962C8B-B14F-4D97-AF65-F5344CB8AC3E}">
        <p14:creationId xmlns:p14="http://schemas.microsoft.com/office/powerpoint/2010/main" val="3545490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63E2AA-53E9-42B1-99E3-5A29CD1D2F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283" y="0"/>
            <a:ext cx="10293433" cy="6858000"/>
          </a:xfrm>
          <a:prstGeom prst="rect">
            <a:avLst/>
          </a:prstGeom>
        </p:spPr>
      </p:pic>
      <p:sp>
        <p:nvSpPr>
          <p:cNvPr id="4" name="Arrow: Bent 3">
            <a:extLst>
              <a:ext uri="{FF2B5EF4-FFF2-40B4-BE49-F238E27FC236}">
                <a16:creationId xmlns:a16="http://schemas.microsoft.com/office/drawing/2014/main" id="{2B4EFAFD-6791-48E8-9DDF-477F8A8EA42A}"/>
              </a:ext>
            </a:extLst>
          </p:cNvPr>
          <p:cNvSpPr/>
          <p:nvPr/>
        </p:nvSpPr>
        <p:spPr>
          <a:xfrm>
            <a:off x="3197451" y="1474839"/>
            <a:ext cx="1982184" cy="207657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Arrow: U-Turn 4">
            <a:extLst>
              <a:ext uri="{FF2B5EF4-FFF2-40B4-BE49-F238E27FC236}">
                <a16:creationId xmlns:a16="http://schemas.microsoft.com/office/drawing/2014/main" id="{1032EE0F-7922-4C00-9221-6F9F77D92AF3}"/>
              </a:ext>
            </a:extLst>
          </p:cNvPr>
          <p:cNvSpPr/>
          <p:nvPr/>
        </p:nvSpPr>
        <p:spPr>
          <a:xfrm flipH="1">
            <a:off x="2979175" y="1699015"/>
            <a:ext cx="4400919" cy="1993982"/>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lowchart: Extract 7">
            <a:extLst>
              <a:ext uri="{FF2B5EF4-FFF2-40B4-BE49-F238E27FC236}">
                <a16:creationId xmlns:a16="http://schemas.microsoft.com/office/drawing/2014/main" id="{D32253BA-5725-4666-B607-B6ECFF49F3B5}"/>
              </a:ext>
            </a:extLst>
          </p:cNvPr>
          <p:cNvSpPr/>
          <p:nvPr/>
        </p:nvSpPr>
        <p:spPr>
          <a:xfrm>
            <a:off x="4685553" y="3174722"/>
            <a:ext cx="1410447" cy="1851529"/>
          </a:xfrm>
          <a:prstGeom prst="flowChartExtra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754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8" presetClass="emph" presetSubtype="0" fill="hold" grpId="0" nodeType="withEffect">
                                  <p:stCondLst>
                                    <p:cond delay="0"/>
                                  </p:stCondLst>
                                  <p:childTnLst>
                                    <p:animRot by="2700000">
                                      <p:cBhvr>
                                        <p:cTn id="9" dur="500" fill="hold"/>
                                        <p:tgtEl>
                                          <p:spTgt spid="8"/>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par>
                          <p:cTn id="15" fill="hold">
                            <p:stCondLst>
                              <p:cond delay="500"/>
                            </p:stCondLst>
                            <p:childTnLst>
                              <p:par>
                                <p:cTn id="16" presetID="22" presetClass="entr" presetSubtype="2"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right)">
                                      <p:cBhvr>
                                        <p:cTn id="18" dur="500"/>
                                        <p:tgtEl>
                                          <p:spTgt spid="5"/>
                                        </p:tgtEl>
                                      </p:cBhvr>
                                    </p:animEffect>
                                  </p:childTnLst>
                                </p:cTn>
                              </p:par>
                              <p:par>
                                <p:cTn id="19" presetID="8" presetClass="emph" presetSubtype="0" fill="hold" grpId="3" nodeType="withEffect">
                                  <p:stCondLst>
                                    <p:cond delay="0"/>
                                  </p:stCondLst>
                                  <p:childTnLst>
                                    <p:animRot by="-5400000">
                                      <p:cBhvr>
                                        <p:cTn id="20" dur="500" fill="hold"/>
                                        <p:tgtEl>
                                          <p:spTgt spid="8"/>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par>
                          <p:cTn id="26" fill="hold">
                            <p:stCondLst>
                              <p:cond delay="500"/>
                            </p:stCondLst>
                            <p:childTnLst>
                              <p:par>
                                <p:cTn id="27" presetID="22" presetClass="entr" presetSubtype="8" fill="hold" grpId="2"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par>
                                <p:cTn id="30" presetID="8" presetClass="emph" presetSubtype="0" fill="hold" grpId="4" nodeType="withEffect">
                                  <p:stCondLst>
                                    <p:cond delay="0"/>
                                  </p:stCondLst>
                                  <p:childTnLst>
                                    <p:animRot by="2700000">
                                      <p:cBhvr>
                                        <p:cTn id="31" dur="5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P spid="5" grpId="1" animBg="1"/>
      <p:bldP spid="8" grpId="0" animBg="1"/>
      <p:bldP spid="8" grpId="3" animBg="1"/>
      <p:bldP spid="8" grpId="4"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2A82C7-5B51-43D5-99C7-4D2497A044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588" y="1339739"/>
            <a:ext cx="11849187" cy="4419632"/>
          </a:xfrm>
          <a:prstGeom prst="rect">
            <a:avLst/>
          </a:prstGeom>
        </p:spPr>
      </p:pic>
      <p:sp>
        <p:nvSpPr>
          <p:cNvPr id="6" name="Speech Bubble: Rectangle 5">
            <a:extLst>
              <a:ext uri="{FF2B5EF4-FFF2-40B4-BE49-F238E27FC236}">
                <a16:creationId xmlns:a16="http://schemas.microsoft.com/office/drawing/2014/main" id="{5F613F44-5B57-4277-9570-6A7E76C181EB}"/>
              </a:ext>
            </a:extLst>
          </p:cNvPr>
          <p:cNvSpPr/>
          <p:nvPr/>
        </p:nvSpPr>
        <p:spPr>
          <a:xfrm>
            <a:off x="1019031" y="270681"/>
            <a:ext cx="3866867" cy="873441"/>
          </a:xfrm>
          <a:prstGeom prst="wedgeRectCallout">
            <a:avLst>
              <a:gd name="adj1" fmla="val -49774"/>
              <a:gd name="adj2" fmla="val 1520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Early takedowns of phishing websites are crucial</a:t>
            </a:r>
          </a:p>
        </p:txBody>
      </p:sp>
      <p:sp>
        <p:nvSpPr>
          <p:cNvPr id="7" name="Speech Bubble: Rectangle 6">
            <a:extLst>
              <a:ext uri="{FF2B5EF4-FFF2-40B4-BE49-F238E27FC236}">
                <a16:creationId xmlns:a16="http://schemas.microsoft.com/office/drawing/2014/main" id="{BECE4F7D-926A-403A-93DF-DA180B5F39CC}"/>
              </a:ext>
            </a:extLst>
          </p:cNvPr>
          <p:cNvSpPr/>
          <p:nvPr/>
        </p:nvSpPr>
        <p:spPr>
          <a:xfrm>
            <a:off x="8113594" y="5679744"/>
            <a:ext cx="3550694" cy="980363"/>
          </a:xfrm>
          <a:prstGeom prst="wedgeRectCallout">
            <a:avLst>
              <a:gd name="adj1" fmla="val 17106"/>
              <a:gd name="adj2" fmla="val -2005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Some victims visited and logged in multiple times!</a:t>
            </a:r>
          </a:p>
        </p:txBody>
      </p:sp>
    </p:spTree>
    <p:extLst>
      <p:ext uri="{BB962C8B-B14F-4D97-AF65-F5344CB8AC3E}">
        <p14:creationId xmlns:p14="http://schemas.microsoft.com/office/powerpoint/2010/main" val="256966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FB53D-908B-41A1-9F97-515901F12F13}"/>
              </a:ext>
            </a:extLst>
          </p:cNvPr>
          <p:cNvSpPr>
            <a:spLocks noGrp="1"/>
          </p:cNvSpPr>
          <p:nvPr>
            <p:ph type="title"/>
          </p:nvPr>
        </p:nvSpPr>
        <p:spPr/>
        <p:txBody>
          <a:bodyPr/>
          <a:lstStyle/>
          <a:p>
            <a:r>
              <a:rPr lang="en-US" dirty="0"/>
              <a:t>Debriefing</a:t>
            </a:r>
          </a:p>
        </p:txBody>
      </p:sp>
      <p:sp>
        <p:nvSpPr>
          <p:cNvPr id="3" name="Content Placeholder 2">
            <a:extLst>
              <a:ext uri="{FF2B5EF4-FFF2-40B4-BE49-F238E27FC236}">
                <a16:creationId xmlns:a16="http://schemas.microsoft.com/office/drawing/2014/main" id="{2047A26A-F2E1-4CA1-A3C5-9FC6C6201E31}"/>
              </a:ext>
            </a:extLst>
          </p:cNvPr>
          <p:cNvSpPr>
            <a:spLocks noGrp="1"/>
          </p:cNvSpPr>
          <p:nvPr>
            <p:ph idx="1"/>
          </p:nvPr>
        </p:nvSpPr>
        <p:spPr/>
        <p:txBody>
          <a:bodyPr/>
          <a:lstStyle/>
          <a:p>
            <a:pPr marL="0" indent="0">
              <a:buNone/>
            </a:pPr>
            <a:r>
              <a:rPr lang="en-US" dirty="0"/>
              <a:t>For ethical reasons, deception studies always </a:t>
            </a:r>
            <a:r>
              <a:rPr lang="en-US" dirty="0">
                <a:solidFill>
                  <a:schemeClr val="accent1"/>
                </a:solidFill>
              </a:rPr>
              <a:t>debrief</a:t>
            </a:r>
            <a:r>
              <a:rPr lang="en-US" dirty="0"/>
              <a:t> participants</a:t>
            </a:r>
          </a:p>
          <a:p>
            <a:pPr lvl="1"/>
            <a:r>
              <a:rPr lang="en-US" dirty="0"/>
              <a:t>Explain how and why they have been experimented on</a:t>
            </a:r>
          </a:p>
          <a:p>
            <a:pPr lvl="1"/>
            <a:r>
              <a:rPr lang="en-US" dirty="0"/>
              <a:t>Give them a chance to ask questions, learn, and just vent</a:t>
            </a:r>
          </a:p>
          <a:p>
            <a:pPr marL="0" indent="0">
              <a:buNone/>
            </a:pPr>
            <a:r>
              <a:rPr lang="en-US" dirty="0"/>
              <a:t>Study authors set up a forum for participants to leave comments</a:t>
            </a:r>
          </a:p>
          <a:p>
            <a:pPr lvl="1"/>
            <a:r>
              <a:rPr lang="en-US" dirty="0"/>
              <a:t>440 total comments</a:t>
            </a:r>
          </a:p>
          <a:p>
            <a:pPr lvl="1"/>
            <a:r>
              <a:rPr lang="en-US" dirty="0"/>
              <a:t>Most comments were supportive of the experiment and the learning experience</a:t>
            </a:r>
          </a:p>
          <a:p>
            <a:pPr lvl="1"/>
            <a:r>
              <a:rPr lang="en-US" dirty="0"/>
              <a:t>However, a small number of very vocal complaints</a:t>
            </a:r>
          </a:p>
        </p:txBody>
      </p:sp>
    </p:spTree>
    <p:extLst>
      <p:ext uri="{BB962C8B-B14F-4D97-AF65-F5344CB8AC3E}">
        <p14:creationId xmlns:p14="http://schemas.microsoft.com/office/powerpoint/2010/main" val="423821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1000"/>
                                        <p:tgtEl>
                                          <p:spTgt spid="3">
                                            <p:txEl>
                                              <p:pRg st="6" end="6"/>
                                            </p:txEl>
                                          </p:spTgt>
                                        </p:tgtEl>
                                      </p:cBhvr>
                                    </p:animEffect>
                                    <p:anim calcmode="lin" valueType="num">
                                      <p:cBhvr>
                                        <p:cTn id="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E818-8E08-4AC5-AF78-EF47730B0849}"/>
              </a:ext>
            </a:extLst>
          </p:cNvPr>
          <p:cNvSpPr>
            <a:spLocks noGrp="1"/>
          </p:cNvSpPr>
          <p:nvPr>
            <p:ph type="title"/>
          </p:nvPr>
        </p:nvSpPr>
        <p:spPr/>
        <p:txBody>
          <a:bodyPr/>
          <a:lstStyle/>
          <a:p>
            <a:r>
              <a:rPr lang="en-US" dirty="0"/>
              <a:t>Analysis of Comments</a:t>
            </a:r>
          </a:p>
        </p:txBody>
      </p:sp>
      <p:sp>
        <p:nvSpPr>
          <p:cNvPr id="3" name="Content Placeholder 2">
            <a:extLst>
              <a:ext uri="{FF2B5EF4-FFF2-40B4-BE49-F238E27FC236}">
                <a16:creationId xmlns:a16="http://schemas.microsoft.com/office/drawing/2014/main" id="{B8245EDE-19D6-4C03-B296-3D69F4BF3DE3}"/>
              </a:ext>
            </a:extLst>
          </p:cNvPr>
          <p:cNvSpPr>
            <a:spLocks noGrp="1"/>
          </p:cNvSpPr>
          <p:nvPr>
            <p:ph idx="1"/>
          </p:nvPr>
        </p:nvSpPr>
        <p:spPr/>
        <p:txBody>
          <a:bodyPr>
            <a:normAutofit/>
          </a:bodyPr>
          <a:lstStyle/>
          <a:p>
            <a:pPr marL="0" indent="0">
              <a:buNone/>
            </a:pPr>
            <a:r>
              <a:rPr lang="en-US" dirty="0"/>
              <a:t>Anger</a:t>
            </a:r>
          </a:p>
          <a:p>
            <a:pPr lvl="1"/>
            <a:r>
              <a:rPr lang="en-US" dirty="0"/>
              <a:t>Called the experiment unethical, inappropriate, illegal, unprofessional, fraudulent, self-serving, and/or useless</a:t>
            </a:r>
          </a:p>
          <a:p>
            <a:pPr lvl="1"/>
            <a:r>
              <a:rPr lang="en-US" dirty="0"/>
              <a:t>Called for the researchers to be fired, prosecuted, expelled, or otherwise reprimanded</a:t>
            </a:r>
          </a:p>
          <a:p>
            <a:pPr lvl="1"/>
            <a:r>
              <a:rPr lang="en-US" i="1" dirty="0"/>
              <a:t>Demonstrates the psychological toll phishing attacks can have</a:t>
            </a:r>
          </a:p>
          <a:p>
            <a:pPr marL="0" indent="0">
              <a:buNone/>
            </a:pPr>
            <a:r>
              <a:rPr lang="en-US" dirty="0"/>
              <a:t>Denial</a:t>
            </a:r>
          </a:p>
          <a:p>
            <a:pPr lvl="1"/>
            <a:r>
              <a:rPr lang="en-US" dirty="0"/>
              <a:t>Zero comments included an admission of culpability</a:t>
            </a:r>
          </a:p>
          <a:p>
            <a:pPr lvl="1"/>
            <a:r>
              <a:rPr lang="en-US" dirty="0"/>
              <a:t>Many complaints were posted “on behalf of friends who were phished”</a:t>
            </a:r>
          </a:p>
          <a:p>
            <a:pPr lvl="1"/>
            <a:r>
              <a:rPr lang="en-US" i="1" dirty="0"/>
              <a:t>Many people find it hard to admit their vulnerability</a:t>
            </a:r>
          </a:p>
        </p:txBody>
      </p:sp>
    </p:spTree>
    <p:extLst>
      <p:ext uri="{BB962C8B-B14F-4D97-AF65-F5344CB8AC3E}">
        <p14:creationId xmlns:p14="http://schemas.microsoft.com/office/powerpoint/2010/main" val="323594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anim calcmode="lin" valueType="num">
                                      <p:cBhvr>
                                        <p:cTn id="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anim calcmode="lin" valueType="num">
                                      <p:cBhvr>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anim calcmode="lin" valueType="num">
                                      <p:cBhvr>
                                        <p:cTn id="1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anim calcmode="lin" valueType="num">
                                      <p:cBhvr>
                                        <p:cTn id="2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4"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E818-8E08-4AC5-AF78-EF47730B0849}"/>
              </a:ext>
            </a:extLst>
          </p:cNvPr>
          <p:cNvSpPr>
            <a:spLocks noGrp="1"/>
          </p:cNvSpPr>
          <p:nvPr>
            <p:ph type="title"/>
          </p:nvPr>
        </p:nvSpPr>
        <p:spPr/>
        <p:txBody>
          <a:bodyPr/>
          <a:lstStyle/>
          <a:p>
            <a:r>
              <a:rPr lang="en-US" dirty="0"/>
              <a:t>Analysis of Comments</a:t>
            </a:r>
          </a:p>
        </p:txBody>
      </p:sp>
      <p:sp>
        <p:nvSpPr>
          <p:cNvPr id="3" name="Content Placeholder 2">
            <a:extLst>
              <a:ext uri="{FF2B5EF4-FFF2-40B4-BE49-F238E27FC236}">
                <a16:creationId xmlns:a16="http://schemas.microsoft.com/office/drawing/2014/main" id="{B8245EDE-19D6-4C03-B296-3D69F4BF3DE3}"/>
              </a:ext>
            </a:extLst>
          </p:cNvPr>
          <p:cNvSpPr>
            <a:spLocks noGrp="1"/>
          </p:cNvSpPr>
          <p:nvPr>
            <p:ph idx="1"/>
          </p:nvPr>
        </p:nvSpPr>
        <p:spPr/>
        <p:txBody>
          <a:bodyPr>
            <a:normAutofit/>
          </a:bodyPr>
          <a:lstStyle/>
          <a:p>
            <a:pPr marL="0" indent="0">
              <a:buNone/>
            </a:pPr>
            <a:r>
              <a:rPr lang="en-US" dirty="0"/>
              <a:t>Misunderstanding of email</a:t>
            </a:r>
          </a:p>
          <a:p>
            <a:pPr lvl="1"/>
            <a:r>
              <a:rPr lang="en-US" dirty="0"/>
              <a:t>Many subjects were convinced the researchers had hacked their inbox</a:t>
            </a:r>
          </a:p>
          <a:p>
            <a:pPr lvl="1"/>
            <a:r>
              <a:rPr lang="en-US" i="1" dirty="0"/>
              <a:t>People don’t understand that email spoofing is easy</a:t>
            </a:r>
          </a:p>
          <a:p>
            <a:pPr marL="0" indent="0">
              <a:buNone/>
            </a:pPr>
            <a:r>
              <a:rPr lang="en-US" dirty="0"/>
              <a:t>Underestimation of privacy risks</a:t>
            </a:r>
          </a:p>
          <a:p>
            <a:pPr lvl="1"/>
            <a:r>
              <a:rPr lang="en-US" dirty="0"/>
              <a:t>Many subjects didn’t know how the researchers new their friends</a:t>
            </a:r>
          </a:p>
          <a:p>
            <a:pPr lvl="1"/>
            <a:r>
              <a:rPr lang="en-US" dirty="0"/>
              <a:t>Others were mad that public information from their Facebook had been used</a:t>
            </a:r>
          </a:p>
          <a:p>
            <a:pPr lvl="1"/>
            <a:r>
              <a:rPr lang="en-US" i="1" dirty="0"/>
              <a:t>People severely underestimate the privacy risks of social networking</a:t>
            </a:r>
          </a:p>
        </p:txBody>
      </p:sp>
    </p:spTree>
    <p:extLst>
      <p:ext uri="{BB962C8B-B14F-4D97-AF65-F5344CB8AC3E}">
        <p14:creationId xmlns:p14="http://schemas.microsoft.com/office/powerpoint/2010/main" val="264859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1000"/>
                                        <p:tgtEl>
                                          <p:spTgt spid="3">
                                            <p:txEl>
                                              <p:pRg st="5" end="5"/>
                                            </p:txEl>
                                          </p:spTgt>
                                        </p:tgtEl>
                                      </p:cBhvr>
                                    </p:animEffect>
                                    <p:anim calcmode="lin" valueType="num">
                                      <p:cBhvr>
                                        <p:cTn id="1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1000"/>
                                        <p:tgtEl>
                                          <p:spTgt spid="3">
                                            <p:txEl>
                                              <p:pRg st="6" end="6"/>
                                            </p:txEl>
                                          </p:spTgt>
                                        </p:tgtEl>
                                      </p:cBhvr>
                                    </p:animEffect>
                                    <p:anim calcmode="lin" valueType="num">
                                      <p:cBhvr>
                                        <p:cTn id="2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7095-9313-45E5-A53B-37A1F4822389}"/>
              </a:ext>
            </a:extLst>
          </p:cNvPr>
          <p:cNvSpPr>
            <a:spLocks noGrp="1"/>
          </p:cNvSpPr>
          <p:nvPr>
            <p:ph type="title"/>
          </p:nvPr>
        </p:nvSpPr>
        <p:spPr/>
        <p:txBody>
          <a:bodyPr>
            <a:normAutofit fontScale="90000"/>
          </a:bodyPr>
          <a:lstStyle/>
          <a:p>
            <a:r>
              <a:rPr lang="en-US" sz="3600" dirty="0"/>
              <a:t>“Who Falls for Phish? A Demographic Analysis of Phishing Susceptibility and Effectiveness of Interventions”</a:t>
            </a:r>
            <a:endParaRPr lang="en-US" dirty="0"/>
          </a:p>
        </p:txBody>
      </p:sp>
      <p:sp>
        <p:nvSpPr>
          <p:cNvPr id="3" name="Content Placeholder 2">
            <a:extLst>
              <a:ext uri="{FF2B5EF4-FFF2-40B4-BE49-F238E27FC236}">
                <a16:creationId xmlns:a16="http://schemas.microsoft.com/office/drawing/2014/main" id="{9C1767BC-EC1A-4DB4-B128-9E078FD8E9AD}"/>
              </a:ext>
            </a:extLst>
          </p:cNvPr>
          <p:cNvSpPr>
            <a:spLocks noGrp="1"/>
          </p:cNvSpPr>
          <p:nvPr>
            <p:ph idx="1"/>
          </p:nvPr>
        </p:nvSpPr>
        <p:spPr/>
        <p:txBody>
          <a:bodyPr/>
          <a:lstStyle/>
          <a:p>
            <a:pPr marL="0" indent="0">
              <a:buNone/>
            </a:pPr>
            <a:r>
              <a:rPr lang="en-US" dirty="0"/>
              <a:t>Steve Sheng, Mandy Holbrook, </a:t>
            </a:r>
            <a:r>
              <a:rPr lang="en-US" dirty="0" err="1"/>
              <a:t>Ponnurangam</a:t>
            </a:r>
            <a:r>
              <a:rPr lang="en-US" dirty="0"/>
              <a:t> </a:t>
            </a:r>
            <a:r>
              <a:rPr lang="en-US" dirty="0" err="1"/>
              <a:t>Kumaraguru</a:t>
            </a:r>
            <a:r>
              <a:rPr lang="en-US" dirty="0"/>
              <a:t>, Lorrie </a:t>
            </a:r>
            <a:r>
              <a:rPr lang="en-US" dirty="0" err="1"/>
              <a:t>Cranor</a:t>
            </a:r>
            <a:r>
              <a:rPr lang="en-US" dirty="0"/>
              <a:t>, Julie Downs</a:t>
            </a:r>
          </a:p>
          <a:p>
            <a:pPr marL="0" indent="0">
              <a:buNone/>
            </a:pPr>
            <a:r>
              <a:rPr lang="en-US" dirty="0"/>
              <a:t>2010</a:t>
            </a:r>
          </a:p>
          <a:p>
            <a:pPr marL="0" indent="0">
              <a:buNone/>
            </a:pPr>
            <a:r>
              <a:rPr lang="en-US" dirty="0"/>
              <a:t>Recruited 1000 people to role play as another person</a:t>
            </a:r>
          </a:p>
          <a:p>
            <a:pPr marL="914400" lvl="1" indent="-457200">
              <a:buFont typeface="+mj-lt"/>
              <a:buAutoNum type="arabicPeriod"/>
            </a:pPr>
            <a:r>
              <a:rPr lang="en-US" dirty="0"/>
              <a:t>Look through an inbox and deal with the mail</a:t>
            </a:r>
          </a:p>
          <a:p>
            <a:pPr marL="914400" lvl="1" indent="-457200">
              <a:buFont typeface="+mj-lt"/>
              <a:buAutoNum type="arabicPeriod"/>
            </a:pPr>
            <a:r>
              <a:rPr lang="en-US" dirty="0"/>
              <a:t>Possibly receive an educational intervention</a:t>
            </a:r>
          </a:p>
          <a:p>
            <a:pPr marL="914400" lvl="1" indent="-457200">
              <a:buFont typeface="+mj-lt"/>
              <a:buAutoNum type="arabicPeriod"/>
            </a:pPr>
            <a:r>
              <a:rPr lang="en-US" dirty="0"/>
              <a:t>Look through a second inbox and deal with it</a:t>
            </a:r>
          </a:p>
        </p:txBody>
      </p:sp>
    </p:spTree>
    <p:extLst>
      <p:ext uri="{BB962C8B-B14F-4D97-AF65-F5344CB8AC3E}">
        <p14:creationId xmlns:p14="http://schemas.microsoft.com/office/powerpoint/2010/main" val="31395880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D85315-B4C9-4832-886D-C6CC705CE2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2400" y="0"/>
            <a:ext cx="9047199" cy="6858000"/>
          </a:xfrm>
          <a:prstGeom prst="rect">
            <a:avLst/>
          </a:prstGeom>
        </p:spPr>
      </p:pic>
    </p:spTree>
    <p:extLst>
      <p:ext uri="{BB962C8B-B14F-4D97-AF65-F5344CB8AC3E}">
        <p14:creationId xmlns:p14="http://schemas.microsoft.com/office/powerpoint/2010/main" val="20223000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BEDD4-C28D-403E-8C61-659AEF7F5A72}"/>
              </a:ext>
            </a:extLst>
          </p:cNvPr>
          <p:cNvSpPr>
            <a:spLocks noGrp="1"/>
          </p:cNvSpPr>
          <p:nvPr>
            <p:ph type="title"/>
          </p:nvPr>
        </p:nvSpPr>
        <p:spPr/>
        <p:txBody>
          <a:bodyPr/>
          <a:lstStyle/>
          <a:p>
            <a:r>
              <a:rPr lang="en-US" dirty="0"/>
              <a:t>Results</a:t>
            </a:r>
          </a:p>
        </p:txBody>
      </p:sp>
      <p:graphicFrame>
        <p:nvGraphicFramePr>
          <p:cNvPr id="4" name="Content Placeholder 3">
            <a:extLst>
              <a:ext uri="{FF2B5EF4-FFF2-40B4-BE49-F238E27FC236}">
                <a16:creationId xmlns:a16="http://schemas.microsoft.com/office/drawing/2014/main" id="{8F1AD0F7-4E6D-4476-9B33-25A9BD685869}"/>
              </a:ext>
            </a:extLst>
          </p:cNvPr>
          <p:cNvGraphicFramePr>
            <a:graphicFrameLocks noGrp="1"/>
          </p:cNvGraphicFramePr>
          <p:nvPr>
            <p:ph idx="1"/>
            <p:extLst>
              <p:ext uri="{D42A27DB-BD31-4B8C-83A1-F6EECF244321}">
                <p14:modId xmlns:p14="http://schemas.microsoft.com/office/powerpoint/2010/main" val="1406731831"/>
              </p:ext>
            </p:extLst>
          </p:nvPr>
        </p:nvGraphicFramePr>
        <p:xfrm>
          <a:off x="838200" y="1690688"/>
          <a:ext cx="10515600" cy="259588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843907578"/>
                    </a:ext>
                  </a:extLst>
                </a:gridCol>
                <a:gridCol w="2103120">
                  <a:extLst>
                    <a:ext uri="{9D8B030D-6E8A-4147-A177-3AD203B41FA5}">
                      <a16:colId xmlns:a16="http://schemas.microsoft.com/office/drawing/2014/main" val="3408358289"/>
                    </a:ext>
                  </a:extLst>
                </a:gridCol>
                <a:gridCol w="2103120">
                  <a:extLst>
                    <a:ext uri="{9D8B030D-6E8A-4147-A177-3AD203B41FA5}">
                      <a16:colId xmlns:a16="http://schemas.microsoft.com/office/drawing/2014/main" val="1649157864"/>
                    </a:ext>
                  </a:extLst>
                </a:gridCol>
                <a:gridCol w="2103120">
                  <a:extLst>
                    <a:ext uri="{9D8B030D-6E8A-4147-A177-3AD203B41FA5}">
                      <a16:colId xmlns:a16="http://schemas.microsoft.com/office/drawing/2014/main" val="1540775649"/>
                    </a:ext>
                  </a:extLst>
                </a:gridCol>
                <a:gridCol w="2103120">
                  <a:extLst>
                    <a:ext uri="{9D8B030D-6E8A-4147-A177-3AD203B41FA5}">
                      <a16:colId xmlns:a16="http://schemas.microsoft.com/office/drawing/2014/main" val="1505039392"/>
                    </a:ext>
                  </a:extLst>
                </a:gridCol>
              </a:tblGrid>
              <a:tr h="370840">
                <a:tc rowSpan="2">
                  <a:txBody>
                    <a:bodyPr/>
                    <a:lstStyle/>
                    <a:p>
                      <a:r>
                        <a:rPr lang="en-US" dirty="0"/>
                        <a:t>Condition</a:t>
                      </a:r>
                    </a:p>
                  </a:txBody>
                  <a:tcPr/>
                </a:tc>
                <a:tc gridSpan="2">
                  <a:txBody>
                    <a:bodyPr/>
                    <a:lstStyle/>
                    <a:p>
                      <a:r>
                        <a:rPr lang="en-US" dirty="0"/>
                        <a:t>Falling for phishing attacks</a:t>
                      </a:r>
                    </a:p>
                  </a:txBody>
                  <a:tcPr/>
                </a:tc>
                <a:tc hMerge="1">
                  <a:txBody>
                    <a:bodyPr/>
                    <a:lstStyle/>
                    <a:p>
                      <a:endParaRPr lang="en-US" dirty="0"/>
                    </a:p>
                  </a:txBody>
                  <a:tcPr/>
                </a:tc>
                <a:tc gridSpan="2">
                  <a:txBody>
                    <a:bodyPr/>
                    <a:lstStyle/>
                    <a:p>
                      <a:r>
                        <a:rPr lang="en-US" dirty="0"/>
                        <a:t>Clicking on legit websites</a:t>
                      </a:r>
                    </a:p>
                  </a:txBody>
                  <a:tcPr/>
                </a:tc>
                <a:tc hMerge="1">
                  <a:txBody>
                    <a:bodyPr/>
                    <a:lstStyle/>
                    <a:p>
                      <a:endParaRPr lang="en-US" dirty="0"/>
                    </a:p>
                  </a:txBody>
                  <a:tcPr/>
                </a:tc>
                <a:extLst>
                  <a:ext uri="{0D108BD9-81ED-4DB2-BD59-A6C34878D82A}">
                    <a16:rowId xmlns:a16="http://schemas.microsoft.com/office/drawing/2014/main" val="541799794"/>
                  </a:ext>
                </a:extLst>
              </a:tr>
              <a:tr h="370840">
                <a:tc vMerge="1">
                  <a:txBody>
                    <a:bodyPr/>
                    <a:lstStyle/>
                    <a:p>
                      <a:endParaRPr lang="en-US" dirty="0"/>
                    </a:p>
                  </a:txBody>
                  <a:tcPr/>
                </a:tc>
                <a:tc>
                  <a:txBody>
                    <a:bodyPr/>
                    <a:lstStyle/>
                    <a:p>
                      <a:r>
                        <a:rPr lang="en-US" dirty="0"/>
                        <a:t>1</a:t>
                      </a:r>
                      <a:r>
                        <a:rPr lang="en-US" baseline="30000" dirty="0"/>
                        <a:t>st</a:t>
                      </a:r>
                      <a:r>
                        <a:rPr lang="en-US" dirty="0"/>
                        <a:t> role play</a:t>
                      </a:r>
                    </a:p>
                  </a:txBody>
                  <a:tcPr/>
                </a:tc>
                <a:tc>
                  <a:txBody>
                    <a:bodyPr/>
                    <a:lstStyle/>
                    <a:p>
                      <a:r>
                        <a:rPr lang="en-US" dirty="0"/>
                        <a:t>2</a:t>
                      </a:r>
                      <a:r>
                        <a:rPr lang="en-US" baseline="30000" dirty="0"/>
                        <a:t>nd</a:t>
                      </a:r>
                      <a:r>
                        <a:rPr lang="en-US" dirty="0"/>
                        <a:t> role play</a:t>
                      </a:r>
                    </a:p>
                  </a:txBody>
                  <a:tcPr/>
                </a:tc>
                <a:tc>
                  <a:txBody>
                    <a:bodyPr/>
                    <a:lstStyle/>
                    <a:p>
                      <a:r>
                        <a:rPr lang="en-US" dirty="0"/>
                        <a:t>1</a:t>
                      </a:r>
                      <a:r>
                        <a:rPr lang="en-US" baseline="30000" dirty="0"/>
                        <a:t>st</a:t>
                      </a:r>
                      <a:r>
                        <a:rPr lang="en-US" dirty="0"/>
                        <a:t> role play</a:t>
                      </a:r>
                    </a:p>
                  </a:txBody>
                  <a:tcPr/>
                </a:tc>
                <a:tc>
                  <a:txBody>
                    <a:bodyPr/>
                    <a:lstStyle/>
                    <a:p>
                      <a:r>
                        <a:rPr lang="en-US" dirty="0"/>
                        <a:t>2</a:t>
                      </a:r>
                      <a:r>
                        <a:rPr lang="en-US" baseline="30000" dirty="0"/>
                        <a:t>nd</a:t>
                      </a:r>
                      <a:r>
                        <a:rPr lang="en-US" dirty="0"/>
                        <a:t> role play</a:t>
                      </a:r>
                    </a:p>
                  </a:txBody>
                  <a:tcPr/>
                </a:tc>
                <a:extLst>
                  <a:ext uri="{0D108BD9-81ED-4DB2-BD59-A6C34878D82A}">
                    <a16:rowId xmlns:a16="http://schemas.microsoft.com/office/drawing/2014/main" val="3093812235"/>
                  </a:ext>
                </a:extLst>
              </a:tr>
              <a:tr h="370840">
                <a:tc>
                  <a:txBody>
                    <a:bodyPr/>
                    <a:lstStyle/>
                    <a:p>
                      <a:r>
                        <a:rPr lang="en-US" dirty="0"/>
                        <a:t>No training</a:t>
                      </a:r>
                    </a:p>
                  </a:txBody>
                  <a:tcPr/>
                </a:tc>
                <a:tc>
                  <a:txBody>
                    <a:bodyPr/>
                    <a:lstStyle/>
                    <a:p>
                      <a:r>
                        <a:rPr lang="en-US" dirty="0"/>
                        <a:t>50%</a:t>
                      </a:r>
                    </a:p>
                  </a:txBody>
                  <a:tcPr/>
                </a:tc>
                <a:tc>
                  <a:txBody>
                    <a:bodyPr/>
                    <a:lstStyle/>
                    <a:p>
                      <a:r>
                        <a:rPr lang="en-US" dirty="0"/>
                        <a:t>47%</a:t>
                      </a:r>
                    </a:p>
                  </a:txBody>
                  <a:tcPr/>
                </a:tc>
                <a:tc>
                  <a:txBody>
                    <a:bodyPr/>
                    <a:lstStyle/>
                    <a:p>
                      <a:r>
                        <a:rPr lang="en-US" dirty="0"/>
                        <a:t>70%</a:t>
                      </a:r>
                    </a:p>
                  </a:txBody>
                  <a:tcPr/>
                </a:tc>
                <a:tc>
                  <a:txBody>
                    <a:bodyPr/>
                    <a:lstStyle/>
                    <a:p>
                      <a:r>
                        <a:rPr lang="en-US" dirty="0"/>
                        <a:t>74%</a:t>
                      </a:r>
                    </a:p>
                  </a:txBody>
                  <a:tcPr/>
                </a:tc>
                <a:extLst>
                  <a:ext uri="{0D108BD9-81ED-4DB2-BD59-A6C34878D82A}">
                    <a16:rowId xmlns:a16="http://schemas.microsoft.com/office/drawing/2014/main" val="3200424911"/>
                  </a:ext>
                </a:extLst>
              </a:tr>
              <a:tr h="370840">
                <a:tc>
                  <a:txBody>
                    <a:bodyPr/>
                    <a:lstStyle/>
                    <a:p>
                      <a:r>
                        <a:rPr lang="en-US" dirty="0"/>
                        <a:t>Popular training</a:t>
                      </a:r>
                    </a:p>
                  </a:txBody>
                  <a:tcPr/>
                </a:tc>
                <a:tc>
                  <a:txBody>
                    <a:bodyPr/>
                    <a:lstStyle/>
                    <a:p>
                      <a:r>
                        <a:rPr lang="en-US" dirty="0"/>
                        <a:t>46%</a:t>
                      </a:r>
                    </a:p>
                  </a:txBody>
                  <a:tcPr/>
                </a:tc>
                <a:tc>
                  <a:txBody>
                    <a:bodyPr/>
                    <a:lstStyle/>
                    <a:p>
                      <a:r>
                        <a:rPr lang="en-US" dirty="0"/>
                        <a:t>26%</a:t>
                      </a:r>
                    </a:p>
                  </a:txBody>
                  <a:tcPr/>
                </a:tc>
                <a:tc>
                  <a:txBody>
                    <a:bodyPr/>
                    <a:lstStyle/>
                    <a:p>
                      <a:r>
                        <a:rPr lang="en-US" dirty="0"/>
                        <a:t>67%</a:t>
                      </a:r>
                    </a:p>
                  </a:txBody>
                  <a:tcPr/>
                </a:tc>
                <a:tc>
                  <a:txBody>
                    <a:bodyPr/>
                    <a:lstStyle/>
                    <a:p>
                      <a:r>
                        <a:rPr lang="en-US" dirty="0"/>
                        <a:t>61%</a:t>
                      </a:r>
                    </a:p>
                  </a:txBody>
                  <a:tcPr/>
                </a:tc>
                <a:extLst>
                  <a:ext uri="{0D108BD9-81ED-4DB2-BD59-A6C34878D82A}">
                    <a16:rowId xmlns:a16="http://schemas.microsoft.com/office/drawing/2014/main" val="3910553533"/>
                  </a:ext>
                </a:extLst>
              </a:tr>
              <a:tr h="370840">
                <a:tc>
                  <a:txBody>
                    <a:bodyPr/>
                    <a:lstStyle/>
                    <a:p>
                      <a:r>
                        <a:rPr lang="en-US" dirty="0"/>
                        <a:t>Anti-Phishing Phil</a:t>
                      </a:r>
                    </a:p>
                  </a:txBody>
                  <a:tcPr/>
                </a:tc>
                <a:tc>
                  <a:txBody>
                    <a:bodyPr/>
                    <a:lstStyle/>
                    <a:p>
                      <a:r>
                        <a:rPr lang="en-US" dirty="0"/>
                        <a:t>46%</a:t>
                      </a:r>
                    </a:p>
                  </a:txBody>
                  <a:tcPr/>
                </a:tc>
                <a:tc>
                  <a:txBody>
                    <a:bodyPr/>
                    <a:lstStyle/>
                    <a:p>
                      <a:r>
                        <a:rPr lang="en-US" dirty="0"/>
                        <a:t>29%</a:t>
                      </a:r>
                    </a:p>
                  </a:txBody>
                  <a:tcPr/>
                </a:tc>
                <a:tc>
                  <a:txBody>
                    <a:bodyPr/>
                    <a:lstStyle/>
                    <a:p>
                      <a:r>
                        <a:rPr lang="en-US" dirty="0"/>
                        <a:t>73%</a:t>
                      </a:r>
                    </a:p>
                  </a:txBody>
                  <a:tcPr/>
                </a:tc>
                <a:tc>
                  <a:txBody>
                    <a:bodyPr/>
                    <a:lstStyle/>
                    <a:p>
                      <a:r>
                        <a:rPr lang="en-US" dirty="0"/>
                        <a:t>73%</a:t>
                      </a:r>
                    </a:p>
                  </a:txBody>
                  <a:tcPr/>
                </a:tc>
                <a:extLst>
                  <a:ext uri="{0D108BD9-81ED-4DB2-BD59-A6C34878D82A}">
                    <a16:rowId xmlns:a16="http://schemas.microsoft.com/office/drawing/2014/main" val="2530654277"/>
                  </a:ext>
                </a:extLst>
              </a:tr>
              <a:tr h="370840">
                <a:tc>
                  <a:txBody>
                    <a:bodyPr/>
                    <a:lstStyle/>
                    <a:p>
                      <a:r>
                        <a:rPr lang="en-US" dirty="0" err="1"/>
                        <a:t>PhishGuru</a:t>
                      </a:r>
                      <a:r>
                        <a:rPr lang="en-US" dirty="0"/>
                        <a:t> Cartoon</a:t>
                      </a:r>
                    </a:p>
                  </a:txBody>
                  <a:tcPr/>
                </a:tc>
                <a:tc>
                  <a:txBody>
                    <a:bodyPr/>
                    <a:lstStyle/>
                    <a:p>
                      <a:r>
                        <a:rPr lang="en-US" dirty="0"/>
                        <a:t>47%</a:t>
                      </a:r>
                    </a:p>
                  </a:txBody>
                  <a:tcPr/>
                </a:tc>
                <a:tc>
                  <a:txBody>
                    <a:bodyPr/>
                    <a:lstStyle/>
                    <a:p>
                      <a:r>
                        <a:rPr lang="en-US" dirty="0"/>
                        <a:t>31%</a:t>
                      </a:r>
                    </a:p>
                  </a:txBody>
                  <a:tcPr/>
                </a:tc>
                <a:tc>
                  <a:txBody>
                    <a:bodyPr/>
                    <a:lstStyle/>
                    <a:p>
                      <a:r>
                        <a:rPr lang="en-US" dirty="0"/>
                        <a:t>70%</a:t>
                      </a:r>
                    </a:p>
                  </a:txBody>
                  <a:tcPr/>
                </a:tc>
                <a:tc>
                  <a:txBody>
                    <a:bodyPr/>
                    <a:lstStyle/>
                    <a:p>
                      <a:r>
                        <a:rPr lang="en-US" dirty="0"/>
                        <a:t>64%</a:t>
                      </a:r>
                    </a:p>
                  </a:txBody>
                  <a:tcPr/>
                </a:tc>
                <a:extLst>
                  <a:ext uri="{0D108BD9-81ED-4DB2-BD59-A6C34878D82A}">
                    <a16:rowId xmlns:a16="http://schemas.microsoft.com/office/drawing/2014/main" val="3221086481"/>
                  </a:ext>
                </a:extLst>
              </a:tr>
              <a:tr h="370840">
                <a:tc>
                  <a:txBody>
                    <a:bodyPr/>
                    <a:lstStyle/>
                    <a:p>
                      <a:r>
                        <a:rPr lang="en-US" dirty="0" err="1"/>
                        <a:t>Phil+PhishGuru</a:t>
                      </a:r>
                      <a:endParaRPr lang="en-US" dirty="0"/>
                    </a:p>
                  </a:txBody>
                  <a:tcPr/>
                </a:tc>
                <a:tc>
                  <a:txBody>
                    <a:bodyPr/>
                    <a:lstStyle/>
                    <a:p>
                      <a:r>
                        <a:rPr lang="en-US" dirty="0"/>
                        <a:t>47%</a:t>
                      </a:r>
                    </a:p>
                  </a:txBody>
                  <a:tcPr/>
                </a:tc>
                <a:tc>
                  <a:txBody>
                    <a:bodyPr/>
                    <a:lstStyle/>
                    <a:p>
                      <a:r>
                        <a:rPr lang="en-US" dirty="0"/>
                        <a:t>26%</a:t>
                      </a:r>
                    </a:p>
                  </a:txBody>
                  <a:tcPr/>
                </a:tc>
                <a:tc>
                  <a:txBody>
                    <a:bodyPr/>
                    <a:lstStyle/>
                    <a:p>
                      <a:r>
                        <a:rPr lang="en-US" dirty="0"/>
                        <a:t>68%</a:t>
                      </a:r>
                    </a:p>
                  </a:txBody>
                  <a:tcPr/>
                </a:tc>
                <a:tc>
                  <a:txBody>
                    <a:bodyPr/>
                    <a:lstStyle/>
                    <a:p>
                      <a:r>
                        <a:rPr lang="en-US" dirty="0"/>
                        <a:t>59%</a:t>
                      </a:r>
                    </a:p>
                  </a:txBody>
                  <a:tcPr/>
                </a:tc>
                <a:extLst>
                  <a:ext uri="{0D108BD9-81ED-4DB2-BD59-A6C34878D82A}">
                    <a16:rowId xmlns:a16="http://schemas.microsoft.com/office/drawing/2014/main" val="3684495374"/>
                  </a:ext>
                </a:extLst>
              </a:tr>
            </a:tbl>
          </a:graphicData>
        </a:graphic>
      </p:graphicFrame>
      <p:sp>
        <p:nvSpPr>
          <p:cNvPr id="5" name="Content Placeholder 2">
            <a:extLst>
              <a:ext uri="{FF2B5EF4-FFF2-40B4-BE49-F238E27FC236}">
                <a16:creationId xmlns:a16="http://schemas.microsoft.com/office/drawing/2014/main" id="{36636DB6-095F-4539-8D62-5F254BAE38B7}"/>
              </a:ext>
            </a:extLst>
          </p:cNvPr>
          <p:cNvSpPr txBox="1">
            <a:spLocks/>
          </p:cNvSpPr>
          <p:nvPr/>
        </p:nvSpPr>
        <p:spPr>
          <a:xfrm>
            <a:off x="838200" y="4758519"/>
            <a:ext cx="10515600" cy="19561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Before training: 47% of attacks were successful, on average</a:t>
            </a:r>
          </a:p>
          <a:p>
            <a:r>
              <a:rPr lang="en-US" sz="2400" dirty="0"/>
              <a:t>After training: only 28% were successful on average (40% improvement)</a:t>
            </a:r>
          </a:p>
          <a:p>
            <a:r>
              <a:rPr lang="en-US" sz="2400" dirty="0"/>
              <a:t>But willingness to click on real links also dropped slightly</a:t>
            </a:r>
          </a:p>
        </p:txBody>
      </p:sp>
      <p:sp>
        <p:nvSpPr>
          <p:cNvPr id="3" name="Rectangle 2">
            <a:extLst>
              <a:ext uri="{FF2B5EF4-FFF2-40B4-BE49-F238E27FC236}">
                <a16:creationId xmlns:a16="http://schemas.microsoft.com/office/drawing/2014/main" id="{3138AC25-DEB7-41EC-900B-B1AC461B0993}"/>
              </a:ext>
            </a:extLst>
          </p:cNvPr>
          <p:cNvSpPr/>
          <p:nvPr/>
        </p:nvSpPr>
        <p:spPr>
          <a:xfrm>
            <a:off x="5064981" y="2059388"/>
            <a:ext cx="2075290" cy="22271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D18862E-773C-4F6D-9685-B83CCE2FCBC3}"/>
              </a:ext>
            </a:extLst>
          </p:cNvPr>
          <p:cNvSpPr/>
          <p:nvPr/>
        </p:nvSpPr>
        <p:spPr>
          <a:xfrm>
            <a:off x="7140270" y="2059386"/>
            <a:ext cx="4226781" cy="2227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739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anim calcmode="lin" valueType="num">
                                      <p:cBhvr>
                                        <p:cTn id="1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xit" presetSubtype="1" fill="hold" grpId="0" nodeType="clickEffect">
                                  <p:stCondLst>
                                    <p:cond delay="0"/>
                                  </p:stCondLst>
                                  <p:childTnLst>
                                    <p:animEffect transition="out" filter="wipe(up)">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par>
                          <p:cTn id="19" fill="hold">
                            <p:stCondLst>
                              <p:cond delay="500"/>
                            </p:stCondLst>
                            <p:childTnLst>
                              <p:par>
                                <p:cTn id="20" presetID="42" presetClass="entr" presetSubtype="0" fill="hold" nodeType="after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anim calcmode="lin" valueType="num">
                                      <p:cBhvr>
                                        <p:cTn id="2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8195A2-91BF-4344-B763-1EBA656AA3DA}"/>
              </a:ext>
            </a:extLst>
          </p:cNvPr>
          <p:cNvSpPr>
            <a:spLocks noGrp="1"/>
          </p:cNvSpPr>
          <p:nvPr>
            <p:ph type="title"/>
          </p:nvPr>
        </p:nvSpPr>
        <p:spPr/>
        <p:txBody>
          <a:bodyPr/>
          <a:lstStyle/>
          <a:p>
            <a:r>
              <a:rPr lang="en-US" dirty="0"/>
              <a:t>Sources</a:t>
            </a:r>
          </a:p>
        </p:txBody>
      </p:sp>
      <p:sp>
        <p:nvSpPr>
          <p:cNvPr id="7" name="Content Placeholder 6">
            <a:extLst>
              <a:ext uri="{FF2B5EF4-FFF2-40B4-BE49-F238E27FC236}">
                <a16:creationId xmlns:a16="http://schemas.microsoft.com/office/drawing/2014/main" id="{CE475CE6-794E-4B2F-BD44-0B28E88D9C49}"/>
              </a:ext>
            </a:extLst>
          </p:cNvPr>
          <p:cNvSpPr>
            <a:spLocks noGrp="1"/>
          </p:cNvSpPr>
          <p:nvPr>
            <p:ph idx="1"/>
          </p:nvPr>
        </p:nvSpPr>
        <p:spPr/>
        <p:txBody>
          <a:bodyPr>
            <a:normAutofit fontScale="92500"/>
          </a:bodyPr>
          <a:lstStyle/>
          <a:p>
            <a:r>
              <a:rPr lang="en-US" dirty="0"/>
              <a:t>Kevin Mitnick, “Ghost in the Wires: My Adventures as the World’s Most Wanted Hacker”</a:t>
            </a:r>
          </a:p>
          <a:p>
            <a:r>
              <a:rPr lang="en-US" dirty="0"/>
              <a:t>Christopher </a:t>
            </a:r>
            <a:r>
              <a:rPr lang="en-US" dirty="0" err="1"/>
              <a:t>Hadnagy</a:t>
            </a:r>
            <a:r>
              <a:rPr lang="en-US" dirty="0"/>
              <a:t>, “Social Engineering: The Art of Human Hacking”</a:t>
            </a:r>
          </a:p>
          <a:p>
            <a:r>
              <a:rPr lang="en-US" dirty="0"/>
              <a:t>Cormac </a:t>
            </a:r>
            <a:r>
              <a:rPr lang="en-US" dirty="0" err="1"/>
              <a:t>Herley</a:t>
            </a:r>
            <a:r>
              <a:rPr lang="en-US" dirty="0"/>
              <a:t>, “Why do Nigerian Scammers Say They are from Nigeria?”, WEIS 2012.</a:t>
            </a:r>
          </a:p>
          <a:p>
            <a:r>
              <a:rPr lang="en-US" dirty="0"/>
              <a:t>Julie Downs, Mandy Holbrook, and Lorrie Faith </a:t>
            </a:r>
            <a:r>
              <a:rPr lang="en-US" dirty="0" err="1"/>
              <a:t>Cranor</a:t>
            </a:r>
            <a:r>
              <a:rPr lang="en-US" dirty="0"/>
              <a:t>, “Decision Strategies and Susceptibly to Phishing”, CHI 2006.</a:t>
            </a:r>
          </a:p>
          <a:p>
            <a:r>
              <a:rPr lang="en-US" dirty="0"/>
              <a:t>Tom </a:t>
            </a:r>
            <a:r>
              <a:rPr lang="en-US" dirty="0" err="1"/>
              <a:t>Jagatic</a:t>
            </a:r>
            <a:r>
              <a:rPr lang="en-US" dirty="0"/>
              <a:t>, Nathaniel Johnson, Markus Jakobsson, and Filippo </a:t>
            </a:r>
            <a:r>
              <a:rPr lang="en-US" dirty="0" err="1"/>
              <a:t>Menczer</a:t>
            </a:r>
            <a:r>
              <a:rPr lang="en-US" dirty="0"/>
              <a:t>, “Social Phishing”, Communications of the ACM 2005.</a:t>
            </a:r>
          </a:p>
          <a:p>
            <a:r>
              <a:rPr lang="en-US" dirty="0"/>
              <a:t>Rachna </a:t>
            </a:r>
            <a:r>
              <a:rPr lang="en-US" dirty="0" err="1"/>
              <a:t>Dhamija</a:t>
            </a:r>
            <a:r>
              <a:rPr lang="en-US" dirty="0"/>
              <a:t>, J. D. </a:t>
            </a:r>
            <a:r>
              <a:rPr lang="en-US" dirty="0" err="1"/>
              <a:t>Tygar</a:t>
            </a:r>
            <a:r>
              <a:rPr lang="en-US" dirty="0"/>
              <a:t>, Marti Hearst, “Why Phishing Works”, CHI 2006</a:t>
            </a:r>
          </a:p>
          <a:p>
            <a:endParaRPr lang="en-US" dirty="0"/>
          </a:p>
        </p:txBody>
      </p:sp>
    </p:spTree>
    <p:extLst>
      <p:ext uri="{BB962C8B-B14F-4D97-AF65-F5344CB8AC3E}">
        <p14:creationId xmlns:p14="http://schemas.microsoft.com/office/powerpoint/2010/main" val="2351452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05032-5EE4-420F-9442-0147BA2807CA}"/>
              </a:ext>
            </a:extLst>
          </p:cNvPr>
          <p:cNvSpPr>
            <a:spLocks noGrp="1"/>
          </p:cNvSpPr>
          <p:nvPr>
            <p:ph type="title"/>
          </p:nvPr>
        </p:nvSpPr>
        <p:spPr/>
        <p:txBody>
          <a:bodyPr/>
          <a:lstStyle/>
          <a:p>
            <a:r>
              <a:rPr lang="en-US" dirty="0"/>
              <a:t>Subconscious Thought</a:t>
            </a:r>
          </a:p>
        </p:txBody>
      </p:sp>
      <p:sp>
        <p:nvSpPr>
          <p:cNvPr id="3" name="Content Placeholder 2">
            <a:extLst>
              <a:ext uri="{FF2B5EF4-FFF2-40B4-BE49-F238E27FC236}">
                <a16:creationId xmlns:a16="http://schemas.microsoft.com/office/drawing/2014/main" id="{6F566A65-EBB9-426E-99C5-292353D8BCAD}"/>
              </a:ext>
            </a:extLst>
          </p:cNvPr>
          <p:cNvSpPr>
            <a:spLocks noGrp="1"/>
          </p:cNvSpPr>
          <p:nvPr>
            <p:ph idx="1"/>
          </p:nvPr>
        </p:nvSpPr>
        <p:spPr>
          <a:xfrm>
            <a:off x="838200" y="1825625"/>
            <a:ext cx="10515600" cy="4667250"/>
          </a:xfrm>
        </p:spPr>
        <p:txBody>
          <a:bodyPr/>
          <a:lstStyle/>
          <a:p>
            <a:pPr marL="0" indent="0">
              <a:buNone/>
            </a:pPr>
            <a:r>
              <a:rPr lang="en-US" dirty="0"/>
              <a:t>You are not the master of your own mind</a:t>
            </a:r>
          </a:p>
          <a:p>
            <a:pPr lvl="1"/>
            <a:r>
              <a:rPr lang="en-US" dirty="0"/>
              <a:t>Subconscious decisions may be made before you are consciously aware</a:t>
            </a:r>
          </a:p>
          <a:p>
            <a:pPr lvl="1"/>
            <a:r>
              <a:rPr lang="en-US" dirty="0"/>
              <a:t>Many routine actions are completely automated</a:t>
            </a:r>
          </a:p>
          <a:p>
            <a:pPr marL="0" indent="0">
              <a:buNone/>
            </a:pPr>
            <a:r>
              <a:rPr lang="en-US" dirty="0"/>
              <a:t>Subconscious decision making reduces cognitive burden</a:t>
            </a:r>
          </a:p>
          <a:p>
            <a:pPr lvl="1"/>
            <a:r>
              <a:rPr lang="en-US" dirty="0"/>
              <a:t>Contextually driven behaviors</a:t>
            </a:r>
          </a:p>
          <a:p>
            <a:pPr lvl="1"/>
            <a:r>
              <a:rPr lang="en-US" dirty="0"/>
              <a:t>Combined with heuristics</a:t>
            </a:r>
          </a:p>
          <a:p>
            <a:pPr marL="0" indent="0">
              <a:buNone/>
            </a:pPr>
            <a:r>
              <a:rPr lang="en-US" dirty="0"/>
              <a:t>Psychological heuristics (shortcuts) can and do go wrong</a:t>
            </a:r>
          </a:p>
          <a:p>
            <a:pPr lvl="1"/>
            <a:r>
              <a:rPr lang="en-US" dirty="0">
                <a:solidFill>
                  <a:schemeClr val="accent1"/>
                </a:solidFill>
              </a:rPr>
              <a:t>Cognitive biases</a:t>
            </a:r>
          </a:p>
          <a:p>
            <a:pPr lvl="1"/>
            <a:r>
              <a:rPr lang="en-US" dirty="0"/>
              <a:t>We are typically unaware of subconscious biases</a:t>
            </a:r>
          </a:p>
          <a:p>
            <a:pPr marL="0" indent="0">
              <a:buNone/>
            </a:pPr>
            <a:r>
              <a:rPr lang="en-US" dirty="0"/>
              <a:t>Knowledgeable attackers can exploit cognitive biases</a:t>
            </a:r>
          </a:p>
        </p:txBody>
      </p:sp>
    </p:spTree>
    <p:extLst>
      <p:ext uri="{BB962C8B-B14F-4D97-AF65-F5344CB8AC3E}">
        <p14:creationId xmlns:p14="http://schemas.microsoft.com/office/powerpoint/2010/main" val="367837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anim calcmode="lin" valueType="num">
                                      <p:cBhvr>
                                        <p:cTn id="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6"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anim calcmode="lin" valueType="num">
                                      <p:cBhvr>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7" end="7"/>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fade">
                                      <p:cBhvr>
                                        <p:cTn id="17" dur="500"/>
                                        <p:tgtEl>
                                          <p:spTgt spid="3">
                                            <p:txEl>
                                              <p:pRg st="8" end="8"/>
                                            </p:txEl>
                                          </p:spTgt>
                                        </p:tgtEl>
                                      </p:cBhvr>
                                    </p:animEffect>
                                    <p:anim calcmode="lin" valueType="num">
                                      <p:cBhvr>
                                        <p:cTn id="18"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fade">
                                      <p:cBhvr>
                                        <p:cTn id="24" dur="500"/>
                                        <p:tgtEl>
                                          <p:spTgt spid="3">
                                            <p:txEl>
                                              <p:pRg st="9" end="9"/>
                                            </p:txEl>
                                          </p:spTgt>
                                        </p:tgtEl>
                                      </p:cBhvr>
                                    </p:animEffect>
                                    <p:anim calcmode="lin" valueType="num">
                                      <p:cBhvr>
                                        <p:cTn id="2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TotalTime>
  <Words>4499</Words>
  <Application>Microsoft Office PowerPoint</Application>
  <PresentationFormat>Widescreen</PresentationFormat>
  <Paragraphs>763</Paragraphs>
  <Slides>87</Slides>
  <Notes>1</Notes>
  <HiddenSlides>26</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87</vt:i4>
      </vt:variant>
    </vt:vector>
  </HeadingPairs>
  <TitlesOfParts>
    <vt:vector size="92" baseType="lpstr">
      <vt:lpstr>Arial</vt:lpstr>
      <vt:lpstr>Calibri</vt:lpstr>
      <vt:lpstr>Calibri Light</vt:lpstr>
      <vt:lpstr>Cambria Math</vt:lpstr>
      <vt:lpstr>Office Theme</vt:lpstr>
      <vt:lpstr>CS2550 Foundations of Cybersecurity</vt:lpstr>
      <vt:lpstr>Focus on the Human</vt:lpstr>
      <vt:lpstr>Psychological Heuristics</vt:lpstr>
      <vt:lpstr>PowerPoint Presentation</vt:lpstr>
      <vt:lpstr>PowerPoint Presentation</vt:lpstr>
      <vt:lpstr>Psychological Heuristics</vt:lpstr>
      <vt:lpstr>PowerPoint Presentation</vt:lpstr>
      <vt:lpstr>PowerPoint Presentation</vt:lpstr>
      <vt:lpstr>Subconscious Thought</vt:lpstr>
      <vt:lpstr>Cognitive Biases</vt:lpstr>
      <vt:lpstr>PowerPoint Presentation</vt:lpstr>
      <vt:lpstr>Cognitive Biases</vt:lpstr>
      <vt:lpstr>Behavioral Biases</vt:lpstr>
      <vt:lpstr>Social Biases</vt:lpstr>
      <vt:lpstr>Memory Biases</vt:lpstr>
      <vt:lpstr>Social Engineering Techniques</vt:lpstr>
      <vt:lpstr>From Vulnerabilities to Attacks</vt:lpstr>
      <vt:lpstr>Social Engineering Basics</vt:lpstr>
      <vt:lpstr>(1) Information Asymmetry</vt:lpstr>
      <vt:lpstr>Opposition Research</vt:lpstr>
      <vt:lpstr>Information Resources</vt:lpstr>
      <vt:lpstr>(2) Context Construction</vt:lpstr>
      <vt:lpstr>Leveraging Cognitive Overload</vt:lpstr>
      <vt:lpstr>Kevin On Pretexting</vt:lpstr>
      <vt:lpstr>(3) Elicitation</vt:lpstr>
      <vt:lpstr>(4) Persuasion</vt:lpstr>
      <vt:lpstr>Follow-through</vt:lpstr>
      <vt:lpstr>Kevin On Follow-through</vt:lpstr>
      <vt:lpstr>Social Engineering Attacks</vt:lpstr>
      <vt:lpstr>Baiting</vt:lpstr>
      <vt:lpstr>Tailgating</vt:lpstr>
      <vt:lpstr>Scareware</vt:lpstr>
      <vt:lpstr>PowerPoint Presentation</vt:lpstr>
      <vt:lpstr>Advance-fee Scams</vt:lpstr>
      <vt:lpstr>PowerPoint Presentation</vt:lpstr>
      <vt:lpstr>Phishing</vt:lpstr>
      <vt:lpstr>John Podesta Phishing Email</vt:lpstr>
      <vt:lpstr>Spear Phishing</vt:lpstr>
      <vt:lpstr>CEO Fraud</vt:lpstr>
      <vt:lpstr>PowerPoint Presentation</vt:lpstr>
      <vt:lpstr>PowerPoint Presentation</vt:lpstr>
      <vt:lpstr>Sextortion</vt:lpstr>
      <vt:lpstr>PowerPoint Presentation</vt:lpstr>
      <vt:lpstr>Bespoke Attacks</vt:lpstr>
      <vt:lpstr>PowerPoint Presentation</vt:lpstr>
      <vt:lpstr>Case Study: 419 Scams</vt:lpstr>
      <vt:lpstr>A Closer Look at 419 Scams</vt:lpstr>
      <vt:lpstr>“Why do Nigerian Scammers Say They are From Nigeria?”</vt:lpstr>
      <vt:lpstr>Attacker’s Assumptions</vt:lpstr>
      <vt:lpstr>Confusion Matrix</vt:lpstr>
      <vt:lpstr>Possible Strategy: Attack Everyone</vt:lpstr>
      <vt:lpstr>Selective Attacking</vt:lpstr>
      <vt:lpstr>Density vs. FPR vs. Profitability</vt:lpstr>
      <vt:lpstr>Base Rate Fallacy</vt:lpstr>
      <vt:lpstr>ROC Curves</vt:lpstr>
      <vt:lpstr>A Smarter Strategy?</vt:lpstr>
      <vt:lpstr>How to Identify Sure Things?</vt:lpstr>
      <vt:lpstr>Country of claimed origin for 419 emails</vt:lpstr>
      <vt:lpstr>Countermeasures</vt:lpstr>
      <vt:lpstr>PowerPoint Presentation</vt:lpstr>
      <vt:lpstr>Contrasting 419 and Sextortion</vt:lpstr>
      <vt:lpstr>Case Study: Phishing</vt:lpstr>
      <vt:lpstr>John Podesta Phishing Email</vt:lpstr>
      <vt:lpstr>Test Your Skills!</vt:lpstr>
      <vt:lpstr>Why Do People Fall Prey to Phishing?</vt:lpstr>
      <vt:lpstr>“Decision Strategies and Susceptibly to Phishing”</vt:lpstr>
      <vt:lpstr>Methodology</vt:lpstr>
      <vt:lpstr>Participants</vt:lpstr>
      <vt:lpstr>Email Decision Strategies</vt:lpstr>
      <vt:lpstr>Sensitivity to Phishing Cues</vt:lpstr>
      <vt:lpstr>Interpretation of Security Warnings</vt:lpstr>
      <vt:lpstr>“Why Phishing Works”</vt:lpstr>
      <vt:lpstr>Methodology</vt:lpstr>
      <vt:lpstr>Participants and Overall Results</vt:lpstr>
      <vt:lpstr>PowerPoint Presentation</vt:lpstr>
      <vt:lpstr>Identification Strategies</vt:lpstr>
      <vt:lpstr>“Social Phishing”</vt:lpstr>
      <vt:lpstr>Methodology</vt:lpstr>
      <vt:lpstr>Results</vt:lpstr>
      <vt:lpstr>PowerPoint Presentation</vt:lpstr>
      <vt:lpstr>Debriefing</vt:lpstr>
      <vt:lpstr>Analysis of Comments</vt:lpstr>
      <vt:lpstr>Analysis of Comments</vt:lpstr>
      <vt:lpstr>“Who Falls for Phish? A Demographic Analysis of Phishing Susceptibility and Effectiveness of Interventions”</vt:lpstr>
      <vt:lpstr>PowerPoint Presentation</vt:lpstr>
      <vt:lpstr>Results</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CS2550 Foundations of Cybersecurity</dc:title>
  <dc:creator>Wilson, Christo</dc:creator>
  <cp:lastModifiedBy>Wilson, Christo</cp:lastModifiedBy>
  <cp:revision>16</cp:revision>
  <dcterms:created xsi:type="dcterms:W3CDTF">2020-11-06T20:21:52Z</dcterms:created>
  <dcterms:modified xsi:type="dcterms:W3CDTF">2021-01-11T20:56:40Z</dcterms:modified>
</cp:coreProperties>
</file>