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64" r:id="rId4"/>
    <p:sldId id="259" r:id="rId5"/>
    <p:sldId id="302" r:id="rId6"/>
    <p:sldId id="303" r:id="rId7"/>
    <p:sldId id="304" r:id="rId8"/>
    <p:sldId id="305" r:id="rId9"/>
    <p:sldId id="306" r:id="rId10"/>
    <p:sldId id="260" r:id="rId11"/>
    <p:sldId id="266" r:id="rId12"/>
    <p:sldId id="307" r:id="rId13"/>
    <p:sldId id="308" r:id="rId14"/>
    <p:sldId id="311" r:id="rId15"/>
    <p:sldId id="310" r:id="rId16"/>
    <p:sldId id="575" r:id="rId17"/>
    <p:sldId id="309" r:id="rId18"/>
    <p:sldId id="312" r:id="rId19"/>
    <p:sldId id="313" r:id="rId20"/>
    <p:sldId id="314" r:id="rId21"/>
    <p:sldId id="687" r:id="rId22"/>
    <p:sldId id="265" r:id="rId23"/>
    <p:sldId id="315" r:id="rId24"/>
    <p:sldId id="680" r:id="rId25"/>
    <p:sldId id="681" r:id="rId26"/>
    <p:sldId id="683" r:id="rId27"/>
    <p:sldId id="685" r:id="rId28"/>
    <p:sldId id="686" r:id="rId29"/>
    <p:sldId id="689" r:id="rId30"/>
    <p:sldId id="688" r:id="rId31"/>
    <p:sldId id="690" r:id="rId32"/>
    <p:sldId id="691" r:id="rId33"/>
    <p:sldId id="692" r:id="rId34"/>
    <p:sldId id="693" r:id="rId35"/>
    <p:sldId id="694" r:id="rId36"/>
    <p:sldId id="695" r:id="rId37"/>
    <p:sldId id="262" r:id="rId38"/>
    <p:sldId id="696" r:id="rId39"/>
    <p:sldId id="697" r:id="rId40"/>
    <p:sldId id="698" r:id="rId41"/>
    <p:sldId id="699" r:id="rId42"/>
    <p:sldId id="700" r:id="rId43"/>
    <p:sldId id="701" r:id="rId44"/>
    <p:sldId id="703" r:id="rId45"/>
    <p:sldId id="317" r:id="rId46"/>
    <p:sldId id="707" r:id="rId47"/>
    <p:sldId id="319" r:id="rId48"/>
    <p:sldId id="702" r:id="rId49"/>
    <p:sldId id="316" r:id="rId50"/>
    <p:sldId id="704" r:id="rId51"/>
    <p:sldId id="705" r:id="rId52"/>
    <p:sldId id="263" r:id="rId53"/>
    <p:sldId id="267" r:id="rId54"/>
    <p:sldId id="283" r:id="rId55"/>
    <p:sldId id="284" r:id="rId56"/>
    <p:sldId id="285" r:id="rId57"/>
    <p:sldId id="286" r:id="rId58"/>
    <p:sldId id="292" r:id="rId59"/>
    <p:sldId id="293" r:id="rId60"/>
    <p:sldId id="706" r:id="rId61"/>
    <p:sldId id="300" r:id="rId62"/>
    <p:sldId id="294" r:id="rId63"/>
    <p:sldId id="297" r:id="rId64"/>
    <p:sldId id="298" r:id="rId65"/>
    <p:sldId id="295" r:id="rId66"/>
    <p:sldId id="296" r:id="rId67"/>
    <p:sldId id="301" r:id="rId68"/>
    <p:sldId id="291" r:id="rId69"/>
    <p:sldId id="268" r:id="rId70"/>
    <p:sldId id="269" r:id="rId71"/>
    <p:sldId id="282" r:id="rId72"/>
    <p:sldId id="287" r:id="rId73"/>
    <p:sldId id="288" r:id="rId74"/>
    <p:sldId id="289" r:id="rId75"/>
    <p:sldId id="290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31DE59-A565-45CB-8A7D-227169F0F92B}">
          <p14:sldIdLst>
            <p14:sldId id="256"/>
            <p14:sldId id="257"/>
          </p14:sldIdLst>
        </p14:section>
        <p14:section name="Threat Model" id="{1F138550-ADC2-4644-BB1B-246A47B018CE}">
          <p14:sldIdLst>
            <p14:sldId id="264"/>
            <p14:sldId id="259"/>
            <p14:sldId id="302"/>
            <p14:sldId id="303"/>
            <p14:sldId id="304"/>
            <p14:sldId id="305"/>
            <p14:sldId id="306"/>
          </p14:sldIdLst>
        </p14:section>
        <p14:section name="Intro to Systems" id="{41A2DDD2-7558-445C-919C-D8495D0E51AD}">
          <p14:sldIdLst>
            <p14:sldId id="260"/>
            <p14:sldId id="266"/>
            <p14:sldId id="307"/>
            <p14:sldId id="308"/>
            <p14:sldId id="311"/>
            <p14:sldId id="310"/>
            <p14:sldId id="575"/>
            <p14:sldId id="309"/>
            <p14:sldId id="312"/>
            <p14:sldId id="313"/>
            <p14:sldId id="314"/>
          </p14:sldIdLst>
        </p14:section>
        <p14:section name="Hardware Isolation" id="{5C924AAC-A050-437E-898D-395A996C464C}">
          <p14:sldIdLst>
            <p14:sldId id="687"/>
            <p14:sldId id="265"/>
            <p14:sldId id="315"/>
            <p14:sldId id="680"/>
            <p14:sldId id="681"/>
            <p14:sldId id="683"/>
            <p14:sldId id="685"/>
            <p14:sldId id="686"/>
            <p14:sldId id="689"/>
            <p14:sldId id="688"/>
            <p14:sldId id="690"/>
            <p14:sldId id="691"/>
            <p14:sldId id="692"/>
            <p14:sldId id="693"/>
            <p14:sldId id="694"/>
            <p14:sldId id="695"/>
          </p14:sldIdLst>
        </p14:section>
        <p14:section name="Examples" id="{B78BD99E-786F-4568-AF72-61CDC88A88E6}">
          <p14:sldIdLst>
            <p14:sldId id="262"/>
            <p14:sldId id="696"/>
            <p14:sldId id="697"/>
            <p14:sldId id="698"/>
            <p14:sldId id="699"/>
            <p14:sldId id="700"/>
            <p14:sldId id="701"/>
            <p14:sldId id="703"/>
            <p14:sldId id="317"/>
            <p14:sldId id="707"/>
            <p14:sldId id="319"/>
            <p14:sldId id="702"/>
            <p14:sldId id="316"/>
            <p14:sldId id="704"/>
            <p14:sldId id="705"/>
          </p14:sldIdLst>
        </p14:section>
        <p14:section name="Principles" id="{FF415EE1-BC44-4C34-9667-52CC08975E58}">
          <p14:sldIdLst>
            <p14:sldId id="263"/>
            <p14:sldId id="267"/>
            <p14:sldId id="283"/>
            <p14:sldId id="284"/>
            <p14:sldId id="285"/>
            <p14:sldId id="286"/>
            <p14:sldId id="292"/>
            <p14:sldId id="293"/>
            <p14:sldId id="706"/>
            <p14:sldId id="300"/>
            <p14:sldId id="294"/>
            <p14:sldId id="297"/>
            <p14:sldId id="298"/>
            <p14:sldId id="295"/>
            <p14:sldId id="296"/>
            <p14:sldId id="301"/>
            <p14:sldId id="291"/>
            <p14:sldId id="268"/>
            <p14:sldId id="269"/>
            <p14:sldId id="282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93B88-117E-4B5D-BDE4-5FEFCED31CE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28231-A934-4D7B-A1F7-8B6B5097148B}">
      <dgm:prSet phldrT="[Text]"/>
      <dgm:spPr/>
      <dgm:t>
        <a:bodyPr/>
        <a:lstStyle/>
        <a:p>
          <a:r>
            <a:rPr lang="en-US" dirty="0"/>
            <a:t>All users and processes</a:t>
          </a:r>
        </a:p>
      </dgm:t>
    </dgm:pt>
    <dgm:pt modelId="{22F3FD74-832D-47B8-85E4-418910D1F451}" type="parTrans" cxnId="{1636AB33-03C8-47C2-A17F-2E1765A51EB4}">
      <dgm:prSet/>
      <dgm:spPr/>
      <dgm:t>
        <a:bodyPr/>
        <a:lstStyle/>
        <a:p>
          <a:endParaRPr lang="en-US"/>
        </a:p>
      </dgm:t>
    </dgm:pt>
    <dgm:pt modelId="{DAA8F83F-E6BE-4261-B6EE-A7E8F1948709}" type="sibTrans" cxnId="{1636AB33-03C8-47C2-A17F-2E1765A51EB4}">
      <dgm:prSet/>
      <dgm:spPr/>
      <dgm:t>
        <a:bodyPr/>
        <a:lstStyle/>
        <a:p>
          <a:endParaRPr lang="en-US"/>
        </a:p>
      </dgm:t>
    </dgm:pt>
    <dgm:pt modelId="{5810C0B1-C3CB-45B0-846F-FCA7A58116E0}" type="pres">
      <dgm:prSet presAssocID="{0B493B88-117E-4B5D-BDE4-5FEFCED31C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E4F4BE-ED89-4C29-93B7-ABE9F68CFC52}" type="pres">
      <dgm:prSet presAssocID="{A4828231-A934-4D7B-A1F7-8B6B5097148B}" presName="vertOne" presStyleCnt="0"/>
      <dgm:spPr/>
    </dgm:pt>
    <dgm:pt modelId="{00BEE7B5-DB85-4D6B-AF88-E1E6DB6E63B3}" type="pres">
      <dgm:prSet presAssocID="{A4828231-A934-4D7B-A1F7-8B6B5097148B}" presName="txOne" presStyleLbl="node0" presStyleIdx="0" presStyleCnt="1" custLinFactNeighborX="24194" custLinFactNeighborY="377">
        <dgm:presLayoutVars>
          <dgm:chPref val="3"/>
        </dgm:presLayoutVars>
      </dgm:prSet>
      <dgm:spPr/>
    </dgm:pt>
    <dgm:pt modelId="{178E97D5-EBA3-4B59-A420-FCC69CB7FC9B}" type="pres">
      <dgm:prSet presAssocID="{A4828231-A934-4D7B-A1F7-8B6B5097148B}" presName="horzOne" presStyleCnt="0"/>
      <dgm:spPr/>
    </dgm:pt>
  </dgm:ptLst>
  <dgm:cxnLst>
    <dgm:cxn modelId="{1636AB33-03C8-47C2-A17F-2E1765A51EB4}" srcId="{0B493B88-117E-4B5D-BDE4-5FEFCED31CEA}" destId="{A4828231-A934-4D7B-A1F7-8B6B5097148B}" srcOrd="0" destOrd="0" parTransId="{22F3FD74-832D-47B8-85E4-418910D1F451}" sibTransId="{DAA8F83F-E6BE-4261-B6EE-A7E8F1948709}"/>
    <dgm:cxn modelId="{A667267C-F536-43E8-9181-C85CE7597168}" type="presOf" srcId="{0B493B88-117E-4B5D-BDE4-5FEFCED31CEA}" destId="{5810C0B1-C3CB-45B0-846F-FCA7A58116E0}" srcOrd="0" destOrd="0" presId="urn:microsoft.com/office/officeart/2005/8/layout/hierarchy4"/>
    <dgm:cxn modelId="{1728099B-9EB5-4C06-B077-93026B7A2021}" type="presOf" srcId="{A4828231-A934-4D7B-A1F7-8B6B5097148B}" destId="{00BEE7B5-DB85-4D6B-AF88-E1E6DB6E63B3}" srcOrd="0" destOrd="0" presId="urn:microsoft.com/office/officeart/2005/8/layout/hierarchy4"/>
    <dgm:cxn modelId="{7CB6D688-C798-4388-A66E-EDFDBF802336}" type="presParOf" srcId="{5810C0B1-C3CB-45B0-846F-FCA7A58116E0}" destId="{98E4F4BE-ED89-4C29-93B7-ABE9F68CFC52}" srcOrd="0" destOrd="0" presId="urn:microsoft.com/office/officeart/2005/8/layout/hierarchy4"/>
    <dgm:cxn modelId="{8BD2E20B-8678-47F7-8CC2-1FD0CB6DB031}" type="presParOf" srcId="{98E4F4BE-ED89-4C29-93B7-ABE9F68CFC52}" destId="{00BEE7B5-DB85-4D6B-AF88-E1E6DB6E63B3}" srcOrd="0" destOrd="0" presId="urn:microsoft.com/office/officeart/2005/8/layout/hierarchy4"/>
    <dgm:cxn modelId="{01719668-F220-471D-8DF0-E712C0746264}" type="presParOf" srcId="{98E4F4BE-ED89-4C29-93B7-ABE9F68CFC52}" destId="{178E97D5-EBA3-4B59-A420-FCC69CB7FC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93B88-117E-4B5D-BDE4-5FEFCED31CE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28231-A934-4D7B-A1F7-8B6B5097148B}">
      <dgm:prSet phldrT="[Text]"/>
      <dgm:spPr/>
      <dgm:t>
        <a:bodyPr/>
        <a:lstStyle/>
        <a:p>
          <a:r>
            <a:rPr lang="en-US" dirty="0"/>
            <a:t>OS</a:t>
          </a:r>
        </a:p>
      </dgm:t>
    </dgm:pt>
    <dgm:pt modelId="{22F3FD74-832D-47B8-85E4-418910D1F451}" type="parTrans" cxnId="{1636AB33-03C8-47C2-A17F-2E1765A51EB4}">
      <dgm:prSet/>
      <dgm:spPr/>
      <dgm:t>
        <a:bodyPr/>
        <a:lstStyle/>
        <a:p>
          <a:endParaRPr lang="en-US"/>
        </a:p>
      </dgm:t>
    </dgm:pt>
    <dgm:pt modelId="{DAA8F83F-E6BE-4261-B6EE-A7E8F1948709}" type="sibTrans" cxnId="{1636AB33-03C8-47C2-A17F-2E1765A51EB4}">
      <dgm:prSet/>
      <dgm:spPr/>
      <dgm:t>
        <a:bodyPr/>
        <a:lstStyle/>
        <a:p>
          <a:endParaRPr lang="en-US"/>
        </a:p>
      </dgm:t>
    </dgm:pt>
    <dgm:pt modelId="{CE28A8ED-5C4E-4A0B-BCF6-608F125C6E01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Users and Processes with System Privileges</a:t>
          </a:r>
        </a:p>
      </dgm:t>
    </dgm:pt>
    <dgm:pt modelId="{CF0B1A31-8A61-41A4-A455-9D10094759EA}" type="parTrans" cxnId="{BBAE5611-3A35-4B36-A21E-567C6F07AE67}">
      <dgm:prSet/>
      <dgm:spPr/>
      <dgm:t>
        <a:bodyPr/>
        <a:lstStyle/>
        <a:p>
          <a:endParaRPr lang="en-US"/>
        </a:p>
      </dgm:t>
    </dgm:pt>
    <dgm:pt modelId="{814C24BA-A872-444B-A8AF-C7CAA0D24CC2}" type="sibTrans" cxnId="{BBAE5611-3A35-4B36-A21E-567C6F07AE67}">
      <dgm:prSet/>
      <dgm:spPr/>
      <dgm:t>
        <a:bodyPr/>
        <a:lstStyle/>
        <a:p>
          <a:endParaRPr lang="en-US"/>
        </a:p>
      </dgm:t>
    </dgm:pt>
    <dgm:pt modelId="{5810C0B1-C3CB-45B0-846F-FCA7A58116E0}" type="pres">
      <dgm:prSet presAssocID="{0B493B88-117E-4B5D-BDE4-5FEFCED31C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E4F4BE-ED89-4C29-93B7-ABE9F68CFC52}" type="pres">
      <dgm:prSet presAssocID="{A4828231-A934-4D7B-A1F7-8B6B5097148B}" presName="vertOne" presStyleCnt="0"/>
      <dgm:spPr/>
    </dgm:pt>
    <dgm:pt modelId="{00BEE7B5-DB85-4D6B-AF88-E1E6DB6E63B3}" type="pres">
      <dgm:prSet presAssocID="{A4828231-A934-4D7B-A1F7-8B6B5097148B}" presName="txOne" presStyleLbl="node0" presStyleIdx="0" presStyleCnt="1" custLinFactNeighborX="31488" custLinFactNeighborY="-765">
        <dgm:presLayoutVars>
          <dgm:chPref val="3"/>
        </dgm:presLayoutVars>
      </dgm:prSet>
      <dgm:spPr/>
    </dgm:pt>
    <dgm:pt modelId="{8502B1B9-C0B9-4DA8-9FE1-FB9168B87F4D}" type="pres">
      <dgm:prSet presAssocID="{A4828231-A934-4D7B-A1F7-8B6B5097148B}" presName="parTransOne" presStyleCnt="0"/>
      <dgm:spPr/>
    </dgm:pt>
    <dgm:pt modelId="{178E97D5-EBA3-4B59-A420-FCC69CB7FC9B}" type="pres">
      <dgm:prSet presAssocID="{A4828231-A934-4D7B-A1F7-8B6B5097148B}" presName="horzOne" presStyleCnt="0"/>
      <dgm:spPr/>
    </dgm:pt>
    <dgm:pt modelId="{2A1DDD07-ACBC-4941-94AB-0546E8D34526}" type="pres">
      <dgm:prSet presAssocID="{CE28A8ED-5C4E-4A0B-BCF6-608F125C6E01}" presName="vertTwo" presStyleCnt="0"/>
      <dgm:spPr/>
    </dgm:pt>
    <dgm:pt modelId="{4878EA2A-92FE-4C76-A741-012B23BF5778}" type="pres">
      <dgm:prSet presAssocID="{CE28A8ED-5C4E-4A0B-BCF6-608F125C6E01}" presName="txTwo" presStyleLbl="node2" presStyleIdx="0" presStyleCnt="1">
        <dgm:presLayoutVars>
          <dgm:chPref val="3"/>
        </dgm:presLayoutVars>
      </dgm:prSet>
      <dgm:spPr/>
    </dgm:pt>
    <dgm:pt modelId="{6D05BBDD-ECEE-47E6-AEB1-EF8FC830489F}" type="pres">
      <dgm:prSet presAssocID="{CE28A8ED-5C4E-4A0B-BCF6-608F125C6E01}" presName="horzTwo" presStyleCnt="0"/>
      <dgm:spPr/>
    </dgm:pt>
  </dgm:ptLst>
  <dgm:cxnLst>
    <dgm:cxn modelId="{BBAE5611-3A35-4B36-A21E-567C6F07AE67}" srcId="{A4828231-A934-4D7B-A1F7-8B6B5097148B}" destId="{CE28A8ED-5C4E-4A0B-BCF6-608F125C6E01}" srcOrd="0" destOrd="0" parTransId="{CF0B1A31-8A61-41A4-A455-9D10094759EA}" sibTransId="{814C24BA-A872-444B-A8AF-C7CAA0D24CC2}"/>
    <dgm:cxn modelId="{1636AB33-03C8-47C2-A17F-2E1765A51EB4}" srcId="{0B493B88-117E-4B5D-BDE4-5FEFCED31CEA}" destId="{A4828231-A934-4D7B-A1F7-8B6B5097148B}" srcOrd="0" destOrd="0" parTransId="{22F3FD74-832D-47B8-85E4-418910D1F451}" sibTransId="{DAA8F83F-E6BE-4261-B6EE-A7E8F1948709}"/>
    <dgm:cxn modelId="{A667267C-F536-43E8-9181-C85CE7597168}" type="presOf" srcId="{0B493B88-117E-4B5D-BDE4-5FEFCED31CEA}" destId="{5810C0B1-C3CB-45B0-846F-FCA7A58116E0}" srcOrd="0" destOrd="0" presId="urn:microsoft.com/office/officeart/2005/8/layout/hierarchy4"/>
    <dgm:cxn modelId="{1728099B-9EB5-4C06-B077-93026B7A2021}" type="presOf" srcId="{A4828231-A934-4D7B-A1F7-8B6B5097148B}" destId="{00BEE7B5-DB85-4D6B-AF88-E1E6DB6E63B3}" srcOrd="0" destOrd="0" presId="urn:microsoft.com/office/officeart/2005/8/layout/hierarchy4"/>
    <dgm:cxn modelId="{455F50AE-61BF-415B-ADD6-8366C1C9470E}" type="presOf" srcId="{CE28A8ED-5C4E-4A0B-BCF6-608F125C6E01}" destId="{4878EA2A-92FE-4C76-A741-012B23BF5778}" srcOrd="0" destOrd="0" presId="urn:microsoft.com/office/officeart/2005/8/layout/hierarchy4"/>
    <dgm:cxn modelId="{7CB6D688-C798-4388-A66E-EDFDBF802336}" type="presParOf" srcId="{5810C0B1-C3CB-45B0-846F-FCA7A58116E0}" destId="{98E4F4BE-ED89-4C29-93B7-ABE9F68CFC52}" srcOrd="0" destOrd="0" presId="urn:microsoft.com/office/officeart/2005/8/layout/hierarchy4"/>
    <dgm:cxn modelId="{8BD2E20B-8678-47F7-8CC2-1FD0CB6DB031}" type="presParOf" srcId="{98E4F4BE-ED89-4C29-93B7-ABE9F68CFC52}" destId="{00BEE7B5-DB85-4D6B-AF88-E1E6DB6E63B3}" srcOrd="0" destOrd="0" presId="urn:microsoft.com/office/officeart/2005/8/layout/hierarchy4"/>
    <dgm:cxn modelId="{CDF4191A-CBB3-481B-A3B4-9BC3090979FB}" type="presParOf" srcId="{98E4F4BE-ED89-4C29-93B7-ABE9F68CFC52}" destId="{8502B1B9-C0B9-4DA8-9FE1-FB9168B87F4D}" srcOrd="1" destOrd="0" presId="urn:microsoft.com/office/officeart/2005/8/layout/hierarchy4"/>
    <dgm:cxn modelId="{01719668-F220-471D-8DF0-E712C0746264}" type="presParOf" srcId="{98E4F4BE-ED89-4C29-93B7-ABE9F68CFC52}" destId="{178E97D5-EBA3-4B59-A420-FCC69CB7FC9B}" srcOrd="2" destOrd="0" presId="urn:microsoft.com/office/officeart/2005/8/layout/hierarchy4"/>
    <dgm:cxn modelId="{1C3623D5-28DE-427E-98B9-E5912943C193}" type="presParOf" srcId="{178E97D5-EBA3-4B59-A420-FCC69CB7FC9B}" destId="{2A1DDD07-ACBC-4941-94AB-0546E8D34526}" srcOrd="0" destOrd="0" presId="urn:microsoft.com/office/officeart/2005/8/layout/hierarchy4"/>
    <dgm:cxn modelId="{E5B11F2E-8B8B-43E6-B461-18A1221FDCA1}" type="presParOf" srcId="{2A1DDD07-ACBC-4941-94AB-0546E8D34526}" destId="{4878EA2A-92FE-4C76-A741-012B23BF5778}" srcOrd="0" destOrd="0" presId="urn:microsoft.com/office/officeart/2005/8/layout/hierarchy4"/>
    <dgm:cxn modelId="{8FB09146-3ED7-4C89-BEC5-E0B05A631011}" type="presParOf" srcId="{2A1DDD07-ACBC-4941-94AB-0546E8D34526}" destId="{6D05BBDD-ECEE-47E6-AEB1-EF8FC83048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493B88-117E-4B5D-BDE4-5FEFCED31CE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28231-A934-4D7B-A1F7-8B6B5097148B}">
      <dgm:prSet phldrT="[Text]"/>
      <dgm:spPr/>
      <dgm:t>
        <a:bodyPr/>
        <a:lstStyle/>
        <a:p>
          <a:r>
            <a:rPr lang="en-US" dirty="0"/>
            <a:t>OS</a:t>
          </a:r>
        </a:p>
      </dgm:t>
    </dgm:pt>
    <dgm:pt modelId="{22F3FD74-832D-47B8-85E4-418910D1F451}" type="parTrans" cxnId="{1636AB33-03C8-47C2-A17F-2E1765A51EB4}">
      <dgm:prSet/>
      <dgm:spPr/>
      <dgm:t>
        <a:bodyPr/>
        <a:lstStyle/>
        <a:p>
          <a:endParaRPr lang="en-US"/>
        </a:p>
      </dgm:t>
    </dgm:pt>
    <dgm:pt modelId="{DAA8F83F-E6BE-4261-B6EE-A7E8F1948709}" type="sibTrans" cxnId="{1636AB33-03C8-47C2-A17F-2E1765A51EB4}">
      <dgm:prSet/>
      <dgm:spPr/>
      <dgm:t>
        <a:bodyPr/>
        <a:lstStyle/>
        <a:p>
          <a:endParaRPr lang="en-US"/>
        </a:p>
      </dgm:t>
    </dgm:pt>
    <dgm:pt modelId="{CE28A8ED-5C4E-4A0B-BCF6-608F125C6E01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Users and Processes with System Privileges</a:t>
          </a:r>
        </a:p>
      </dgm:t>
    </dgm:pt>
    <dgm:pt modelId="{CF0B1A31-8A61-41A4-A455-9D10094759EA}" type="parTrans" cxnId="{BBAE5611-3A35-4B36-A21E-567C6F07AE67}">
      <dgm:prSet/>
      <dgm:spPr/>
      <dgm:t>
        <a:bodyPr/>
        <a:lstStyle/>
        <a:p>
          <a:endParaRPr lang="en-US"/>
        </a:p>
      </dgm:t>
    </dgm:pt>
    <dgm:pt modelId="{814C24BA-A872-444B-A8AF-C7CAA0D24CC2}" type="sibTrans" cxnId="{BBAE5611-3A35-4B36-A21E-567C6F07AE67}">
      <dgm:prSet/>
      <dgm:spPr/>
      <dgm:t>
        <a:bodyPr/>
        <a:lstStyle/>
        <a:p>
          <a:endParaRPr lang="en-US"/>
        </a:p>
      </dgm:t>
    </dgm:pt>
    <dgm:pt modelId="{F4DAC7E8-E6C2-4C5D-AAA0-E07527BD85CD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Users and Processes</a:t>
          </a:r>
        </a:p>
      </dgm:t>
    </dgm:pt>
    <dgm:pt modelId="{9E8DBF05-EC1F-4E80-9E0F-E58F1AE6835A}" type="parTrans" cxnId="{1CB6E27A-82CE-41DB-9219-8C047D3231B5}">
      <dgm:prSet/>
      <dgm:spPr/>
      <dgm:t>
        <a:bodyPr/>
        <a:lstStyle/>
        <a:p>
          <a:endParaRPr lang="en-US"/>
        </a:p>
      </dgm:t>
    </dgm:pt>
    <dgm:pt modelId="{569A178C-00E2-49C7-9F93-0DEBC0F9DAC9}" type="sibTrans" cxnId="{1CB6E27A-82CE-41DB-9219-8C047D3231B5}">
      <dgm:prSet/>
      <dgm:spPr/>
      <dgm:t>
        <a:bodyPr/>
        <a:lstStyle/>
        <a:p>
          <a:endParaRPr lang="en-US"/>
        </a:p>
      </dgm:t>
    </dgm:pt>
    <dgm:pt modelId="{3C8688DC-3CBB-4CDD-8737-FD445B3FD608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Unprivileged Processes</a:t>
          </a:r>
        </a:p>
      </dgm:t>
    </dgm:pt>
    <dgm:pt modelId="{BFEABC65-8B14-4A8E-B0D2-326795E6ED3C}" type="parTrans" cxnId="{27D61705-6008-400F-9640-183B0FDEC900}">
      <dgm:prSet/>
      <dgm:spPr/>
      <dgm:t>
        <a:bodyPr/>
        <a:lstStyle/>
        <a:p>
          <a:endParaRPr lang="en-US"/>
        </a:p>
      </dgm:t>
    </dgm:pt>
    <dgm:pt modelId="{A253D7FD-3107-4E09-A088-F84A32A5624A}" type="sibTrans" cxnId="{27D61705-6008-400F-9640-183B0FDEC900}">
      <dgm:prSet/>
      <dgm:spPr/>
      <dgm:t>
        <a:bodyPr/>
        <a:lstStyle/>
        <a:p>
          <a:endParaRPr lang="en-US"/>
        </a:p>
      </dgm:t>
    </dgm:pt>
    <dgm:pt modelId="{5810C0B1-C3CB-45B0-846F-FCA7A58116E0}" type="pres">
      <dgm:prSet presAssocID="{0B493B88-117E-4B5D-BDE4-5FEFCED31C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E4F4BE-ED89-4C29-93B7-ABE9F68CFC52}" type="pres">
      <dgm:prSet presAssocID="{A4828231-A934-4D7B-A1F7-8B6B5097148B}" presName="vertOne" presStyleCnt="0"/>
      <dgm:spPr/>
    </dgm:pt>
    <dgm:pt modelId="{00BEE7B5-DB85-4D6B-AF88-E1E6DB6E63B3}" type="pres">
      <dgm:prSet presAssocID="{A4828231-A934-4D7B-A1F7-8B6B5097148B}" presName="txOne" presStyleLbl="node0" presStyleIdx="0" presStyleCnt="1" custLinFactX="83983" custLinFactNeighborX="100000" custLinFactNeighborY="-10773">
        <dgm:presLayoutVars>
          <dgm:chPref val="3"/>
        </dgm:presLayoutVars>
      </dgm:prSet>
      <dgm:spPr/>
    </dgm:pt>
    <dgm:pt modelId="{8502B1B9-C0B9-4DA8-9FE1-FB9168B87F4D}" type="pres">
      <dgm:prSet presAssocID="{A4828231-A934-4D7B-A1F7-8B6B5097148B}" presName="parTransOne" presStyleCnt="0"/>
      <dgm:spPr/>
    </dgm:pt>
    <dgm:pt modelId="{178E97D5-EBA3-4B59-A420-FCC69CB7FC9B}" type="pres">
      <dgm:prSet presAssocID="{A4828231-A934-4D7B-A1F7-8B6B5097148B}" presName="horzOne" presStyleCnt="0"/>
      <dgm:spPr/>
    </dgm:pt>
    <dgm:pt modelId="{2A1DDD07-ACBC-4941-94AB-0546E8D34526}" type="pres">
      <dgm:prSet presAssocID="{CE28A8ED-5C4E-4A0B-BCF6-608F125C6E01}" presName="vertTwo" presStyleCnt="0"/>
      <dgm:spPr/>
    </dgm:pt>
    <dgm:pt modelId="{4878EA2A-92FE-4C76-A741-012B23BF5778}" type="pres">
      <dgm:prSet presAssocID="{CE28A8ED-5C4E-4A0B-BCF6-608F125C6E01}" presName="txTwo" presStyleLbl="node2" presStyleIdx="0" presStyleCnt="1">
        <dgm:presLayoutVars>
          <dgm:chPref val="3"/>
        </dgm:presLayoutVars>
      </dgm:prSet>
      <dgm:spPr/>
    </dgm:pt>
    <dgm:pt modelId="{D48A7961-8FF6-4235-B34F-6176721995AE}" type="pres">
      <dgm:prSet presAssocID="{CE28A8ED-5C4E-4A0B-BCF6-608F125C6E01}" presName="parTransTwo" presStyleCnt="0"/>
      <dgm:spPr/>
    </dgm:pt>
    <dgm:pt modelId="{6D05BBDD-ECEE-47E6-AEB1-EF8FC830489F}" type="pres">
      <dgm:prSet presAssocID="{CE28A8ED-5C4E-4A0B-BCF6-608F125C6E01}" presName="horzTwo" presStyleCnt="0"/>
      <dgm:spPr/>
    </dgm:pt>
    <dgm:pt modelId="{A8F3AA9E-ABC0-40D0-A89D-C83C796F33BD}" type="pres">
      <dgm:prSet presAssocID="{F4DAC7E8-E6C2-4C5D-AAA0-E07527BD85CD}" presName="vertThree" presStyleCnt="0"/>
      <dgm:spPr/>
    </dgm:pt>
    <dgm:pt modelId="{61EC4C52-65D0-40AE-8967-F52986521616}" type="pres">
      <dgm:prSet presAssocID="{F4DAC7E8-E6C2-4C5D-AAA0-E07527BD85CD}" presName="txThree" presStyleLbl="node3" presStyleIdx="0" presStyleCnt="1">
        <dgm:presLayoutVars>
          <dgm:chPref val="3"/>
        </dgm:presLayoutVars>
      </dgm:prSet>
      <dgm:spPr/>
    </dgm:pt>
    <dgm:pt modelId="{8C0F78FF-DA4E-4AD0-85BD-6A58A80E4685}" type="pres">
      <dgm:prSet presAssocID="{F4DAC7E8-E6C2-4C5D-AAA0-E07527BD85CD}" presName="parTransThree" presStyleCnt="0"/>
      <dgm:spPr/>
    </dgm:pt>
    <dgm:pt modelId="{42CA0653-7C22-4C81-8F93-6A1609211661}" type="pres">
      <dgm:prSet presAssocID="{F4DAC7E8-E6C2-4C5D-AAA0-E07527BD85CD}" presName="horzThree" presStyleCnt="0"/>
      <dgm:spPr/>
    </dgm:pt>
    <dgm:pt modelId="{146C9EB2-8063-4EA5-87B3-A891B115E39D}" type="pres">
      <dgm:prSet presAssocID="{3C8688DC-3CBB-4CDD-8737-FD445B3FD608}" presName="vertFour" presStyleCnt="0">
        <dgm:presLayoutVars>
          <dgm:chPref val="3"/>
        </dgm:presLayoutVars>
      </dgm:prSet>
      <dgm:spPr/>
    </dgm:pt>
    <dgm:pt modelId="{A1FAC1EB-835A-4ED3-A922-8EE2B835A115}" type="pres">
      <dgm:prSet presAssocID="{3C8688DC-3CBB-4CDD-8737-FD445B3FD608}" presName="txFour" presStyleLbl="node4" presStyleIdx="0" presStyleCnt="1">
        <dgm:presLayoutVars>
          <dgm:chPref val="3"/>
        </dgm:presLayoutVars>
      </dgm:prSet>
      <dgm:spPr/>
    </dgm:pt>
    <dgm:pt modelId="{0AB8FA88-EBD8-4B62-841E-D7BCC940FA4E}" type="pres">
      <dgm:prSet presAssocID="{3C8688DC-3CBB-4CDD-8737-FD445B3FD608}" presName="horzFour" presStyleCnt="0"/>
      <dgm:spPr/>
    </dgm:pt>
  </dgm:ptLst>
  <dgm:cxnLst>
    <dgm:cxn modelId="{27D61705-6008-400F-9640-183B0FDEC900}" srcId="{F4DAC7E8-E6C2-4C5D-AAA0-E07527BD85CD}" destId="{3C8688DC-3CBB-4CDD-8737-FD445B3FD608}" srcOrd="0" destOrd="0" parTransId="{BFEABC65-8B14-4A8E-B0D2-326795E6ED3C}" sibTransId="{A253D7FD-3107-4E09-A088-F84A32A5624A}"/>
    <dgm:cxn modelId="{BBAE5611-3A35-4B36-A21E-567C6F07AE67}" srcId="{A4828231-A934-4D7B-A1F7-8B6B5097148B}" destId="{CE28A8ED-5C4E-4A0B-BCF6-608F125C6E01}" srcOrd="0" destOrd="0" parTransId="{CF0B1A31-8A61-41A4-A455-9D10094759EA}" sibTransId="{814C24BA-A872-444B-A8AF-C7CAA0D24CC2}"/>
    <dgm:cxn modelId="{A0539922-DB0F-405F-8521-981571D9453D}" type="presOf" srcId="{F4DAC7E8-E6C2-4C5D-AAA0-E07527BD85CD}" destId="{61EC4C52-65D0-40AE-8967-F52986521616}" srcOrd="0" destOrd="0" presId="urn:microsoft.com/office/officeart/2005/8/layout/hierarchy4"/>
    <dgm:cxn modelId="{1636AB33-03C8-47C2-A17F-2E1765A51EB4}" srcId="{0B493B88-117E-4B5D-BDE4-5FEFCED31CEA}" destId="{A4828231-A934-4D7B-A1F7-8B6B5097148B}" srcOrd="0" destOrd="0" parTransId="{22F3FD74-832D-47B8-85E4-418910D1F451}" sibTransId="{DAA8F83F-E6BE-4261-B6EE-A7E8F1948709}"/>
    <dgm:cxn modelId="{1CB6E27A-82CE-41DB-9219-8C047D3231B5}" srcId="{CE28A8ED-5C4E-4A0B-BCF6-608F125C6E01}" destId="{F4DAC7E8-E6C2-4C5D-AAA0-E07527BD85CD}" srcOrd="0" destOrd="0" parTransId="{9E8DBF05-EC1F-4E80-9E0F-E58F1AE6835A}" sibTransId="{569A178C-00E2-49C7-9F93-0DEBC0F9DAC9}"/>
    <dgm:cxn modelId="{A667267C-F536-43E8-9181-C85CE7597168}" type="presOf" srcId="{0B493B88-117E-4B5D-BDE4-5FEFCED31CEA}" destId="{5810C0B1-C3CB-45B0-846F-FCA7A58116E0}" srcOrd="0" destOrd="0" presId="urn:microsoft.com/office/officeart/2005/8/layout/hierarchy4"/>
    <dgm:cxn modelId="{1728099B-9EB5-4C06-B077-93026B7A2021}" type="presOf" srcId="{A4828231-A934-4D7B-A1F7-8B6B5097148B}" destId="{00BEE7B5-DB85-4D6B-AF88-E1E6DB6E63B3}" srcOrd="0" destOrd="0" presId="urn:microsoft.com/office/officeart/2005/8/layout/hierarchy4"/>
    <dgm:cxn modelId="{455F50AE-61BF-415B-ADD6-8366C1C9470E}" type="presOf" srcId="{CE28A8ED-5C4E-4A0B-BCF6-608F125C6E01}" destId="{4878EA2A-92FE-4C76-A741-012B23BF5778}" srcOrd="0" destOrd="0" presId="urn:microsoft.com/office/officeart/2005/8/layout/hierarchy4"/>
    <dgm:cxn modelId="{DD4F29DD-FE12-4B17-8998-4853940123AB}" type="presOf" srcId="{3C8688DC-3CBB-4CDD-8737-FD445B3FD608}" destId="{A1FAC1EB-835A-4ED3-A922-8EE2B835A115}" srcOrd="0" destOrd="0" presId="urn:microsoft.com/office/officeart/2005/8/layout/hierarchy4"/>
    <dgm:cxn modelId="{7CB6D688-C798-4388-A66E-EDFDBF802336}" type="presParOf" srcId="{5810C0B1-C3CB-45B0-846F-FCA7A58116E0}" destId="{98E4F4BE-ED89-4C29-93B7-ABE9F68CFC52}" srcOrd="0" destOrd="0" presId="urn:microsoft.com/office/officeart/2005/8/layout/hierarchy4"/>
    <dgm:cxn modelId="{8BD2E20B-8678-47F7-8CC2-1FD0CB6DB031}" type="presParOf" srcId="{98E4F4BE-ED89-4C29-93B7-ABE9F68CFC52}" destId="{00BEE7B5-DB85-4D6B-AF88-E1E6DB6E63B3}" srcOrd="0" destOrd="0" presId="urn:microsoft.com/office/officeart/2005/8/layout/hierarchy4"/>
    <dgm:cxn modelId="{CDF4191A-CBB3-481B-A3B4-9BC3090979FB}" type="presParOf" srcId="{98E4F4BE-ED89-4C29-93B7-ABE9F68CFC52}" destId="{8502B1B9-C0B9-4DA8-9FE1-FB9168B87F4D}" srcOrd="1" destOrd="0" presId="urn:microsoft.com/office/officeart/2005/8/layout/hierarchy4"/>
    <dgm:cxn modelId="{01719668-F220-471D-8DF0-E712C0746264}" type="presParOf" srcId="{98E4F4BE-ED89-4C29-93B7-ABE9F68CFC52}" destId="{178E97D5-EBA3-4B59-A420-FCC69CB7FC9B}" srcOrd="2" destOrd="0" presId="urn:microsoft.com/office/officeart/2005/8/layout/hierarchy4"/>
    <dgm:cxn modelId="{1C3623D5-28DE-427E-98B9-E5912943C193}" type="presParOf" srcId="{178E97D5-EBA3-4B59-A420-FCC69CB7FC9B}" destId="{2A1DDD07-ACBC-4941-94AB-0546E8D34526}" srcOrd="0" destOrd="0" presId="urn:microsoft.com/office/officeart/2005/8/layout/hierarchy4"/>
    <dgm:cxn modelId="{E5B11F2E-8B8B-43E6-B461-18A1221FDCA1}" type="presParOf" srcId="{2A1DDD07-ACBC-4941-94AB-0546E8D34526}" destId="{4878EA2A-92FE-4C76-A741-012B23BF5778}" srcOrd="0" destOrd="0" presId="urn:microsoft.com/office/officeart/2005/8/layout/hierarchy4"/>
    <dgm:cxn modelId="{EBA7F150-911E-49F8-9B05-03A9A3928DCA}" type="presParOf" srcId="{2A1DDD07-ACBC-4941-94AB-0546E8D34526}" destId="{D48A7961-8FF6-4235-B34F-6176721995AE}" srcOrd="1" destOrd="0" presId="urn:microsoft.com/office/officeart/2005/8/layout/hierarchy4"/>
    <dgm:cxn modelId="{8FB09146-3ED7-4C89-BEC5-E0B05A631011}" type="presParOf" srcId="{2A1DDD07-ACBC-4941-94AB-0546E8D34526}" destId="{6D05BBDD-ECEE-47E6-AEB1-EF8FC830489F}" srcOrd="2" destOrd="0" presId="urn:microsoft.com/office/officeart/2005/8/layout/hierarchy4"/>
    <dgm:cxn modelId="{82DEC1B8-98A9-472D-B772-C15B6748CBC4}" type="presParOf" srcId="{6D05BBDD-ECEE-47E6-AEB1-EF8FC830489F}" destId="{A8F3AA9E-ABC0-40D0-A89D-C83C796F33BD}" srcOrd="0" destOrd="0" presId="urn:microsoft.com/office/officeart/2005/8/layout/hierarchy4"/>
    <dgm:cxn modelId="{2F083440-8F41-445B-9A2B-63D173EEFAC0}" type="presParOf" srcId="{A8F3AA9E-ABC0-40D0-A89D-C83C796F33BD}" destId="{61EC4C52-65D0-40AE-8967-F52986521616}" srcOrd="0" destOrd="0" presId="urn:microsoft.com/office/officeart/2005/8/layout/hierarchy4"/>
    <dgm:cxn modelId="{E12FCA00-24D7-4E84-88DB-88E5EEF2875C}" type="presParOf" srcId="{A8F3AA9E-ABC0-40D0-A89D-C83C796F33BD}" destId="{8C0F78FF-DA4E-4AD0-85BD-6A58A80E4685}" srcOrd="1" destOrd="0" presId="urn:microsoft.com/office/officeart/2005/8/layout/hierarchy4"/>
    <dgm:cxn modelId="{1836638C-504A-48B9-B927-7F62A332EFFB}" type="presParOf" srcId="{A8F3AA9E-ABC0-40D0-A89D-C83C796F33BD}" destId="{42CA0653-7C22-4C81-8F93-6A1609211661}" srcOrd="2" destOrd="0" presId="urn:microsoft.com/office/officeart/2005/8/layout/hierarchy4"/>
    <dgm:cxn modelId="{0652AA25-046D-4D9B-862D-EEB0D6560994}" type="presParOf" srcId="{42CA0653-7C22-4C81-8F93-6A1609211661}" destId="{146C9EB2-8063-4EA5-87B3-A891B115E39D}" srcOrd="0" destOrd="0" presId="urn:microsoft.com/office/officeart/2005/8/layout/hierarchy4"/>
    <dgm:cxn modelId="{D972CCEB-CCCB-42ED-BB10-EAA5C89562FB}" type="presParOf" srcId="{146C9EB2-8063-4EA5-87B3-A891B115E39D}" destId="{A1FAC1EB-835A-4ED3-A922-8EE2B835A115}" srcOrd="0" destOrd="0" presId="urn:microsoft.com/office/officeart/2005/8/layout/hierarchy4"/>
    <dgm:cxn modelId="{37E2D7EC-5A00-423D-9594-24531C098CB9}" type="presParOf" srcId="{146C9EB2-8063-4EA5-87B3-A891B115E39D}" destId="{0AB8FA88-EBD8-4B62-841E-D7BCC940FA4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45DCD-81A6-4398-AC26-854E1D5EA67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D7FF90-C218-4674-851F-30CF3C3481B5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OS</a:t>
          </a:r>
        </a:p>
      </dgm:t>
    </dgm:pt>
    <dgm:pt modelId="{58B0D90A-968A-4457-85DB-42CB903AFF59}" type="parTrans" cxnId="{497E562F-2367-4A34-AB41-51A91E55F8C7}">
      <dgm:prSet/>
      <dgm:spPr/>
      <dgm:t>
        <a:bodyPr/>
        <a:lstStyle/>
        <a:p>
          <a:endParaRPr lang="en-US"/>
        </a:p>
      </dgm:t>
    </dgm:pt>
    <dgm:pt modelId="{982ACCB9-4ADA-47FD-8F1E-1F7362B2FDA2}" type="sibTrans" cxnId="{497E562F-2367-4A34-AB41-51A91E55F8C7}">
      <dgm:prSet/>
      <dgm:spPr/>
      <dgm:t>
        <a:bodyPr/>
        <a:lstStyle/>
        <a:p>
          <a:endParaRPr lang="en-US"/>
        </a:p>
      </dgm:t>
    </dgm:pt>
    <dgm:pt modelId="{D53EE2F7-BB82-4A3D-8930-E5FFCE203BB0}">
      <dgm:prSet phldrT="[Text]"/>
      <dgm:spPr/>
      <dgm:t>
        <a:bodyPr/>
        <a:lstStyle/>
        <a:p>
          <a:r>
            <a:rPr lang="en-US" dirty="0"/>
            <a:t>Users and Processes with System Privileges</a:t>
          </a:r>
        </a:p>
      </dgm:t>
    </dgm:pt>
    <dgm:pt modelId="{47C4932B-E5C7-417F-90CF-CB6437CE5E07}" type="parTrans" cxnId="{613BB402-D03B-4986-983B-924125C7403E}">
      <dgm:prSet/>
      <dgm:spPr/>
      <dgm:t>
        <a:bodyPr/>
        <a:lstStyle/>
        <a:p>
          <a:endParaRPr lang="en-US"/>
        </a:p>
      </dgm:t>
    </dgm:pt>
    <dgm:pt modelId="{98A6DD5D-E231-4F96-9E17-D7DBC3396996}" type="sibTrans" cxnId="{613BB402-D03B-4986-983B-924125C7403E}">
      <dgm:prSet/>
      <dgm:spPr/>
      <dgm:t>
        <a:bodyPr/>
        <a:lstStyle/>
        <a:p>
          <a:endParaRPr lang="en-US"/>
        </a:p>
      </dgm:t>
    </dgm:pt>
    <dgm:pt modelId="{ADA8A22E-16D6-43EF-B852-D744FFA4EBF2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Users and Processes</a:t>
          </a:r>
        </a:p>
      </dgm:t>
    </dgm:pt>
    <dgm:pt modelId="{E632F9EF-320C-4C0E-94E4-CF3F285383CC}" type="parTrans" cxnId="{91B98FC5-61F7-4A81-80F7-D290562279D1}">
      <dgm:prSet/>
      <dgm:spPr/>
      <dgm:t>
        <a:bodyPr/>
        <a:lstStyle/>
        <a:p>
          <a:endParaRPr lang="en-US"/>
        </a:p>
      </dgm:t>
    </dgm:pt>
    <dgm:pt modelId="{02C62995-B0C2-425D-90EB-55D9E3897ABB}" type="sibTrans" cxnId="{91B98FC5-61F7-4A81-80F7-D290562279D1}">
      <dgm:prSet/>
      <dgm:spPr/>
      <dgm:t>
        <a:bodyPr/>
        <a:lstStyle/>
        <a:p>
          <a:endParaRPr lang="en-US"/>
        </a:p>
      </dgm:t>
    </dgm:pt>
    <dgm:pt modelId="{EB10868A-5045-492A-B2F9-B4D44DFB7734}">
      <dgm:prSet phldrT="[Text]"/>
      <dgm:spPr/>
      <dgm:t>
        <a:bodyPr/>
        <a:lstStyle/>
        <a:p>
          <a:r>
            <a:rPr lang="en-US" dirty="0"/>
            <a:t>Unprivileged Processes</a:t>
          </a:r>
        </a:p>
      </dgm:t>
    </dgm:pt>
    <dgm:pt modelId="{BC78C5AE-AF7F-4FE2-9CC0-5FCDC5CC3482}" type="parTrans" cxnId="{8081CAA5-3713-40EC-A922-2070EFD55B5D}">
      <dgm:prSet/>
      <dgm:spPr/>
      <dgm:t>
        <a:bodyPr/>
        <a:lstStyle/>
        <a:p>
          <a:endParaRPr lang="en-US"/>
        </a:p>
      </dgm:t>
    </dgm:pt>
    <dgm:pt modelId="{19430F5F-819E-4AEE-AA56-7E24DD98B8FB}" type="sibTrans" cxnId="{8081CAA5-3713-40EC-A922-2070EFD55B5D}">
      <dgm:prSet/>
      <dgm:spPr/>
      <dgm:t>
        <a:bodyPr/>
        <a:lstStyle/>
        <a:p>
          <a:endParaRPr lang="en-US"/>
        </a:p>
      </dgm:t>
    </dgm:pt>
    <dgm:pt modelId="{7110DC20-B8BE-43CE-B5D4-5A766C2BB8FD}" type="pres">
      <dgm:prSet presAssocID="{6EE45DCD-81A6-4398-AC26-854E1D5EA6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198118-F995-4D08-8584-E8D4F42FD5BA}" type="pres">
      <dgm:prSet presAssocID="{B7D7FF90-C218-4674-851F-30CF3C3481B5}" presName="vertOne" presStyleCnt="0"/>
      <dgm:spPr/>
    </dgm:pt>
    <dgm:pt modelId="{E73CDA5A-E22C-4521-928A-B4A6A202DE1E}" type="pres">
      <dgm:prSet presAssocID="{B7D7FF90-C218-4674-851F-30CF3C3481B5}" presName="txOne" presStyleLbl="node0" presStyleIdx="0" presStyleCnt="1">
        <dgm:presLayoutVars>
          <dgm:chPref val="3"/>
        </dgm:presLayoutVars>
      </dgm:prSet>
      <dgm:spPr/>
    </dgm:pt>
    <dgm:pt modelId="{FC055387-881D-401A-A959-5B3A49B393D9}" type="pres">
      <dgm:prSet presAssocID="{B7D7FF90-C218-4674-851F-30CF3C3481B5}" presName="parTransOne" presStyleCnt="0"/>
      <dgm:spPr/>
    </dgm:pt>
    <dgm:pt modelId="{CB341369-5202-4B8F-A04D-C4FCBEED708E}" type="pres">
      <dgm:prSet presAssocID="{B7D7FF90-C218-4674-851F-30CF3C3481B5}" presName="horzOne" presStyleCnt="0"/>
      <dgm:spPr/>
    </dgm:pt>
    <dgm:pt modelId="{1E171CC3-792D-4C39-A3F2-AA5AC879B4F8}" type="pres">
      <dgm:prSet presAssocID="{D53EE2F7-BB82-4A3D-8930-E5FFCE203BB0}" presName="vertTwo" presStyleCnt="0"/>
      <dgm:spPr/>
    </dgm:pt>
    <dgm:pt modelId="{7F846494-3AFC-4335-83E8-1D5D6C580A23}" type="pres">
      <dgm:prSet presAssocID="{D53EE2F7-BB82-4A3D-8930-E5FFCE203BB0}" presName="txTwo" presStyleLbl="node2" presStyleIdx="0" presStyleCnt="1">
        <dgm:presLayoutVars>
          <dgm:chPref val="3"/>
        </dgm:presLayoutVars>
      </dgm:prSet>
      <dgm:spPr/>
    </dgm:pt>
    <dgm:pt modelId="{396C5067-966B-4DCF-8511-18510C40E554}" type="pres">
      <dgm:prSet presAssocID="{D53EE2F7-BB82-4A3D-8930-E5FFCE203BB0}" presName="parTransTwo" presStyleCnt="0"/>
      <dgm:spPr/>
    </dgm:pt>
    <dgm:pt modelId="{5F8C44E2-6DE9-4022-8989-E91DAEC7D209}" type="pres">
      <dgm:prSet presAssocID="{D53EE2F7-BB82-4A3D-8930-E5FFCE203BB0}" presName="horzTwo" presStyleCnt="0"/>
      <dgm:spPr/>
    </dgm:pt>
    <dgm:pt modelId="{8A14EC33-7C4B-41D7-AC47-0E64B33325C9}" type="pres">
      <dgm:prSet presAssocID="{ADA8A22E-16D6-43EF-B852-D744FFA4EBF2}" presName="vertThree" presStyleCnt="0"/>
      <dgm:spPr/>
    </dgm:pt>
    <dgm:pt modelId="{BDE65F30-C603-4D52-8B3E-C8E51F2BF728}" type="pres">
      <dgm:prSet presAssocID="{ADA8A22E-16D6-43EF-B852-D744FFA4EBF2}" presName="txThree" presStyleLbl="node3" presStyleIdx="0" presStyleCnt="1" custLinFactNeighborX="49" custLinFactNeighborY="-5704">
        <dgm:presLayoutVars>
          <dgm:chPref val="3"/>
        </dgm:presLayoutVars>
      </dgm:prSet>
      <dgm:spPr/>
    </dgm:pt>
    <dgm:pt modelId="{76653B13-1BFE-42FC-A77C-402EE1E9A917}" type="pres">
      <dgm:prSet presAssocID="{ADA8A22E-16D6-43EF-B852-D744FFA4EBF2}" presName="parTransThree" presStyleCnt="0"/>
      <dgm:spPr/>
    </dgm:pt>
    <dgm:pt modelId="{E13DCB1A-7AE1-4F83-A027-7236F6B25A6C}" type="pres">
      <dgm:prSet presAssocID="{ADA8A22E-16D6-43EF-B852-D744FFA4EBF2}" presName="horzThree" presStyleCnt="0"/>
      <dgm:spPr/>
    </dgm:pt>
    <dgm:pt modelId="{335B1F8F-298E-4D81-8941-D8A59FA09577}" type="pres">
      <dgm:prSet presAssocID="{EB10868A-5045-492A-B2F9-B4D44DFB7734}" presName="vertFour" presStyleCnt="0">
        <dgm:presLayoutVars>
          <dgm:chPref val="3"/>
        </dgm:presLayoutVars>
      </dgm:prSet>
      <dgm:spPr/>
    </dgm:pt>
    <dgm:pt modelId="{E166D737-BAEB-4F29-B4A5-8593CA4435D6}" type="pres">
      <dgm:prSet presAssocID="{EB10868A-5045-492A-B2F9-B4D44DFB7734}" presName="txFour" presStyleLbl="node4" presStyleIdx="0" presStyleCnt="1">
        <dgm:presLayoutVars>
          <dgm:chPref val="3"/>
        </dgm:presLayoutVars>
      </dgm:prSet>
      <dgm:spPr/>
    </dgm:pt>
    <dgm:pt modelId="{057DDF68-ED59-491F-8C81-408D996F4CCC}" type="pres">
      <dgm:prSet presAssocID="{EB10868A-5045-492A-B2F9-B4D44DFB7734}" presName="horzFour" presStyleCnt="0"/>
      <dgm:spPr/>
    </dgm:pt>
  </dgm:ptLst>
  <dgm:cxnLst>
    <dgm:cxn modelId="{613BB402-D03B-4986-983B-924125C7403E}" srcId="{B7D7FF90-C218-4674-851F-30CF3C3481B5}" destId="{D53EE2F7-BB82-4A3D-8930-E5FFCE203BB0}" srcOrd="0" destOrd="0" parTransId="{47C4932B-E5C7-417F-90CF-CB6437CE5E07}" sibTransId="{98A6DD5D-E231-4F96-9E17-D7DBC3396996}"/>
    <dgm:cxn modelId="{AC67300A-4352-4A9A-BF8D-C193CB22F8A5}" type="presOf" srcId="{6EE45DCD-81A6-4398-AC26-854E1D5EA674}" destId="{7110DC20-B8BE-43CE-B5D4-5A766C2BB8FD}" srcOrd="0" destOrd="0" presId="urn:microsoft.com/office/officeart/2005/8/layout/hierarchy4"/>
    <dgm:cxn modelId="{514C970A-A47E-4975-94CE-AEE62CEF53D9}" type="presOf" srcId="{EB10868A-5045-492A-B2F9-B4D44DFB7734}" destId="{E166D737-BAEB-4F29-B4A5-8593CA4435D6}" srcOrd="0" destOrd="0" presId="urn:microsoft.com/office/officeart/2005/8/layout/hierarchy4"/>
    <dgm:cxn modelId="{497E562F-2367-4A34-AB41-51A91E55F8C7}" srcId="{6EE45DCD-81A6-4398-AC26-854E1D5EA674}" destId="{B7D7FF90-C218-4674-851F-30CF3C3481B5}" srcOrd="0" destOrd="0" parTransId="{58B0D90A-968A-4457-85DB-42CB903AFF59}" sibTransId="{982ACCB9-4ADA-47FD-8F1E-1F7362B2FDA2}"/>
    <dgm:cxn modelId="{E3586336-FD56-466A-B658-F7005626A283}" type="presOf" srcId="{D53EE2F7-BB82-4A3D-8930-E5FFCE203BB0}" destId="{7F846494-3AFC-4335-83E8-1D5D6C580A23}" srcOrd="0" destOrd="0" presId="urn:microsoft.com/office/officeart/2005/8/layout/hierarchy4"/>
    <dgm:cxn modelId="{CB4BAA41-BEB8-46BA-ABC8-B68ECC56EB95}" type="presOf" srcId="{B7D7FF90-C218-4674-851F-30CF3C3481B5}" destId="{E73CDA5A-E22C-4521-928A-B4A6A202DE1E}" srcOrd="0" destOrd="0" presId="urn:microsoft.com/office/officeart/2005/8/layout/hierarchy4"/>
    <dgm:cxn modelId="{8CCF6254-C222-417E-AF76-ABBD56070AFA}" type="presOf" srcId="{ADA8A22E-16D6-43EF-B852-D744FFA4EBF2}" destId="{BDE65F30-C603-4D52-8B3E-C8E51F2BF728}" srcOrd="0" destOrd="0" presId="urn:microsoft.com/office/officeart/2005/8/layout/hierarchy4"/>
    <dgm:cxn modelId="{8081CAA5-3713-40EC-A922-2070EFD55B5D}" srcId="{ADA8A22E-16D6-43EF-B852-D744FFA4EBF2}" destId="{EB10868A-5045-492A-B2F9-B4D44DFB7734}" srcOrd="0" destOrd="0" parTransId="{BC78C5AE-AF7F-4FE2-9CC0-5FCDC5CC3482}" sibTransId="{19430F5F-819E-4AEE-AA56-7E24DD98B8FB}"/>
    <dgm:cxn modelId="{91B98FC5-61F7-4A81-80F7-D290562279D1}" srcId="{D53EE2F7-BB82-4A3D-8930-E5FFCE203BB0}" destId="{ADA8A22E-16D6-43EF-B852-D744FFA4EBF2}" srcOrd="0" destOrd="0" parTransId="{E632F9EF-320C-4C0E-94E4-CF3F285383CC}" sibTransId="{02C62995-B0C2-425D-90EB-55D9E3897ABB}"/>
    <dgm:cxn modelId="{7F3DA195-6833-4581-9DF8-2BD07DBDC911}" type="presParOf" srcId="{7110DC20-B8BE-43CE-B5D4-5A766C2BB8FD}" destId="{55198118-F995-4D08-8584-E8D4F42FD5BA}" srcOrd="0" destOrd="0" presId="urn:microsoft.com/office/officeart/2005/8/layout/hierarchy4"/>
    <dgm:cxn modelId="{70E5E595-44D8-477F-B97F-925465A5113D}" type="presParOf" srcId="{55198118-F995-4D08-8584-E8D4F42FD5BA}" destId="{E73CDA5A-E22C-4521-928A-B4A6A202DE1E}" srcOrd="0" destOrd="0" presId="urn:microsoft.com/office/officeart/2005/8/layout/hierarchy4"/>
    <dgm:cxn modelId="{1A7E73EF-7BDA-4656-B2F5-382BDE3200F2}" type="presParOf" srcId="{55198118-F995-4D08-8584-E8D4F42FD5BA}" destId="{FC055387-881D-401A-A959-5B3A49B393D9}" srcOrd="1" destOrd="0" presId="urn:microsoft.com/office/officeart/2005/8/layout/hierarchy4"/>
    <dgm:cxn modelId="{3ED0F24D-0722-4BA1-B8BE-57B35AD76BF6}" type="presParOf" srcId="{55198118-F995-4D08-8584-E8D4F42FD5BA}" destId="{CB341369-5202-4B8F-A04D-C4FCBEED708E}" srcOrd="2" destOrd="0" presId="urn:microsoft.com/office/officeart/2005/8/layout/hierarchy4"/>
    <dgm:cxn modelId="{D11C1CCC-40AA-4BE3-83D3-B3A58D38F0FB}" type="presParOf" srcId="{CB341369-5202-4B8F-A04D-C4FCBEED708E}" destId="{1E171CC3-792D-4C39-A3F2-AA5AC879B4F8}" srcOrd="0" destOrd="0" presId="urn:microsoft.com/office/officeart/2005/8/layout/hierarchy4"/>
    <dgm:cxn modelId="{551B47D5-9E47-4119-827A-10662D18CD41}" type="presParOf" srcId="{1E171CC3-792D-4C39-A3F2-AA5AC879B4F8}" destId="{7F846494-3AFC-4335-83E8-1D5D6C580A23}" srcOrd="0" destOrd="0" presId="urn:microsoft.com/office/officeart/2005/8/layout/hierarchy4"/>
    <dgm:cxn modelId="{1A1127F4-B0A7-4F70-93BB-CBEE90D18F61}" type="presParOf" srcId="{1E171CC3-792D-4C39-A3F2-AA5AC879B4F8}" destId="{396C5067-966B-4DCF-8511-18510C40E554}" srcOrd="1" destOrd="0" presId="urn:microsoft.com/office/officeart/2005/8/layout/hierarchy4"/>
    <dgm:cxn modelId="{A29EDF67-0F36-4755-97C9-F09F1CBDA77E}" type="presParOf" srcId="{1E171CC3-792D-4C39-A3F2-AA5AC879B4F8}" destId="{5F8C44E2-6DE9-4022-8989-E91DAEC7D209}" srcOrd="2" destOrd="0" presId="urn:microsoft.com/office/officeart/2005/8/layout/hierarchy4"/>
    <dgm:cxn modelId="{236D0B80-D6A5-4DCD-A594-ED760DB50349}" type="presParOf" srcId="{5F8C44E2-6DE9-4022-8989-E91DAEC7D209}" destId="{8A14EC33-7C4B-41D7-AC47-0E64B33325C9}" srcOrd="0" destOrd="0" presId="urn:microsoft.com/office/officeart/2005/8/layout/hierarchy4"/>
    <dgm:cxn modelId="{50AF55DE-C24D-49F0-82CD-670BFEB4241B}" type="presParOf" srcId="{8A14EC33-7C4B-41D7-AC47-0E64B33325C9}" destId="{BDE65F30-C603-4D52-8B3E-C8E51F2BF728}" srcOrd="0" destOrd="0" presId="urn:microsoft.com/office/officeart/2005/8/layout/hierarchy4"/>
    <dgm:cxn modelId="{1991E15D-AABB-4441-B994-09804585E707}" type="presParOf" srcId="{8A14EC33-7C4B-41D7-AC47-0E64B33325C9}" destId="{76653B13-1BFE-42FC-A77C-402EE1E9A917}" srcOrd="1" destOrd="0" presId="urn:microsoft.com/office/officeart/2005/8/layout/hierarchy4"/>
    <dgm:cxn modelId="{3A73DE15-EC3E-4E1D-8721-4E0D5647728A}" type="presParOf" srcId="{8A14EC33-7C4B-41D7-AC47-0E64B33325C9}" destId="{E13DCB1A-7AE1-4F83-A027-7236F6B25A6C}" srcOrd="2" destOrd="0" presId="urn:microsoft.com/office/officeart/2005/8/layout/hierarchy4"/>
    <dgm:cxn modelId="{9A9D7952-2C1C-4EBC-B270-462331E29E0D}" type="presParOf" srcId="{E13DCB1A-7AE1-4F83-A027-7236F6B25A6C}" destId="{335B1F8F-298E-4D81-8941-D8A59FA09577}" srcOrd="0" destOrd="0" presId="urn:microsoft.com/office/officeart/2005/8/layout/hierarchy4"/>
    <dgm:cxn modelId="{525C17BA-5228-4A55-B672-3D10777B8F36}" type="presParOf" srcId="{335B1F8F-298E-4D81-8941-D8A59FA09577}" destId="{E166D737-BAEB-4F29-B4A5-8593CA4435D6}" srcOrd="0" destOrd="0" presId="urn:microsoft.com/office/officeart/2005/8/layout/hierarchy4"/>
    <dgm:cxn modelId="{F364E1E6-02B1-4989-9824-67ADEE3BEBCD}" type="presParOf" srcId="{335B1F8F-298E-4D81-8941-D8A59FA09577}" destId="{057DDF68-ED59-491F-8C81-408D996F4CC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EE7B5-DB85-4D6B-AF88-E1E6DB6E63B3}">
      <dsp:nvSpPr>
        <dsp:cNvPr id="0" name=""/>
        <dsp:cNvSpPr/>
      </dsp:nvSpPr>
      <dsp:spPr>
        <a:xfrm>
          <a:off x="0" y="0"/>
          <a:ext cx="1951105" cy="397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All users and processes</a:t>
          </a:r>
        </a:p>
      </dsp:txBody>
      <dsp:txXfrm>
        <a:off x="57146" y="57146"/>
        <a:ext cx="1836813" cy="3857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EE7B5-DB85-4D6B-AF88-E1E6DB6E63B3}">
      <dsp:nvSpPr>
        <dsp:cNvPr id="0" name=""/>
        <dsp:cNvSpPr/>
      </dsp:nvSpPr>
      <dsp:spPr>
        <a:xfrm>
          <a:off x="1754" y="0"/>
          <a:ext cx="1794619" cy="1960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OS</a:t>
          </a:r>
        </a:p>
      </dsp:txBody>
      <dsp:txXfrm>
        <a:off x="54317" y="52563"/>
        <a:ext cx="1689493" cy="1855382"/>
      </dsp:txXfrm>
    </dsp:sp>
    <dsp:sp modelId="{4878EA2A-92FE-4C76-A741-012B23BF5778}">
      <dsp:nvSpPr>
        <dsp:cNvPr id="0" name=""/>
        <dsp:cNvSpPr/>
      </dsp:nvSpPr>
      <dsp:spPr>
        <a:xfrm>
          <a:off x="877" y="2010547"/>
          <a:ext cx="1794619" cy="196050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Users and Processes with System Privileges</a:t>
          </a:r>
        </a:p>
      </dsp:txBody>
      <dsp:txXfrm>
        <a:off x="53440" y="2063110"/>
        <a:ext cx="1689493" cy="1855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EE7B5-DB85-4D6B-AF88-E1E6DB6E63B3}">
      <dsp:nvSpPr>
        <dsp:cNvPr id="0" name=""/>
        <dsp:cNvSpPr/>
      </dsp:nvSpPr>
      <dsp:spPr>
        <a:xfrm>
          <a:off x="1754" y="0"/>
          <a:ext cx="1794619" cy="973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OS</a:t>
          </a:r>
        </a:p>
      </dsp:txBody>
      <dsp:txXfrm>
        <a:off x="30266" y="28512"/>
        <a:ext cx="1737595" cy="916442"/>
      </dsp:txXfrm>
    </dsp:sp>
    <dsp:sp modelId="{4878EA2A-92FE-4C76-A741-012B23BF5778}">
      <dsp:nvSpPr>
        <dsp:cNvPr id="0" name=""/>
        <dsp:cNvSpPr/>
      </dsp:nvSpPr>
      <dsp:spPr>
        <a:xfrm>
          <a:off x="877" y="999921"/>
          <a:ext cx="1794619" cy="973466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Users and Processes with System Privileges</a:t>
          </a:r>
        </a:p>
      </dsp:txBody>
      <dsp:txXfrm>
        <a:off x="29389" y="1028433"/>
        <a:ext cx="1737595" cy="916442"/>
      </dsp:txXfrm>
    </dsp:sp>
    <dsp:sp modelId="{61EC4C52-65D0-40AE-8967-F52986521616}">
      <dsp:nvSpPr>
        <dsp:cNvPr id="0" name=""/>
        <dsp:cNvSpPr/>
      </dsp:nvSpPr>
      <dsp:spPr>
        <a:xfrm>
          <a:off x="877" y="1998046"/>
          <a:ext cx="1794619" cy="973466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Users and Processes</a:t>
          </a:r>
        </a:p>
      </dsp:txBody>
      <dsp:txXfrm>
        <a:off x="29389" y="2026558"/>
        <a:ext cx="1737595" cy="916442"/>
      </dsp:txXfrm>
    </dsp:sp>
    <dsp:sp modelId="{A1FAC1EB-835A-4ED3-A922-8EE2B835A115}">
      <dsp:nvSpPr>
        <dsp:cNvPr id="0" name=""/>
        <dsp:cNvSpPr/>
      </dsp:nvSpPr>
      <dsp:spPr>
        <a:xfrm>
          <a:off x="877" y="2996171"/>
          <a:ext cx="1794619" cy="973466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Unprivileged Processes</a:t>
          </a:r>
        </a:p>
      </dsp:txBody>
      <dsp:txXfrm>
        <a:off x="29389" y="3024683"/>
        <a:ext cx="1737595" cy="916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CDA5A-E22C-4521-928A-B4A6A202DE1E}">
      <dsp:nvSpPr>
        <dsp:cNvPr id="0" name=""/>
        <dsp:cNvSpPr/>
      </dsp:nvSpPr>
      <dsp:spPr>
        <a:xfrm>
          <a:off x="2100" y="1987"/>
          <a:ext cx="4298216" cy="1154466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OS</a:t>
          </a:r>
        </a:p>
      </dsp:txBody>
      <dsp:txXfrm>
        <a:off x="35913" y="35800"/>
        <a:ext cx="4230590" cy="1086840"/>
      </dsp:txXfrm>
    </dsp:sp>
    <dsp:sp modelId="{7F846494-3AFC-4335-83E8-1D5D6C580A23}">
      <dsp:nvSpPr>
        <dsp:cNvPr id="0" name=""/>
        <dsp:cNvSpPr/>
      </dsp:nvSpPr>
      <dsp:spPr>
        <a:xfrm>
          <a:off x="2100" y="1214452"/>
          <a:ext cx="4298216" cy="11544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Users and Processes with System Privileges</a:t>
          </a:r>
        </a:p>
      </dsp:txBody>
      <dsp:txXfrm>
        <a:off x="35913" y="1248265"/>
        <a:ext cx="4230590" cy="1086840"/>
      </dsp:txXfrm>
    </dsp:sp>
    <dsp:sp modelId="{BDE65F30-C603-4D52-8B3E-C8E51F2BF728}">
      <dsp:nvSpPr>
        <dsp:cNvPr id="0" name=""/>
        <dsp:cNvSpPr/>
      </dsp:nvSpPr>
      <dsp:spPr>
        <a:xfrm>
          <a:off x="4201" y="2423610"/>
          <a:ext cx="4298216" cy="1154466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Users and Processes</a:t>
          </a:r>
        </a:p>
      </dsp:txBody>
      <dsp:txXfrm>
        <a:off x="38014" y="2457423"/>
        <a:ext cx="4230590" cy="1086840"/>
      </dsp:txXfrm>
    </dsp:sp>
    <dsp:sp modelId="{E166D737-BAEB-4F29-B4A5-8593CA4435D6}">
      <dsp:nvSpPr>
        <dsp:cNvPr id="0" name=""/>
        <dsp:cNvSpPr/>
      </dsp:nvSpPr>
      <dsp:spPr>
        <a:xfrm>
          <a:off x="2100" y="3639383"/>
          <a:ext cx="4298216" cy="11544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Unprivileged Processes</a:t>
          </a:r>
        </a:p>
      </dsp:txBody>
      <dsp:txXfrm>
        <a:off x="35913" y="3673196"/>
        <a:ext cx="4230590" cy="1086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1864-D290-44C3-B183-A1596FCD697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C1666-F1DD-4C44-BAF5-73DB88D0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F371-4D65-4B0D-8FC7-75C2C3A4B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9C3F3-DCFF-4662-A0E3-4060F2DB9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01554-3B2E-41A4-9656-7C65ED88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2A28-91C8-4AFD-BCFD-F85F6451C74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B700C-69BD-459D-82E1-543B29ED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957C1-0A13-43DB-9319-459CC527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B14-EC9D-4C08-97D7-86A78DB0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8BCA-14F5-47B1-9232-70DBE268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8F4A0-CED4-4BCB-8D1B-6E258CFEC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6EB6C-DEA4-48E4-8445-BCC6BC75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2A28-91C8-4AFD-BCFD-F85F6451C74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BB799-8ACB-45BF-A212-FC54920C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3232C-D2F1-468E-88B5-889F9F78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B14-EC9D-4C08-97D7-86A78DB0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5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7B5B0-AD62-4CF4-BC87-AC16AAE4C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E40DF-1339-407A-B1B5-A5256F55E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1F684-6D0C-4B99-A807-A3C72E36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2A28-91C8-4AFD-BCFD-F85F6451C74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5F867-EAFC-4658-9856-C138B051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807FB-B7B9-419E-85F3-19CA6EAB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B14-EC9D-4C08-97D7-86A78DB0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885C-5893-4011-8872-CC19993E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1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95710-E798-404B-B4D6-CB3A278E5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212DD-4F81-4BFB-851F-C06619D1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2A28-91C8-4AFD-BCFD-F85F6451C74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E77D2-5036-4F92-B3DA-B99F2CC3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9CEE4-4296-427F-9B56-74783723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B14-EC9D-4C08-97D7-86A78DB0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2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D29B-0C20-4B0E-A63B-921AF337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CA04F-F262-4FD4-8C40-F83FB34BA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0B800-9C66-4A4F-816F-F09AC6B7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2A28-91C8-4AFD-BCFD-F85F6451C74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A7EC-80C4-4687-9DAB-13746F1B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B1F00-3D52-4669-8BB3-2EECFCD5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B14-EC9D-4C08-97D7-86A78DB0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6DBA-899F-48DE-9596-7C64E3E3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5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B12C-C4B7-4339-9C1E-E5500B90C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7480"/>
            <a:ext cx="5181600" cy="47494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31BB0-6C4A-4BF1-B054-B74D78769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7480"/>
            <a:ext cx="5181600" cy="47494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5C2BD-024B-4A7F-9797-53AAE77E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2A28-91C8-4AFD-BCFD-F85F6451C74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EA0D4-9281-4FEA-AD13-0965586C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18020-9134-4EDA-8AF2-79AFF5CC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B14-EC9D-4C08-97D7-86A78DB0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3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29BB-E960-4AE9-9BE6-C2FEEF5A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13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D275B-244C-4518-B7BC-D37C2BB8C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6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0FBD2-12CE-45E2-8079-A39E5D2E8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10435"/>
            <a:ext cx="5157787" cy="3979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1082E-0E83-4403-AF08-29EDCA57B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6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59EE0-17C6-4DE3-B098-0020BC412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10433"/>
            <a:ext cx="5183188" cy="39792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2F521-E89B-47A4-8A9F-BB3377DB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2A28-91C8-4AFD-BCFD-F85F6451C74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40A526-9242-4124-8FAA-D00A3455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633F9-7907-490D-86D0-306C98FC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B14-EC9D-4C08-97D7-86A78DB0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9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838-D6A7-407A-9722-45B4C5C7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9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A94F2-2BDE-43AC-8725-A0D3A207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2A28-91C8-4AFD-BCFD-F85F6451C74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F1DA8-D273-435E-B13C-B91AC808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A9BF1-C0A0-460D-912C-C9B3448F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B14-EC9D-4C08-97D7-86A78DB0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6C408-6522-4E33-A75A-2EDC470E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2A28-91C8-4AFD-BCFD-F85F6451C74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C0DD8-990B-4FCF-9F83-3D6CDAC4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910D7-2B8C-421A-B0E1-9D5CF3FE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B14-EC9D-4C08-97D7-86A78DB0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9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67CA-E1B3-431C-B4C9-4A5B9F3C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26FA6-E54D-48A4-9B94-C5FF40DD7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DBEBA-31EF-4108-BC85-B75CDA8BD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5BF6F-4E73-4889-9AE7-EA48FF5C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2A28-91C8-4AFD-BCFD-F85F6451C74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BAECA-1CC0-40B9-8BCA-C57DCD4C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78B83-40E8-44BB-B9A4-EA2F2840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B14-EC9D-4C08-97D7-86A78DB0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E937-CA26-4BCD-9A2C-EE88C3E0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85BEC-8457-4FFB-9446-A781EEB39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2E1A7-759A-4E68-A236-E6F233DDA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CC8A7-1E3D-4CF0-AF11-F86AE4B4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2A28-91C8-4AFD-BCFD-F85F6451C74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14FDE-BDDE-4B78-A42E-2251E3BC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78354-B75F-4A8D-BC29-F144AAAE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B14-EC9D-4C08-97D7-86A78DB0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4FDD6-F527-47CD-BE99-CD61E01D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82F4E-9A8A-4D5B-96AA-D326FF951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7C723-5CF9-457F-8FAE-4EFA414EF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62A28-91C8-4AFD-BCFD-F85F6451C74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28113-CD30-4572-B9A9-7953509C7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84DC5-9AE5-457C-9324-E1C2DE6FC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6B14-EC9D-4C08-97D7-86A78DB0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C64C-51BB-4DB9-99E9-2658AE23E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 2550 Foundations of Cybersecurity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10F5F-4AB2-4C77-A85B-C08285E92A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Systems Security</a:t>
            </a:r>
          </a:p>
        </p:txBody>
      </p:sp>
    </p:spTree>
    <p:extLst>
      <p:ext uri="{BB962C8B-B14F-4D97-AF65-F5344CB8AC3E}">
        <p14:creationId xmlns:p14="http://schemas.microsoft.com/office/powerpoint/2010/main" val="238536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0B55E-9D5C-44AA-9EEA-D471E2DD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Intro to System Architecture</a:t>
            </a:r>
            <a:endParaRPr lang="en-US" dirty="0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8FD93771-7F52-48A7-98FA-5F12642C5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3" r="2409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9172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9770B7-3464-47D1-AF88-1EE510AD6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5" y="0"/>
            <a:ext cx="9489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9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6F607B-C10A-4828-9B47-94AC56FCD028}"/>
              </a:ext>
            </a:extLst>
          </p:cNvPr>
          <p:cNvGrpSpPr/>
          <p:nvPr/>
        </p:nvGrpSpPr>
        <p:grpSpPr>
          <a:xfrm>
            <a:off x="9886570" y="147423"/>
            <a:ext cx="2305781" cy="6286154"/>
            <a:chOff x="9684049" y="147423"/>
            <a:chExt cx="2305781" cy="62861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2F827B9-1A52-4CF3-BF4B-1F7C562CFC38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05A64F-0C1E-4E7A-9C78-A97C14B893D6}"/>
                </a:ext>
              </a:extLst>
            </p:cNvPr>
            <p:cNvSpPr txBox="1"/>
            <p:nvPr/>
          </p:nvSpPr>
          <p:spPr>
            <a:xfrm>
              <a:off x="9749046" y="147423"/>
              <a:ext cx="1256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Memory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15E24C-BB92-44E2-A336-0C31745E7DAE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F3F890-07DB-4BAE-A9D4-AF8CB6E251CA}"/>
                </a:ext>
              </a:extLst>
            </p:cNvPr>
            <p:cNvSpPr txBox="1"/>
            <p:nvPr/>
          </p:nvSpPr>
          <p:spPr>
            <a:xfrm>
              <a:off x="11079003" y="424422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128 MB</a:t>
              </a:r>
            </a:p>
          </p:txBody>
        </p:sp>
      </p:grpSp>
      <p:sp>
        <p:nvSpPr>
          <p:cNvPr id="7" name="Cylinder 6">
            <a:extLst>
              <a:ext uri="{FF2B5EF4-FFF2-40B4-BE49-F238E27FC236}">
                <a16:creationId xmlns:a16="http://schemas.microsoft.com/office/drawing/2014/main" id="{81141CD8-3C9B-41A3-BB72-DE3C45FB7A0C}"/>
              </a:ext>
            </a:extLst>
          </p:cNvPr>
          <p:cNvSpPr/>
          <p:nvPr/>
        </p:nvSpPr>
        <p:spPr>
          <a:xfrm>
            <a:off x="8096231" y="464800"/>
            <a:ext cx="1550318" cy="791661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012C9607-7FCD-4944-9809-321D2CE0BB11}"/>
              </a:ext>
            </a:extLst>
          </p:cNvPr>
          <p:cNvSpPr/>
          <p:nvPr/>
        </p:nvSpPr>
        <p:spPr>
          <a:xfrm>
            <a:off x="5943889" y="147423"/>
            <a:ext cx="1938661" cy="1057084"/>
          </a:xfrm>
          <a:prstGeom prst="upArrow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Ethernet/</a:t>
            </a:r>
            <a:r>
              <a:rPr lang="en-US" sz="2400" dirty="0" err="1"/>
              <a:t>Wifi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E55F83-DA44-4298-82B6-EC40B3602E1F}"/>
              </a:ext>
            </a:extLst>
          </p:cNvPr>
          <p:cNvSpPr/>
          <p:nvPr/>
        </p:nvSpPr>
        <p:spPr>
          <a:xfrm>
            <a:off x="9951567" y="668923"/>
            <a:ext cx="1256947" cy="142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3CE03B5-5FF5-477C-BC21-40F5FD7B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2847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 Model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46DFA39-A181-41E0-B2A3-028E87EC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5574874" cy="47952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bootup, the </a:t>
            </a:r>
            <a:r>
              <a:rPr lang="en-US" dirty="0">
                <a:solidFill>
                  <a:schemeClr val="accent1"/>
                </a:solidFill>
              </a:rPr>
              <a:t>Operating System 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OS</a:t>
            </a:r>
            <a:r>
              <a:rPr lang="en-US" dirty="0"/>
              <a:t>) loads itself into memory</a:t>
            </a:r>
          </a:p>
          <a:p>
            <a:pPr lvl="1"/>
            <a:r>
              <a:rPr lang="en-US" dirty="0"/>
              <a:t>DOS or Windows 3.1</a:t>
            </a:r>
          </a:p>
          <a:p>
            <a:pPr lvl="1"/>
            <a:r>
              <a:rPr lang="en-US" dirty="0"/>
              <a:t>Typically places itself in high memory</a:t>
            </a:r>
          </a:p>
          <a:p>
            <a:pPr marL="0" indent="0">
              <a:buNone/>
            </a:pPr>
            <a:r>
              <a:rPr lang="en-US" dirty="0"/>
              <a:t>What is the role of the OS?</a:t>
            </a:r>
          </a:p>
          <a:p>
            <a:pPr lvl="1"/>
            <a:r>
              <a:rPr lang="en-US" dirty="0"/>
              <a:t>Allow the user to run </a:t>
            </a:r>
            <a:r>
              <a:rPr lang="en-US" dirty="0">
                <a:solidFill>
                  <a:schemeClr val="accent1"/>
                </a:solidFill>
              </a:rPr>
              <a:t>processes</a:t>
            </a:r>
          </a:p>
          <a:p>
            <a:pPr lvl="1"/>
            <a:r>
              <a:rPr lang="en-US" dirty="0"/>
              <a:t>Often comes with a shell</a:t>
            </a:r>
          </a:p>
          <a:p>
            <a:pPr lvl="2"/>
            <a:r>
              <a:rPr lang="en-US" dirty="0"/>
              <a:t>Text shell like bash</a:t>
            </a:r>
          </a:p>
          <a:p>
            <a:pPr lvl="2"/>
            <a:r>
              <a:rPr lang="en-US" dirty="0"/>
              <a:t>Graphical shell like the Windows desktop</a:t>
            </a:r>
          </a:p>
          <a:p>
            <a:pPr lvl="1"/>
            <a:r>
              <a:rPr lang="en-US" dirty="0"/>
              <a:t>Provides APIs to access devices</a:t>
            </a:r>
          </a:p>
          <a:p>
            <a:pPr lvl="2"/>
            <a:r>
              <a:rPr lang="en-US" dirty="0"/>
              <a:t>Offered as a convenience to application developers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22F4-24E4-4CA1-8B4A-B2407B8E7B0D}"/>
              </a:ext>
            </a:extLst>
          </p:cNvPr>
          <p:cNvSpPr/>
          <p:nvPr/>
        </p:nvSpPr>
        <p:spPr>
          <a:xfrm>
            <a:off x="9951567" y="5112048"/>
            <a:ext cx="1256947" cy="7967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1</a:t>
            </a:r>
          </a:p>
          <a:p>
            <a:pPr algn="ctr"/>
            <a:r>
              <a:rPr lang="en-US" sz="2000" dirty="0"/>
              <a:t>(Shell)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204E14-7141-4BAB-BDD5-8F7C009B74EA}"/>
              </a:ext>
            </a:extLst>
          </p:cNvPr>
          <p:cNvSpPr/>
          <p:nvPr/>
        </p:nvSpPr>
        <p:spPr>
          <a:xfrm>
            <a:off x="9951567" y="4233446"/>
            <a:ext cx="1256947" cy="7967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BD84F6-544F-4921-8DDB-F471D92C4EA8}"/>
              </a:ext>
            </a:extLst>
          </p:cNvPr>
          <p:cNvCxnSpPr/>
          <p:nvPr/>
        </p:nvCxnSpPr>
        <p:spPr>
          <a:xfrm flipV="1">
            <a:off x="10205686" y="2154056"/>
            <a:ext cx="0" cy="201904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9D58ED4-6430-425C-B8CB-E6BBE74C4C2F}"/>
              </a:ext>
            </a:extLst>
          </p:cNvPr>
          <p:cNvCxnSpPr>
            <a:cxnSpLocks/>
          </p:cNvCxnSpPr>
          <p:nvPr/>
        </p:nvCxnSpPr>
        <p:spPr>
          <a:xfrm rot="10800000">
            <a:off x="8352339" y="1380806"/>
            <a:ext cx="1405353" cy="583007"/>
          </a:xfrm>
          <a:prstGeom prst="bentConnector3">
            <a:avLst>
              <a:gd name="adj1" fmla="val 100218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B0AC5FF-C5B2-4751-9F5A-65F36506815D}"/>
              </a:ext>
            </a:extLst>
          </p:cNvPr>
          <p:cNvCxnSpPr/>
          <p:nvPr/>
        </p:nvCxnSpPr>
        <p:spPr>
          <a:xfrm>
            <a:off x="8972166" y="1380805"/>
            <a:ext cx="785526" cy="337531"/>
          </a:xfrm>
          <a:prstGeom prst="bentConnector3">
            <a:avLst>
              <a:gd name="adj1" fmla="val 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6A23B7-4789-4CFE-BCE1-9B903ADEC2CB}"/>
              </a:ext>
            </a:extLst>
          </p:cNvPr>
          <p:cNvCxnSpPr>
            <a:cxnSpLocks/>
          </p:cNvCxnSpPr>
          <p:nvPr/>
        </p:nvCxnSpPr>
        <p:spPr>
          <a:xfrm>
            <a:off x="10843925" y="2152522"/>
            <a:ext cx="1" cy="201444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1C5B1A5C-FFA8-481E-9F48-70B7DA3B7B01}"/>
              </a:ext>
            </a:extLst>
          </p:cNvPr>
          <p:cNvSpPr/>
          <p:nvPr/>
        </p:nvSpPr>
        <p:spPr>
          <a:xfrm>
            <a:off x="7713306" y="4311179"/>
            <a:ext cx="1651623" cy="583008"/>
          </a:xfrm>
          <a:prstGeom prst="wedgeRectCallout">
            <a:avLst>
              <a:gd name="adj1" fmla="val 74398"/>
              <a:gd name="adj2" fmla="val -195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open(“file”)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87AA6DE-41A0-4717-AC1C-8361A16C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914" y="5601538"/>
            <a:ext cx="1035432" cy="10354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CC1AAA-2104-4854-AB15-4563874E31CE}"/>
              </a:ext>
            </a:extLst>
          </p:cNvPr>
          <p:cNvSpPr txBox="1"/>
          <p:nvPr/>
        </p:nvSpPr>
        <p:spPr>
          <a:xfrm>
            <a:off x="8684610" y="5888421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32953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0E88-C5F5-4266-B60A-2C6E2B56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Memory?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4A1891-62BD-4D52-9544-E71CD8299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461502"/>
              </p:ext>
            </p:extLst>
          </p:nvPr>
        </p:nvGraphicFramePr>
        <p:xfrm>
          <a:off x="9622681" y="559435"/>
          <a:ext cx="2184740" cy="593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327">
                  <a:extLst>
                    <a:ext uri="{9D8B030D-6E8A-4147-A177-3AD203B41FA5}">
                      <a16:colId xmlns:a16="http://schemas.microsoft.com/office/drawing/2014/main" val="780883865"/>
                    </a:ext>
                  </a:extLst>
                </a:gridCol>
                <a:gridCol w="1049413">
                  <a:extLst>
                    <a:ext uri="{9D8B030D-6E8A-4147-A177-3AD203B41FA5}">
                      <a16:colId xmlns:a16="http://schemas.microsoft.com/office/drawing/2014/main" val="1897959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78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2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29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7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84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01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21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6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66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96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10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08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88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61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57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74108"/>
                  </a:ext>
                </a:extLst>
              </a:tr>
            </a:tbl>
          </a:graphicData>
        </a:graphic>
      </p:graphicFrame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86DDA0-AA7F-4570-BCA7-6D5052567AB8}"/>
              </a:ext>
            </a:extLst>
          </p:cNvPr>
          <p:cNvSpPr txBox="1">
            <a:spLocks/>
          </p:cNvSpPr>
          <p:nvPr/>
        </p:nvSpPr>
        <p:spPr>
          <a:xfrm>
            <a:off x="838200" y="1381760"/>
            <a:ext cx="5648517" cy="4795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Memory is essentially a spreadsheet with a single column</a:t>
            </a:r>
          </a:p>
          <a:p>
            <a:pPr lvl="1"/>
            <a:r>
              <a:rPr lang="en-US" dirty="0"/>
              <a:t>Every row has a number, called an </a:t>
            </a:r>
            <a:r>
              <a:rPr lang="en-US" dirty="0">
                <a:solidFill>
                  <a:schemeClr val="accent1"/>
                </a:solidFill>
              </a:rPr>
              <a:t>address</a:t>
            </a:r>
          </a:p>
          <a:p>
            <a:pPr lvl="1"/>
            <a:r>
              <a:rPr lang="en-US" dirty="0"/>
              <a:t>Every cell holds 1 byte of data</a:t>
            </a:r>
          </a:p>
          <a:p>
            <a:pPr marL="0" indent="0">
              <a:buNone/>
            </a:pPr>
            <a:r>
              <a:rPr lang="en-US" dirty="0"/>
              <a:t>All data and running code are held in memory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my_num</a:t>
            </a:r>
            <a:r>
              <a:rPr lang="en-US" sz="2000" dirty="0">
                <a:latin typeface="Lucida Console" panose="020B0609040504020204" pitchFamily="49" charset="0"/>
              </a:rPr>
              <a:t> = </a:t>
            </a:r>
            <a:r>
              <a:rPr lang="en-US" sz="2000" dirty="0">
                <a:solidFill>
                  <a:srgbClr val="7030A0"/>
                </a:solidFill>
                <a:latin typeface="Lucida Console" panose="020B0609040504020204" pitchFamily="49" charset="0"/>
              </a:rPr>
              <a:t>8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String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my_str</a:t>
            </a:r>
            <a:r>
              <a:rPr lang="en-US" sz="2000" dirty="0">
                <a:latin typeface="Lucida Console" panose="020B0609040504020204" pitchFamily="49" charset="0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Lucida Console" panose="020B0609040504020204" pitchFamily="49" charset="0"/>
              </a:rPr>
              <a:t>“ABC”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sz="2000" dirty="0">
                <a:latin typeface="Lucida Console" panose="020B0609040504020204" pitchFamily="49" charset="0"/>
              </a:rPr>
              <a:t> (</a:t>
            </a:r>
            <a:r>
              <a:rPr lang="en-US" sz="2000" dirty="0" err="1">
                <a:latin typeface="Lucida Console" panose="020B0609040504020204" pitchFamily="49" charset="0"/>
              </a:rPr>
              <a:t>my_num</a:t>
            </a:r>
            <a:r>
              <a:rPr lang="en-US" sz="2000" dirty="0">
                <a:latin typeface="Lucida Console" panose="020B0609040504020204" pitchFamily="49" charset="0"/>
              </a:rPr>
              <a:t> &gt; </a:t>
            </a:r>
            <a:r>
              <a:rPr lang="en-US" sz="2000" dirty="0">
                <a:solidFill>
                  <a:srgbClr val="7030A0"/>
                </a:solidFill>
                <a:latin typeface="Lucida Console" panose="020B0609040504020204" pitchFamily="49" charset="0"/>
              </a:rPr>
              <a:t>0</a:t>
            </a:r>
            <a:r>
              <a:rPr lang="en-US" sz="2000" dirty="0">
                <a:latin typeface="Lucida Console" panose="020B0609040504020204" pitchFamily="49" charset="0"/>
              </a:rPr>
              <a:t>) </a:t>
            </a:r>
            <a:r>
              <a:rPr lang="en-US" sz="2000" dirty="0" err="1">
                <a:latin typeface="Lucida Console" panose="020B0609040504020204" pitchFamily="49" charset="0"/>
              </a:rPr>
              <a:t>my_num</a:t>
            </a:r>
            <a:r>
              <a:rPr lang="en-US" sz="2000" dirty="0">
                <a:latin typeface="Lucida Console" panose="020B0609040504020204" pitchFamily="49" charset="0"/>
              </a:rPr>
              <a:t>--;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345BE8-704B-4594-AE71-C426A73FFF0C}"/>
              </a:ext>
            </a:extLst>
          </p:cNvPr>
          <p:cNvGrpSpPr/>
          <p:nvPr/>
        </p:nvGrpSpPr>
        <p:grpSpPr>
          <a:xfrm>
            <a:off x="10831651" y="1331710"/>
            <a:ext cx="687334" cy="1433992"/>
            <a:chOff x="10831651" y="1331710"/>
            <a:chExt cx="687334" cy="14339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090D64-F5A7-4EC7-A455-C728B6681D08}"/>
                </a:ext>
              </a:extLst>
            </p:cNvPr>
            <p:cNvSpPr/>
            <p:nvPr/>
          </p:nvSpPr>
          <p:spPr>
            <a:xfrm>
              <a:off x="10831651" y="1331710"/>
              <a:ext cx="687334" cy="300709"/>
            </a:xfrm>
            <a:prstGeom prst="rect">
              <a:avLst/>
            </a:prstGeom>
            <a:solidFill>
              <a:srgbClr val="E9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69BE9B-EF6C-45BB-ACF1-A898B148980C}"/>
                </a:ext>
              </a:extLst>
            </p:cNvPr>
            <p:cNvSpPr/>
            <p:nvPr/>
          </p:nvSpPr>
          <p:spPr>
            <a:xfrm>
              <a:off x="10831651" y="2091665"/>
              <a:ext cx="687334" cy="300709"/>
            </a:xfrm>
            <a:prstGeom prst="rect">
              <a:avLst/>
            </a:prstGeom>
            <a:solidFill>
              <a:srgbClr val="E9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95F4C7-E386-4FB1-A7B6-67827A26DFBF}"/>
                </a:ext>
              </a:extLst>
            </p:cNvPr>
            <p:cNvSpPr/>
            <p:nvPr/>
          </p:nvSpPr>
          <p:spPr>
            <a:xfrm>
              <a:off x="10831651" y="1705038"/>
              <a:ext cx="687334" cy="300709"/>
            </a:xfrm>
            <a:prstGeom prst="rect">
              <a:avLst/>
            </a:prstGeom>
            <a:solidFill>
              <a:srgbClr val="CFD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C91C8B-ED1D-4EF9-B5FB-DB2F62AA4338}"/>
                </a:ext>
              </a:extLst>
            </p:cNvPr>
            <p:cNvSpPr/>
            <p:nvPr/>
          </p:nvSpPr>
          <p:spPr>
            <a:xfrm>
              <a:off x="10831651" y="2464993"/>
              <a:ext cx="687334" cy="300709"/>
            </a:xfrm>
            <a:prstGeom prst="rect">
              <a:avLst/>
            </a:prstGeom>
            <a:solidFill>
              <a:srgbClr val="CFD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FFB884-4654-4B20-982C-678114354C80}"/>
              </a:ext>
            </a:extLst>
          </p:cNvPr>
          <p:cNvGrpSpPr/>
          <p:nvPr/>
        </p:nvGrpSpPr>
        <p:grpSpPr>
          <a:xfrm>
            <a:off x="10801478" y="5012835"/>
            <a:ext cx="687334" cy="1433992"/>
            <a:chOff x="10831651" y="1331710"/>
            <a:chExt cx="687334" cy="14339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5FDD80-D78B-4CAA-A752-8AD8B7636660}"/>
                </a:ext>
              </a:extLst>
            </p:cNvPr>
            <p:cNvSpPr/>
            <p:nvPr/>
          </p:nvSpPr>
          <p:spPr>
            <a:xfrm>
              <a:off x="10831651" y="1331710"/>
              <a:ext cx="687334" cy="300709"/>
            </a:xfrm>
            <a:prstGeom prst="rect">
              <a:avLst/>
            </a:prstGeom>
            <a:solidFill>
              <a:srgbClr val="E9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7175A8-CEFB-4924-8029-7ED9CFB74EEC}"/>
                </a:ext>
              </a:extLst>
            </p:cNvPr>
            <p:cNvSpPr/>
            <p:nvPr/>
          </p:nvSpPr>
          <p:spPr>
            <a:xfrm>
              <a:off x="10831651" y="2091665"/>
              <a:ext cx="687334" cy="300709"/>
            </a:xfrm>
            <a:prstGeom prst="rect">
              <a:avLst/>
            </a:prstGeom>
            <a:solidFill>
              <a:srgbClr val="E9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566ECC-54FF-428C-8022-5FE98EF26B0D}"/>
                </a:ext>
              </a:extLst>
            </p:cNvPr>
            <p:cNvSpPr/>
            <p:nvPr/>
          </p:nvSpPr>
          <p:spPr>
            <a:xfrm>
              <a:off x="10831651" y="1705038"/>
              <a:ext cx="687334" cy="300709"/>
            </a:xfrm>
            <a:prstGeom prst="rect">
              <a:avLst/>
            </a:prstGeom>
            <a:solidFill>
              <a:srgbClr val="CFD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EB2EA-03D7-45E8-93A6-88018C2BF68F}"/>
                </a:ext>
              </a:extLst>
            </p:cNvPr>
            <p:cNvSpPr/>
            <p:nvPr/>
          </p:nvSpPr>
          <p:spPr>
            <a:xfrm>
              <a:off x="10831651" y="2464993"/>
              <a:ext cx="687334" cy="300709"/>
            </a:xfrm>
            <a:prstGeom prst="rect">
              <a:avLst/>
            </a:prstGeom>
            <a:solidFill>
              <a:srgbClr val="CFD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E1D4B4-E8F5-4917-8165-59A5051D3DEB}"/>
              </a:ext>
            </a:extLst>
          </p:cNvPr>
          <p:cNvGrpSpPr/>
          <p:nvPr/>
        </p:nvGrpSpPr>
        <p:grpSpPr>
          <a:xfrm rot="10800000">
            <a:off x="10801478" y="3198355"/>
            <a:ext cx="687334" cy="1433992"/>
            <a:chOff x="10831651" y="1331710"/>
            <a:chExt cx="687334" cy="14339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B4EA83-8736-4A68-948F-10AA9FF7FEF8}"/>
                </a:ext>
              </a:extLst>
            </p:cNvPr>
            <p:cNvSpPr/>
            <p:nvPr/>
          </p:nvSpPr>
          <p:spPr>
            <a:xfrm>
              <a:off x="10831651" y="1331710"/>
              <a:ext cx="687334" cy="300709"/>
            </a:xfrm>
            <a:prstGeom prst="rect">
              <a:avLst/>
            </a:prstGeom>
            <a:solidFill>
              <a:srgbClr val="E9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7B01F7-0CA1-4752-B9B2-7B0E8E5CA083}"/>
                </a:ext>
              </a:extLst>
            </p:cNvPr>
            <p:cNvSpPr/>
            <p:nvPr/>
          </p:nvSpPr>
          <p:spPr>
            <a:xfrm>
              <a:off x="10831651" y="2091665"/>
              <a:ext cx="687334" cy="300709"/>
            </a:xfrm>
            <a:prstGeom prst="rect">
              <a:avLst/>
            </a:prstGeom>
            <a:solidFill>
              <a:srgbClr val="E9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4E9AD4-0D32-43C1-9DF5-553DD45ECC9A}"/>
                </a:ext>
              </a:extLst>
            </p:cNvPr>
            <p:cNvSpPr/>
            <p:nvPr/>
          </p:nvSpPr>
          <p:spPr>
            <a:xfrm>
              <a:off x="10831651" y="1705038"/>
              <a:ext cx="687334" cy="300709"/>
            </a:xfrm>
            <a:prstGeom prst="rect">
              <a:avLst/>
            </a:prstGeom>
            <a:solidFill>
              <a:srgbClr val="CFD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4530CCF-A918-499B-ACD6-AD4F0E73602F}"/>
                </a:ext>
              </a:extLst>
            </p:cNvPr>
            <p:cNvSpPr/>
            <p:nvPr/>
          </p:nvSpPr>
          <p:spPr>
            <a:xfrm>
              <a:off x="10831651" y="2464993"/>
              <a:ext cx="687334" cy="300709"/>
            </a:xfrm>
            <a:prstGeom prst="rect">
              <a:avLst/>
            </a:prstGeom>
            <a:solidFill>
              <a:srgbClr val="CFD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1146DE47-A83A-4784-9490-59DF5D4CDB8B}"/>
              </a:ext>
            </a:extLst>
          </p:cNvPr>
          <p:cNvSpPr/>
          <p:nvPr/>
        </p:nvSpPr>
        <p:spPr>
          <a:xfrm>
            <a:off x="9291286" y="1331710"/>
            <a:ext cx="227066" cy="143399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03F5E098-E473-4E88-98EE-037586D9F18A}"/>
              </a:ext>
            </a:extLst>
          </p:cNvPr>
          <p:cNvSpPr/>
          <p:nvPr/>
        </p:nvSpPr>
        <p:spPr>
          <a:xfrm>
            <a:off x="9291286" y="3198354"/>
            <a:ext cx="227066" cy="143399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0A6BAE96-8F25-4292-BE8D-CB402D9DABFA}"/>
              </a:ext>
            </a:extLst>
          </p:cNvPr>
          <p:cNvSpPr/>
          <p:nvPr/>
        </p:nvSpPr>
        <p:spPr>
          <a:xfrm>
            <a:off x="9291286" y="5064998"/>
            <a:ext cx="227066" cy="143399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DA152C-25DC-4B70-9F83-B3A0993616F3}"/>
              </a:ext>
            </a:extLst>
          </p:cNvPr>
          <p:cNvSpPr/>
          <p:nvPr/>
        </p:nvSpPr>
        <p:spPr>
          <a:xfrm>
            <a:off x="7401118" y="1436037"/>
            <a:ext cx="1620145" cy="1225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Integers are typically four bytes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D84DB2-22C0-4E4F-B417-7056091D9471}"/>
              </a:ext>
            </a:extLst>
          </p:cNvPr>
          <p:cNvSpPr/>
          <p:nvPr/>
        </p:nvSpPr>
        <p:spPr>
          <a:xfrm>
            <a:off x="6928575" y="3198355"/>
            <a:ext cx="2092688" cy="1433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Each ASCII character is one byte, Strings are null terminated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EFFA84-78F3-4D42-80BC-1F6585693FD6}"/>
              </a:ext>
            </a:extLst>
          </p:cNvPr>
          <p:cNvSpPr/>
          <p:nvPr/>
        </p:nvSpPr>
        <p:spPr>
          <a:xfrm>
            <a:off x="6928575" y="5064998"/>
            <a:ext cx="2092688" cy="1433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CPUs understand instructions in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297713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6F607B-C10A-4828-9B47-94AC56FCD028}"/>
              </a:ext>
            </a:extLst>
          </p:cNvPr>
          <p:cNvGrpSpPr/>
          <p:nvPr/>
        </p:nvGrpSpPr>
        <p:grpSpPr>
          <a:xfrm>
            <a:off x="9886570" y="147423"/>
            <a:ext cx="2305781" cy="6286154"/>
            <a:chOff x="9684049" y="147423"/>
            <a:chExt cx="2305781" cy="62861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2F827B9-1A52-4CF3-BF4B-1F7C562CFC38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05A64F-0C1E-4E7A-9C78-A97C14B893D6}"/>
                </a:ext>
              </a:extLst>
            </p:cNvPr>
            <p:cNvSpPr txBox="1"/>
            <p:nvPr/>
          </p:nvSpPr>
          <p:spPr>
            <a:xfrm>
              <a:off x="9749046" y="147423"/>
              <a:ext cx="1256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Memory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15E24C-BB92-44E2-A336-0C31745E7DAE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F3F890-07DB-4BAE-A9D4-AF8CB6E251CA}"/>
                </a:ext>
              </a:extLst>
            </p:cNvPr>
            <p:cNvSpPr txBox="1"/>
            <p:nvPr/>
          </p:nvSpPr>
          <p:spPr>
            <a:xfrm>
              <a:off x="11079003" y="424422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128 MB</a:t>
              </a:r>
            </a:p>
          </p:txBody>
        </p:sp>
      </p:grpSp>
      <p:sp>
        <p:nvSpPr>
          <p:cNvPr id="7" name="Cylinder 6">
            <a:extLst>
              <a:ext uri="{FF2B5EF4-FFF2-40B4-BE49-F238E27FC236}">
                <a16:creationId xmlns:a16="http://schemas.microsoft.com/office/drawing/2014/main" id="{81141CD8-3C9B-41A3-BB72-DE3C45FB7A0C}"/>
              </a:ext>
            </a:extLst>
          </p:cNvPr>
          <p:cNvSpPr/>
          <p:nvPr/>
        </p:nvSpPr>
        <p:spPr>
          <a:xfrm>
            <a:off x="8096231" y="464800"/>
            <a:ext cx="1550318" cy="791661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012C9607-7FCD-4944-9809-321D2CE0BB11}"/>
              </a:ext>
            </a:extLst>
          </p:cNvPr>
          <p:cNvSpPr/>
          <p:nvPr/>
        </p:nvSpPr>
        <p:spPr>
          <a:xfrm>
            <a:off x="5943889" y="147423"/>
            <a:ext cx="1938661" cy="1057084"/>
          </a:xfrm>
          <a:prstGeom prst="upArrow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Ethernet/</a:t>
            </a:r>
            <a:r>
              <a:rPr lang="en-US" sz="2400" dirty="0" err="1"/>
              <a:t>Wifi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E55F83-DA44-4298-82B6-EC40B3602E1F}"/>
              </a:ext>
            </a:extLst>
          </p:cNvPr>
          <p:cNvSpPr/>
          <p:nvPr/>
        </p:nvSpPr>
        <p:spPr>
          <a:xfrm>
            <a:off x="9951567" y="668923"/>
            <a:ext cx="1256947" cy="142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3CE03B5-5FF5-477C-BC21-40F5FD7B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59056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Memory Unsafety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46DFA39-A181-41E0-B2A3-028E87EC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0486"/>
            <a:ext cx="4280807" cy="32864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Problem: any process can read/write any memory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204E14-7141-4BAB-BDD5-8F7C009B74EA}"/>
              </a:ext>
            </a:extLst>
          </p:cNvPr>
          <p:cNvSpPr/>
          <p:nvPr/>
        </p:nvSpPr>
        <p:spPr>
          <a:xfrm>
            <a:off x="9951567" y="2503425"/>
            <a:ext cx="1256947" cy="1295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1</a:t>
            </a: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C2F40329-0BF2-45BD-9BD4-4B20D518363E}"/>
              </a:ext>
            </a:extLst>
          </p:cNvPr>
          <p:cNvSpPr/>
          <p:nvPr/>
        </p:nvSpPr>
        <p:spPr>
          <a:xfrm>
            <a:off x="6096000" y="4533724"/>
            <a:ext cx="2665516" cy="1302405"/>
          </a:xfrm>
          <a:prstGeom prst="wedgeRectCallout">
            <a:avLst>
              <a:gd name="adj1" fmla="val 61098"/>
              <a:gd name="adj2" fmla="val -4318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I’m reading from your process, stealing your data ;)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D08B2D-E658-4263-BA4E-F6EC66A98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60" y="2274647"/>
            <a:ext cx="703508" cy="703508"/>
          </a:xfrm>
          <a:prstGeom prst="rect">
            <a:avLst/>
          </a:prstGeom>
        </p:spPr>
      </p:pic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D0E347BF-DC4F-4854-8E9D-DE67082CCA38}"/>
              </a:ext>
            </a:extLst>
          </p:cNvPr>
          <p:cNvSpPr/>
          <p:nvPr/>
        </p:nvSpPr>
        <p:spPr>
          <a:xfrm flipV="1">
            <a:off x="8944947" y="2774302"/>
            <a:ext cx="1096181" cy="2087814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1E9004-B159-4D4C-9A46-F1DD5E5DC072}"/>
              </a:ext>
            </a:extLst>
          </p:cNvPr>
          <p:cNvSpPr/>
          <p:nvPr/>
        </p:nvSpPr>
        <p:spPr>
          <a:xfrm>
            <a:off x="9957014" y="4235789"/>
            <a:ext cx="1256947" cy="12953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6BDFF1-E21E-4014-B011-F74095900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57" y="4004905"/>
            <a:ext cx="703508" cy="70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6F607B-C10A-4828-9B47-94AC56FCD028}"/>
              </a:ext>
            </a:extLst>
          </p:cNvPr>
          <p:cNvGrpSpPr/>
          <p:nvPr/>
        </p:nvGrpSpPr>
        <p:grpSpPr>
          <a:xfrm>
            <a:off x="9886570" y="147423"/>
            <a:ext cx="2305781" cy="6286154"/>
            <a:chOff x="9684049" y="147423"/>
            <a:chExt cx="2305781" cy="62861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2F827B9-1A52-4CF3-BF4B-1F7C562CFC38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05A64F-0C1E-4E7A-9C78-A97C14B893D6}"/>
                </a:ext>
              </a:extLst>
            </p:cNvPr>
            <p:cNvSpPr txBox="1"/>
            <p:nvPr/>
          </p:nvSpPr>
          <p:spPr>
            <a:xfrm>
              <a:off x="9749046" y="147423"/>
              <a:ext cx="1256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Memory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15E24C-BB92-44E2-A336-0C31745E7DAE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F3F890-07DB-4BAE-A9D4-AF8CB6E251CA}"/>
                </a:ext>
              </a:extLst>
            </p:cNvPr>
            <p:cNvSpPr txBox="1"/>
            <p:nvPr/>
          </p:nvSpPr>
          <p:spPr>
            <a:xfrm>
              <a:off x="11079003" y="424422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128 MB</a:t>
              </a:r>
            </a:p>
          </p:txBody>
        </p:sp>
      </p:grpSp>
      <p:sp>
        <p:nvSpPr>
          <p:cNvPr id="7" name="Cylinder 6">
            <a:extLst>
              <a:ext uri="{FF2B5EF4-FFF2-40B4-BE49-F238E27FC236}">
                <a16:creationId xmlns:a16="http://schemas.microsoft.com/office/drawing/2014/main" id="{81141CD8-3C9B-41A3-BB72-DE3C45FB7A0C}"/>
              </a:ext>
            </a:extLst>
          </p:cNvPr>
          <p:cNvSpPr/>
          <p:nvPr/>
        </p:nvSpPr>
        <p:spPr>
          <a:xfrm>
            <a:off x="8096231" y="464800"/>
            <a:ext cx="1550318" cy="791661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012C9607-7FCD-4944-9809-321D2CE0BB11}"/>
              </a:ext>
            </a:extLst>
          </p:cNvPr>
          <p:cNvSpPr/>
          <p:nvPr/>
        </p:nvSpPr>
        <p:spPr>
          <a:xfrm>
            <a:off x="5943889" y="147423"/>
            <a:ext cx="1938661" cy="1057084"/>
          </a:xfrm>
          <a:prstGeom prst="upArrow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Ethernet/</a:t>
            </a:r>
            <a:r>
              <a:rPr lang="en-US" sz="2400" dirty="0" err="1"/>
              <a:t>Wifi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E55F83-DA44-4298-82B6-EC40B3602E1F}"/>
              </a:ext>
            </a:extLst>
          </p:cNvPr>
          <p:cNvSpPr/>
          <p:nvPr/>
        </p:nvSpPr>
        <p:spPr>
          <a:xfrm>
            <a:off x="9951567" y="668923"/>
            <a:ext cx="1256947" cy="142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3CE03B5-5FF5-477C-BC21-40F5FD7B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59056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Memory Unsafety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46DFA39-A181-41E0-B2A3-028E87EC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0486"/>
            <a:ext cx="4236308" cy="32864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Problem: any process can read/write any memory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204E14-7141-4BAB-BDD5-8F7C009B74EA}"/>
              </a:ext>
            </a:extLst>
          </p:cNvPr>
          <p:cNvSpPr/>
          <p:nvPr/>
        </p:nvSpPr>
        <p:spPr>
          <a:xfrm>
            <a:off x="9951567" y="2503425"/>
            <a:ext cx="1256947" cy="1295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25FDA7-AC81-4DA1-B53C-DF0BF00D7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26" y="2648473"/>
            <a:ext cx="1005227" cy="1005227"/>
          </a:xfrm>
          <a:prstGeom prst="rect">
            <a:avLst/>
          </a:prstGeom>
        </p:spPr>
      </p:pic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237392DB-24BF-450B-BB91-FFA5871D394E}"/>
              </a:ext>
            </a:extLst>
          </p:cNvPr>
          <p:cNvSpPr/>
          <p:nvPr/>
        </p:nvSpPr>
        <p:spPr>
          <a:xfrm>
            <a:off x="6823713" y="1776371"/>
            <a:ext cx="2004185" cy="1236853"/>
          </a:xfrm>
          <a:prstGeom prst="wedgeRectCallout">
            <a:avLst>
              <a:gd name="adj1" fmla="val 62749"/>
              <a:gd name="adj2" fmla="val -2041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Infect the OS code with malicious code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286F417-4F96-4D4C-890B-9928FAF11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17145" r="18062" b="17925"/>
          <a:stretch/>
        </p:blipFill>
        <p:spPr>
          <a:xfrm>
            <a:off x="10558869" y="1467227"/>
            <a:ext cx="682692" cy="678465"/>
          </a:xfrm>
          <a:prstGeom prst="rect">
            <a:avLst/>
          </a:prstGeom>
        </p:spPr>
      </p:pic>
      <p:sp>
        <p:nvSpPr>
          <p:cNvPr id="42" name="Arrow: Curved Right 41">
            <a:extLst>
              <a:ext uri="{FF2B5EF4-FFF2-40B4-BE49-F238E27FC236}">
                <a16:creationId xmlns:a16="http://schemas.microsoft.com/office/drawing/2014/main" id="{67B65F54-4153-4C8C-8269-7D811A960752}"/>
              </a:ext>
            </a:extLst>
          </p:cNvPr>
          <p:cNvSpPr/>
          <p:nvPr/>
        </p:nvSpPr>
        <p:spPr>
          <a:xfrm flipV="1">
            <a:off x="9238537" y="2890486"/>
            <a:ext cx="830877" cy="1457534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urved Right 42">
            <a:extLst>
              <a:ext uri="{FF2B5EF4-FFF2-40B4-BE49-F238E27FC236}">
                <a16:creationId xmlns:a16="http://schemas.microsoft.com/office/drawing/2014/main" id="{21AE4ED1-E39D-444E-A138-906C837232DD}"/>
              </a:ext>
            </a:extLst>
          </p:cNvPr>
          <p:cNvSpPr/>
          <p:nvPr/>
        </p:nvSpPr>
        <p:spPr>
          <a:xfrm flipV="1">
            <a:off x="8973233" y="1467227"/>
            <a:ext cx="1096181" cy="3447954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58D7D5-0D31-4F1D-AF35-2E2AC9DB326E}"/>
              </a:ext>
            </a:extLst>
          </p:cNvPr>
          <p:cNvGrpSpPr/>
          <p:nvPr/>
        </p:nvGrpSpPr>
        <p:grpSpPr>
          <a:xfrm>
            <a:off x="9951567" y="3879844"/>
            <a:ext cx="1256947" cy="1295324"/>
            <a:chOff x="9951567" y="3879844"/>
            <a:chExt cx="1256947" cy="12953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6F05AD-8B6A-4A69-94B6-EE5EDBFCE4A9}"/>
                </a:ext>
              </a:extLst>
            </p:cNvPr>
            <p:cNvSpPr/>
            <p:nvPr/>
          </p:nvSpPr>
          <p:spPr>
            <a:xfrm>
              <a:off x="9951567" y="3879844"/>
              <a:ext cx="1256947" cy="12953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7A47E46-07F6-498F-9AB4-74BA56FA3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3" t="17145" r="18062" b="17925"/>
            <a:stretch/>
          </p:blipFill>
          <p:spPr>
            <a:xfrm>
              <a:off x="10115418" y="4065762"/>
              <a:ext cx="929241" cy="923488"/>
            </a:xfrm>
            <a:prstGeom prst="rect">
              <a:avLst/>
            </a:prstGeom>
          </p:spPr>
        </p:pic>
      </p:grp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C2F40329-0BF2-45BD-9BD4-4B20D518363E}"/>
              </a:ext>
            </a:extLst>
          </p:cNvPr>
          <p:cNvSpPr/>
          <p:nvPr/>
        </p:nvSpPr>
        <p:spPr>
          <a:xfrm>
            <a:off x="5495859" y="3428999"/>
            <a:ext cx="3332039" cy="1282460"/>
          </a:xfrm>
          <a:prstGeom prst="wedgeRectCallout">
            <a:avLst>
              <a:gd name="adj1" fmla="val 60555"/>
              <a:gd name="adj2" fmla="val -3343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Scan memory to find usernames, passwords, saved credit card numbers, etc.</a:t>
            </a:r>
          </a:p>
        </p:txBody>
      </p:sp>
    </p:spTree>
    <p:extLst>
      <p:ext uri="{BB962C8B-B14F-4D97-AF65-F5344CB8AC3E}">
        <p14:creationId xmlns:p14="http://schemas.microsoft.com/office/powerpoint/2010/main" val="38644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Controlling the 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52661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Consider the following C code: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int </a:t>
            </a:r>
            <a:r>
              <a:rPr lang="en-US" dirty="0"/>
              <a:t>foo(</a:t>
            </a:r>
            <a:r>
              <a:rPr lang="en-US" dirty="0">
                <a:solidFill>
                  <a:schemeClr val="accent1"/>
                </a:solidFill>
              </a:rPr>
              <a:t>int</a:t>
            </a:r>
            <a:r>
              <a:rPr lang="en-US" dirty="0"/>
              <a:t> a, </a:t>
            </a:r>
            <a:r>
              <a:rPr lang="en-US" dirty="0">
                <a:solidFill>
                  <a:schemeClr val="accent1"/>
                </a:solidFill>
              </a:rPr>
              <a:t>int </a:t>
            </a:r>
            <a:r>
              <a:rPr lang="en-US" dirty="0"/>
              <a:t>b) { </a:t>
            </a:r>
            <a:r>
              <a:rPr lang="en-US" dirty="0">
                <a:solidFill>
                  <a:schemeClr val="accent1"/>
                </a:solidFill>
              </a:rPr>
              <a:t>return</a:t>
            </a:r>
            <a:r>
              <a:rPr lang="en-US" dirty="0"/>
              <a:t> a * b – a / b; }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3200" dirty="0"/>
              <a:t>The compiler turns this into </a:t>
            </a:r>
            <a:r>
              <a:rPr lang="en-US" sz="3200" dirty="0">
                <a:solidFill>
                  <a:schemeClr val="accent1"/>
                </a:solidFill>
              </a:rPr>
              <a:t>assembly language</a:t>
            </a:r>
            <a:r>
              <a:rPr lang="en-US" sz="3200" dirty="0"/>
              <a:t>, like this:</a:t>
            </a: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000004ed &lt;foo&gt;:</a:t>
            </a: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 4ed:   55                      push   </a:t>
            </a:r>
            <a:r>
              <a:rPr lang="en-US" sz="2500" dirty="0" err="1">
                <a:latin typeface="Lucida Console" panose="020B0609040504020204" pitchFamily="49" charset="0"/>
              </a:rPr>
              <a:t>ebp</a:t>
            </a:r>
            <a:endParaRPr lang="en-US" sz="2500" dirty="0">
              <a:latin typeface="Lucida Console" panose="020B0609040504020204" pitchFamily="49" charset="0"/>
            </a:endParaRP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 4ee:   89 e5                   mov    </a:t>
            </a:r>
            <a:r>
              <a:rPr lang="en-US" sz="2500" dirty="0" err="1">
                <a:latin typeface="Lucida Console" panose="020B0609040504020204" pitchFamily="49" charset="0"/>
              </a:rPr>
              <a:t>ebp,esp</a:t>
            </a:r>
            <a:endParaRPr lang="en-US" sz="2500" dirty="0">
              <a:latin typeface="Lucida Console" panose="020B0609040504020204" pitchFamily="49" charset="0"/>
            </a:endParaRP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 4fa:   8b 45 08                mov    </a:t>
            </a:r>
            <a:r>
              <a:rPr lang="en-US" sz="2500" dirty="0" err="1">
                <a:latin typeface="Lucida Console" panose="020B0609040504020204" pitchFamily="49" charset="0"/>
              </a:rPr>
              <a:t>eax,DWORD</a:t>
            </a:r>
            <a:r>
              <a:rPr lang="en-US" sz="2500" dirty="0">
                <a:latin typeface="Lucida Console" panose="020B0609040504020204" pitchFamily="49" charset="0"/>
              </a:rPr>
              <a:t> PTR [ebp+0x8]</a:t>
            </a: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 4fd:   0f </a:t>
            </a:r>
            <a:r>
              <a:rPr lang="en-US" sz="2500" dirty="0" err="1">
                <a:latin typeface="Lucida Console" panose="020B0609040504020204" pitchFamily="49" charset="0"/>
              </a:rPr>
              <a:t>af</a:t>
            </a:r>
            <a:r>
              <a:rPr lang="en-US" sz="2500" dirty="0">
                <a:latin typeface="Lucida Console" panose="020B0609040504020204" pitchFamily="49" charset="0"/>
              </a:rPr>
              <a:t> 45 0c             </a:t>
            </a:r>
            <a:r>
              <a:rPr lang="en-US" sz="2500" dirty="0" err="1">
                <a:latin typeface="Lucida Console" panose="020B0609040504020204" pitchFamily="49" charset="0"/>
              </a:rPr>
              <a:t>imul</a:t>
            </a:r>
            <a:r>
              <a:rPr lang="en-US" sz="2500" dirty="0">
                <a:latin typeface="Lucida Console" panose="020B0609040504020204" pitchFamily="49" charset="0"/>
              </a:rPr>
              <a:t>   </a:t>
            </a:r>
            <a:r>
              <a:rPr lang="en-US" sz="2500" dirty="0" err="1">
                <a:latin typeface="Lucida Console" panose="020B0609040504020204" pitchFamily="49" charset="0"/>
              </a:rPr>
              <a:t>eax,DWORD</a:t>
            </a:r>
            <a:r>
              <a:rPr lang="en-US" sz="2500" dirty="0">
                <a:latin typeface="Lucida Console" panose="020B0609040504020204" pitchFamily="49" charset="0"/>
              </a:rPr>
              <a:t> PTR [ebp+0xc]</a:t>
            </a: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 501:   89 c1                   mov    </a:t>
            </a:r>
            <a:r>
              <a:rPr lang="en-US" sz="2500" dirty="0" err="1">
                <a:latin typeface="Lucida Console" panose="020B0609040504020204" pitchFamily="49" charset="0"/>
              </a:rPr>
              <a:t>ecx,eax</a:t>
            </a:r>
            <a:endParaRPr lang="en-US" sz="2500" dirty="0">
              <a:latin typeface="Lucida Console" panose="020B0609040504020204" pitchFamily="49" charset="0"/>
            </a:endParaRP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 503:   8b 45 08                mov    </a:t>
            </a:r>
            <a:r>
              <a:rPr lang="en-US" sz="2500" dirty="0" err="1">
                <a:latin typeface="Lucida Console" panose="020B0609040504020204" pitchFamily="49" charset="0"/>
              </a:rPr>
              <a:t>eax,DWORD</a:t>
            </a:r>
            <a:r>
              <a:rPr lang="en-US" sz="2500" dirty="0">
                <a:latin typeface="Lucida Console" panose="020B0609040504020204" pitchFamily="49" charset="0"/>
              </a:rPr>
              <a:t> PTR [ebp+0x8]</a:t>
            </a: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 506:   99                      </a:t>
            </a:r>
            <a:r>
              <a:rPr lang="en-US" sz="2500" dirty="0" err="1">
                <a:latin typeface="Lucida Console" panose="020B0609040504020204" pitchFamily="49" charset="0"/>
              </a:rPr>
              <a:t>cdq</a:t>
            </a:r>
            <a:endParaRPr lang="en-US" sz="2500" dirty="0">
              <a:latin typeface="Lucida Console" panose="020B0609040504020204" pitchFamily="49" charset="0"/>
            </a:endParaRP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 507:   f7 7d 0c                </a:t>
            </a:r>
            <a:r>
              <a:rPr lang="en-US" sz="2500" dirty="0" err="1">
                <a:latin typeface="Lucida Console" panose="020B0609040504020204" pitchFamily="49" charset="0"/>
              </a:rPr>
              <a:t>idiv</a:t>
            </a:r>
            <a:r>
              <a:rPr lang="en-US" sz="2500" dirty="0">
                <a:latin typeface="Lucida Console" panose="020B0609040504020204" pitchFamily="49" charset="0"/>
              </a:rPr>
              <a:t>   DWORD PTR [ebp+0xc]</a:t>
            </a: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 50a:   29 c1                   sub    </a:t>
            </a:r>
            <a:r>
              <a:rPr lang="en-US" sz="2500" dirty="0" err="1">
                <a:latin typeface="Lucida Console" panose="020B0609040504020204" pitchFamily="49" charset="0"/>
              </a:rPr>
              <a:t>ecx,eax</a:t>
            </a:r>
            <a:endParaRPr lang="en-US" sz="2500" dirty="0">
              <a:latin typeface="Lucida Console" panose="020B0609040504020204" pitchFamily="49" charset="0"/>
            </a:endParaRP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 50c:   89 c8                   mov    </a:t>
            </a:r>
            <a:r>
              <a:rPr lang="en-US" sz="2500" dirty="0" err="1">
                <a:latin typeface="Lucida Console" panose="020B0609040504020204" pitchFamily="49" charset="0"/>
              </a:rPr>
              <a:t>eax,ecx</a:t>
            </a:r>
            <a:endParaRPr lang="en-US" sz="2500" dirty="0">
              <a:latin typeface="Lucida Console" panose="020B0609040504020204" pitchFamily="49" charset="0"/>
            </a:endParaRP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 50e:   5d                      pop    </a:t>
            </a:r>
            <a:r>
              <a:rPr lang="en-US" sz="2500" dirty="0" err="1">
                <a:latin typeface="Lucida Console" panose="020B0609040504020204" pitchFamily="49" charset="0"/>
              </a:rPr>
              <a:t>ebp</a:t>
            </a:r>
            <a:endParaRPr lang="en-US" sz="2500" dirty="0">
              <a:latin typeface="Lucida Console" panose="020B0609040504020204" pitchFamily="49" charset="0"/>
            </a:endParaRPr>
          </a:p>
          <a:p>
            <a:pPr marL="914400" indent="0">
              <a:buNone/>
            </a:pPr>
            <a:r>
              <a:rPr lang="en-US" sz="2500" dirty="0">
                <a:latin typeface="Lucida Console" panose="020B0609040504020204" pitchFamily="49" charset="0"/>
              </a:rPr>
              <a:t> 50f:   c3                      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10471-AF5F-43E7-B021-A0E8F52999A9}"/>
              </a:ext>
            </a:extLst>
          </p:cNvPr>
          <p:cNvSpPr/>
          <p:nvPr/>
        </p:nvSpPr>
        <p:spPr>
          <a:xfrm>
            <a:off x="1828800" y="2947307"/>
            <a:ext cx="7772400" cy="89807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4C49C4-EE6A-4267-9AA0-F76EED86A8CB}"/>
              </a:ext>
            </a:extLst>
          </p:cNvPr>
          <p:cNvSpPr/>
          <p:nvPr/>
        </p:nvSpPr>
        <p:spPr>
          <a:xfrm>
            <a:off x="1828800" y="3845379"/>
            <a:ext cx="7772400" cy="30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FFCE6A-7830-465C-ACA1-E432BD649335}"/>
              </a:ext>
            </a:extLst>
          </p:cNvPr>
          <p:cNvSpPr/>
          <p:nvPr/>
        </p:nvSpPr>
        <p:spPr>
          <a:xfrm>
            <a:off x="1828800" y="4743451"/>
            <a:ext cx="7772400" cy="59327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49D818-6345-4642-B376-225B695C871B}"/>
              </a:ext>
            </a:extLst>
          </p:cNvPr>
          <p:cNvSpPr/>
          <p:nvPr/>
        </p:nvSpPr>
        <p:spPr>
          <a:xfrm>
            <a:off x="1828800" y="5342892"/>
            <a:ext cx="7772400" cy="30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B12D64-F601-4D75-AC0D-CECCF525A72C}"/>
              </a:ext>
            </a:extLst>
          </p:cNvPr>
          <p:cNvSpPr/>
          <p:nvPr/>
        </p:nvSpPr>
        <p:spPr>
          <a:xfrm>
            <a:off x="1828800" y="5647692"/>
            <a:ext cx="7772400" cy="92455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91CB83-3BAA-48DA-89FB-D0A6E2551A24}"/>
              </a:ext>
            </a:extLst>
          </p:cNvPr>
          <p:cNvSpPr/>
          <p:nvPr/>
        </p:nvSpPr>
        <p:spPr>
          <a:xfrm>
            <a:off x="4245429" y="1608364"/>
            <a:ext cx="628650" cy="4276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3BD7-DB7C-4152-92F2-95760399F7DC}"/>
              </a:ext>
            </a:extLst>
          </p:cNvPr>
          <p:cNvSpPr/>
          <p:nvPr/>
        </p:nvSpPr>
        <p:spPr>
          <a:xfrm>
            <a:off x="4906737" y="1608364"/>
            <a:ext cx="628650" cy="4276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7DCA87-693A-49B0-B952-35A7544A02C1}"/>
              </a:ext>
            </a:extLst>
          </p:cNvPr>
          <p:cNvSpPr/>
          <p:nvPr/>
        </p:nvSpPr>
        <p:spPr>
          <a:xfrm>
            <a:off x="4592412" y="1606816"/>
            <a:ext cx="628650" cy="4276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A50B4-2508-4269-91BC-9452EE77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Devices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C1778-A4C2-47C9-8638-531924980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Indirect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8405B0-5E23-48A1-B603-BAD142AFEC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OS provides APIs for accessing devices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marL="285750" indent="0">
              <a:buNone/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fd</a:t>
            </a:r>
            <a:r>
              <a:rPr lang="en-US" sz="2000" dirty="0">
                <a:latin typeface="Lucida Console" panose="020B0609040504020204" pitchFamily="49" charset="0"/>
              </a:rPr>
              <a:t> = open(</a:t>
            </a:r>
            <a:r>
              <a:rPr lang="en-US" sz="2000" dirty="0">
                <a:solidFill>
                  <a:srgbClr val="FF0000"/>
                </a:solidFill>
                <a:latin typeface="Lucida Console" panose="020B0609040504020204" pitchFamily="49" charset="0"/>
              </a:rPr>
              <a:t>“filename”</a:t>
            </a:r>
            <a:r>
              <a:rPr lang="en-US" sz="2000" dirty="0">
                <a:latin typeface="Lucida Console" panose="020B0609040504020204" pitchFamily="49" charset="0"/>
              </a:rPr>
              <a:t>,</a:t>
            </a:r>
          </a:p>
          <a:p>
            <a:pPr marL="28575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              O_RDONLY);</a:t>
            </a:r>
          </a:p>
          <a:p>
            <a:pPr marL="285750" indent="0">
              <a:buNone/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latin typeface="Lucida Console" panose="020B0609040504020204" pitchFamily="49" charset="0"/>
              </a:rPr>
              <a:t> s = socket(PF_INET,</a:t>
            </a:r>
          </a:p>
          <a:p>
            <a:pPr marL="28575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               SOCK_STREAM,</a:t>
            </a:r>
          </a:p>
          <a:p>
            <a:pPr marL="28575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               IPPROTO_TCP);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08B096-73DA-4032-9CFB-40F4DF52E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Direct Access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04E2CF-C787-4D4A-9991-EE213737EE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CPU provides assembly instructions for accessing devices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8280B94-DDAB-4CC5-B39F-C0CC970E73F4}"/>
              </a:ext>
            </a:extLst>
          </p:cNvPr>
          <p:cNvSpPr txBox="1">
            <a:spLocks/>
          </p:cNvSpPr>
          <p:nvPr/>
        </p:nvSpPr>
        <p:spPr>
          <a:xfrm>
            <a:off x="6907764" y="3485789"/>
            <a:ext cx="4040188" cy="3189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	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mov eax</a:t>
            </a:r>
            <a:r>
              <a:rPr lang="en-US"/>
              <a:t>, </a:t>
            </a:r>
            <a:r>
              <a:rPr lang="en-US">
                <a:solidFill>
                  <a:schemeClr val="accent2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	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mov dx</a:t>
            </a:r>
            <a:r>
              <a:rPr lang="en-US"/>
              <a:t>, </a:t>
            </a:r>
            <a:r>
              <a:rPr lang="en-US">
                <a:solidFill>
                  <a:schemeClr val="accent2"/>
                </a:solidFill>
              </a:rPr>
              <a:t>0x3F8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accent1"/>
                </a:solidFill>
              </a:rPr>
              <a:t>start</a:t>
            </a:r>
            <a:r>
              <a:rPr lang="en-US"/>
              <a:t>:	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out dx</a:t>
            </a:r>
            <a:r>
              <a:rPr lang="en-US"/>
              <a:t>,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	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inc eax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	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cmp eax</a:t>
            </a:r>
            <a:r>
              <a:rPr lang="en-US"/>
              <a:t>, </a:t>
            </a:r>
            <a:r>
              <a:rPr lang="en-US">
                <a:solidFill>
                  <a:schemeClr val="accent2"/>
                </a:solidFill>
              </a:rPr>
              <a:t>32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	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jne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start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accent1"/>
                </a:solidFill>
              </a:rPr>
              <a:t>	</a:t>
            </a:r>
            <a:r>
              <a:rPr lang="en-US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A6D85BE-EAC8-499A-B5C8-5EA9006B92D4}"/>
              </a:ext>
            </a:extLst>
          </p:cNvPr>
          <p:cNvSpPr/>
          <p:nvPr/>
        </p:nvSpPr>
        <p:spPr>
          <a:xfrm>
            <a:off x="9927771" y="4447592"/>
            <a:ext cx="2058956" cy="1281404"/>
          </a:xfrm>
          <a:prstGeom prst="wedgeRectCallout">
            <a:avLst>
              <a:gd name="adj1" fmla="val -82162"/>
              <a:gd name="adj2" fmla="val -39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 data to the device on port 0x3F8</a:t>
            </a:r>
          </a:p>
        </p:txBody>
      </p:sp>
    </p:spTree>
    <p:extLst>
      <p:ext uri="{BB962C8B-B14F-4D97-AF65-F5344CB8AC3E}">
        <p14:creationId xmlns:p14="http://schemas.microsoft.com/office/powerpoint/2010/main" val="101225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6F607B-C10A-4828-9B47-94AC56FCD028}"/>
              </a:ext>
            </a:extLst>
          </p:cNvPr>
          <p:cNvGrpSpPr/>
          <p:nvPr/>
        </p:nvGrpSpPr>
        <p:grpSpPr>
          <a:xfrm>
            <a:off x="9886570" y="147423"/>
            <a:ext cx="2305781" cy="6286154"/>
            <a:chOff x="9684049" y="147423"/>
            <a:chExt cx="2305781" cy="62861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2F827B9-1A52-4CF3-BF4B-1F7C562CFC38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05A64F-0C1E-4E7A-9C78-A97C14B893D6}"/>
                </a:ext>
              </a:extLst>
            </p:cNvPr>
            <p:cNvSpPr txBox="1"/>
            <p:nvPr/>
          </p:nvSpPr>
          <p:spPr>
            <a:xfrm>
              <a:off x="9749046" y="147423"/>
              <a:ext cx="1256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Memory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15E24C-BB92-44E2-A336-0C31745E7DAE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F3F890-07DB-4BAE-A9D4-AF8CB6E251CA}"/>
                </a:ext>
              </a:extLst>
            </p:cNvPr>
            <p:cNvSpPr txBox="1"/>
            <p:nvPr/>
          </p:nvSpPr>
          <p:spPr>
            <a:xfrm>
              <a:off x="11079003" y="424422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128 MB</a:t>
              </a:r>
            </a:p>
          </p:txBody>
        </p:sp>
      </p:grpSp>
      <p:sp>
        <p:nvSpPr>
          <p:cNvPr id="7" name="Cylinder 6">
            <a:extLst>
              <a:ext uri="{FF2B5EF4-FFF2-40B4-BE49-F238E27FC236}">
                <a16:creationId xmlns:a16="http://schemas.microsoft.com/office/drawing/2014/main" id="{81141CD8-3C9B-41A3-BB72-DE3C45FB7A0C}"/>
              </a:ext>
            </a:extLst>
          </p:cNvPr>
          <p:cNvSpPr/>
          <p:nvPr/>
        </p:nvSpPr>
        <p:spPr>
          <a:xfrm>
            <a:off x="8096231" y="464800"/>
            <a:ext cx="1550318" cy="791661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012C9607-7FCD-4944-9809-321D2CE0BB11}"/>
              </a:ext>
            </a:extLst>
          </p:cNvPr>
          <p:cNvSpPr/>
          <p:nvPr/>
        </p:nvSpPr>
        <p:spPr>
          <a:xfrm>
            <a:off x="5943889" y="147423"/>
            <a:ext cx="1938661" cy="1057084"/>
          </a:xfrm>
          <a:prstGeom prst="upArrow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Ethernet/</a:t>
            </a:r>
            <a:r>
              <a:rPr lang="en-US" sz="2400" dirty="0" err="1"/>
              <a:t>Wifi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E55F83-DA44-4298-82B6-EC40B3602E1F}"/>
              </a:ext>
            </a:extLst>
          </p:cNvPr>
          <p:cNvSpPr/>
          <p:nvPr/>
        </p:nvSpPr>
        <p:spPr>
          <a:xfrm>
            <a:off x="9951567" y="668923"/>
            <a:ext cx="1256947" cy="142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3CE03B5-5FF5-477C-BC21-40F5FD7B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59056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Device Unsafety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46DFA39-A181-41E0-B2A3-028E87EC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687"/>
            <a:ext cx="5310572" cy="40842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Access control is enforced by the OS, but OS APIs can be bypassed</a:t>
            </a:r>
          </a:p>
          <a:p>
            <a:pPr marL="0" indent="0">
              <a:buNone/>
            </a:pPr>
            <a:r>
              <a:rPr lang="en-US" dirty="0"/>
              <a:t>Problem: any process can access any hardware device directly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204E14-7141-4BAB-BDD5-8F7C009B74EA}"/>
              </a:ext>
            </a:extLst>
          </p:cNvPr>
          <p:cNvSpPr/>
          <p:nvPr/>
        </p:nvSpPr>
        <p:spPr>
          <a:xfrm>
            <a:off x="9951567" y="3036557"/>
            <a:ext cx="1256947" cy="1295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1</a:t>
            </a: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C2F40329-0BF2-45BD-9BD4-4B20D518363E}"/>
              </a:ext>
            </a:extLst>
          </p:cNvPr>
          <p:cNvSpPr/>
          <p:nvPr/>
        </p:nvSpPr>
        <p:spPr>
          <a:xfrm>
            <a:off x="6016363" y="3892414"/>
            <a:ext cx="2331410" cy="1291246"/>
          </a:xfrm>
          <a:prstGeom prst="wedgeRectCallout">
            <a:avLst>
              <a:gd name="adj1" fmla="val 63187"/>
              <a:gd name="adj2" fmla="val -2312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Read/write/delete files owned by other users or the OS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D08B2D-E658-4263-BA4E-F6EC66A98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60" y="2807779"/>
            <a:ext cx="703508" cy="70350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41E9004-B159-4D4C-9A46-F1DD5E5DC072}"/>
              </a:ext>
            </a:extLst>
          </p:cNvPr>
          <p:cNvSpPr/>
          <p:nvPr/>
        </p:nvSpPr>
        <p:spPr>
          <a:xfrm>
            <a:off x="9957014" y="4768921"/>
            <a:ext cx="1256947" cy="12953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6BDFF1-E21E-4014-B011-F74095900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57" y="4538037"/>
            <a:ext cx="703508" cy="70350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352BD3-971D-4AA6-92A0-8E14C58FAD45}"/>
              </a:ext>
            </a:extLst>
          </p:cNvPr>
          <p:cNvCxnSpPr>
            <a:cxnSpLocks/>
          </p:cNvCxnSpPr>
          <p:nvPr/>
        </p:nvCxnSpPr>
        <p:spPr>
          <a:xfrm flipV="1">
            <a:off x="10566470" y="2147838"/>
            <a:ext cx="0" cy="831738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30DA66B-838F-45C3-88A5-D26B4358CB8F}"/>
              </a:ext>
            </a:extLst>
          </p:cNvPr>
          <p:cNvCxnSpPr>
            <a:cxnSpLocks/>
          </p:cNvCxnSpPr>
          <p:nvPr/>
        </p:nvCxnSpPr>
        <p:spPr>
          <a:xfrm rot="10800000">
            <a:off x="8991673" y="1343608"/>
            <a:ext cx="766023" cy="620206"/>
          </a:xfrm>
          <a:prstGeom prst="bentConnector3">
            <a:avLst>
              <a:gd name="adj1" fmla="val 100346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DE25F7-BE04-4642-B39E-778AF877CFE0}"/>
              </a:ext>
            </a:extLst>
          </p:cNvPr>
          <p:cNvGrpSpPr/>
          <p:nvPr/>
        </p:nvGrpSpPr>
        <p:grpSpPr>
          <a:xfrm>
            <a:off x="8304443" y="286539"/>
            <a:ext cx="1030415" cy="1013495"/>
            <a:chOff x="5447656" y="2600131"/>
            <a:chExt cx="1030415" cy="101349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969E4B1-2141-4261-BF20-6F2B8E7D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656" y="2600131"/>
              <a:ext cx="911156" cy="91115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4825E37-3805-4FDD-9C04-62C63C498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198" y="3063753"/>
              <a:ext cx="549873" cy="549873"/>
            </a:xfrm>
            <a:prstGeom prst="rect">
              <a:avLst/>
            </a:prstGeom>
          </p:spPr>
        </p:pic>
      </p:grp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9D58ED4-6430-425C-B8CB-E6BBE74C4C2F}"/>
              </a:ext>
            </a:extLst>
          </p:cNvPr>
          <p:cNvCxnSpPr>
            <a:cxnSpLocks/>
            <a:stCxn id="26" idx="3"/>
            <a:endCxn id="9" idx="3"/>
          </p:cNvCxnSpPr>
          <p:nvPr/>
        </p:nvCxnSpPr>
        <p:spPr>
          <a:xfrm flipH="1" flipV="1">
            <a:off x="11208514" y="1380805"/>
            <a:ext cx="5447" cy="4035778"/>
          </a:xfrm>
          <a:prstGeom prst="bentConnector3">
            <a:avLst>
              <a:gd name="adj1" fmla="val -12761722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&quot;Not Allowed&quot; Symbol 40">
            <a:extLst>
              <a:ext uri="{FF2B5EF4-FFF2-40B4-BE49-F238E27FC236}">
                <a16:creationId xmlns:a16="http://schemas.microsoft.com/office/drawing/2014/main" id="{7DA8AD47-F9AF-4D9E-A0C3-531BEC124631}"/>
              </a:ext>
            </a:extLst>
          </p:cNvPr>
          <p:cNvSpPr/>
          <p:nvPr/>
        </p:nvSpPr>
        <p:spPr>
          <a:xfrm>
            <a:off x="8773440" y="1541822"/>
            <a:ext cx="676021" cy="67602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5852F782-846E-4433-8FD2-9E9BE05AF30C}"/>
              </a:ext>
            </a:extLst>
          </p:cNvPr>
          <p:cNvSpPr/>
          <p:nvPr/>
        </p:nvSpPr>
        <p:spPr>
          <a:xfrm>
            <a:off x="6500525" y="1621107"/>
            <a:ext cx="1803918" cy="1053461"/>
          </a:xfrm>
          <a:prstGeom prst="wedgeRectCallout">
            <a:avLst>
              <a:gd name="adj1" fmla="val 70201"/>
              <a:gd name="adj2" fmla="val -23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Error: no permission to read file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8B873B8-2439-4E0E-A774-BC73A248FBF8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>
            <a:off x="8699526" y="1343609"/>
            <a:ext cx="1257489" cy="4072975"/>
          </a:xfrm>
          <a:prstGeom prst="bentConnector2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55DB716B-1E91-4D4F-9F6D-91129E711F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22033" y="2821438"/>
            <a:ext cx="3670164" cy="788902"/>
          </a:xfrm>
          <a:prstGeom prst="bentConnector3">
            <a:avLst>
              <a:gd name="adj1" fmla="val 99829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A657896-8685-4BFF-84D9-B749504B977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914" y="5601538"/>
            <a:ext cx="1035432" cy="103543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9214508-0BE3-4A2E-8001-406097525184}"/>
              </a:ext>
            </a:extLst>
          </p:cNvPr>
          <p:cNvSpPr txBox="1"/>
          <p:nvPr/>
        </p:nvSpPr>
        <p:spPr>
          <a:xfrm>
            <a:off x="8684610" y="5888421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9435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1" grpId="1" animBg="1"/>
      <p:bldP spid="42" grpId="0" animBg="1"/>
      <p:bldP spid="4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7F07076-E7AC-4C4F-8015-4AD538FDCB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914" y="5601538"/>
            <a:ext cx="1035432" cy="10354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844DF5C-0936-4145-85F9-5DC9E6DEAF33}"/>
              </a:ext>
            </a:extLst>
          </p:cNvPr>
          <p:cNvSpPr txBox="1"/>
          <p:nvPr/>
        </p:nvSpPr>
        <p:spPr>
          <a:xfrm>
            <a:off x="8684610" y="5888421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CPU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6F607B-C10A-4828-9B47-94AC56FCD028}"/>
              </a:ext>
            </a:extLst>
          </p:cNvPr>
          <p:cNvGrpSpPr/>
          <p:nvPr/>
        </p:nvGrpSpPr>
        <p:grpSpPr>
          <a:xfrm>
            <a:off x="9886570" y="147423"/>
            <a:ext cx="2305781" cy="6286154"/>
            <a:chOff x="9684049" y="147423"/>
            <a:chExt cx="2305781" cy="62861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2F827B9-1A52-4CF3-BF4B-1F7C562CFC38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05A64F-0C1E-4E7A-9C78-A97C14B893D6}"/>
                </a:ext>
              </a:extLst>
            </p:cNvPr>
            <p:cNvSpPr txBox="1"/>
            <p:nvPr/>
          </p:nvSpPr>
          <p:spPr>
            <a:xfrm>
              <a:off x="9749046" y="147423"/>
              <a:ext cx="1256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Memory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15E24C-BB92-44E2-A336-0C31745E7DAE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F3F890-07DB-4BAE-A9D4-AF8CB6E251CA}"/>
                </a:ext>
              </a:extLst>
            </p:cNvPr>
            <p:cNvSpPr txBox="1"/>
            <p:nvPr/>
          </p:nvSpPr>
          <p:spPr>
            <a:xfrm>
              <a:off x="11079003" y="424422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128 MB</a:t>
              </a:r>
            </a:p>
          </p:txBody>
        </p:sp>
      </p:grpSp>
      <p:sp>
        <p:nvSpPr>
          <p:cNvPr id="7" name="Cylinder 6">
            <a:extLst>
              <a:ext uri="{FF2B5EF4-FFF2-40B4-BE49-F238E27FC236}">
                <a16:creationId xmlns:a16="http://schemas.microsoft.com/office/drawing/2014/main" id="{81141CD8-3C9B-41A3-BB72-DE3C45FB7A0C}"/>
              </a:ext>
            </a:extLst>
          </p:cNvPr>
          <p:cNvSpPr/>
          <p:nvPr/>
        </p:nvSpPr>
        <p:spPr>
          <a:xfrm>
            <a:off x="8096231" y="464800"/>
            <a:ext cx="1550318" cy="791661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012C9607-7FCD-4944-9809-321D2CE0BB11}"/>
              </a:ext>
            </a:extLst>
          </p:cNvPr>
          <p:cNvSpPr/>
          <p:nvPr/>
        </p:nvSpPr>
        <p:spPr>
          <a:xfrm>
            <a:off x="5943889" y="147423"/>
            <a:ext cx="1938661" cy="1057084"/>
          </a:xfrm>
          <a:prstGeom prst="upArrow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Ethernet/</a:t>
            </a:r>
            <a:r>
              <a:rPr lang="en-US" sz="2400" dirty="0" err="1"/>
              <a:t>Wifi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E55F83-DA44-4298-82B6-EC40B3602E1F}"/>
              </a:ext>
            </a:extLst>
          </p:cNvPr>
          <p:cNvSpPr/>
          <p:nvPr/>
        </p:nvSpPr>
        <p:spPr>
          <a:xfrm>
            <a:off x="9951567" y="668923"/>
            <a:ext cx="1256947" cy="142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3CE03B5-5FF5-477C-BC21-40F5FD7B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59056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Device Unsafety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46DFA39-A181-41E0-B2A3-028E87EC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688"/>
            <a:ext cx="5340290" cy="40842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Problem: any process can access any hardware device directly</a:t>
            </a:r>
          </a:p>
          <a:p>
            <a:pPr marL="0" indent="0">
              <a:buNone/>
            </a:pPr>
            <a:r>
              <a:rPr lang="en-US" dirty="0"/>
              <a:t>Access control is enforced by the OS, but OS APIs can be bypassed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204E14-7141-4BAB-BDD5-8F7C009B74EA}"/>
              </a:ext>
            </a:extLst>
          </p:cNvPr>
          <p:cNvSpPr/>
          <p:nvPr/>
        </p:nvSpPr>
        <p:spPr>
          <a:xfrm>
            <a:off x="9951567" y="2503425"/>
            <a:ext cx="1256947" cy="1295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9D58ED4-6430-425C-B8CB-E6BBE74C4C2F}"/>
              </a:ext>
            </a:extLst>
          </p:cNvPr>
          <p:cNvCxnSpPr>
            <a:cxnSpLocks/>
            <a:endCxn id="8" idx="2"/>
          </p:cNvCxnSpPr>
          <p:nvPr/>
        </p:nvCxnSpPr>
        <p:spPr>
          <a:xfrm rot="16200000" flipV="1">
            <a:off x="6638255" y="1479472"/>
            <a:ext cx="3588274" cy="3038343"/>
          </a:xfrm>
          <a:prstGeom prst="bentConnector3">
            <a:avLst>
              <a:gd name="adj1" fmla="val 247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B0AC5FF-C5B2-4751-9F5A-65F36506815D}"/>
              </a:ext>
            </a:extLst>
          </p:cNvPr>
          <p:cNvCxnSpPr>
            <a:cxnSpLocks/>
            <a:stCxn id="22" idx="1"/>
            <a:endCxn id="7" idx="3"/>
          </p:cNvCxnSpPr>
          <p:nvPr/>
        </p:nvCxnSpPr>
        <p:spPr>
          <a:xfrm rot="10800000">
            <a:off x="8871391" y="1256462"/>
            <a:ext cx="1080177" cy="3271045"/>
          </a:xfrm>
          <a:prstGeom prst="bentConnector2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225FDA7-AC81-4DA1-B53C-DF0BF00D7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26" y="2648473"/>
            <a:ext cx="1005227" cy="1005227"/>
          </a:xfrm>
          <a:prstGeom prst="rect">
            <a:avLst/>
          </a:prstGeom>
        </p:spPr>
      </p:pic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C2F40329-0BF2-45BD-9BD4-4B20D518363E}"/>
              </a:ext>
            </a:extLst>
          </p:cNvPr>
          <p:cNvSpPr/>
          <p:nvPr/>
        </p:nvSpPr>
        <p:spPr>
          <a:xfrm>
            <a:off x="3507270" y="4989254"/>
            <a:ext cx="3306907" cy="1282460"/>
          </a:xfrm>
          <a:prstGeom prst="wedgeRectCallout">
            <a:avLst>
              <a:gd name="adj1" fmla="val 47981"/>
              <a:gd name="adj2" fmla="val -10900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Send stolen data to the thief, attack other computers, etc.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58D7D5-0D31-4F1D-AF35-2E2AC9DB326E}"/>
              </a:ext>
            </a:extLst>
          </p:cNvPr>
          <p:cNvGrpSpPr/>
          <p:nvPr/>
        </p:nvGrpSpPr>
        <p:grpSpPr>
          <a:xfrm>
            <a:off x="9951567" y="3879844"/>
            <a:ext cx="1256947" cy="1295324"/>
            <a:chOff x="9951567" y="3879844"/>
            <a:chExt cx="1256947" cy="12953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6F05AD-8B6A-4A69-94B6-EE5EDBFCE4A9}"/>
                </a:ext>
              </a:extLst>
            </p:cNvPr>
            <p:cNvSpPr/>
            <p:nvPr/>
          </p:nvSpPr>
          <p:spPr>
            <a:xfrm>
              <a:off x="9951567" y="3879844"/>
              <a:ext cx="1256947" cy="12953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7A47E46-07F6-498F-9AB4-74BA56FA3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3" t="17145" r="18062" b="17925"/>
            <a:stretch/>
          </p:blipFill>
          <p:spPr>
            <a:xfrm>
              <a:off x="10115418" y="4065762"/>
              <a:ext cx="929241" cy="923488"/>
            </a:xfrm>
            <a:prstGeom prst="rect">
              <a:avLst/>
            </a:prstGeom>
          </p:spPr>
        </p:pic>
      </p:grp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237392DB-24BF-450B-BB91-FFA5871D394E}"/>
              </a:ext>
            </a:extLst>
          </p:cNvPr>
          <p:cNvSpPr/>
          <p:nvPr/>
        </p:nvSpPr>
        <p:spPr>
          <a:xfrm>
            <a:off x="7500434" y="5012058"/>
            <a:ext cx="2146115" cy="1236853"/>
          </a:xfrm>
          <a:prstGeom prst="wedgeRectCallout">
            <a:avLst>
              <a:gd name="adj1" fmla="val 33475"/>
              <a:gd name="adj2" fmla="val -8026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Read/write/delete any file</a:t>
            </a:r>
          </a:p>
        </p:txBody>
      </p:sp>
    </p:spTree>
    <p:extLst>
      <p:ext uri="{BB962C8B-B14F-4D97-AF65-F5344CB8AC3E}">
        <p14:creationId xmlns:p14="http://schemas.microsoft.com/office/powerpoint/2010/main" val="18030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09C229-0E0B-45E7-B235-374F99EF9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17630"/>
          <a:stretch/>
        </p:blipFill>
        <p:spPr>
          <a:xfrm>
            <a:off x="461143" y="0"/>
            <a:ext cx="11151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2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09046-A235-4C49-8FC1-CC7D67626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A7F1BD-403F-4A68-8BEC-35100965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Review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ACC1-7A09-41DD-BF82-1B4435E6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035130" cy="472627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Old systems did not protect memory or devices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Any process could access any memory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Any process could access any device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Problems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No way to enforce access controls on users or devices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Processes can steal from or destroy each other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Processes can modify or destroy the OS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On old computers, systems security was </a:t>
            </a:r>
            <a:r>
              <a:rPr lang="en-US" sz="2400" b="1" dirty="0">
                <a:solidFill>
                  <a:srgbClr val="FF0000"/>
                </a:solidFill>
              </a:rPr>
              <a:t>literally impossible</a:t>
            </a:r>
          </a:p>
        </p:txBody>
      </p:sp>
    </p:spTree>
    <p:extLst>
      <p:ext uri="{BB962C8B-B14F-4D97-AF65-F5344CB8AC3E}">
        <p14:creationId xmlns:p14="http://schemas.microsoft.com/office/powerpoint/2010/main" val="1128585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C35E9-5800-4616-BC68-29115BAE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Protected Mode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62482-247E-431A-9179-047C3A658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21D94-9E0C-419B-B8CF-3464B2070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" r="40569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516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09C229-0E0B-45E7-B235-374F99EF9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17630"/>
          <a:stretch/>
        </p:blipFill>
        <p:spPr>
          <a:xfrm>
            <a:off x="461143" y="0"/>
            <a:ext cx="11151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14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4BEF83-F53E-4809-A17C-932A84788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19454" r="55919" b="8629"/>
          <a:stretch/>
        </p:blipFill>
        <p:spPr>
          <a:xfrm>
            <a:off x="7290319" y="2506823"/>
            <a:ext cx="4901681" cy="4351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977A-68D1-4369-8D3B-D30C7C17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Towards Modern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81BEF-B0B3-4C0D-80E8-05F097154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achieve systems security, we need </a:t>
            </a:r>
            <a:r>
              <a:rPr lang="en-US" dirty="0">
                <a:solidFill>
                  <a:schemeClr val="accent1"/>
                </a:solidFill>
              </a:rPr>
              <a:t>process isolation</a:t>
            </a:r>
          </a:p>
          <a:p>
            <a:pPr lvl="1"/>
            <a:r>
              <a:rPr lang="en-US" dirty="0"/>
              <a:t>Processes cannot read/write memory arbitrarily</a:t>
            </a:r>
          </a:p>
          <a:p>
            <a:pPr lvl="1"/>
            <a:r>
              <a:rPr lang="en-US" dirty="0"/>
              <a:t>Processes cannot access devices directly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How do we achieve this?</a:t>
            </a:r>
          </a:p>
          <a:p>
            <a:pPr marL="0" indent="0">
              <a:buNone/>
            </a:pPr>
            <a:r>
              <a:rPr lang="en-US" dirty="0"/>
              <a:t>Hardware support for isolation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Protected mode execution </a:t>
            </a:r>
            <a:r>
              <a:rPr lang="en-US" dirty="0"/>
              <a:t>(a.k.a. process </a:t>
            </a:r>
            <a:r>
              <a:rPr lang="en-US" dirty="0">
                <a:solidFill>
                  <a:schemeClr val="accent1"/>
                </a:solidFill>
              </a:rPr>
              <a:t>rings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Virtual memory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4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5B450-33EB-44FF-82FD-4520B1FBB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5339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Most modern CPUs support </a:t>
            </a:r>
            <a:r>
              <a:rPr lang="en-US" dirty="0">
                <a:solidFill>
                  <a:schemeClr val="accent1"/>
                </a:solidFill>
              </a:rPr>
              <a:t>protected mode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x86 CPUs support four rings with different privileges</a:t>
            </a:r>
          </a:p>
          <a:p>
            <a:pPr lvl="1"/>
            <a:r>
              <a:rPr lang="en-US" dirty="0"/>
              <a:t>Ring 0: Operating System</a:t>
            </a:r>
          </a:p>
          <a:p>
            <a:pPr lvl="2"/>
            <a:r>
              <a:rPr lang="en-US" dirty="0"/>
              <a:t>Code in this ring may directly access any device</a:t>
            </a:r>
          </a:p>
          <a:p>
            <a:pPr lvl="2"/>
            <a:r>
              <a:rPr lang="en-US" dirty="0"/>
              <a:t>May change protection level of the CPU</a:t>
            </a:r>
          </a:p>
          <a:p>
            <a:pPr lvl="1"/>
            <a:r>
              <a:rPr lang="en-US" dirty="0"/>
              <a:t>Ring 1, 2: device drivers</a:t>
            </a:r>
          </a:p>
          <a:p>
            <a:pPr lvl="2"/>
            <a:r>
              <a:rPr lang="en-US" dirty="0"/>
              <a:t>Code in these rings may directly access some devices</a:t>
            </a:r>
          </a:p>
          <a:p>
            <a:pPr lvl="2"/>
            <a:r>
              <a:rPr lang="en-US" dirty="0"/>
              <a:t>May not change the protection level of the CPU</a:t>
            </a:r>
          </a:p>
          <a:p>
            <a:pPr lvl="1"/>
            <a:r>
              <a:rPr lang="en-US" dirty="0"/>
              <a:t>Ring 3: userland</a:t>
            </a:r>
          </a:p>
          <a:p>
            <a:pPr lvl="2"/>
            <a:r>
              <a:rPr lang="en-US" dirty="0"/>
              <a:t>Code in this ring may not directly access devices</a:t>
            </a:r>
          </a:p>
          <a:p>
            <a:pPr lvl="2"/>
            <a:r>
              <a:rPr lang="en-US" dirty="0"/>
              <a:t>All device access must be via OS APIs</a:t>
            </a:r>
          </a:p>
          <a:p>
            <a:pPr lvl="2"/>
            <a:r>
              <a:rPr lang="en-US" dirty="0"/>
              <a:t>May not change the protection level of the CPU</a:t>
            </a:r>
          </a:p>
          <a:p>
            <a:pPr marL="0" indent="0">
              <a:buNone/>
            </a:pPr>
            <a:r>
              <a:rPr lang="en-US" dirty="0"/>
              <a:t>Most OSes only use rings 0 and 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77200" y="2203913"/>
            <a:ext cx="3832746" cy="38327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512790" y="2639503"/>
            <a:ext cx="2961566" cy="2961566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934167" y="3060880"/>
            <a:ext cx="2118815" cy="2118815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Protected Mode</a:t>
            </a:r>
          </a:p>
        </p:txBody>
      </p:sp>
      <p:sp>
        <p:nvSpPr>
          <p:cNvPr id="5" name="Oval 4"/>
          <p:cNvSpPr/>
          <p:nvPr/>
        </p:nvSpPr>
        <p:spPr>
          <a:xfrm>
            <a:off x="9365776" y="3492489"/>
            <a:ext cx="1255594" cy="125559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Ring 0</a:t>
            </a:r>
          </a:p>
          <a:p>
            <a:pPr algn="ctr"/>
            <a:r>
              <a:rPr lang="en-US" sz="2000" dirty="0"/>
              <a:t>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80640" y="309237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Ring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80639" y="266076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Ring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0638" y="221071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Ring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57508" y="4618428"/>
            <a:ext cx="167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Device Drivers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57511" y="5113937"/>
            <a:ext cx="167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Device Drivers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1826" y="5587421"/>
            <a:ext cx="152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3B9EA5-CE9A-4950-A80C-5ADF06B45BB8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/>
              <a:t>System Boot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283B9EA5-CE9A-4950-A80C-5ADF06B45BB8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25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603504"/>
            <a:ext cx="5940056" cy="5871724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On startup, the CPU starts in 16-bit real mode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Protected mode is disabled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Any process can access any device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BIOS executes, finds and loads the OS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OS switches CPU to 32- or 64-bit protected mode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OS code is now running in Ring 0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OS decides what Ring to place other processes 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Shell gets executed, user may run programs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User processes are placed in Ring 3</a:t>
            </a:r>
          </a:p>
        </p:txBody>
      </p:sp>
    </p:spTree>
    <p:extLst>
      <p:ext uri="{BB962C8B-B14F-4D97-AF65-F5344CB8AC3E}">
        <p14:creationId xmlns:p14="http://schemas.microsoft.com/office/powerpoint/2010/main" val="2828198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Restriction on Privileged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533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CPU instructions are restricted in protected mode?</a:t>
            </a:r>
          </a:p>
          <a:p>
            <a:pPr lvl="1"/>
            <a:r>
              <a:rPr lang="en-US" dirty="0"/>
              <a:t>Any instruction that modifies the CR0 register</a:t>
            </a:r>
          </a:p>
          <a:p>
            <a:pPr lvl="2"/>
            <a:r>
              <a:rPr lang="en-US" dirty="0"/>
              <a:t>Controls whether protected mode is enabled</a:t>
            </a:r>
          </a:p>
          <a:p>
            <a:pPr lvl="1"/>
            <a:r>
              <a:rPr lang="en-US" dirty="0"/>
              <a:t>Any instruction that modifies the CR3 register</a:t>
            </a:r>
          </a:p>
          <a:p>
            <a:pPr lvl="2"/>
            <a:r>
              <a:rPr lang="en-US" dirty="0"/>
              <a:t>Controls the virtual memory configuration</a:t>
            </a:r>
          </a:p>
          <a:p>
            <a:pPr lvl="2"/>
            <a:r>
              <a:rPr lang="en-US" dirty="0"/>
              <a:t>More on this later…</a:t>
            </a:r>
          </a:p>
          <a:p>
            <a:pPr lvl="1"/>
            <a:r>
              <a:rPr lang="en-US" dirty="0" err="1">
                <a:solidFill>
                  <a:schemeClr val="accent3"/>
                </a:solidFill>
              </a:rPr>
              <a:t>hlt</a:t>
            </a:r>
            <a:r>
              <a:rPr lang="en-US" dirty="0"/>
              <a:t> – Halts the CPU</a:t>
            </a:r>
          </a:p>
          <a:p>
            <a:pPr lvl="1"/>
            <a:r>
              <a:rPr lang="en-US" dirty="0" err="1">
                <a:solidFill>
                  <a:schemeClr val="accent3"/>
                </a:solidFill>
              </a:rPr>
              <a:t>sti</a:t>
            </a:r>
            <a:r>
              <a:rPr lang="en-US" dirty="0"/>
              <a:t>/</a:t>
            </a:r>
            <a:r>
              <a:rPr lang="en-US" dirty="0">
                <a:solidFill>
                  <a:schemeClr val="accent3"/>
                </a:solidFill>
              </a:rPr>
              <a:t>cli</a:t>
            </a:r>
            <a:r>
              <a:rPr lang="en-US" dirty="0"/>
              <a:t> – enable and disable interrupts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in</a:t>
            </a:r>
            <a:r>
              <a:rPr lang="en-US" dirty="0"/>
              <a:t>/</a:t>
            </a:r>
            <a:r>
              <a:rPr lang="en-US" dirty="0">
                <a:solidFill>
                  <a:schemeClr val="accent3"/>
                </a:solidFill>
              </a:rPr>
              <a:t>out</a:t>
            </a:r>
            <a:r>
              <a:rPr lang="en-US" dirty="0"/>
              <a:t> – directly access hardware devices</a:t>
            </a:r>
          </a:p>
          <a:p>
            <a:pPr marL="0" indent="0">
              <a:buNone/>
            </a:pPr>
            <a:r>
              <a:rPr lang="en-US" dirty="0"/>
              <a:t>If a Ring 3 process tries any of these things, it immediately crashes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937260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Applications often need to access the OS APIs</a:t>
            </a:r>
          </a:p>
          <a:p>
            <a:pPr lvl="1"/>
            <a:r>
              <a:rPr lang="en-US" dirty="0"/>
              <a:t>Writing files</a:t>
            </a:r>
          </a:p>
          <a:p>
            <a:pPr lvl="1"/>
            <a:r>
              <a:rPr lang="en-US" dirty="0"/>
              <a:t>Displaying things on the screen</a:t>
            </a:r>
          </a:p>
          <a:p>
            <a:pPr lvl="1"/>
            <a:r>
              <a:rPr lang="en-US" dirty="0"/>
              <a:t>Receiving data from the network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But the OS is Ring 0, and processes are Ring 3</a:t>
            </a:r>
          </a:p>
          <a:p>
            <a:pPr marL="0" indent="0">
              <a:buNone/>
            </a:pPr>
            <a:r>
              <a:rPr lang="en-US" dirty="0"/>
              <a:t>How do processes get access to the OS?</a:t>
            </a:r>
          </a:p>
          <a:p>
            <a:pPr lvl="1"/>
            <a:r>
              <a:rPr lang="en-US" dirty="0"/>
              <a:t>Invoke OS APIs with special assembly instructions</a:t>
            </a:r>
          </a:p>
          <a:p>
            <a:pPr lvl="2"/>
            <a:r>
              <a:rPr lang="en-US" dirty="0"/>
              <a:t>Interrupt: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0x80</a:t>
            </a:r>
          </a:p>
          <a:p>
            <a:pPr lvl="2"/>
            <a:r>
              <a:rPr lang="en-US" dirty="0"/>
              <a:t>System call: </a:t>
            </a:r>
            <a:r>
              <a:rPr lang="en-US" dirty="0" err="1">
                <a:solidFill>
                  <a:schemeClr val="accent3"/>
                </a:solidFill>
              </a:rPr>
              <a:t>sysenter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or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syscall</a:t>
            </a:r>
            <a:endParaRPr lang="en-US" dirty="0">
              <a:solidFill>
                <a:schemeClr val="accent3"/>
              </a:solidFill>
            </a:endParaRP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n-US" dirty="0"/>
              <a:t>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sysenter</a:t>
            </a:r>
            <a:r>
              <a:rPr lang="en-US" dirty="0"/>
              <a:t>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cause a mode transfer from Ring 3 to Ring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2" y="1381760"/>
            <a:ext cx="9786257" cy="479520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Application executes trap 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n-US" dirty="0"/>
              <a:t>) instruction</a:t>
            </a:r>
          </a:p>
          <a:p>
            <a:pPr lvl="1"/>
            <a:r>
              <a:rPr lang="en-US" dirty="0"/>
              <a:t>EIP, CS, and EFLAGS get pushed onto the stack</a:t>
            </a:r>
          </a:p>
          <a:p>
            <a:pPr lvl="1"/>
            <a:r>
              <a:rPr lang="en-US" dirty="0"/>
              <a:t>Mode switches from ring 3 to ring 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Save the state of the current process</a:t>
            </a:r>
          </a:p>
          <a:p>
            <a:pPr lvl="1"/>
            <a:r>
              <a:rPr lang="en-US" dirty="0"/>
              <a:t>Push EAX, EBX, …, etc. onto the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Locate and execute the correct </a:t>
            </a:r>
            <a:r>
              <a:rPr lang="en-US" dirty="0" err="1"/>
              <a:t>syscall</a:t>
            </a:r>
            <a:r>
              <a:rPr lang="en-US" dirty="0"/>
              <a:t> handler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Restore the state of process</a:t>
            </a:r>
          </a:p>
          <a:p>
            <a:pPr lvl="1"/>
            <a:r>
              <a:rPr lang="en-US" dirty="0"/>
              <a:t>Pop EAX, EBX, …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the return value in EAX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iret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to return to the process</a:t>
            </a:r>
          </a:p>
          <a:p>
            <a:pPr lvl="1"/>
            <a:r>
              <a:rPr lang="en-US" dirty="0"/>
              <a:t>Switches back to the original mode (typically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1137882" y="1274895"/>
            <a:ext cx="354676" cy="106957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137882" y="2563366"/>
            <a:ext cx="354676" cy="3339801"/>
          </a:xfrm>
          <a:prstGeom prst="leftBrac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93044" y="1578847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Userland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52631" y="4002434"/>
            <a:ext cx="1796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Kernel Mode</a:t>
            </a:r>
          </a:p>
        </p:txBody>
      </p:sp>
    </p:spTree>
    <p:extLst>
      <p:ext uri="{BB962C8B-B14F-4D97-AF65-F5344CB8AC3E}">
        <p14:creationId xmlns:p14="http://schemas.microsoft.com/office/powerpoint/2010/main" val="28875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6F607B-C10A-4828-9B47-94AC56FCD028}"/>
              </a:ext>
            </a:extLst>
          </p:cNvPr>
          <p:cNvGrpSpPr/>
          <p:nvPr/>
        </p:nvGrpSpPr>
        <p:grpSpPr>
          <a:xfrm>
            <a:off x="9886570" y="147423"/>
            <a:ext cx="2305781" cy="6286154"/>
            <a:chOff x="9684049" y="147423"/>
            <a:chExt cx="2305781" cy="62861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2F827B9-1A52-4CF3-BF4B-1F7C562CFC38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05A64F-0C1E-4E7A-9C78-A97C14B893D6}"/>
                </a:ext>
              </a:extLst>
            </p:cNvPr>
            <p:cNvSpPr txBox="1"/>
            <p:nvPr/>
          </p:nvSpPr>
          <p:spPr>
            <a:xfrm>
              <a:off x="9749046" y="147423"/>
              <a:ext cx="1256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Memory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15E24C-BB92-44E2-A336-0C31745E7DAE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F3F890-07DB-4BAE-A9D4-AF8CB6E251CA}"/>
                </a:ext>
              </a:extLst>
            </p:cNvPr>
            <p:cNvSpPr txBox="1"/>
            <p:nvPr/>
          </p:nvSpPr>
          <p:spPr>
            <a:xfrm>
              <a:off x="11079003" y="424422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128 MB</a:t>
              </a:r>
            </a:p>
          </p:txBody>
        </p:sp>
      </p:grpSp>
      <p:sp>
        <p:nvSpPr>
          <p:cNvPr id="7" name="Cylinder 6">
            <a:extLst>
              <a:ext uri="{FF2B5EF4-FFF2-40B4-BE49-F238E27FC236}">
                <a16:creationId xmlns:a16="http://schemas.microsoft.com/office/drawing/2014/main" id="{81141CD8-3C9B-41A3-BB72-DE3C45FB7A0C}"/>
              </a:ext>
            </a:extLst>
          </p:cNvPr>
          <p:cNvSpPr/>
          <p:nvPr/>
        </p:nvSpPr>
        <p:spPr>
          <a:xfrm>
            <a:off x="8096231" y="464800"/>
            <a:ext cx="1550318" cy="791661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012C9607-7FCD-4944-9809-321D2CE0BB11}"/>
              </a:ext>
            </a:extLst>
          </p:cNvPr>
          <p:cNvSpPr/>
          <p:nvPr/>
        </p:nvSpPr>
        <p:spPr>
          <a:xfrm>
            <a:off x="5943889" y="147423"/>
            <a:ext cx="1938661" cy="1057084"/>
          </a:xfrm>
          <a:prstGeom prst="upArrow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Ethernet/</a:t>
            </a:r>
            <a:r>
              <a:rPr lang="en-US" sz="2400" dirty="0" err="1"/>
              <a:t>Wifi</a:t>
            </a:r>
            <a:endParaRPr lang="en-US" sz="24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3CE03B5-5FF5-477C-BC21-40F5FD7B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87416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Protection in Action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46DFA39-A181-41E0-B2A3-028E87EC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844"/>
            <a:ext cx="5574874" cy="22971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Protected mode stops direct access to devices</a:t>
            </a:r>
          </a:p>
          <a:p>
            <a:pPr marL="0" indent="0">
              <a:buNone/>
            </a:pPr>
            <a:r>
              <a:rPr lang="en-US" dirty="0"/>
              <a:t>All device access must go through the OS</a:t>
            </a:r>
          </a:p>
          <a:p>
            <a:pPr marL="0" indent="0">
              <a:buNone/>
            </a:pPr>
            <a:r>
              <a:rPr lang="en-US" dirty="0"/>
              <a:t>OS will impose access control checks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9D58ED4-6430-425C-B8CB-E6BBE74C4C2F}"/>
              </a:ext>
            </a:extLst>
          </p:cNvPr>
          <p:cNvCxnSpPr>
            <a:cxnSpLocks/>
            <a:endCxn id="8" idx="2"/>
          </p:cNvCxnSpPr>
          <p:nvPr/>
        </p:nvCxnSpPr>
        <p:spPr>
          <a:xfrm rot="16200000" flipV="1">
            <a:off x="6638255" y="1479472"/>
            <a:ext cx="3588274" cy="3038343"/>
          </a:xfrm>
          <a:prstGeom prst="bentConnector3">
            <a:avLst>
              <a:gd name="adj1" fmla="val 247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B0AC5FF-C5B2-4751-9F5A-65F36506815D}"/>
              </a:ext>
            </a:extLst>
          </p:cNvPr>
          <p:cNvCxnSpPr>
            <a:cxnSpLocks/>
            <a:stCxn id="22" idx="1"/>
            <a:endCxn id="7" idx="3"/>
          </p:cNvCxnSpPr>
          <p:nvPr/>
        </p:nvCxnSpPr>
        <p:spPr>
          <a:xfrm rot="10800000">
            <a:off x="8871391" y="1256462"/>
            <a:ext cx="1080177" cy="3271045"/>
          </a:xfrm>
          <a:prstGeom prst="bentConnector2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A80CE5-894B-4581-B488-D64E61095B1A}"/>
              </a:ext>
            </a:extLst>
          </p:cNvPr>
          <p:cNvGrpSpPr/>
          <p:nvPr/>
        </p:nvGrpSpPr>
        <p:grpSpPr>
          <a:xfrm>
            <a:off x="9951567" y="2503425"/>
            <a:ext cx="1256947" cy="1295324"/>
            <a:chOff x="9951567" y="2503425"/>
            <a:chExt cx="1256947" cy="12953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204E14-7141-4BAB-BDD5-8F7C009B74EA}"/>
                </a:ext>
              </a:extLst>
            </p:cNvPr>
            <p:cNvSpPr/>
            <p:nvPr/>
          </p:nvSpPr>
          <p:spPr>
            <a:xfrm>
              <a:off x="9951567" y="2503425"/>
              <a:ext cx="1256947" cy="12953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25FDA7-AC81-4DA1-B53C-DF0BF00D7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26" y="2648473"/>
              <a:ext cx="1005227" cy="1005227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909D15D-22FB-4786-95FC-06589B80D00E}"/>
              </a:ext>
            </a:extLst>
          </p:cNvPr>
          <p:cNvSpPr txBox="1"/>
          <p:nvPr/>
        </p:nvSpPr>
        <p:spPr>
          <a:xfrm>
            <a:off x="8378436" y="5139873"/>
            <a:ext cx="1316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CPU Ring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DC6F71-F7DB-4A41-BC96-EE51E2DE00DB}"/>
              </a:ext>
            </a:extLst>
          </p:cNvPr>
          <p:cNvGrpSpPr/>
          <p:nvPr/>
        </p:nvGrpSpPr>
        <p:grpSpPr>
          <a:xfrm>
            <a:off x="8518914" y="5601538"/>
            <a:ext cx="1035432" cy="1035432"/>
            <a:chOff x="8518914" y="5601538"/>
            <a:chExt cx="1035432" cy="10354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3C873-6827-47E7-BF4E-C7DE87A32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914" y="5601538"/>
              <a:ext cx="1035432" cy="103543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3A3973-887B-4816-BB79-B404C9FDF358}"/>
                </a:ext>
              </a:extLst>
            </p:cNvPr>
            <p:cNvSpPr txBox="1"/>
            <p:nvPr/>
          </p:nvSpPr>
          <p:spPr>
            <a:xfrm>
              <a:off x="8771598" y="5734533"/>
              <a:ext cx="5245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230C32-9C4F-4A73-8400-CC8DF1C6A050}"/>
              </a:ext>
            </a:extLst>
          </p:cNvPr>
          <p:cNvGrpSpPr/>
          <p:nvPr/>
        </p:nvGrpSpPr>
        <p:grpSpPr>
          <a:xfrm>
            <a:off x="8516133" y="5601538"/>
            <a:ext cx="1035432" cy="1035432"/>
            <a:chOff x="7286833" y="3306131"/>
            <a:chExt cx="1035432" cy="103543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0215002-9035-4164-9DAE-6E1F541D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833" y="3306131"/>
              <a:ext cx="1035432" cy="103543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A7542E-FB70-4075-BC36-C0A786A4AD35}"/>
                </a:ext>
              </a:extLst>
            </p:cNvPr>
            <p:cNvSpPr txBox="1"/>
            <p:nvPr/>
          </p:nvSpPr>
          <p:spPr>
            <a:xfrm>
              <a:off x="7542298" y="3439127"/>
              <a:ext cx="5245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3</a:t>
              </a:r>
            </a:p>
          </p:txBody>
        </p:sp>
      </p:grpSp>
      <p:sp>
        <p:nvSpPr>
          <p:cNvPr id="30" name="&quot;Not Allowed&quot; Symbol 29">
            <a:extLst>
              <a:ext uri="{FF2B5EF4-FFF2-40B4-BE49-F238E27FC236}">
                <a16:creationId xmlns:a16="http://schemas.microsoft.com/office/drawing/2014/main" id="{8446E482-07E0-49B1-96F2-CF1C209B92D7}"/>
              </a:ext>
            </a:extLst>
          </p:cNvPr>
          <p:cNvSpPr/>
          <p:nvPr/>
        </p:nvSpPr>
        <p:spPr>
          <a:xfrm>
            <a:off x="8558516" y="1672279"/>
            <a:ext cx="676021" cy="67602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63ACF363-309A-452D-98F4-8F7733093BC8}"/>
              </a:ext>
            </a:extLst>
          </p:cNvPr>
          <p:cNvSpPr/>
          <p:nvPr/>
        </p:nvSpPr>
        <p:spPr>
          <a:xfrm>
            <a:off x="2276538" y="1672278"/>
            <a:ext cx="3439844" cy="1059764"/>
          </a:xfrm>
          <a:prstGeom prst="wedgeRectCallout">
            <a:avLst>
              <a:gd name="adj1" fmla="val 70201"/>
              <a:gd name="adj2" fmla="val -23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Ring 3 = protected mode. No direct device access</a:t>
            </a:r>
          </a:p>
        </p:txBody>
      </p:sp>
      <p:sp>
        <p:nvSpPr>
          <p:cNvPr id="34" name="&quot;Not Allowed&quot; Symbol 33">
            <a:extLst>
              <a:ext uri="{FF2B5EF4-FFF2-40B4-BE49-F238E27FC236}">
                <a16:creationId xmlns:a16="http://schemas.microsoft.com/office/drawing/2014/main" id="{B8D4D098-2220-4128-A022-1734DBAD061C}"/>
              </a:ext>
            </a:extLst>
          </p:cNvPr>
          <p:cNvSpPr/>
          <p:nvPr/>
        </p:nvSpPr>
        <p:spPr>
          <a:xfrm>
            <a:off x="6542711" y="1672278"/>
            <a:ext cx="676021" cy="67602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D769C7D-166B-49A6-81E8-6E6613C0239E}"/>
              </a:ext>
            </a:extLst>
          </p:cNvPr>
          <p:cNvCxnSpPr>
            <a:cxnSpLocks/>
            <a:endCxn id="7" idx="3"/>
          </p:cNvCxnSpPr>
          <p:nvPr/>
        </p:nvCxnSpPr>
        <p:spPr>
          <a:xfrm rot="10800000">
            <a:off x="8871391" y="1256462"/>
            <a:ext cx="1206035" cy="415817"/>
          </a:xfrm>
          <a:prstGeom prst="bentConnector2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A6AE0B3E-D940-464A-9E9D-293216662228}"/>
              </a:ext>
            </a:extLst>
          </p:cNvPr>
          <p:cNvCxnSpPr>
            <a:cxnSpLocks/>
            <a:stCxn id="22" idx="3"/>
            <a:endCxn id="9" idx="3"/>
          </p:cNvCxnSpPr>
          <p:nvPr/>
        </p:nvCxnSpPr>
        <p:spPr>
          <a:xfrm flipV="1">
            <a:off x="11208514" y="1380805"/>
            <a:ext cx="12700" cy="3146701"/>
          </a:xfrm>
          <a:prstGeom prst="bentConnector3">
            <a:avLst>
              <a:gd name="adj1" fmla="val 5562157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2AFC5497-D7C8-480A-B820-C161790C1F00}"/>
              </a:ext>
            </a:extLst>
          </p:cNvPr>
          <p:cNvSpPr/>
          <p:nvPr/>
        </p:nvSpPr>
        <p:spPr>
          <a:xfrm>
            <a:off x="4936087" y="2492473"/>
            <a:ext cx="4625899" cy="1048191"/>
          </a:xfrm>
          <a:prstGeom prst="wedgeRectCallout">
            <a:avLst>
              <a:gd name="adj1" fmla="val 33603"/>
              <a:gd name="adj2" fmla="val -93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Subject to access controls checks, e.g. file permissions and firewalls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4D22207B-CFFB-4C8D-8C92-92611A7AADD8}"/>
              </a:ext>
            </a:extLst>
          </p:cNvPr>
          <p:cNvCxnSpPr>
            <a:cxnSpLocks/>
            <a:endCxn id="8" idx="2"/>
          </p:cNvCxnSpPr>
          <p:nvPr/>
        </p:nvCxnSpPr>
        <p:spPr>
          <a:xfrm rot="10800000">
            <a:off x="6913221" y="1204507"/>
            <a:ext cx="3160641" cy="694452"/>
          </a:xfrm>
          <a:prstGeom prst="bentConnector2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5E55F83-DA44-4298-82B6-EC40B3602E1F}"/>
              </a:ext>
            </a:extLst>
          </p:cNvPr>
          <p:cNvSpPr/>
          <p:nvPr/>
        </p:nvSpPr>
        <p:spPr>
          <a:xfrm>
            <a:off x="9951567" y="668923"/>
            <a:ext cx="1256947" cy="142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20BD3681-D254-42E4-A62B-968FF3BC62B9}"/>
              </a:ext>
            </a:extLst>
          </p:cNvPr>
          <p:cNvCxnSpPr>
            <a:cxnSpLocks/>
            <a:endCxn id="23" idx="0"/>
          </p:cNvCxnSpPr>
          <p:nvPr/>
        </p:nvCxnSpPr>
        <p:spPr>
          <a:xfrm rot="10800000" flipV="1">
            <a:off x="9036630" y="4550115"/>
            <a:ext cx="920788" cy="589758"/>
          </a:xfrm>
          <a:prstGeom prst="bentConnector2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&quot;Not Allowed&quot; Symbol 50">
            <a:extLst>
              <a:ext uri="{FF2B5EF4-FFF2-40B4-BE49-F238E27FC236}">
                <a16:creationId xmlns:a16="http://schemas.microsoft.com/office/drawing/2014/main" id="{6EE4F788-5081-4722-9317-5C168E040C6B}"/>
              </a:ext>
            </a:extLst>
          </p:cNvPr>
          <p:cNvSpPr/>
          <p:nvPr/>
        </p:nvSpPr>
        <p:spPr>
          <a:xfrm>
            <a:off x="8767763" y="4267303"/>
            <a:ext cx="676021" cy="67602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id="{D865DCF9-61E0-494E-90B2-B1A3863AF7F2}"/>
              </a:ext>
            </a:extLst>
          </p:cNvPr>
          <p:cNvSpPr/>
          <p:nvPr/>
        </p:nvSpPr>
        <p:spPr>
          <a:xfrm>
            <a:off x="4923387" y="2492473"/>
            <a:ext cx="4224631" cy="1059764"/>
          </a:xfrm>
          <a:prstGeom prst="wedgeRectCallout">
            <a:avLst>
              <a:gd name="adj1" fmla="val 42122"/>
              <a:gd name="adj2" fmla="val 115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Ring 3 = protected mode. Cannot change protection state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58D7D5-0D31-4F1D-AF35-2E2AC9DB326E}"/>
              </a:ext>
            </a:extLst>
          </p:cNvPr>
          <p:cNvGrpSpPr/>
          <p:nvPr/>
        </p:nvGrpSpPr>
        <p:grpSpPr>
          <a:xfrm>
            <a:off x="9951567" y="3879844"/>
            <a:ext cx="1256947" cy="1295324"/>
            <a:chOff x="9951567" y="3879844"/>
            <a:chExt cx="1256947" cy="12953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6F05AD-8B6A-4A69-94B6-EE5EDBFCE4A9}"/>
                </a:ext>
              </a:extLst>
            </p:cNvPr>
            <p:cNvSpPr/>
            <p:nvPr/>
          </p:nvSpPr>
          <p:spPr>
            <a:xfrm>
              <a:off x="9951567" y="3879844"/>
              <a:ext cx="1256947" cy="12953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7A47E46-07F6-498F-9AB4-74BA56FA3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3" t="17145" r="18062" b="17925"/>
            <a:stretch/>
          </p:blipFill>
          <p:spPr>
            <a:xfrm>
              <a:off x="10115418" y="4065762"/>
              <a:ext cx="929241" cy="923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3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8" grpId="0" animBg="1"/>
      <p:bldP spid="51" grpId="0" animBg="1"/>
      <p:bldP spid="51" grpId="1" animBg="1"/>
      <p:bldP spid="52" grpId="0" animBg="1"/>
      <p:bldP spid="5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5969-082A-4BCB-BFC4-249A0B0F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Threat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74A7-D6AE-4A19-9AA5-4463B29A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119"/>
            <a:ext cx="7874577" cy="510355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Threat modeling </a:t>
            </a:r>
            <a:r>
              <a:rPr lang="en-US" dirty="0"/>
              <a:t>is the process of systematically identifying the threats faced by a system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things of value that you want to protect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Enumerate the </a:t>
            </a:r>
            <a:r>
              <a:rPr lang="en-US" dirty="0">
                <a:solidFill>
                  <a:schemeClr val="accent1"/>
                </a:solidFill>
              </a:rPr>
              <a:t>attack surfaces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Hypothesize attackers and map them to</a:t>
            </a:r>
          </a:p>
          <a:p>
            <a:pPr lvl="1"/>
            <a:r>
              <a:rPr lang="en-US" dirty="0"/>
              <a:t>Things of value they want from (1)</a:t>
            </a:r>
          </a:p>
          <a:p>
            <a:pPr lvl="1"/>
            <a:r>
              <a:rPr lang="en-US" dirty="0"/>
              <a:t>Their ability to target vulnerable surfaces from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Survey mitigations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Balance costs versus risks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71784-FCAE-4D50-94C6-CE18A597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4562" y="1720563"/>
            <a:ext cx="6857998" cy="34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C35E9-5800-4616-BC68-29115BAE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62482-247E-431A-9179-047C3A658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4E19BA-8537-4113-B641-56F30836E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5" r="2950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6048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7154CA-BC47-4B37-8625-A876B5A7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0ED6A-7ED9-4692-AF2C-2A6B765F3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692"/>
            <a:ext cx="4168204" cy="40312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this point we have protected the devices attached to the system…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But we have not protected memory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83BC41-195F-42BB-9FBD-BD3DA4A9D764}"/>
              </a:ext>
            </a:extLst>
          </p:cNvPr>
          <p:cNvGrpSpPr/>
          <p:nvPr/>
        </p:nvGrpSpPr>
        <p:grpSpPr>
          <a:xfrm>
            <a:off x="9886570" y="147423"/>
            <a:ext cx="2020446" cy="6286154"/>
            <a:chOff x="9684049" y="147423"/>
            <a:chExt cx="2020446" cy="62861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B38A93-E802-44B7-9D46-9F81340EC79F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579F18-451C-4236-B797-81E94D6C407E}"/>
                </a:ext>
              </a:extLst>
            </p:cNvPr>
            <p:cNvSpPr txBox="1"/>
            <p:nvPr/>
          </p:nvSpPr>
          <p:spPr>
            <a:xfrm>
              <a:off x="9749046" y="147423"/>
              <a:ext cx="1256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Memory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5332AD-7DCC-436D-BA30-F9C39FBA125E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BE6712-9C53-40EF-9405-FABD50301087}"/>
                </a:ext>
              </a:extLst>
            </p:cNvPr>
            <p:cNvSpPr txBox="1"/>
            <p:nvPr/>
          </p:nvSpPr>
          <p:spPr>
            <a:xfrm>
              <a:off x="11079003" y="424422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 GB</a:t>
              </a:r>
            </a:p>
          </p:txBody>
        </p:sp>
      </p:grpSp>
      <p:sp>
        <p:nvSpPr>
          <p:cNvPr id="11" name="Cylinder 10">
            <a:extLst>
              <a:ext uri="{FF2B5EF4-FFF2-40B4-BE49-F238E27FC236}">
                <a16:creationId xmlns:a16="http://schemas.microsoft.com/office/drawing/2014/main" id="{E7367754-F674-45BD-B6F7-AD85978C7BC8}"/>
              </a:ext>
            </a:extLst>
          </p:cNvPr>
          <p:cNvSpPr/>
          <p:nvPr/>
        </p:nvSpPr>
        <p:spPr>
          <a:xfrm>
            <a:off x="8096231" y="464800"/>
            <a:ext cx="1550318" cy="791661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119219EE-FF6F-43E8-92FC-4936304750E5}"/>
              </a:ext>
            </a:extLst>
          </p:cNvPr>
          <p:cNvSpPr/>
          <p:nvPr/>
        </p:nvSpPr>
        <p:spPr>
          <a:xfrm>
            <a:off x="5943889" y="147423"/>
            <a:ext cx="1938661" cy="1057084"/>
          </a:xfrm>
          <a:prstGeom prst="upArrow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Ethernet/</a:t>
            </a:r>
            <a:r>
              <a:rPr lang="en-US" sz="2400" dirty="0" err="1"/>
              <a:t>Wifi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3B2DA0-8E2D-46C9-9D0A-05C90531928C}"/>
              </a:ext>
            </a:extLst>
          </p:cNvPr>
          <p:cNvSpPr/>
          <p:nvPr/>
        </p:nvSpPr>
        <p:spPr>
          <a:xfrm>
            <a:off x="9951567" y="668923"/>
            <a:ext cx="1256947" cy="142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2DFCD5-50C1-4D84-AC84-503C88493630}"/>
              </a:ext>
            </a:extLst>
          </p:cNvPr>
          <p:cNvSpPr/>
          <p:nvPr/>
        </p:nvSpPr>
        <p:spPr>
          <a:xfrm>
            <a:off x="9951567" y="2503425"/>
            <a:ext cx="1256947" cy="1295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541757-8338-4F87-B1C0-0976BB91D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26" y="2648473"/>
            <a:ext cx="1005227" cy="1005227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F3A8D6E-ED35-4BE3-B33C-6EFF62D29AE6}"/>
              </a:ext>
            </a:extLst>
          </p:cNvPr>
          <p:cNvSpPr/>
          <p:nvPr/>
        </p:nvSpPr>
        <p:spPr>
          <a:xfrm>
            <a:off x="6823713" y="1776371"/>
            <a:ext cx="2004185" cy="1236853"/>
          </a:xfrm>
          <a:prstGeom prst="wedgeRectCallout">
            <a:avLst>
              <a:gd name="adj1" fmla="val 62749"/>
              <a:gd name="adj2" fmla="val -2041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Infect the OS code with malicious code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15025A-8198-4F5A-B66A-844EBE8A6B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17145" r="18062" b="17925"/>
          <a:stretch/>
        </p:blipFill>
        <p:spPr>
          <a:xfrm>
            <a:off x="10558869" y="1467227"/>
            <a:ext cx="682692" cy="678465"/>
          </a:xfrm>
          <a:prstGeom prst="rect">
            <a:avLst/>
          </a:prstGeom>
        </p:spPr>
      </p:pic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6749D4FE-7E24-4EC0-90C1-E6BD0E7429C8}"/>
              </a:ext>
            </a:extLst>
          </p:cNvPr>
          <p:cNvSpPr/>
          <p:nvPr/>
        </p:nvSpPr>
        <p:spPr>
          <a:xfrm flipV="1">
            <a:off x="9238537" y="2890486"/>
            <a:ext cx="830877" cy="1457534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9E3306F8-287B-4F0F-9C11-4524D5F41893}"/>
              </a:ext>
            </a:extLst>
          </p:cNvPr>
          <p:cNvSpPr/>
          <p:nvPr/>
        </p:nvSpPr>
        <p:spPr>
          <a:xfrm flipV="1">
            <a:off x="8973233" y="1467227"/>
            <a:ext cx="1096181" cy="3447954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4CAD55-A1E2-4DDA-A87F-2B678384BE02}"/>
              </a:ext>
            </a:extLst>
          </p:cNvPr>
          <p:cNvGrpSpPr/>
          <p:nvPr/>
        </p:nvGrpSpPr>
        <p:grpSpPr>
          <a:xfrm>
            <a:off x="9951567" y="3879844"/>
            <a:ext cx="1256947" cy="1295324"/>
            <a:chOff x="9951567" y="3879844"/>
            <a:chExt cx="1256947" cy="12953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B4787D-E2A7-4892-B0C1-8C7CF9B33402}"/>
                </a:ext>
              </a:extLst>
            </p:cNvPr>
            <p:cNvSpPr/>
            <p:nvPr/>
          </p:nvSpPr>
          <p:spPr>
            <a:xfrm>
              <a:off x="9951567" y="3879844"/>
              <a:ext cx="1256947" cy="12953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B2E3BA2-B179-4EB2-86B5-9BDB21276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3" t="17145" r="18062" b="17925"/>
            <a:stretch/>
          </p:blipFill>
          <p:spPr>
            <a:xfrm>
              <a:off x="10115418" y="4065762"/>
              <a:ext cx="929241" cy="923488"/>
            </a:xfrm>
            <a:prstGeom prst="rect">
              <a:avLst/>
            </a:prstGeom>
          </p:spPr>
        </p:pic>
      </p:grp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0ABE9A6E-1232-4C80-A162-361E4DCB4D96}"/>
              </a:ext>
            </a:extLst>
          </p:cNvPr>
          <p:cNvSpPr/>
          <p:nvPr/>
        </p:nvSpPr>
        <p:spPr>
          <a:xfrm>
            <a:off x="5495859" y="3428999"/>
            <a:ext cx="3332039" cy="1282460"/>
          </a:xfrm>
          <a:prstGeom prst="wedgeRectCallout">
            <a:avLst>
              <a:gd name="adj1" fmla="val 59814"/>
              <a:gd name="adj2" fmla="val -3214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Scan memory to find usernames, passwords, saved credit card numbers, etc.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C8CFF7-E154-4DAD-8E3A-28EA023F4D1A}"/>
              </a:ext>
            </a:extLst>
          </p:cNvPr>
          <p:cNvSpPr txBox="1"/>
          <p:nvPr/>
        </p:nvSpPr>
        <p:spPr>
          <a:xfrm>
            <a:off x="8378436" y="5139873"/>
            <a:ext cx="1316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CPU Ring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8A543F-6FD8-4B2B-9C5F-6CE9BD45ABF6}"/>
              </a:ext>
            </a:extLst>
          </p:cNvPr>
          <p:cNvGrpSpPr/>
          <p:nvPr/>
        </p:nvGrpSpPr>
        <p:grpSpPr>
          <a:xfrm>
            <a:off x="8516133" y="5601537"/>
            <a:ext cx="1035432" cy="1035432"/>
            <a:chOff x="7286833" y="3306131"/>
            <a:chExt cx="1035432" cy="103543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B820AE-EAD3-497D-8407-B85FA13CC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833" y="3306131"/>
              <a:ext cx="1035432" cy="103543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59EA22-12B9-44C5-9ED8-5D7E3E47D578}"/>
                </a:ext>
              </a:extLst>
            </p:cNvPr>
            <p:cNvSpPr txBox="1"/>
            <p:nvPr/>
          </p:nvSpPr>
          <p:spPr>
            <a:xfrm>
              <a:off x="7542298" y="3439127"/>
              <a:ext cx="5245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7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0201-2E4A-4BAF-A18B-F75D10D6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9E0B-1294-4764-82CF-4F9C49AE9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Modern CPUs support </a:t>
            </a:r>
            <a:r>
              <a:rPr lang="en-US" dirty="0">
                <a:solidFill>
                  <a:schemeClr val="accent1"/>
                </a:solidFill>
              </a:rPr>
              <a:t>virtual memory</a:t>
            </a:r>
          </a:p>
          <a:p>
            <a:pPr marL="0" indent="0">
              <a:buNone/>
            </a:pPr>
            <a:r>
              <a:rPr lang="en-US" dirty="0"/>
              <a:t>Creates the illusion that each process runs in its own, empty memory space</a:t>
            </a:r>
          </a:p>
          <a:p>
            <a:pPr lvl="1"/>
            <a:r>
              <a:rPr lang="en-US" dirty="0"/>
              <a:t>Processes can not read/write memory used by other processes</a:t>
            </a:r>
          </a:p>
          <a:p>
            <a:pPr lvl="1"/>
            <a:r>
              <a:rPr lang="en-US" dirty="0"/>
              <a:t>Processes can not read/write memory used by the OS</a:t>
            </a:r>
          </a:p>
          <a:p>
            <a:pPr marL="0" indent="0">
              <a:buNone/>
            </a:pPr>
            <a:r>
              <a:rPr lang="en-US" dirty="0"/>
              <a:t>In other courses, you will learn how virtual memory is implemented</a:t>
            </a:r>
          </a:p>
          <a:p>
            <a:pPr lvl="1"/>
            <a:r>
              <a:rPr lang="en-US" dirty="0"/>
              <a:t>Base and bound registers</a:t>
            </a:r>
          </a:p>
          <a:p>
            <a:pPr lvl="1"/>
            <a:r>
              <a:rPr lang="en-US" dirty="0"/>
              <a:t>Segmentation</a:t>
            </a:r>
          </a:p>
          <a:p>
            <a:pPr lvl="1"/>
            <a:r>
              <a:rPr lang="en-US" dirty="0"/>
              <a:t>Page tables</a:t>
            </a:r>
          </a:p>
          <a:p>
            <a:pPr marL="0" indent="0">
              <a:buNone/>
            </a:pPr>
            <a:r>
              <a:rPr lang="en-US" dirty="0"/>
              <a:t>Today, we will do the </a:t>
            </a:r>
            <a:r>
              <a:rPr lang="en-US" dirty="0" err="1"/>
              <a:t>cliffnotes</a:t>
            </a:r>
            <a:r>
              <a:rPr lang="en-US" dirty="0"/>
              <a:t> version…</a:t>
            </a:r>
          </a:p>
        </p:txBody>
      </p:sp>
    </p:spTree>
    <p:extLst>
      <p:ext uri="{BB962C8B-B14F-4D97-AF65-F5344CB8AC3E}">
        <p14:creationId xmlns:p14="http://schemas.microsoft.com/office/powerpoint/2010/main" val="40146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587236AE-6779-4627-9982-295F9C97EDB6}"/>
              </a:ext>
            </a:extLst>
          </p:cNvPr>
          <p:cNvSpPr/>
          <p:nvPr/>
        </p:nvSpPr>
        <p:spPr>
          <a:xfrm rot="21402027">
            <a:off x="2768178" y="4816030"/>
            <a:ext cx="6186332" cy="5026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710E80-73B4-4EA7-9B71-9BC18AFBCFC4}"/>
              </a:ext>
            </a:extLst>
          </p:cNvPr>
          <p:cNvGrpSpPr/>
          <p:nvPr/>
        </p:nvGrpSpPr>
        <p:grpSpPr>
          <a:xfrm>
            <a:off x="1276471" y="129990"/>
            <a:ext cx="2020446" cy="6728010"/>
            <a:chOff x="9684049" y="-294433"/>
            <a:chExt cx="2020446" cy="67280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D81D08-09A0-4C74-B63C-0F76D6B66DEA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1FBE96-ADA5-4816-828C-D206C740A07F}"/>
                </a:ext>
              </a:extLst>
            </p:cNvPr>
            <p:cNvSpPr txBox="1"/>
            <p:nvPr/>
          </p:nvSpPr>
          <p:spPr>
            <a:xfrm>
              <a:off x="9749043" y="-294433"/>
              <a:ext cx="12569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Physical</a:t>
              </a:r>
            </a:p>
            <a:p>
              <a:pPr algn="ctr"/>
              <a:r>
                <a:rPr lang="en-US" sz="2400" dirty="0"/>
                <a:t>Memory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D85E8A-3F6E-495C-A790-05D2B04F462D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41F215-166C-41F5-8B30-7F6EFF44F46A}"/>
                </a:ext>
              </a:extLst>
            </p:cNvPr>
            <p:cNvSpPr txBox="1"/>
            <p:nvPr/>
          </p:nvSpPr>
          <p:spPr>
            <a:xfrm>
              <a:off x="11079003" y="424422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 GB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CFDF748-CB24-4E94-8CDB-3CDD56F16802}"/>
              </a:ext>
            </a:extLst>
          </p:cNvPr>
          <p:cNvSpPr/>
          <p:nvPr/>
        </p:nvSpPr>
        <p:spPr>
          <a:xfrm>
            <a:off x="1341468" y="1093346"/>
            <a:ext cx="1256947" cy="142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2C03F5-4269-4958-A34B-B8CBF59CBBF7}"/>
              </a:ext>
            </a:extLst>
          </p:cNvPr>
          <p:cNvGrpSpPr/>
          <p:nvPr/>
        </p:nvGrpSpPr>
        <p:grpSpPr>
          <a:xfrm>
            <a:off x="1341468" y="2927848"/>
            <a:ext cx="1256947" cy="1295324"/>
            <a:chOff x="9951567" y="2503425"/>
            <a:chExt cx="1256947" cy="12953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74CD7F-A86B-4F72-AB38-4C4E884CA1DF}"/>
                </a:ext>
              </a:extLst>
            </p:cNvPr>
            <p:cNvSpPr/>
            <p:nvPr/>
          </p:nvSpPr>
          <p:spPr>
            <a:xfrm>
              <a:off x="9951567" y="2503425"/>
              <a:ext cx="1256947" cy="12953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D55F28-8075-48EB-BD9C-15D5F84DD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26" y="2648473"/>
              <a:ext cx="1005227" cy="100522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D16380-E21C-4BC8-B5F3-4C6BA6752AC3}"/>
              </a:ext>
            </a:extLst>
          </p:cNvPr>
          <p:cNvGrpSpPr/>
          <p:nvPr/>
        </p:nvGrpSpPr>
        <p:grpSpPr>
          <a:xfrm>
            <a:off x="1341468" y="4305933"/>
            <a:ext cx="1256947" cy="1295324"/>
            <a:chOff x="9951567" y="3881510"/>
            <a:chExt cx="1256947" cy="129532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7C296B-C30F-41B4-BB7D-3FABE1DB2358}"/>
                </a:ext>
              </a:extLst>
            </p:cNvPr>
            <p:cNvSpPr/>
            <p:nvPr/>
          </p:nvSpPr>
          <p:spPr>
            <a:xfrm>
              <a:off x="9951567" y="3881510"/>
              <a:ext cx="1256947" cy="129532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99DF59-B636-44D3-947D-A09367D00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0147" y="4019280"/>
              <a:ext cx="1019783" cy="101978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BF0CD4-FDDF-4707-B6D5-4B416758936D}"/>
              </a:ext>
            </a:extLst>
          </p:cNvPr>
          <p:cNvGrpSpPr/>
          <p:nvPr/>
        </p:nvGrpSpPr>
        <p:grpSpPr>
          <a:xfrm>
            <a:off x="4715043" y="129990"/>
            <a:ext cx="2407496" cy="6728010"/>
            <a:chOff x="9296999" y="-294433"/>
            <a:chExt cx="2407496" cy="67280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4BDB21-BE39-4BA8-B813-1FCA6FEF0CC4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EFEDB3-D6E4-4123-A6D6-48A9C753B672}"/>
                </a:ext>
              </a:extLst>
            </p:cNvPr>
            <p:cNvSpPr txBox="1"/>
            <p:nvPr/>
          </p:nvSpPr>
          <p:spPr>
            <a:xfrm>
              <a:off x="9296999" y="-294433"/>
              <a:ext cx="21610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Virtual Memory</a:t>
              </a:r>
            </a:p>
            <a:p>
              <a:pPr algn="ctr"/>
              <a:r>
                <a:rPr lang="en-US" sz="2400" dirty="0"/>
                <a:t>Process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C80BC8-3C6D-458B-BA94-58CE2FEF68EE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E51F56-7346-4826-8611-81DF379436AA}"/>
                </a:ext>
              </a:extLst>
            </p:cNvPr>
            <p:cNvSpPr txBox="1"/>
            <p:nvPr/>
          </p:nvSpPr>
          <p:spPr>
            <a:xfrm>
              <a:off x="11079003" y="424422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 GB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F39D70-C245-46E7-AF11-2AB8E650B515}"/>
              </a:ext>
            </a:extLst>
          </p:cNvPr>
          <p:cNvGrpSpPr/>
          <p:nvPr/>
        </p:nvGrpSpPr>
        <p:grpSpPr>
          <a:xfrm>
            <a:off x="5167089" y="3744972"/>
            <a:ext cx="1256947" cy="1295324"/>
            <a:chOff x="9951567" y="2503425"/>
            <a:chExt cx="1256947" cy="129532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C7F7EAD-AF81-4F0E-A239-BF4083A9477D}"/>
                </a:ext>
              </a:extLst>
            </p:cNvPr>
            <p:cNvSpPr/>
            <p:nvPr/>
          </p:nvSpPr>
          <p:spPr>
            <a:xfrm>
              <a:off x="9951567" y="2503425"/>
              <a:ext cx="1256947" cy="12953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9A1F2B9-7EE9-4547-BA34-D4A8D95C5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26" y="2648473"/>
              <a:ext cx="1005227" cy="100522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EBD871D-5DC7-4FE9-9F72-371F27CD9306}"/>
              </a:ext>
            </a:extLst>
          </p:cNvPr>
          <p:cNvGrpSpPr/>
          <p:nvPr/>
        </p:nvGrpSpPr>
        <p:grpSpPr>
          <a:xfrm>
            <a:off x="8681259" y="129990"/>
            <a:ext cx="2407496" cy="6728010"/>
            <a:chOff x="9296999" y="-294433"/>
            <a:chExt cx="2407496" cy="672801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4DCBE9-8B69-4F28-B367-0E5765E60767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890E96-73ED-4343-8789-CABE13ED0A3E}"/>
                </a:ext>
              </a:extLst>
            </p:cNvPr>
            <p:cNvSpPr txBox="1"/>
            <p:nvPr/>
          </p:nvSpPr>
          <p:spPr>
            <a:xfrm>
              <a:off x="9296999" y="-294433"/>
              <a:ext cx="21610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Virtual Memory</a:t>
              </a:r>
            </a:p>
            <a:p>
              <a:pPr algn="ctr"/>
              <a:r>
                <a:rPr lang="en-US" sz="2400" dirty="0"/>
                <a:t>Process 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B97503-B873-49BA-B219-528B415C6502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4B085E6-CC5C-4162-8B32-7FF1D2C2C7CD}"/>
                </a:ext>
              </a:extLst>
            </p:cNvPr>
            <p:cNvSpPr txBox="1"/>
            <p:nvPr/>
          </p:nvSpPr>
          <p:spPr>
            <a:xfrm>
              <a:off x="11079003" y="424422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 GB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502DCD2-8128-48CD-86EA-ED01136EA7A8}"/>
              </a:ext>
            </a:extLst>
          </p:cNvPr>
          <p:cNvGrpSpPr/>
          <p:nvPr/>
        </p:nvGrpSpPr>
        <p:grpSpPr>
          <a:xfrm>
            <a:off x="9133305" y="3742557"/>
            <a:ext cx="1256947" cy="1295324"/>
            <a:chOff x="9951567" y="3881510"/>
            <a:chExt cx="1256947" cy="129532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4E2ACE9-1D51-4EB2-9496-25FA21D05CB9}"/>
                </a:ext>
              </a:extLst>
            </p:cNvPr>
            <p:cNvSpPr/>
            <p:nvPr/>
          </p:nvSpPr>
          <p:spPr>
            <a:xfrm>
              <a:off x="9951567" y="3881510"/>
              <a:ext cx="1256947" cy="129532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4A419AB-427B-4ED9-BA23-7CD6E0C37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0147" y="4019280"/>
              <a:ext cx="1019783" cy="1019783"/>
            </a:xfrm>
            <a:prstGeom prst="rect">
              <a:avLst/>
            </a:prstGeom>
          </p:spPr>
        </p:pic>
      </p:grpSp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46B30226-431B-4193-A89A-041E673350AF}"/>
              </a:ext>
            </a:extLst>
          </p:cNvPr>
          <p:cNvSpPr/>
          <p:nvPr/>
        </p:nvSpPr>
        <p:spPr>
          <a:xfrm>
            <a:off x="3094330" y="2927847"/>
            <a:ext cx="1861100" cy="1378085"/>
          </a:xfrm>
          <a:prstGeom prst="wedgeRectCallout">
            <a:avLst>
              <a:gd name="adj1" fmla="val 66426"/>
              <a:gd name="adj2" fmla="val 25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Chrome believes it is the only thing in memory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B2112618-84EB-4001-A3E0-C4A19419F5B3}"/>
              </a:ext>
            </a:extLst>
          </p:cNvPr>
          <p:cNvSpPr/>
          <p:nvPr/>
        </p:nvSpPr>
        <p:spPr>
          <a:xfrm>
            <a:off x="7016349" y="2929614"/>
            <a:ext cx="1861100" cy="1378085"/>
          </a:xfrm>
          <a:prstGeom prst="wedgeRectCallout">
            <a:avLst>
              <a:gd name="adj1" fmla="val 66426"/>
              <a:gd name="adj2" fmla="val 25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Skype believes it is the only thing in memory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5DE36A46-504A-42E7-9F7E-BB25CE02CD5B}"/>
              </a:ext>
            </a:extLst>
          </p:cNvPr>
          <p:cNvSpPr/>
          <p:nvPr/>
        </p:nvSpPr>
        <p:spPr>
          <a:xfrm>
            <a:off x="6628061" y="4039645"/>
            <a:ext cx="2344818" cy="5403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8D7F7849-1B2A-4D20-9DDD-BCF1D67D48FC}"/>
              </a:ext>
            </a:extLst>
          </p:cNvPr>
          <p:cNvSpPr/>
          <p:nvPr/>
        </p:nvSpPr>
        <p:spPr>
          <a:xfrm>
            <a:off x="6836455" y="2004302"/>
            <a:ext cx="2040994" cy="1734673"/>
          </a:xfrm>
          <a:prstGeom prst="wedgeRectCallout">
            <a:avLst>
              <a:gd name="adj1" fmla="val 22024"/>
              <a:gd name="adj2" fmla="val 70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Both processes believe they are loaded at the same place in memory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C1C28AFE-176F-4264-951A-91422923FA32}"/>
              </a:ext>
            </a:extLst>
          </p:cNvPr>
          <p:cNvSpPr/>
          <p:nvPr/>
        </p:nvSpPr>
        <p:spPr>
          <a:xfrm rot="1177380">
            <a:off x="2797403" y="3339377"/>
            <a:ext cx="2248769" cy="5026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F59ED2C9-5D3E-4C82-A1E3-B05CA15065D8}"/>
              </a:ext>
            </a:extLst>
          </p:cNvPr>
          <p:cNvSpPr/>
          <p:nvPr/>
        </p:nvSpPr>
        <p:spPr>
          <a:xfrm>
            <a:off x="2810076" y="1228474"/>
            <a:ext cx="2196587" cy="1734673"/>
          </a:xfrm>
          <a:prstGeom prst="wedgeRectCallout">
            <a:avLst>
              <a:gd name="adj1" fmla="val 22024"/>
              <a:gd name="adj2" fmla="val 70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 fact, they are loaded at completely different addresses</a:t>
            </a:r>
          </a:p>
        </p:txBody>
      </p:sp>
    </p:spTree>
    <p:extLst>
      <p:ext uri="{BB962C8B-B14F-4D97-AF65-F5344CB8AC3E}">
        <p14:creationId xmlns:p14="http://schemas.microsoft.com/office/powerpoint/2010/main" val="27823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 animBg="1"/>
      <p:bldP spid="48" grpId="1" animBg="1"/>
      <p:bldP spid="49" grpId="0" animBg="1"/>
      <p:bldP spid="49" grpId="1" animBg="1"/>
      <p:bldP spid="2" grpId="0" animBg="1"/>
      <p:bldP spid="34" grpId="0" animBg="1"/>
      <p:bldP spid="3" grpId="0" animBg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E5EEEB5F-DE4E-42D8-A2FC-8B492BD718AC}"/>
              </a:ext>
            </a:extLst>
          </p:cNvPr>
          <p:cNvSpPr/>
          <p:nvPr/>
        </p:nvSpPr>
        <p:spPr>
          <a:xfrm>
            <a:off x="4041058" y="363794"/>
            <a:ext cx="4249503" cy="3065206"/>
          </a:xfrm>
          <a:prstGeom prst="wedgeRectCallout">
            <a:avLst>
              <a:gd name="adj1" fmla="val -5794"/>
              <a:gd name="adj2" fmla="val 67382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E6B9A6-D332-497D-BED1-21670B2B68D9}"/>
              </a:ext>
            </a:extLst>
          </p:cNvPr>
          <p:cNvGrpSpPr/>
          <p:nvPr/>
        </p:nvGrpSpPr>
        <p:grpSpPr>
          <a:xfrm>
            <a:off x="8814401" y="129990"/>
            <a:ext cx="2020446" cy="6728010"/>
            <a:chOff x="9684049" y="-294433"/>
            <a:chExt cx="2020446" cy="67280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7F45ED-A39D-4423-8AC1-AD1CA2AA58E8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F443A6-7A7C-4F12-8F65-59CD83978382}"/>
                </a:ext>
              </a:extLst>
            </p:cNvPr>
            <p:cNvSpPr txBox="1"/>
            <p:nvPr/>
          </p:nvSpPr>
          <p:spPr>
            <a:xfrm>
              <a:off x="9749043" y="-294433"/>
              <a:ext cx="12569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Physical</a:t>
              </a:r>
            </a:p>
            <a:p>
              <a:pPr algn="ctr"/>
              <a:r>
                <a:rPr lang="en-US" sz="2400" dirty="0"/>
                <a:t>Memory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1EBDF1-8219-40EC-9ACC-D856D73484E4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F71D86-55FD-4F33-B22C-9996A71ECC20}"/>
                </a:ext>
              </a:extLst>
            </p:cNvPr>
            <p:cNvSpPr txBox="1"/>
            <p:nvPr/>
          </p:nvSpPr>
          <p:spPr>
            <a:xfrm>
              <a:off x="11079003" y="424422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 GB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6F889E4-6380-4753-A823-DB22C5F5374A}"/>
              </a:ext>
            </a:extLst>
          </p:cNvPr>
          <p:cNvSpPr/>
          <p:nvPr/>
        </p:nvSpPr>
        <p:spPr>
          <a:xfrm>
            <a:off x="8879398" y="1093346"/>
            <a:ext cx="1256947" cy="142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003C4C-B661-4F2C-96F5-23FA11689B48}"/>
              </a:ext>
            </a:extLst>
          </p:cNvPr>
          <p:cNvGrpSpPr/>
          <p:nvPr/>
        </p:nvGrpSpPr>
        <p:grpSpPr>
          <a:xfrm>
            <a:off x="8879398" y="2927848"/>
            <a:ext cx="1256947" cy="1295324"/>
            <a:chOff x="9951567" y="2503425"/>
            <a:chExt cx="1256947" cy="12953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9D261B-BE25-4874-B8A9-B9BB4390E5D2}"/>
                </a:ext>
              </a:extLst>
            </p:cNvPr>
            <p:cNvSpPr/>
            <p:nvPr/>
          </p:nvSpPr>
          <p:spPr>
            <a:xfrm>
              <a:off x="9951567" y="2503425"/>
              <a:ext cx="1256947" cy="12953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1832DE-B484-49D7-8AFA-4151FACE5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26" y="2648473"/>
              <a:ext cx="1005227" cy="10052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C68332-A2EF-4ADF-9DA9-7948F5317CBF}"/>
              </a:ext>
            </a:extLst>
          </p:cNvPr>
          <p:cNvGrpSpPr/>
          <p:nvPr/>
        </p:nvGrpSpPr>
        <p:grpSpPr>
          <a:xfrm>
            <a:off x="8879398" y="4305933"/>
            <a:ext cx="1256947" cy="1295324"/>
            <a:chOff x="9951567" y="3881510"/>
            <a:chExt cx="1256947" cy="12953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F23E4E-B58B-4C8D-98AC-E4EFB91AE0B0}"/>
                </a:ext>
              </a:extLst>
            </p:cNvPr>
            <p:cNvSpPr/>
            <p:nvPr/>
          </p:nvSpPr>
          <p:spPr>
            <a:xfrm>
              <a:off x="9951567" y="3881510"/>
              <a:ext cx="1256947" cy="129532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D8078B-DC59-4870-B525-4EB4B81F6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0147" y="4019280"/>
              <a:ext cx="1019783" cy="101978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E77C17-1C55-4D71-ADA8-5EF7FB2A0F29}"/>
              </a:ext>
            </a:extLst>
          </p:cNvPr>
          <p:cNvGrpSpPr/>
          <p:nvPr/>
        </p:nvGrpSpPr>
        <p:grpSpPr>
          <a:xfrm>
            <a:off x="1493945" y="129990"/>
            <a:ext cx="2407496" cy="6728010"/>
            <a:chOff x="9296999" y="-294433"/>
            <a:chExt cx="2407496" cy="67280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C7FC70-5201-49E2-A362-A5AFA0B7DB87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10E58E-0C56-4C11-AAB5-07A03DA1953B}"/>
                </a:ext>
              </a:extLst>
            </p:cNvPr>
            <p:cNvSpPr txBox="1"/>
            <p:nvPr/>
          </p:nvSpPr>
          <p:spPr>
            <a:xfrm>
              <a:off x="9296999" y="-294433"/>
              <a:ext cx="21610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Virtual Memory</a:t>
              </a:r>
            </a:p>
            <a:p>
              <a:pPr algn="ctr"/>
              <a:r>
                <a:rPr lang="en-US" sz="2400" dirty="0"/>
                <a:t>Process 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607C20-CBE1-4380-8C72-CCFA4C8BDDD1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6D14BB-7D15-42F4-B41F-B86AE8CB8779}"/>
                </a:ext>
              </a:extLst>
            </p:cNvPr>
            <p:cNvSpPr txBox="1"/>
            <p:nvPr/>
          </p:nvSpPr>
          <p:spPr>
            <a:xfrm>
              <a:off x="11079003" y="424422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 GB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2ADA3F-5390-4E9F-B020-75CADBFC03E1}"/>
              </a:ext>
            </a:extLst>
          </p:cNvPr>
          <p:cNvGrpSpPr/>
          <p:nvPr/>
        </p:nvGrpSpPr>
        <p:grpSpPr>
          <a:xfrm>
            <a:off x="1945991" y="3744972"/>
            <a:ext cx="1256947" cy="1295324"/>
            <a:chOff x="9951567" y="2503425"/>
            <a:chExt cx="1256947" cy="129532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383751-7CF0-4639-9034-444E2A8DF888}"/>
                </a:ext>
              </a:extLst>
            </p:cNvPr>
            <p:cNvSpPr/>
            <p:nvPr/>
          </p:nvSpPr>
          <p:spPr>
            <a:xfrm>
              <a:off x="9951567" y="2503425"/>
              <a:ext cx="1256947" cy="12953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772CAD9-7A8A-4BEA-B2E6-A882363FC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26" y="2648473"/>
              <a:ext cx="1005227" cy="1005227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022489A-50A0-4DAF-B6F8-EB9AC3F48617}"/>
              </a:ext>
            </a:extLst>
          </p:cNvPr>
          <p:cNvSpPr txBox="1"/>
          <p:nvPr/>
        </p:nvSpPr>
        <p:spPr>
          <a:xfrm>
            <a:off x="5695936" y="4020903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304A897-0D55-4176-99A9-ED481F54F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59" y="4482567"/>
            <a:ext cx="1035432" cy="1035432"/>
          </a:xfrm>
          <a:prstGeom prst="rect">
            <a:avLst/>
          </a:prstGeom>
        </p:spPr>
      </p:pic>
      <p:sp>
        <p:nvSpPr>
          <p:cNvPr id="29" name="Arrow: Left 28">
            <a:extLst>
              <a:ext uri="{FF2B5EF4-FFF2-40B4-BE49-F238E27FC236}">
                <a16:creationId xmlns:a16="http://schemas.microsoft.com/office/drawing/2014/main" id="{D76EAC27-DF2D-4954-A33D-3AACDCA304CE}"/>
              </a:ext>
            </a:extLst>
          </p:cNvPr>
          <p:cNvSpPr/>
          <p:nvPr/>
        </p:nvSpPr>
        <p:spPr>
          <a:xfrm>
            <a:off x="10010484" y="2582937"/>
            <a:ext cx="1985611" cy="1152948"/>
          </a:xfrm>
          <a:prstGeom prst="lef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Physical Address: 81102</a:t>
            </a:r>
            <a:endParaRPr lang="en-US" sz="2400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9C021BC7-2A43-4C92-9CD9-116BF6720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88198"/>
              </p:ext>
            </p:extLst>
          </p:nvPr>
        </p:nvGraphicFramePr>
        <p:xfrm>
          <a:off x="4221367" y="960987"/>
          <a:ext cx="392686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431">
                  <a:extLst>
                    <a:ext uri="{9D8B030D-6E8A-4147-A177-3AD203B41FA5}">
                      <a16:colId xmlns:a16="http://schemas.microsoft.com/office/drawing/2014/main" val="1515891187"/>
                    </a:ext>
                  </a:extLst>
                </a:gridCol>
                <a:gridCol w="1963431">
                  <a:extLst>
                    <a:ext uri="{9D8B030D-6E8A-4147-A177-3AD203B41FA5}">
                      <a16:colId xmlns:a16="http://schemas.microsoft.com/office/drawing/2014/main" val="1829549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Virtual </a:t>
                      </a:r>
                      <a:r>
                        <a:rPr lang="en-US" sz="2400" dirty="0" err="1"/>
                        <a:t>Addr</a:t>
                      </a:r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Physical </a:t>
                      </a:r>
                      <a:r>
                        <a:rPr lang="en-US" sz="2400" dirty="0" err="1"/>
                        <a:t>Addr</a:t>
                      </a:r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77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16732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43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16734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81102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30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16736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93568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168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16738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93570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504326"/>
                  </a:ext>
                </a:extLst>
              </a:tr>
            </a:tbl>
          </a:graphicData>
        </a:graphic>
      </p:graphicFrame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A85F129E-4C38-477D-A1D0-2B7CD1ED2EBB}"/>
              </a:ext>
            </a:extLst>
          </p:cNvPr>
          <p:cNvSpPr/>
          <p:nvPr/>
        </p:nvSpPr>
        <p:spPr>
          <a:xfrm>
            <a:off x="155229" y="3369632"/>
            <a:ext cx="1856209" cy="11529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Read Address 16734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12654B-07D8-4BF0-BDB5-41D75ADB4524}"/>
              </a:ext>
            </a:extLst>
          </p:cNvPr>
          <p:cNvSpPr txBox="1"/>
          <p:nvPr/>
        </p:nvSpPr>
        <p:spPr>
          <a:xfrm>
            <a:off x="5341402" y="434203"/>
            <a:ext cx="1509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Page Table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32D1B73-7FCD-45E1-A2B6-04B0B36E0BF1}"/>
              </a:ext>
            </a:extLst>
          </p:cNvPr>
          <p:cNvCxnSpPr>
            <a:stCxn id="20" idx="3"/>
          </p:cNvCxnSpPr>
          <p:nvPr/>
        </p:nvCxnSpPr>
        <p:spPr>
          <a:xfrm>
            <a:off x="3202938" y="4392634"/>
            <a:ext cx="2138464" cy="5026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1EFFB5-D71F-4AE6-933F-C5BFE1A08580}"/>
              </a:ext>
            </a:extLst>
          </p:cNvPr>
          <p:cNvCxnSpPr>
            <a:cxnSpLocks/>
          </p:cNvCxnSpPr>
          <p:nvPr/>
        </p:nvCxnSpPr>
        <p:spPr>
          <a:xfrm flipV="1">
            <a:off x="6643439" y="3210253"/>
            <a:ext cx="2052378" cy="16849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94D0FC2-04D7-4EC8-BC05-1B4DBA9347DE}"/>
              </a:ext>
            </a:extLst>
          </p:cNvPr>
          <p:cNvSpPr/>
          <p:nvPr/>
        </p:nvSpPr>
        <p:spPr>
          <a:xfrm>
            <a:off x="4221367" y="1844168"/>
            <a:ext cx="3926862" cy="499462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31" grpId="0" animBg="1"/>
      <p:bldP spid="33" grpId="0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C5F2-C232-4762-AA74-CA52AA40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Memory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14B98-7814-4DA8-9234-962F13FA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process has its own virtual memory space</a:t>
            </a:r>
          </a:p>
          <a:p>
            <a:pPr lvl="1"/>
            <a:r>
              <a:rPr lang="en-US" dirty="0"/>
              <a:t>Each process has a </a:t>
            </a:r>
            <a:r>
              <a:rPr lang="en-US" dirty="0">
                <a:solidFill>
                  <a:schemeClr val="accent1"/>
                </a:solidFill>
              </a:rPr>
              <a:t>page table </a:t>
            </a:r>
            <a:r>
              <a:rPr lang="en-US" dirty="0"/>
              <a:t>that maps is </a:t>
            </a:r>
            <a:r>
              <a:rPr lang="en-US" dirty="0">
                <a:solidFill>
                  <a:schemeClr val="accent1"/>
                </a:solidFill>
              </a:rPr>
              <a:t>virtual space </a:t>
            </a:r>
            <a:r>
              <a:rPr lang="en-US" dirty="0"/>
              <a:t>into </a:t>
            </a:r>
            <a:r>
              <a:rPr lang="en-US" dirty="0">
                <a:solidFill>
                  <a:schemeClr val="accent1"/>
                </a:solidFill>
              </a:rPr>
              <a:t>physical space</a:t>
            </a:r>
          </a:p>
          <a:p>
            <a:pPr lvl="1"/>
            <a:r>
              <a:rPr lang="en-US" dirty="0"/>
              <a:t>CPU translates </a:t>
            </a:r>
            <a:r>
              <a:rPr lang="en-US" dirty="0">
                <a:solidFill>
                  <a:schemeClr val="accent1"/>
                </a:solidFill>
              </a:rPr>
              <a:t>virtual address </a:t>
            </a:r>
            <a:r>
              <a:rPr lang="en-US" dirty="0"/>
              <a:t>to </a:t>
            </a:r>
            <a:r>
              <a:rPr lang="en-US" dirty="0">
                <a:solidFill>
                  <a:schemeClr val="accent1"/>
                </a:solidFill>
              </a:rPr>
              <a:t>physical addresses </a:t>
            </a:r>
            <a:r>
              <a:rPr lang="en-US" dirty="0"/>
              <a:t>on-the-fly</a:t>
            </a:r>
          </a:p>
          <a:p>
            <a:pPr marL="0" indent="0">
              <a:buNone/>
            </a:pPr>
            <a:r>
              <a:rPr lang="en-US" dirty="0"/>
              <a:t>OS creates the page table for each process</a:t>
            </a:r>
          </a:p>
          <a:p>
            <a:pPr lvl="1"/>
            <a:r>
              <a:rPr lang="en-US" dirty="0"/>
              <a:t>Installing page tables in the CPU is a protected, Ring 0 instruction</a:t>
            </a:r>
          </a:p>
          <a:p>
            <a:pPr lvl="1"/>
            <a:r>
              <a:rPr lang="en-US" dirty="0"/>
              <a:t>Processes cannot modify their page tables</a:t>
            </a:r>
          </a:p>
          <a:p>
            <a:pPr marL="0" indent="0">
              <a:buNone/>
            </a:pPr>
            <a:r>
              <a:rPr lang="en-US" dirty="0"/>
              <a:t>What happens if a process tries to read/write memory outside its page table?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Segmentation Fault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Page Fault</a:t>
            </a:r>
          </a:p>
          <a:p>
            <a:pPr lvl="1"/>
            <a:r>
              <a:rPr lang="en-US" dirty="0"/>
              <a:t>Process crashes</a:t>
            </a:r>
          </a:p>
          <a:p>
            <a:pPr lvl="1"/>
            <a:r>
              <a:rPr lang="en-US" dirty="0"/>
              <a:t>In other words, no way to escape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10056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D796E4B-FE4B-45BE-9622-F49A88170065}"/>
              </a:ext>
            </a:extLst>
          </p:cNvPr>
          <p:cNvCxnSpPr>
            <a:cxnSpLocks/>
            <a:endCxn id="31" idx="0"/>
          </p:cNvCxnSpPr>
          <p:nvPr/>
        </p:nvCxnSpPr>
        <p:spPr>
          <a:xfrm rot="10800000" flipV="1">
            <a:off x="7296066" y="4550114"/>
            <a:ext cx="2661352" cy="1341782"/>
          </a:xfrm>
          <a:prstGeom prst="bentConnector2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5F7154CA-BC47-4B37-8625-A876B5A7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VM in Action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0ED6A-7ED9-4692-AF2C-2A6B765F3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692"/>
            <a:ext cx="4168204" cy="40312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Processes can only read/write within their own virtual memory</a:t>
            </a:r>
          </a:p>
          <a:p>
            <a:pPr marL="0" indent="0">
              <a:buNone/>
            </a:pPr>
            <a:r>
              <a:rPr lang="en-US" dirty="0"/>
              <a:t>Processes cannot change their own page tables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83BC41-195F-42BB-9FBD-BD3DA4A9D764}"/>
              </a:ext>
            </a:extLst>
          </p:cNvPr>
          <p:cNvGrpSpPr/>
          <p:nvPr/>
        </p:nvGrpSpPr>
        <p:grpSpPr>
          <a:xfrm>
            <a:off x="9886570" y="147423"/>
            <a:ext cx="2020446" cy="6286154"/>
            <a:chOff x="9684049" y="147423"/>
            <a:chExt cx="2020446" cy="62861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B38A93-E802-44B7-9D46-9F81340EC79F}"/>
                </a:ext>
              </a:extLst>
            </p:cNvPr>
            <p:cNvSpPr/>
            <p:nvPr/>
          </p:nvSpPr>
          <p:spPr>
            <a:xfrm>
              <a:off x="9684049" y="609088"/>
              <a:ext cx="1386942" cy="5639823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579F18-451C-4236-B797-81E94D6C407E}"/>
                </a:ext>
              </a:extLst>
            </p:cNvPr>
            <p:cNvSpPr txBox="1"/>
            <p:nvPr/>
          </p:nvSpPr>
          <p:spPr>
            <a:xfrm>
              <a:off x="9749046" y="147423"/>
              <a:ext cx="1256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Memory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5332AD-7DCC-436D-BA30-F9C39FBA125E}"/>
                </a:ext>
              </a:extLst>
            </p:cNvPr>
            <p:cNvSpPr txBox="1"/>
            <p:nvPr/>
          </p:nvSpPr>
          <p:spPr>
            <a:xfrm>
              <a:off x="11056562" y="6064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BE6712-9C53-40EF-9405-FABD50301087}"/>
                </a:ext>
              </a:extLst>
            </p:cNvPr>
            <p:cNvSpPr txBox="1"/>
            <p:nvPr/>
          </p:nvSpPr>
          <p:spPr>
            <a:xfrm>
              <a:off x="11079003" y="424422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 GB</a:t>
              </a:r>
            </a:p>
          </p:txBody>
        </p:sp>
      </p:grpSp>
      <p:sp>
        <p:nvSpPr>
          <p:cNvPr id="11" name="Cylinder 10">
            <a:extLst>
              <a:ext uri="{FF2B5EF4-FFF2-40B4-BE49-F238E27FC236}">
                <a16:creationId xmlns:a16="http://schemas.microsoft.com/office/drawing/2014/main" id="{E7367754-F674-45BD-B6F7-AD85978C7BC8}"/>
              </a:ext>
            </a:extLst>
          </p:cNvPr>
          <p:cNvSpPr/>
          <p:nvPr/>
        </p:nvSpPr>
        <p:spPr>
          <a:xfrm>
            <a:off x="8096231" y="464800"/>
            <a:ext cx="1550318" cy="791661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119219EE-FF6F-43E8-92FC-4936304750E5}"/>
              </a:ext>
            </a:extLst>
          </p:cNvPr>
          <p:cNvSpPr/>
          <p:nvPr/>
        </p:nvSpPr>
        <p:spPr>
          <a:xfrm>
            <a:off x="5943889" y="147423"/>
            <a:ext cx="1938661" cy="1057084"/>
          </a:xfrm>
          <a:prstGeom prst="upArrow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Ethernet/</a:t>
            </a:r>
            <a:r>
              <a:rPr lang="en-US" sz="2400" dirty="0" err="1"/>
              <a:t>Wifi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3B2DA0-8E2D-46C9-9D0A-05C90531928C}"/>
              </a:ext>
            </a:extLst>
          </p:cNvPr>
          <p:cNvSpPr/>
          <p:nvPr/>
        </p:nvSpPr>
        <p:spPr>
          <a:xfrm>
            <a:off x="9951567" y="668923"/>
            <a:ext cx="1256947" cy="142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C01FDC-3B2A-4577-B62C-6584516E1D12}"/>
              </a:ext>
            </a:extLst>
          </p:cNvPr>
          <p:cNvGrpSpPr/>
          <p:nvPr/>
        </p:nvGrpSpPr>
        <p:grpSpPr>
          <a:xfrm>
            <a:off x="9951567" y="2503425"/>
            <a:ext cx="1256947" cy="1295324"/>
            <a:chOff x="9951567" y="2503425"/>
            <a:chExt cx="1256947" cy="12953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2DFCD5-50C1-4D84-AC84-503C88493630}"/>
                </a:ext>
              </a:extLst>
            </p:cNvPr>
            <p:cNvSpPr/>
            <p:nvPr/>
          </p:nvSpPr>
          <p:spPr>
            <a:xfrm>
              <a:off x="9951567" y="2503425"/>
              <a:ext cx="1256947" cy="12953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541757-8338-4F87-B1C0-0976BB91D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26" y="2648473"/>
              <a:ext cx="1005227" cy="100522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CC8CFF7-E154-4DAD-8E3A-28EA023F4D1A}"/>
              </a:ext>
            </a:extLst>
          </p:cNvPr>
          <p:cNvSpPr txBox="1"/>
          <p:nvPr/>
        </p:nvSpPr>
        <p:spPr>
          <a:xfrm>
            <a:off x="8378436" y="5139873"/>
            <a:ext cx="1316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CPU Ring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8A543F-6FD8-4B2B-9C5F-6CE9BD45ABF6}"/>
              </a:ext>
            </a:extLst>
          </p:cNvPr>
          <p:cNvGrpSpPr/>
          <p:nvPr/>
        </p:nvGrpSpPr>
        <p:grpSpPr>
          <a:xfrm>
            <a:off x="8516133" y="5601537"/>
            <a:ext cx="1035432" cy="1035432"/>
            <a:chOff x="7286833" y="3306131"/>
            <a:chExt cx="1035432" cy="103543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B820AE-EAD3-497D-8407-B85FA13CC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833" y="3306131"/>
              <a:ext cx="1035432" cy="103543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59EA22-12B9-44C5-9ED8-5D7E3E47D578}"/>
                </a:ext>
              </a:extLst>
            </p:cNvPr>
            <p:cNvSpPr txBox="1"/>
            <p:nvPr/>
          </p:nvSpPr>
          <p:spPr>
            <a:xfrm>
              <a:off x="7542298" y="3439127"/>
              <a:ext cx="5245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3</a:t>
              </a:r>
            </a:p>
          </p:txBody>
        </p:sp>
      </p:grp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9D613EE2-93FE-420F-B906-6A548F234D91}"/>
              </a:ext>
            </a:extLst>
          </p:cNvPr>
          <p:cNvSpPr/>
          <p:nvPr/>
        </p:nvSpPr>
        <p:spPr>
          <a:xfrm>
            <a:off x="7195276" y="1945403"/>
            <a:ext cx="1676114" cy="1200809"/>
          </a:xfrm>
          <a:prstGeom prst="wedgeRectCallout">
            <a:avLst>
              <a:gd name="adj1" fmla="val 67975"/>
              <a:gd name="adj2" fmla="val 4384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Memory appears to be empty</a:t>
            </a:r>
          </a:p>
        </p:txBody>
      </p:sp>
      <p:sp>
        <p:nvSpPr>
          <p:cNvPr id="29" name="Arrow: Curved Right 28">
            <a:extLst>
              <a:ext uri="{FF2B5EF4-FFF2-40B4-BE49-F238E27FC236}">
                <a16:creationId xmlns:a16="http://schemas.microsoft.com/office/drawing/2014/main" id="{9624E0F0-D225-4EF3-A103-BD623EB8008F}"/>
              </a:ext>
            </a:extLst>
          </p:cNvPr>
          <p:cNvSpPr/>
          <p:nvPr/>
        </p:nvSpPr>
        <p:spPr>
          <a:xfrm flipV="1">
            <a:off x="8944947" y="2774302"/>
            <a:ext cx="1096181" cy="2087814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&quot;Not Allowed&quot; Symbol 29">
            <a:extLst>
              <a:ext uri="{FF2B5EF4-FFF2-40B4-BE49-F238E27FC236}">
                <a16:creationId xmlns:a16="http://schemas.microsoft.com/office/drawing/2014/main" id="{44BDCC2B-030D-4818-8307-532D2598B2EC}"/>
              </a:ext>
            </a:extLst>
          </p:cNvPr>
          <p:cNvSpPr/>
          <p:nvPr/>
        </p:nvSpPr>
        <p:spPr>
          <a:xfrm>
            <a:off x="10106125" y="2752978"/>
            <a:ext cx="676021" cy="67602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F4EE631D-56A2-4D32-B8FB-387A8AE67FF7}"/>
              </a:ext>
            </a:extLst>
          </p:cNvPr>
          <p:cNvSpPr/>
          <p:nvPr/>
        </p:nvSpPr>
        <p:spPr>
          <a:xfrm>
            <a:off x="6429060" y="5891896"/>
            <a:ext cx="1734012" cy="612078"/>
          </a:xfrm>
          <a:prstGeom prst="wedgeRectCallout">
            <a:avLst>
              <a:gd name="adj1" fmla="val 64665"/>
              <a:gd name="adj2" fmla="val -2300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Page Table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4AA0E9D6-DC9F-4AB5-8376-3CD4AFCC9BE7}"/>
              </a:ext>
            </a:extLst>
          </p:cNvPr>
          <p:cNvSpPr/>
          <p:nvPr/>
        </p:nvSpPr>
        <p:spPr>
          <a:xfrm>
            <a:off x="3055141" y="4836546"/>
            <a:ext cx="3314829" cy="971721"/>
          </a:xfrm>
          <a:prstGeom prst="wedgeRectCallout">
            <a:avLst>
              <a:gd name="adj1" fmla="val 62962"/>
              <a:gd name="adj2" fmla="val -3459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Ring 3 = protected mode. Cannot change page table.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4CAD55-A1E2-4DDA-A87F-2B678384BE02}"/>
              </a:ext>
            </a:extLst>
          </p:cNvPr>
          <p:cNvGrpSpPr/>
          <p:nvPr/>
        </p:nvGrpSpPr>
        <p:grpSpPr>
          <a:xfrm>
            <a:off x="9951567" y="3879844"/>
            <a:ext cx="1256947" cy="1295324"/>
            <a:chOff x="9951567" y="3879844"/>
            <a:chExt cx="1256947" cy="12953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B4787D-E2A7-4892-B0C1-8C7CF9B33402}"/>
                </a:ext>
              </a:extLst>
            </p:cNvPr>
            <p:cNvSpPr/>
            <p:nvPr/>
          </p:nvSpPr>
          <p:spPr>
            <a:xfrm>
              <a:off x="9951567" y="3879844"/>
              <a:ext cx="1256947" cy="12953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B2E3BA2-B179-4EB2-86B5-9BDB21276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3" t="17145" r="18062" b="17925"/>
            <a:stretch/>
          </p:blipFill>
          <p:spPr>
            <a:xfrm>
              <a:off x="10115418" y="4065762"/>
              <a:ext cx="929241" cy="923488"/>
            </a:xfrm>
            <a:prstGeom prst="rect">
              <a:avLst/>
            </a:prstGeom>
          </p:spPr>
        </p:pic>
      </p:grpSp>
      <p:sp>
        <p:nvSpPr>
          <p:cNvPr id="33" name="&quot;Not Allowed&quot; Symbol 32">
            <a:extLst>
              <a:ext uri="{FF2B5EF4-FFF2-40B4-BE49-F238E27FC236}">
                <a16:creationId xmlns:a16="http://schemas.microsoft.com/office/drawing/2014/main" id="{11EA3537-F603-4060-90EF-B7BD000568FB}"/>
              </a:ext>
            </a:extLst>
          </p:cNvPr>
          <p:cNvSpPr/>
          <p:nvPr/>
        </p:nvSpPr>
        <p:spPr>
          <a:xfrm>
            <a:off x="6793877" y="4161327"/>
            <a:ext cx="1035432" cy="1035432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0B55E-9D5C-44AA-9EEA-D471E2DD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Building Security Systems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9B43C-2239-4635-83C2-1132937C5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8" r="21857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1971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1632F2-0176-4BE5-9FF9-24C435FB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12B9F-C0A3-43B2-8471-9C2D9788F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19454" r="55919" b="8629"/>
          <a:stretch/>
        </p:blipFill>
        <p:spPr>
          <a:xfrm>
            <a:off x="7290319" y="2506823"/>
            <a:ext cx="4901681" cy="435117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5F18F4-3FB1-42CA-A9CC-A906C26D7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1"/>
            <a:ext cx="10515600" cy="36359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this point, we have achieved process isolation</a:t>
            </a:r>
          </a:p>
          <a:p>
            <a:pPr lvl="1"/>
            <a:r>
              <a:rPr lang="en-US" dirty="0"/>
              <a:t>Protected mode execution prevents direct device access</a:t>
            </a:r>
          </a:p>
          <a:p>
            <a:pPr lvl="1"/>
            <a:r>
              <a:rPr lang="en-US" dirty="0"/>
              <a:t>Virtual memory prevents direct memory access</a:t>
            </a:r>
          </a:p>
          <a:p>
            <a:pPr marL="0" indent="0">
              <a:buNone/>
            </a:pPr>
            <a:r>
              <a:rPr lang="en-US" dirty="0"/>
              <a:t>Requires CPU support</a:t>
            </a:r>
          </a:p>
          <a:p>
            <a:pPr lvl="1"/>
            <a:r>
              <a:rPr lang="en-US" dirty="0"/>
              <a:t>All modern CPUs support these techniques</a:t>
            </a:r>
          </a:p>
          <a:p>
            <a:pPr marL="0" indent="0">
              <a:buNone/>
            </a:pPr>
            <a:r>
              <a:rPr lang="en-US" dirty="0"/>
              <a:t>Requires OS support</a:t>
            </a:r>
          </a:p>
          <a:p>
            <a:pPr lvl="1"/>
            <a:r>
              <a:rPr lang="en-US" dirty="0"/>
              <a:t>OS controls process rings and page tables</a:t>
            </a:r>
          </a:p>
          <a:p>
            <a:pPr lvl="1"/>
            <a:r>
              <a:rPr lang="en-US" dirty="0"/>
              <a:t>All modern OS support these techniques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39DDE-8DA1-44B2-91EA-EC81326CBF8A}"/>
              </a:ext>
            </a:extLst>
          </p:cNvPr>
          <p:cNvSpPr/>
          <p:nvPr/>
        </p:nvSpPr>
        <p:spPr>
          <a:xfrm>
            <a:off x="838200" y="5017675"/>
            <a:ext cx="6323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Warning: bugs in the hardware and OS may compromise process isolation</a:t>
            </a:r>
          </a:p>
        </p:txBody>
      </p:sp>
    </p:spTree>
    <p:extLst>
      <p:ext uri="{BB962C8B-B14F-4D97-AF65-F5344CB8AC3E}">
        <p14:creationId xmlns:p14="http://schemas.microsoft.com/office/powerpoint/2010/main" val="31320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7AA-C59D-435F-A2D0-917DC103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Towards Secure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037AB-C5ED-4E9B-90F9-53EE44419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1107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that we have process isolation, we can build more complex security features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96BAB-6353-466A-8F7E-EE2BD8367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53" y="2702662"/>
            <a:ext cx="924357" cy="92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97070C-B8E1-428C-956B-A7E9AD08D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54" y="3853458"/>
            <a:ext cx="924357" cy="924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BF11B-AA89-47C1-A820-D65E979FC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62" y="3857069"/>
            <a:ext cx="769094" cy="91713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DF7C1D-9C96-4296-A385-F20ACCAA7A56}"/>
              </a:ext>
            </a:extLst>
          </p:cNvPr>
          <p:cNvGrpSpPr/>
          <p:nvPr/>
        </p:nvGrpSpPr>
        <p:grpSpPr>
          <a:xfrm>
            <a:off x="6745115" y="2747448"/>
            <a:ext cx="834784" cy="834784"/>
            <a:chOff x="4482138" y="2670416"/>
            <a:chExt cx="1557982" cy="15579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3D07FF-025B-48B9-810D-3526DDC42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4630376" y="2804722"/>
              <a:ext cx="1248556" cy="1248556"/>
            </a:xfrm>
            <a:prstGeom prst="rect">
              <a:avLst/>
            </a:prstGeom>
          </p:spPr>
        </p:pic>
        <p:sp>
          <p:nvSpPr>
            <p:cNvPr id="9" name="&quot;Not Allowed&quot; Symbol 8">
              <a:extLst>
                <a:ext uri="{FF2B5EF4-FFF2-40B4-BE49-F238E27FC236}">
                  <a16:creationId xmlns:a16="http://schemas.microsoft.com/office/drawing/2014/main" id="{BE6A3C8B-0C0F-48EC-BC5E-241BB0D6CA5D}"/>
                </a:ext>
              </a:extLst>
            </p:cNvPr>
            <p:cNvSpPr/>
            <p:nvPr/>
          </p:nvSpPr>
          <p:spPr>
            <a:xfrm>
              <a:off x="4482138" y="2670416"/>
              <a:ext cx="1557982" cy="1557982"/>
            </a:xfrm>
            <a:prstGeom prst="noSmoking">
              <a:avLst>
                <a:gd name="adj" fmla="val 777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5CBFB82-46D4-4E18-B509-7CD7E4EC3EED}"/>
              </a:ext>
            </a:extLst>
          </p:cNvPr>
          <p:cNvSpPr txBox="1"/>
          <p:nvPr/>
        </p:nvSpPr>
        <p:spPr>
          <a:xfrm>
            <a:off x="3183310" y="2923073"/>
            <a:ext cx="251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File Access 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DFBED-E451-47ED-BB4F-32F5BE053EF6}"/>
              </a:ext>
            </a:extLst>
          </p:cNvPr>
          <p:cNvSpPr txBox="1"/>
          <p:nvPr/>
        </p:nvSpPr>
        <p:spPr>
          <a:xfrm>
            <a:off x="3183310" y="4084803"/>
            <a:ext cx="1156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Firewall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950C0A-2BDA-418B-A1B0-D57724FE733E}"/>
              </a:ext>
            </a:extLst>
          </p:cNvPr>
          <p:cNvSpPr txBox="1"/>
          <p:nvPr/>
        </p:nvSpPr>
        <p:spPr>
          <a:xfrm>
            <a:off x="7691211" y="2923073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Anti-virus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73781-11A0-4D12-810E-F28AF43BA4B3}"/>
              </a:ext>
            </a:extLst>
          </p:cNvPr>
          <p:cNvSpPr txBox="1"/>
          <p:nvPr/>
        </p:nvSpPr>
        <p:spPr>
          <a:xfrm>
            <a:off x="7691211" y="4084803"/>
            <a:ext cx="2057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Secure Logging</a:t>
            </a:r>
          </a:p>
        </p:txBody>
      </p:sp>
    </p:spTree>
    <p:extLst>
      <p:ext uri="{BB962C8B-B14F-4D97-AF65-F5344CB8AC3E}">
        <p14:creationId xmlns:p14="http://schemas.microsoft.com/office/powerpoint/2010/main" val="135798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248CF-354A-4722-8338-6512153C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 Things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3357-D209-4AE6-B5FC-AA8F3ABC5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1760"/>
            <a:ext cx="7309419" cy="5201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Sensitive data</a:t>
            </a:r>
          </a:p>
          <a:p>
            <a:pPr lvl="1"/>
            <a:r>
              <a:rPr lang="en-US" dirty="0"/>
              <a:t>Saved passwords</a:t>
            </a:r>
          </a:p>
          <a:p>
            <a:pPr lvl="1"/>
            <a:r>
              <a:rPr lang="en-US" dirty="0"/>
              <a:t>Monetizable credentials (webmail, social networks)</a:t>
            </a:r>
          </a:p>
          <a:p>
            <a:pPr lvl="1"/>
            <a:r>
              <a:rPr lang="en-US" dirty="0"/>
              <a:t>Access to bank accounts, </a:t>
            </a:r>
            <a:r>
              <a:rPr lang="en-US" dirty="0" err="1"/>
              <a:t>paypal</a:t>
            </a:r>
            <a:r>
              <a:rPr lang="en-US" dirty="0"/>
              <a:t>, </a:t>
            </a:r>
            <a:r>
              <a:rPr lang="en-US" dirty="0" err="1"/>
              <a:t>venmo</a:t>
            </a:r>
            <a:r>
              <a:rPr lang="en-US" dirty="0"/>
              <a:t>, credit cards, or other financial services</a:t>
            </a:r>
          </a:p>
          <a:p>
            <a:pPr lvl="1"/>
            <a:r>
              <a:rPr lang="en-US" dirty="0"/>
              <a:t>Pics, messages, address book, browsing/search history (for blackmail)</a:t>
            </a:r>
          </a:p>
          <a:p>
            <a:pPr lvl="1"/>
            <a:r>
              <a:rPr lang="en-US" dirty="0"/>
              <a:t>Sensitive business documents</a:t>
            </a:r>
          </a:p>
          <a:p>
            <a:pPr marL="0" indent="0">
              <a:buNone/>
            </a:pPr>
            <a:r>
              <a:rPr lang="en-US" dirty="0"/>
              <a:t>Privacy/anti-surveillance</a:t>
            </a:r>
          </a:p>
          <a:p>
            <a:pPr lvl="1"/>
            <a:r>
              <a:rPr lang="en-US" dirty="0"/>
              <a:t>Sensors (camera, mic, GPS)</a:t>
            </a:r>
          </a:p>
          <a:p>
            <a:pPr lvl="1"/>
            <a:r>
              <a:rPr lang="en-US" dirty="0"/>
              <a:t>Network traffic</a:t>
            </a:r>
          </a:p>
          <a:p>
            <a:pPr marL="0" indent="0">
              <a:buNone/>
            </a:pPr>
            <a:r>
              <a:rPr lang="en-US" dirty="0"/>
              <a:t>The device itself</a:t>
            </a:r>
          </a:p>
          <a:p>
            <a:pPr lvl="1"/>
            <a:r>
              <a:rPr lang="en-US" dirty="0"/>
              <a:t>Steal it and sell it</a:t>
            </a:r>
          </a:p>
          <a:p>
            <a:pPr lvl="1"/>
            <a:r>
              <a:rPr lang="en-US" dirty="0"/>
              <a:t>Use the CPU and network for other criminal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3D554-9890-4366-B738-A408E6B5D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17630"/>
          <a:stretch/>
        </p:blipFill>
        <p:spPr>
          <a:xfrm>
            <a:off x="8255615" y="2238703"/>
            <a:ext cx="3871083" cy="23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9925-FF22-4782-82EA-F2E0849D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7464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File Access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919B4-BC7E-4170-A053-3B744815B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" y="347979"/>
            <a:ext cx="666115" cy="666115"/>
          </a:xfrm>
          <a:prstGeom prst="rect">
            <a:avLst/>
          </a:prstGeom>
        </p:spPr>
      </p:pic>
      <p:sp>
        <p:nvSpPr>
          <p:cNvPr id="5" name="Cylinder 4">
            <a:extLst>
              <a:ext uri="{FF2B5EF4-FFF2-40B4-BE49-F238E27FC236}">
                <a16:creationId xmlns:a16="http://schemas.microsoft.com/office/drawing/2014/main" id="{FBD62277-6F3C-4EA3-B563-0E02D6E48468}"/>
              </a:ext>
            </a:extLst>
          </p:cNvPr>
          <p:cNvSpPr/>
          <p:nvPr/>
        </p:nvSpPr>
        <p:spPr>
          <a:xfrm>
            <a:off x="6096000" y="4524310"/>
            <a:ext cx="5552995" cy="1443604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14F6C6-5C4D-4415-960B-F9F98CAC4915}"/>
              </a:ext>
            </a:extLst>
          </p:cNvPr>
          <p:cNvGrpSpPr/>
          <p:nvPr/>
        </p:nvGrpSpPr>
        <p:grpSpPr>
          <a:xfrm>
            <a:off x="6096000" y="4662623"/>
            <a:ext cx="1030415" cy="1013495"/>
            <a:chOff x="5447656" y="2600131"/>
            <a:chExt cx="1030415" cy="1013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3E3E9C-0878-4C90-832D-1AEDAAB7F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656" y="2600131"/>
              <a:ext cx="911156" cy="9111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7C6B99-3DEB-434A-B9D4-6EAE0B6D1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198" y="3063753"/>
              <a:ext cx="549873" cy="54987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A73EF9-93BA-48D5-92AE-3BD310A32353}"/>
              </a:ext>
            </a:extLst>
          </p:cNvPr>
          <p:cNvGrpSpPr/>
          <p:nvPr/>
        </p:nvGrpSpPr>
        <p:grpSpPr>
          <a:xfrm>
            <a:off x="7126415" y="4662623"/>
            <a:ext cx="1030415" cy="1013495"/>
            <a:chOff x="5447656" y="2600131"/>
            <a:chExt cx="1030415" cy="10134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7D4A45-DB40-4E9A-82E5-323A94552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656" y="2600131"/>
              <a:ext cx="911156" cy="9111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0B0819-564F-49B8-AD33-73AE7941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198" y="3063753"/>
              <a:ext cx="549873" cy="549873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F68A12E-FD71-4BBA-83A5-85E11FDF1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54" y="4662623"/>
            <a:ext cx="911156" cy="911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CF7494-09EB-4560-A139-96D79B4FA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69" y="4662623"/>
            <a:ext cx="911156" cy="9111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D51B5E7-40C2-4B52-8700-001D852E34E9}"/>
              </a:ext>
            </a:extLst>
          </p:cNvPr>
          <p:cNvSpPr/>
          <p:nvPr/>
        </p:nvSpPr>
        <p:spPr>
          <a:xfrm>
            <a:off x="6172840" y="1839199"/>
            <a:ext cx="1256947" cy="7517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F69F45-3320-4C98-B781-0E1FF0E0A03B}"/>
              </a:ext>
            </a:extLst>
          </p:cNvPr>
          <p:cNvSpPr/>
          <p:nvPr/>
        </p:nvSpPr>
        <p:spPr>
          <a:xfrm>
            <a:off x="9643911" y="1839199"/>
            <a:ext cx="1256947" cy="75173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3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690ECF5-9F37-4E72-BD8C-ED00F935536D}"/>
              </a:ext>
            </a:extLst>
          </p:cNvPr>
          <p:cNvCxnSpPr>
            <a:cxnSpLocks/>
            <a:endCxn id="8" idx="0"/>
          </p:cNvCxnSpPr>
          <p:nvPr/>
        </p:nvCxnSpPr>
        <p:spPr>
          <a:xfrm rot="5400000">
            <a:off x="6433897" y="3904263"/>
            <a:ext cx="876041" cy="640678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330DC21-6475-48D1-A126-EEEF495BEFB1}"/>
              </a:ext>
            </a:extLst>
          </p:cNvPr>
          <p:cNvSpPr/>
          <p:nvPr/>
        </p:nvSpPr>
        <p:spPr>
          <a:xfrm>
            <a:off x="7489596" y="1839199"/>
            <a:ext cx="1256947" cy="7517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BA3A2A-1E64-4C1D-A7C1-14760D5AFFAD}"/>
              </a:ext>
            </a:extLst>
          </p:cNvPr>
          <p:cNvSpPr/>
          <p:nvPr/>
        </p:nvSpPr>
        <p:spPr>
          <a:xfrm>
            <a:off x="6096000" y="1457386"/>
            <a:ext cx="2725271" cy="126018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0371C-4EA2-4427-A58C-0CEEFEB05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81" y="1031240"/>
            <a:ext cx="703508" cy="7035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4B05A8-BA43-48BB-928E-0C6CC431428B}"/>
              </a:ext>
            </a:extLst>
          </p:cNvPr>
          <p:cNvSpPr/>
          <p:nvPr/>
        </p:nvSpPr>
        <p:spPr>
          <a:xfrm>
            <a:off x="8924172" y="1457386"/>
            <a:ext cx="2725271" cy="1260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586DBC-9579-4601-B70F-A8A54D4A9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53" y="1036816"/>
            <a:ext cx="703508" cy="70350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834266D-5DC2-4727-8C30-CBD4CF404197}"/>
              </a:ext>
            </a:extLst>
          </p:cNvPr>
          <p:cNvCxnSpPr>
            <a:cxnSpLocks/>
          </p:cNvCxnSpPr>
          <p:nvPr/>
        </p:nvCxnSpPr>
        <p:spPr>
          <a:xfrm>
            <a:off x="6801313" y="2584083"/>
            <a:ext cx="0" cy="681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C34CF1-B221-491A-A36A-3F4DAD357F19}"/>
              </a:ext>
            </a:extLst>
          </p:cNvPr>
          <p:cNvCxnSpPr>
            <a:cxnSpLocks/>
          </p:cNvCxnSpPr>
          <p:nvPr/>
        </p:nvCxnSpPr>
        <p:spPr>
          <a:xfrm>
            <a:off x="8118069" y="2590934"/>
            <a:ext cx="0" cy="681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9860E1-37BE-48DC-9590-574102A0125C}"/>
              </a:ext>
            </a:extLst>
          </p:cNvPr>
          <p:cNvCxnSpPr>
            <a:cxnSpLocks/>
          </p:cNvCxnSpPr>
          <p:nvPr/>
        </p:nvCxnSpPr>
        <p:spPr>
          <a:xfrm>
            <a:off x="10272384" y="2597785"/>
            <a:ext cx="0" cy="681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92F8C4D-647D-44AC-B138-596CD5A02244}"/>
              </a:ext>
            </a:extLst>
          </p:cNvPr>
          <p:cNvCxnSpPr>
            <a:cxnSpLocks/>
            <a:endCxn id="11" idx="0"/>
          </p:cNvCxnSpPr>
          <p:nvPr/>
        </p:nvCxnSpPr>
        <p:spPr>
          <a:xfrm rot="16200000" flipH="1">
            <a:off x="6949104" y="4029734"/>
            <a:ext cx="876042" cy="389735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1FD89442-D80A-4F0C-892C-2C9C964053F6}"/>
              </a:ext>
            </a:extLst>
          </p:cNvPr>
          <p:cNvCxnSpPr>
            <a:cxnSpLocks/>
          </p:cNvCxnSpPr>
          <p:nvPr/>
        </p:nvCxnSpPr>
        <p:spPr>
          <a:xfrm rot="5400000">
            <a:off x="9775247" y="4017367"/>
            <a:ext cx="864876" cy="425630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4405BD6F-8ABB-48A6-99EB-38AD5321A4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93243" y="3930581"/>
            <a:ext cx="859296" cy="604784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90449D70-4277-4E66-871E-22A6F17F3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118201"/>
            <a:ext cx="549873" cy="54987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AA818-8B66-4F17-A504-C758A2695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47" y="5118200"/>
            <a:ext cx="549873" cy="5498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8D8617-65F7-4FF3-8145-023510ED66F1}"/>
              </a:ext>
            </a:extLst>
          </p:cNvPr>
          <p:cNvSpPr/>
          <p:nvPr/>
        </p:nvSpPr>
        <p:spPr>
          <a:xfrm>
            <a:off x="6096000" y="3278841"/>
            <a:ext cx="5552995" cy="553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24" name="&quot;Not Allowed&quot; Symbol 23">
            <a:extLst>
              <a:ext uri="{FF2B5EF4-FFF2-40B4-BE49-F238E27FC236}">
                <a16:creationId xmlns:a16="http://schemas.microsoft.com/office/drawing/2014/main" id="{4332A921-B5A8-4B90-A7FB-72180776BCD2}"/>
              </a:ext>
            </a:extLst>
          </p:cNvPr>
          <p:cNvSpPr/>
          <p:nvPr/>
        </p:nvSpPr>
        <p:spPr>
          <a:xfrm>
            <a:off x="6813575" y="3840123"/>
            <a:ext cx="676021" cy="67602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791DA753-9B0B-4A1B-9CF5-F191E30F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3987145" cy="45861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disk access is mediated by the OS</a:t>
            </a:r>
          </a:p>
          <a:p>
            <a:pPr marL="0" indent="0">
              <a:buNone/>
            </a:pPr>
            <a:r>
              <a:rPr lang="en-US" dirty="0"/>
              <a:t>OS enforces access controls</a:t>
            </a:r>
          </a:p>
        </p:txBody>
      </p:sp>
    </p:spTree>
    <p:extLst>
      <p:ext uri="{BB962C8B-B14F-4D97-AF65-F5344CB8AC3E}">
        <p14:creationId xmlns:p14="http://schemas.microsoft.com/office/powerpoint/2010/main" val="13837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9925-FF22-4782-82EA-F2E0849D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7464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Limitations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919B4-BC7E-4170-A053-3B744815B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" y="347979"/>
            <a:ext cx="666115" cy="666115"/>
          </a:xfrm>
          <a:prstGeom prst="rect">
            <a:avLst/>
          </a:prstGeom>
        </p:spPr>
      </p:pic>
      <p:sp>
        <p:nvSpPr>
          <p:cNvPr id="5" name="Cylinder 4">
            <a:extLst>
              <a:ext uri="{FF2B5EF4-FFF2-40B4-BE49-F238E27FC236}">
                <a16:creationId xmlns:a16="http://schemas.microsoft.com/office/drawing/2014/main" id="{FBD62277-6F3C-4EA3-B563-0E02D6E48468}"/>
              </a:ext>
            </a:extLst>
          </p:cNvPr>
          <p:cNvSpPr/>
          <p:nvPr/>
        </p:nvSpPr>
        <p:spPr>
          <a:xfrm>
            <a:off x="6096000" y="4524310"/>
            <a:ext cx="5552995" cy="1443604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14F6C6-5C4D-4415-960B-F9F98CAC4915}"/>
              </a:ext>
            </a:extLst>
          </p:cNvPr>
          <p:cNvGrpSpPr/>
          <p:nvPr/>
        </p:nvGrpSpPr>
        <p:grpSpPr>
          <a:xfrm>
            <a:off x="6096000" y="4662623"/>
            <a:ext cx="1030415" cy="1013495"/>
            <a:chOff x="5447656" y="2600131"/>
            <a:chExt cx="1030415" cy="1013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3E3E9C-0878-4C90-832D-1AEDAAB7F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656" y="2600131"/>
              <a:ext cx="911156" cy="9111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7C6B99-3DEB-434A-B9D4-6EAE0B6D1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198" y="3063753"/>
              <a:ext cx="549873" cy="54987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A73EF9-93BA-48D5-92AE-3BD310A32353}"/>
              </a:ext>
            </a:extLst>
          </p:cNvPr>
          <p:cNvGrpSpPr/>
          <p:nvPr/>
        </p:nvGrpSpPr>
        <p:grpSpPr>
          <a:xfrm>
            <a:off x="7126415" y="4662623"/>
            <a:ext cx="1030415" cy="1013495"/>
            <a:chOff x="5447656" y="2600131"/>
            <a:chExt cx="1030415" cy="10134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7D4A45-DB40-4E9A-82E5-323A94552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656" y="2600131"/>
              <a:ext cx="911156" cy="9111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0B0819-564F-49B8-AD33-73AE7941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198" y="3063753"/>
              <a:ext cx="549873" cy="549873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F68A12E-FD71-4BBA-83A5-85E11FDF1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54" y="4662623"/>
            <a:ext cx="911156" cy="911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CF7494-09EB-4560-A139-96D79B4FA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69" y="4662623"/>
            <a:ext cx="911156" cy="911156"/>
          </a:xfrm>
          <a:prstGeom prst="rect">
            <a:avLst/>
          </a:prstGeom>
        </p:spPr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690ECF5-9F37-4E72-BD8C-ED00F935536D}"/>
              </a:ext>
            </a:extLst>
          </p:cNvPr>
          <p:cNvCxnSpPr>
            <a:cxnSpLocks/>
            <a:endCxn id="8" idx="0"/>
          </p:cNvCxnSpPr>
          <p:nvPr/>
        </p:nvCxnSpPr>
        <p:spPr>
          <a:xfrm rot="5400000">
            <a:off x="6433897" y="3904263"/>
            <a:ext cx="876041" cy="640678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BBA3A2A-1E64-4C1D-A7C1-14760D5AFFAD}"/>
              </a:ext>
            </a:extLst>
          </p:cNvPr>
          <p:cNvSpPr/>
          <p:nvPr/>
        </p:nvSpPr>
        <p:spPr>
          <a:xfrm>
            <a:off x="6096000" y="1457386"/>
            <a:ext cx="2725271" cy="126018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0371C-4EA2-4427-A58C-0CEEFEB05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81" y="1031240"/>
            <a:ext cx="703508" cy="7035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4B05A8-BA43-48BB-928E-0C6CC431428B}"/>
              </a:ext>
            </a:extLst>
          </p:cNvPr>
          <p:cNvSpPr/>
          <p:nvPr/>
        </p:nvSpPr>
        <p:spPr>
          <a:xfrm>
            <a:off x="8924172" y="1457386"/>
            <a:ext cx="2725271" cy="1260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586DBC-9579-4601-B70F-A8A54D4A9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53" y="1036816"/>
            <a:ext cx="703508" cy="7035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C34CF1-B221-491A-A36A-3F4DAD357F19}"/>
              </a:ext>
            </a:extLst>
          </p:cNvPr>
          <p:cNvCxnSpPr>
            <a:cxnSpLocks/>
          </p:cNvCxnSpPr>
          <p:nvPr/>
        </p:nvCxnSpPr>
        <p:spPr>
          <a:xfrm>
            <a:off x="8131320" y="2584083"/>
            <a:ext cx="0" cy="681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92F8C4D-647D-44AC-B138-596CD5A02244}"/>
              </a:ext>
            </a:extLst>
          </p:cNvPr>
          <p:cNvCxnSpPr>
            <a:cxnSpLocks/>
            <a:endCxn id="11" idx="0"/>
          </p:cNvCxnSpPr>
          <p:nvPr/>
        </p:nvCxnSpPr>
        <p:spPr>
          <a:xfrm rot="16200000" flipH="1">
            <a:off x="6949104" y="4029734"/>
            <a:ext cx="876042" cy="389735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1FD89442-D80A-4F0C-892C-2C9C964053F6}"/>
              </a:ext>
            </a:extLst>
          </p:cNvPr>
          <p:cNvCxnSpPr>
            <a:cxnSpLocks/>
          </p:cNvCxnSpPr>
          <p:nvPr/>
        </p:nvCxnSpPr>
        <p:spPr>
          <a:xfrm rot="5400000">
            <a:off x="9775247" y="4017367"/>
            <a:ext cx="864876" cy="425630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4405BD6F-8ABB-48A6-99EB-38AD5321A4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93243" y="3930581"/>
            <a:ext cx="859296" cy="604784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90449D70-4277-4E66-871E-22A6F17F3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118201"/>
            <a:ext cx="549873" cy="54987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AA818-8B66-4F17-A504-C758A2695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47" y="5118200"/>
            <a:ext cx="549873" cy="5498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8D8617-65F7-4FF3-8145-023510ED66F1}"/>
              </a:ext>
            </a:extLst>
          </p:cNvPr>
          <p:cNvSpPr/>
          <p:nvPr/>
        </p:nvSpPr>
        <p:spPr>
          <a:xfrm>
            <a:off x="6096000" y="3278841"/>
            <a:ext cx="5552995" cy="553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24" name="&quot;Not Allowed&quot; Symbol 23">
            <a:extLst>
              <a:ext uri="{FF2B5EF4-FFF2-40B4-BE49-F238E27FC236}">
                <a16:creationId xmlns:a16="http://schemas.microsoft.com/office/drawing/2014/main" id="{4332A921-B5A8-4B90-A7FB-72180776BCD2}"/>
              </a:ext>
            </a:extLst>
          </p:cNvPr>
          <p:cNvSpPr/>
          <p:nvPr/>
        </p:nvSpPr>
        <p:spPr>
          <a:xfrm>
            <a:off x="10067123" y="3831958"/>
            <a:ext cx="676021" cy="67602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791DA753-9B0B-4A1B-9CF5-F191E30F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3987145" cy="45861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Malware can still cause damage</a:t>
            </a:r>
          </a:p>
          <a:p>
            <a:pPr marL="0" indent="0">
              <a:buNone/>
            </a:pPr>
            <a:r>
              <a:rPr lang="en-US" dirty="0"/>
              <a:t>Discretionary access control means that isolation is incomplete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C29C7-A489-48AB-95F7-3D70B6892FAC}"/>
              </a:ext>
            </a:extLst>
          </p:cNvPr>
          <p:cNvGrpSpPr/>
          <p:nvPr/>
        </p:nvGrpSpPr>
        <p:grpSpPr>
          <a:xfrm>
            <a:off x="6170727" y="1832969"/>
            <a:ext cx="1256947" cy="751735"/>
            <a:chOff x="6186095" y="1765267"/>
            <a:chExt cx="1256947" cy="75173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C353F92-26B1-4706-B123-15BB3D02B98F}"/>
                </a:ext>
              </a:extLst>
            </p:cNvPr>
            <p:cNvSpPr/>
            <p:nvPr/>
          </p:nvSpPr>
          <p:spPr>
            <a:xfrm>
              <a:off x="6186095" y="1765267"/>
              <a:ext cx="1256947" cy="75173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76575C8-BD92-4C91-9A11-149F80998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184" y="1814750"/>
              <a:ext cx="652769" cy="65276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71DB2A-9F96-41B1-80E8-856911BB74B4}"/>
              </a:ext>
            </a:extLst>
          </p:cNvPr>
          <p:cNvGrpSpPr/>
          <p:nvPr/>
        </p:nvGrpSpPr>
        <p:grpSpPr>
          <a:xfrm>
            <a:off x="7502847" y="1832969"/>
            <a:ext cx="1256947" cy="751735"/>
            <a:chOff x="3632614" y="3179531"/>
            <a:chExt cx="1256947" cy="75173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E60F8C-D87B-4288-AA27-68FBF3E74882}"/>
                </a:ext>
              </a:extLst>
            </p:cNvPr>
            <p:cNvSpPr/>
            <p:nvPr/>
          </p:nvSpPr>
          <p:spPr>
            <a:xfrm>
              <a:off x="3632614" y="3179531"/>
              <a:ext cx="1256947" cy="7517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FA8DE5A-65FD-4951-A28E-528F16A62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3" t="17145" r="18062" b="17925"/>
            <a:stretch/>
          </p:blipFill>
          <p:spPr>
            <a:xfrm>
              <a:off x="3911185" y="3207662"/>
              <a:ext cx="699805" cy="695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8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9925-FF22-4782-82EA-F2E0849D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7464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Anti-virus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FBD62277-6F3C-4EA3-B563-0E02D6E48468}"/>
              </a:ext>
            </a:extLst>
          </p:cNvPr>
          <p:cNvSpPr/>
          <p:nvPr/>
        </p:nvSpPr>
        <p:spPr>
          <a:xfrm>
            <a:off x="6096000" y="4524310"/>
            <a:ext cx="5552995" cy="1443604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BA3A2A-1E64-4C1D-A7C1-14760D5AFFAD}"/>
              </a:ext>
            </a:extLst>
          </p:cNvPr>
          <p:cNvSpPr/>
          <p:nvPr/>
        </p:nvSpPr>
        <p:spPr>
          <a:xfrm>
            <a:off x="6096000" y="796562"/>
            <a:ext cx="2725271" cy="126018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0371C-4EA2-4427-A58C-0CEEFEB05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81" y="370416"/>
            <a:ext cx="703508" cy="7035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4B05A8-BA43-48BB-928E-0C6CC431428B}"/>
              </a:ext>
            </a:extLst>
          </p:cNvPr>
          <p:cNvSpPr/>
          <p:nvPr/>
        </p:nvSpPr>
        <p:spPr>
          <a:xfrm>
            <a:off x="8924172" y="796562"/>
            <a:ext cx="2725271" cy="1260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586DBC-9579-4601-B70F-A8A54D4A9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53" y="375992"/>
            <a:ext cx="703508" cy="70350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834266D-5DC2-4727-8C30-CBD4CF404197}"/>
              </a:ext>
            </a:extLst>
          </p:cNvPr>
          <p:cNvCxnSpPr>
            <a:cxnSpLocks/>
          </p:cNvCxnSpPr>
          <p:nvPr/>
        </p:nvCxnSpPr>
        <p:spPr>
          <a:xfrm>
            <a:off x="7454453" y="1923259"/>
            <a:ext cx="0" cy="681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E8D8617-65F7-4FF3-8145-023510ED66F1}"/>
              </a:ext>
            </a:extLst>
          </p:cNvPr>
          <p:cNvSpPr/>
          <p:nvPr/>
        </p:nvSpPr>
        <p:spPr>
          <a:xfrm>
            <a:off x="6096000" y="2618017"/>
            <a:ext cx="5552995" cy="553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791DA753-9B0B-4A1B-9CF5-F191E30F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3987145" cy="45861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Anti-virus process is </a:t>
            </a:r>
            <a:r>
              <a:rPr lang="en-US" dirty="0">
                <a:solidFill>
                  <a:schemeClr val="accent1"/>
                </a:solidFill>
              </a:rPr>
              <a:t>privileged</a:t>
            </a:r>
          </a:p>
          <a:p>
            <a:pPr lvl="1"/>
            <a:r>
              <a:rPr lang="en-US" dirty="0"/>
              <a:t>Often runs in Ring 0</a:t>
            </a:r>
          </a:p>
          <a:p>
            <a:pPr marL="0" indent="0">
              <a:buNone/>
            </a:pPr>
            <a:r>
              <a:rPr lang="en-US" dirty="0"/>
              <a:t>Scans all files looking for </a:t>
            </a:r>
            <a:r>
              <a:rPr lang="en-US" dirty="0">
                <a:solidFill>
                  <a:schemeClr val="accent1"/>
                </a:solidFill>
              </a:rPr>
              <a:t>signatures</a:t>
            </a:r>
          </a:p>
          <a:p>
            <a:pPr lvl="1"/>
            <a:r>
              <a:rPr lang="en-US" dirty="0"/>
              <a:t>Each signature uniquely identifies a piece of malware</a:t>
            </a:r>
          </a:p>
          <a:p>
            <a:pPr marL="0" indent="0">
              <a:buNone/>
            </a:pPr>
            <a:r>
              <a:rPr lang="en-US" dirty="0"/>
              <a:t>Files scanned on creation and access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08F27A-742C-4D93-8275-2327CBA3B3C7}"/>
              </a:ext>
            </a:extLst>
          </p:cNvPr>
          <p:cNvGrpSpPr/>
          <p:nvPr/>
        </p:nvGrpSpPr>
        <p:grpSpPr>
          <a:xfrm>
            <a:off x="172085" y="365125"/>
            <a:ext cx="666115" cy="666115"/>
            <a:chOff x="4482138" y="2670416"/>
            <a:chExt cx="1557982" cy="155798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93C44B3-8C06-44AC-A4F9-25211823D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4630376" y="2804722"/>
              <a:ext cx="1248556" cy="1248556"/>
            </a:xfrm>
            <a:prstGeom prst="rect">
              <a:avLst/>
            </a:prstGeom>
          </p:spPr>
        </p:pic>
        <p:sp>
          <p:nvSpPr>
            <p:cNvPr id="36" name="&quot;Not Allowed&quot; Symbol 35">
              <a:extLst>
                <a:ext uri="{FF2B5EF4-FFF2-40B4-BE49-F238E27FC236}">
                  <a16:creationId xmlns:a16="http://schemas.microsoft.com/office/drawing/2014/main" id="{E9BD411A-426A-4F81-8686-46DE1EE833F8}"/>
                </a:ext>
              </a:extLst>
            </p:cNvPr>
            <p:cNvSpPr/>
            <p:nvPr/>
          </p:nvSpPr>
          <p:spPr>
            <a:xfrm>
              <a:off x="4482138" y="2670416"/>
              <a:ext cx="1557982" cy="1557982"/>
            </a:xfrm>
            <a:prstGeom prst="noSmoking">
              <a:avLst>
                <a:gd name="adj" fmla="val 777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4F89BA6-A1EF-47FD-81B6-F3174FC1FA6D}"/>
              </a:ext>
            </a:extLst>
          </p:cNvPr>
          <p:cNvSpPr/>
          <p:nvPr/>
        </p:nvSpPr>
        <p:spPr>
          <a:xfrm>
            <a:off x="6096000" y="3243336"/>
            <a:ext cx="5552995" cy="5531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Anti-virus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8A5CB6-FF5B-497F-BBC4-F7A352E423C7}"/>
              </a:ext>
            </a:extLst>
          </p:cNvPr>
          <p:cNvGrpSpPr/>
          <p:nvPr/>
        </p:nvGrpSpPr>
        <p:grpSpPr>
          <a:xfrm>
            <a:off x="6825979" y="1209778"/>
            <a:ext cx="1256947" cy="751735"/>
            <a:chOff x="6186095" y="1765267"/>
            <a:chExt cx="1256947" cy="75173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40F4E7-D308-446E-8B92-23A7F73812FD}"/>
                </a:ext>
              </a:extLst>
            </p:cNvPr>
            <p:cNvSpPr/>
            <p:nvPr/>
          </p:nvSpPr>
          <p:spPr>
            <a:xfrm>
              <a:off x="6186095" y="1765267"/>
              <a:ext cx="1256947" cy="75173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247321-F43E-47B3-A8EE-070733337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184" y="1814750"/>
              <a:ext cx="652769" cy="65276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1E6F0A-B44E-40DC-8F5F-5495CB3CC6D6}"/>
              </a:ext>
            </a:extLst>
          </p:cNvPr>
          <p:cNvGrpSpPr/>
          <p:nvPr/>
        </p:nvGrpSpPr>
        <p:grpSpPr>
          <a:xfrm>
            <a:off x="6953917" y="4800219"/>
            <a:ext cx="1001069" cy="1001069"/>
            <a:chOff x="4470603" y="1803603"/>
            <a:chExt cx="1001069" cy="10010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4D412B-916C-4852-9ADB-F0BE91E9C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603" y="1803603"/>
              <a:ext cx="1001069" cy="100106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02BB01D-89CA-4A15-90DE-3F4F6E33F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3" t="17145" r="18062" b="17925"/>
            <a:stretch/>
          </p:blipFill>
          <p:spPr>
            <a:xfrm>
              <a:off x="4624826" y="1959970"/>
              <a:ext cx="692623" cy="688334"/>
            </a:xfrm>
            <a:prstGeom prst="rect">
              <a:avLst/>
            </a:prstGeom>
          </p:spPr>
        </p:pic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5A0337A-7461-47E4-86BC-0AB22BA55001}"/>
              </a:ext>
            </a:extLst>
          </p:cNvPr>
          <p:cNvCxnSpPr>
            <a:cxnSpLocks/>
          </p:cNvCxnSpPr>
          <p:nvPr/>
        </p:nvCxnSpPr>
        <p:spPr>
          <a:xfrm>
            <a:off x="7454451" y="3796453"/>
            <a:ext cx="0" cy="100376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&quot;Not Allowed&quot; Symbol 23">
            <a:extLst>
              <a:ext uri="{FF2B5EF4-FFF2-40B4-BE49-F238E27FC236}">
                <a16:creationId xmlns:a16="http://schemas.microsoft.com/office/drawing/2014/main" id="{4332A921-B5A8-4B90-A7FB-72180776BCD2}"/>
              </a:ext>
            </a:extLst>
          </p:cNvPr>
          <p:cNvSpPr/>
          <p:nvPr/>
        </p:nvSpPr>
        <p:spPr>
          <a:xfrm>
            <a:off x="7026217" y="4258255"/>
            <a:ext cx="856468" cy="848088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9925-FF22-4782-82EA-F2E0849D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7464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Anti-virus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FBD62277-6F3C-4EA3-B563-0E02D6E48468}"/>
              </a:ext>
            </a:extLst>
          </p:cNvPr>
          <p:cNvSpPr/>
          <p:nvPr/>
        </p:nvSpPr>
        <p:spPr>
          <a:xfrm>
            <a:off x="8998003" y="4524310"/>
            <a:ext cx="2650992" cy="1443604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BA3A2A-1E64-4C1D-A7C1-14760D5AFFAD}"/>
              </a:ext>
            </a:extLst>
          </p:cNvPr>
          <p:cNvSpPr/>
          <p:nvPr/>
        </p:nvSpPr>
        <p:spPr>
          <a:xfrm>
            <a:off x="6096000" y="796562"/>
            <a:ext cx="2725271" cy="126018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0371C-4EA2-4427-A58C-0CEEFEB05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81" y="370416"/>
            <a:ext cx="703508" cy="7035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4B05A8-BA43-48BB-928E-0C6CC431428B}"/>
              </a:ext>
            </a:extLst>
          </p:cNvPr>
          <p:cNvSpPr/>
          <p:nvPr/>
        </p:nvSpPr>
        <p:spPr>
          <a:xfrm>
            <a:off x="8924172" y="796562"/>
            <a:ext cx="2725271" cy="1260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586DBC-9579-4601-B70F-A8A54D4A9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53" y="375992"/>
            <a:ext cx="703508" cy="70350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834266D-5DC2-4727-8C30-CBD4CF404197}"/>
              </a:ext>
            </a:extLst>
          </p:cNvPr>
          <p:cNvCxnSpPr>
            <a:cxnSpLocks/>
          </p:cNvCxnSpPr>
          <p:nvPr/>
        </p:nvCxnSpPr>
        <p:spPr>
          <a:xfrm flipV="1">
            <a:off x="7446764" y="1961513"/>
            <a:ext cx="0" cy="656504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E8D8617-65F7-4FF3-8145-023510ED66F1}"/>
              </a:ext>
            </a:extLst>
          </p:cNvPr>
          <p:cNvSpPr/>
          <p:nvPr/>
        </p:nvSpPr>
        <p:spPr>
          <a:xfrm>
            <a:off x="6096000" y="2618017"/>
            <a:ext cx="5552995" cy="553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791DA753-9B0B-4A1B-9CF5-F191E30F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3987145" cy="45861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Anti-virus process is </a:t>
            </a:r>
            <a:r>
              <a:rPr lang="en-US" dirty="0">
                <a:solidFill>
                  <a:schemeClr val="accent1"/>
                </a:solidFill>
              </a:rPr>
              <a:t>privileged</a:t>
            </a:r>
          </a:p>
          <a:p>
            <a:pPr lvl="1"/>
            <a:r>
              <a:rPr lang="en-US" dirty="0"/>
              <a:t>Typically runs in Ring 0</a:t>
            </a:r>
          </a:p>
          <a:p>
            <a:pPr marL="0" indent="0">
              <a:buNone/>
            </a:pPr>
            <a:r>
              <a:rPr lang="en-US" dirty="0"/>
              <a:t>Scans all files looking for </a:t>
            </a:r>
            <a:r>
              <a:rPr lang="en-US" dirty="0">
                <a:solidFill>
                  <a:schemeClr val="accent1"/>
                </a:solidFill>
              </a:rPr>
              <a:t>signatures</a:t>
            </a:r>
          </a:p>
          <a:p>
            <a:pPr lvl="1"/>
            <a:r>
              <a:rPr lang="en-US" dirty="0"/>
              <a:t>Each signature uniquely identifies a piece of malware</a:t>
            </a:r>
          </a:p>
          <a:p>
            <a:pPr marL="0" indent="0">
              <a:buNone/>
            </a:pPr>
            <a:r>
              <a:rPr lang="en-US" dirty="0"/>
              <a:t>Files scanned on creation and access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08F27A-742C-4D93-8275-2327CBA3B3C7}"/>
              </a:ext>
            </a:extLst>
          </p:cNvPr>
          <p:cNvGrpSpPr/>
          <p:nvPr/>
        </p:nvGrpSpPr>
        <p:grpSpPr>
          <a:xfrm>
            <a:off x="172085" y="365125"/>
            <a:ext cx="666115" cy="666115"/>
            <a:chOff x="4482138" y="2670416"/>
            <a:chExt cx="1557982" cy="155798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93C44B3-8C06-44AC-A4F9-25211823D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4630376" y="2804722"/>
              <a:ext cx="1248556" cy="1248556"/>
            </a:xfrm>
            <a:prstGeom prst="rect">
              <a:avLst/>
            </a:prstGeom>
          </p:spPr>
        </p:pic>
        <p:sp>
          <p:nvSpPr>
            <p:cNvPr id="36" name="&quot;Not Allowed&quot; Symbol 35">
              <a:extLst>
                <a:ext uri="{FF2B5EF4-FFF2-40B4-BE49-F238E27FC236}">
                  <a16:creationId xmlns:a16="http://schemas.microsoft.com/office/drawing/2014/main" id="{E9BD411A-426A-4F81-8686-46DE1EE833F8}"/>
                </a:ext>
              </a:extLst>
            </p:cNvPr>
            <p:cNvSpPr/>
            <p:nvPr/>
          </p:nvSpPr>
          <p:spPr>
            <a:xfrm>
              <a:off x="4482138" y="2670416"/>
              <a:ext cx="1557982" cy="1557982"/>
            </a:xfrm>
            <a:prstGeom prst="noSmoking">
              <a:avLst>
                <a:gd name="adj" fmla="val 777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4F89BA6-A1EF-47FD-81B6-F3174FC1FA6D}"/>
              </a:ext>
            </a:extLst>
          </p:cNvPr>
          <p:cNvSpPr/>
          <p:nvPr/>
        </p:nvSpPr>
        <p:spPr>
          <a:xfrm>
            <a:off x="6096000" y="3243336"/>
            <a:ext cx="5552995" cy="5531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Anti-virus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40F4E7-D308-446E-8B92-23A7F73812FD}"/>
              </a:ext>
            </a:extLst>
          </p:cNvPr>
          <p:cNvSpPr/>
          <p:nvPr/>
        </p:nvSpPr>
        <p:spPr>
          <a:xfrm>
            <a:off x="6825979" y="1209778"/>
            <a:ext cx="1256947" cy="7517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1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5A0337A-7461-47E4-86BC-0AB22BA55001}"/>
              </a:ext>
            </a:extLst>
          </p:cNvPr>
          <p:cNvCxnSpPr>
            <a:cxnSpLocks/>
          </p:cNvCxnSpPr>
          <p:nvPr/>
        </p:nvCxnSpPr>
        <p:spPr>
          <a:xfrm flipV="1">
            <a:off x="7446089" y="3796453"/>
            <a:ext cx="0" cy="906568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&quot;Not Allowed&quot; Symbol 23">
            <a:extLst>
              <a:ext uri="{FF2B5EF4-FFF2-40B4-BE49-F238E27FC236}">
                <a16:creationId xmlns:a16="http://schemas.microsoft.com/office/drawing/2014/main" id="{4332A921-B5A8-4B90-A7FB-72180776BCD2}"/>
              </a:ext>
            </a:extLst>
          </p:cNvPr>
          <p:cNvSpPr/>
          <p:nvPr/>
        </p:nvSpPr>
        <p:spPr>
          <a:xfrm>
            <a:off x="7017855" y="3724251"/>
            <a:ext cx="856468" cy="848088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E7DE59-9369-4439-9D15-C057D25A537D}"/>
              </a:ext>
            </a:extLst>
          </p:cNvPr>
          <p:cNvGrpSpPr/>
          <p:nvPr/>
        </p:nvGrpSpPr>
        <p:grpSpPr>
          <a:xfrm>
            <a:off x="6822744" y="4723245"/>
            <a:ext cx="1406252" cy="1533234"/>
            <a:chOff x="6822744" y="4723245"/>
            <a:chExt cx="1406252" cy="15332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42301B-8611-4924-8C3B-527F8244F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744" y="4723245"/>
              <a:ext cx="1260182" cy="126018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02BB01D-89CA-4A15-90DE-3F4F6E33F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3" t="17145" r="18062" b="17925"/>
            <a:stretch/>
          </p:blipFill>
          <p:spPr>
            <a:xfrm>
              <a:off x="7536373" y="5568145"/>
              <a:ext cx="692623" cy="688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31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1B3F-5364-44D1-8C7E-3D9BB21E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Signature-based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DFEC-CB0F-4E65-AADA-488F5FE8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idea: identify </a:t>
            </a:r>
            <a:r>
              <a:rPr lang="en-US" dirty="0">
                <a:solidFill>
                  <a:schemeClr val="accent1"/>
                </a:solidFill>
              </a:rPr>
              <a:t>invariants</a:t>
            </a:r>
            <a:r>
              <a:rPr lang="en-US" dirty="0"/>
              <a:t> that correspond to malicious code or data</a:t>
            </a:r>
          </a:p>
          <a:p>
            <a:pPr lvl="1"/>
            <a:r>
              <a:rPr lang="en-US" dirty="0"/>
              <a:t>List of code and data snippets that are unique to known malware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 with signatures</a:t>
            </a:r>
          </a:p>
          <a:p>
            <a:pPr lvl="1"/>
            <a:r>
              <a:rPr lang="en-US" dirty="0"/>
              <a:t>Must be updated frequently</a:t>
            </a:r>
          </a:p>
          <a:p>
            <a:pPr lvl="1"/>
            <a:r>
              <a:rPr lang="en-US" dirty="0"/>
              <a:t>May cause false positives</a:t>
            </a:r>
          </a:p>
          <a:p>
            <a:pPr lvl="2"/>
            <a:r>
              <a:rPr lang="en-US" dirty="0"/>
              <a:t>Accidental overlaps with good programs and benign network traffic</a:t>
            </a:r>
          </a:p>
        </p:txBody>
      </p:sp>
    </p:spTree>
    <p:extLst>
      <p:ext uri="{BB962C8B-B14F-4D97-AF65-F5344CB8AC3E}">
        <p14:creationId xmlns:p14="http://schemas.microsoft.com/office/powerpoint/2010/main" val="27885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81110-F628-4D2E-A0AE-6B7335137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43" y="1066490"/>
            <a:ext cx="8957114" cy="472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49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1B3F-5364-44D1-8C7E-3D9BB21E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Signature-based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DFEC-CB0F-4E65-AADA-488F5FE8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idea: identify </a:t>
            </a:r>
            <a:r>
              <a:rPr lang="en-US" dirty="0">
                <a:solidFill>
                  <a:schemeClr val="accent1"/>
                </a:solidFill>
              </a:rPr>
              <a:t>invariants</a:t>
            </a:r>
            <a:r>
              <a:rPr lang="en-US" dirty="0"/>
              <a:t> that correspond to malicious code or data</a:t>
            </a:r>
          </a:p>
          <a:p>
            <a:pPr marL="0" indent="0">
              <a:buNone/>
            </a:pPr>
            <a:r>
              <a:rPr lang="en-US" dirty="0"/>
              <a:t>Example – anti-virus signatures</a:t>
            </a:r>
          </a:p>
          <a:p>
            <a:pPr lvl="1"/>
            <a:r>
              <a:rPr lang="en-US" dirty="0"/>
              <a:t>List of code snippets that are unique to known malware</a:t>
            </a:r>
          </a:p>
          <a:p>
            <a:pPr marL="0" indent="0">
              <a:buNone/>
            </a:pPr>
            <a:r>
              <a:rPr lang="en-US" dirty="0"/>
              <a:t>Problems with signatures</a:t>
            </a:r>
          </a:p>
          <a:p>
            <a:pPr lvl="1"/>
            <a:r>
              <a:rPr lang="en-US" dirty="0"/>
              <a:t>Must be updated frequently</a:t>
            </a:r>
          </a:p>
          <a:p>
            <a:pPr lvl="1"/>
            <a:r>
              <a:rPr lang="en-US" dirty="0"/>
              <a:t>May cause false positives</a:t>
            </a:r>
          </a:p>
          <a:p>
            <a:pPr lvl="2"/>
            <a:r>
              <a:rPr lang="en-US" dirty="0"/>
              <a:t>Accidental overlaps with good programs and benign network traffic</a:t>
            </a:r>
          </a:p>
          <a:p>
            <a:pPr marL="0" indent="0">
              <a:buNone/>
            </a:pPr>
            <a:r>
              <a:rPr lang="en-US" dirty="0"/>
              <a:t>Attacks try to avoid detection by anti-virus signatures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Polymorphism</a:t>
            </a:r>
            <a:r>
              <a:rPr lang="en-US" dirty="0"/>
              <a:t> – viral code mutates after each infection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Packing</a:t>
            </a:r>
            <a:r>
              <a:rPr lang="en-US" dirty="0"/>
              <a:t> – viral code is encrypted using unique keys for each infection</a:t>
            </a:r>
          </a:p>
        </p:txBody>
      </p:sp>
    </p:spTree>
    <p:extLst>
      <p:ext uri="{BB962C8B-B14F-4D97-AF65-F5344CB8AC3E}">
        <p14:creationId xmlns:p14="http://schemas.microsoft.com/office/powerpoint/2010/main" val="28976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10AB-35E1-4D25-B890-BA9F349D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Avoiding Anti-virus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C02B-F8AD-4637-BE00-C6FF75238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331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Malware authors go to great length to avoid detection by AV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Polymorphism</a:t>
            </a:r>
          </a:p>
          <a:p>
            <a:pPr lvl="1"/>
            <a:r>
              <a:rPr lang="en-US" dirty="0"/>
              <a:t>Viral code mutates after every infection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D04B60-FF35-423D-B181-48526D83BABB}"/>
              </a:ext>
            </a:extLst>
          </p:cNvPr>
          <p:cNvSpPr txBox="1">
            <a:spLocks/>
          </p:cNvSpPr>
          <p:nvPr/>
        </p:nvSpPr>
        <p:spPr>
          <a:xfrm>
            <a:off x="838200" y="4601882"/>
            <a:ext cx="10515600" cy="1739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Packing</a:t>
            </a:r>
          </a:p>
          <a:p>
            <a:pPr lvl="1"/>
            <a:r>
              <a:rPr lang="en-US" dirty="0"/>
              <a:t>Malware code is encrypted, key is changed every infection</a:t>
            </a:r>
          </a:p>
          <a:p>
            <a:pPr lvl="1"/>
            <a:r>
              <a:rPr lang="en-US" dirty="0"/>
              <a:t>Decryption code is vulnerable to signature construction</a:t>
            </a:r>
          </a:p>
          <a:p>
            <a:pPr lvl="1"/>
            <a:r>
              <a:rPr lang="en-US" dirty="0"/>
              <a:t>Polymorphism may be used to mutate the decryption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69F5E-C2F3-40DE-A9EC-897E44B2657C}"/>
              </a:ext>
            </a:extLst>
          </p:cNvPr>
          <p:cNvSpPr txBox="1"/>
          <p:nvPr/>
        </p:nvSpPr>
        <p:spPr>
          <a:xfrm>
            <a:off x="2051059" y="3605618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b = a + 10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A1D065-77F7-4DDF-840A-EDA332D4529E}"/>
              </a:ext>
            </a:extLst>
          </p:cNvPr>
          <p:cNvSpPr txBox="1"/>
          <p:nvPr/>
        </p:nvSpPr>
        <p:spPr>
          <a:xfrm>
            <a:off x="4539130" y="3605618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b = a + 5 + 5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85A4C-8EB6-4E1A-A207-320C4E8D93F8}"/>
              </a:ext>
            </a:extLst>
          </p:cNvPr>
          <p:cNvSpPr txBox="1"/>
          <p:nvPr/>
        </p:nvSpPr>
        <p:spPr>
          <a:xfrm>
            <a:off x="7134990" y="360561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b = (2 * a + 20) / 2</a:t>
            </a:r>
          </a:p>
        </p:txBody>
      </p:sp>
    </p:spTree>
    <p:extLst>
      <p:ext uri="{BB962C8B-B14F-4D97-AF65-F5344CB8AC3E}">
        <p14:creationId xmlns:p14="http://schemas.microsoft.com/office/powerpoint/2010/main" val="27939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9925-FF22-4782-82EA-F2E0849D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7464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Firewall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BA3A2A-1E64-4C1D-A7C1-14760D5AFFAD}"/>
              </a:ext>
            </a:extLst>
          </p:cNvPr>
          <p:cNvSpPr/>
          <p:nvPr/>
        </p:nvSpPr>
        <p:spPr>
          <a:xfrm>
            <a:off x="6096000" y="796562"/>
            <a:ext cx="2725271" cy="126018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0371C-4EA2-4427-A58C-0CEEFEB05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81" y="370416"/>
            <a:ext cx="703508" cy="7035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4B05A8-BA43-48BB-928E-0C6CC431428B}"/>
              </a:ext>
            </a:extLst>
          </p:cNvPr>
          <p:cNvSpPr/>
          <p:nvPr/>
        </p:nvSpPr>
        <p:spPr>
          <a:xfrm>
            <a:off x="8924172" y="796562"/>
            <a:ext cx="2725271" cy="1260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586DBC-9579-4601-B70F-A8A54D4A9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53" y="375992"/>
            <a:ext cx="703508" cy="70350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834266D-5DC2-4727-8C30-CBD4CF404197}"/>
              </a:ext>
            </a:extLst>
          </p:cNvPr>
          <p:cNvCxnSpPr>
            <a:cxnSpLocks/>
          </p:cNvCxnSpPr>
          <p:nvPr/>
        </p:nvCxnSpPr>
        <p:spPr>
          <a:xfrm>
            <a:off x="6808997" y="1923259"/>
            <a:ext cx="0" cy="681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E8D8617-65F7-4FF3-8145-023510ED66F1}"/>
              </a:ext>
            </a:extLst>
          </p:cNvPr>
          <p:cNvSpPr/>
          <p:nvPr/>
        </p:nvSpPr>
        <p:spPr>
          <a:xfrm>
            <a:off x="6096000" y="2618017"/>
            <a:ext cx="5552995" cy="553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791DA753-9B0B-4A1B-9CF5-F191E30F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3987145" cy="50344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Firewall process is </a:t>
            </a:r>
            <a:r>
              <a:rPr lang="en-US" dirty="0">
                <a:solidFill>
                  <a:schemeClr val="accent1"/>
                </a:solidFill>
              </a:rPr>
              <a:t>privileged</a:t>
            </a:r>
          </a:p>
          <a:p>
            <a:pPr lvl="1"/>
            <a:r>
              <a:rPr lang="en-US" dirty="0"/>
              <a:t>Often runs in Ring 0</a:t>
            </a:r>
          </a:p>
          <a:p>
            <a:pPr marL="0" indent="0">
              <a:buNone/>
            </a:pPr>
            <a:r>
              <a:rPr lang="en-US" dirty="0"/>
              <a:t>Selectively blocks network traffic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By process</a:t>
            </a:r>
          </a:p>
          <a:p>
            <a:pPr lvl="1"/>
            <a:r>
              <a:rPr lang="en-US" dirty="0"/>
              <a:t>By port</a:t>
            </a:r>
          </a:p>
          <a:p>
            <a:pPr lvl="1"/>
            <a:r>
              <a:rPr lang="en-US" dirty="0"/>
              <a:t>By IP address</a:t>
            </a:r>
          </a:p>
          <a:p>
            <a:pPr lvl="1"/>
            <a:r>
              <a:rPr lang="en-US" dirty="0"/>
              <a:t>By packet content</a:t>
            </a:r>
          </a:p>
          <a:p>
            <a:pPr marL="0" indent="0">
              <a:buNone/>
            </a:pPr>
            <a:r>
              <a:rPr lang="en-US" dirty="0"/>
              <a:t>Inspects outgoing and incoming network traffic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F89BA6-A1EF-47FD-81B6-F3174FC1FA6D}"/>
              </a:ext>
            </a:extLst>
          </p:cNvPr>
          <p:cNvSpPr/>
          <p:nvPr/>
        </p:nvSpPr>
        <p:spPr>
          <a:xfrm>
            <a:off x="6096000" y="3243336"/>
            <a:ext cx="5552995" cy="5531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Firewall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8A5CB6-FF5B-497F-BBC4-F7A352E423C7}"/>
              </a:ext>
            </a:extLst>
          </p:cNvPr>
          <p:cNvGrpSpPr/>
          <p:nvPr/>
        </p:nvGrpSpPr>
        <p:grpSpPr>
          <a:xfrm>
            <a:off x="6188207" y="1209778"/>
            <a:ext cx="1256947" cy="751735"/>
            <a:chOff x="6186095" y="1765267"/>
            <a:chExt cx="1256947" cy="75173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40F4E7-D308-446E-8B92-23A7F73812FD}"/>
                </a:ext>
              </a:extLst>
            </p:cNvPr>
            <p:cNvSpPr/>
            <p:nvPr/>
          </p:nvSpPr>
          <p:spPr>
            <a:xfrm>
              <a:off x="6186095" y="1765267"/>
              <a:ext cx="1256947" cy="75173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247321-F43E-47B3-A8EE-070733337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184" y="1814750"/>
              <a:ext cx="652769" cy="652769"/>
            </a:xfrm>
            <a:prstGeom prst="rect">
              <a:avLst/>
            </a:prstGeom>
          </p:spPr>
        </p:pic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5A0337A-7461-47E4-86BC-0AB22BA55001}"/>
              </a:ext>
            </a:extLst>
          </p:cNvPr>
          <p:cNvCxnSpPr>
            <a:cxnSpLocks/>
          </p:cNvCxnSpPr>
          <p:nvPr/>
        </p:nvCxnSpPr>
        <p:spPr>
          <a:xfrm>
            <a:off x="7223930" y="3796453"/>
            <a:ext cx="0" cy="100376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CB1E51-57AE-4D27-B170-599C02967636}"/>
              </a:ext>
            </a:extLst>
          </p:cNvPr>
          <p:cNvCxnSpPr>
            <a:cxnSpLocks/>
          </p:cNvCxnSpPr>
          <p:nvPr/>
        </p:nvCxnSpPr>
        <p:spPr>
          <a:xfrm>
            <a:off x="8133212" y="1961513"/>
            <a:ext cx="0" cy="681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4B5791-5FDD-45C6-B94E-EC896FC4E2EA}"/>
              </a:ext>
            </a:extLst>
          </p:cNvPr>
          <p:cNvGrpSpPr/>
          <p:nvPr/>
        </p:nvGrpSpPr>
        <p:grpSpPr>
          <a:xfrm>
            <a:off x="7504739" y="1210399"/>
            <a:ext cx="1256947" cy="751735"/>
            <a:chOff x="3632614" y="3179531"/>
            <a:chExt cx="1256947" cy="75173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608EAF-620D-43A0-B12C-422267E54032}"/>
                </a:ext>
              </a:extLst>
            </p:cNvPr>
            <p:cNvSpPr/>
            <p:nvPr/>
          </p:nvSpPr>
          <p:spPr>
            <a:xfrm>
              <a:off x="3632614" y="3179531"/>
              <a:ext cx="1256947" cy="7517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64BDF50-7BB2-4BCD-831B-0F269C820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3" t="17145" r="18062" b="17925"/>
            <a:stretch/>
          </p:blipFill>
          <p:spPr>
            <a:xfrm>
              <a:off x="3911185" y="3207662"/>
              <a:ext cx="699805" cy="695472"/>
            </a:xfrm>
            <a:prstGeom prst="rect">
              <a:avLst/>
            </a:prstGeom>
          </p:spPr>
        </p:pic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CA90FD4-E379-452A-AE29-58D39FDA824D}"/>
              </a:ext>
            </a:extLst>
          </p:cNvPr>
          <p:cNvCxnSpPr>
            <a:cxnSpLocks/>
          </p:cNvCxnSpPr>
          <p:nvPr/>
        </p:nvCxnSpPr>
        <p:spPr>
          <a:xfrm>
            <a:off x="8275358" y="3795173"/>
            <a:ext cx="0" cy="100376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&quot;Not Allowed&quot; Symbol 23">
            <a:extLst>
              <a:ext uri="{FF2B5EF4-FFF2-40B4-BE49-F238E27FC236}">
                <a16:creationId xmlns:a16="http://schemas.microsoft.com/office/drawing/2014/main" id="{4332A921-B5A8-4B90-A7FB-72180776BCD2}"/>
              </a:ext>
            </a:extLst>
          </p:cNvPr>
          <p:cNvSpPr/>
          <p:nvPr/>
        </p:nvSpPr>
        <p:spPr>
          <a:xfrm>
            <a:off x="7847124" y="3881377"/>
            <a:ext cx="856468" cy="848088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C19D60-9752-457C-91D3-1E509D958FF7}"/>
              </a:ext>
            </a:extLst>
          </p:cNvPr>
          <p:cNvCxnSpPr>
            <a:cxnSpLocks/>
          </p:cNvCxnSpPr>
          <p:nvPr/>
        </p:nvCxnSpPr>
        <p:spPr>
          <a:xfrm>
            <a:off x="7606851" y="5547132"/>
            <a:ext cx="0" cy="79219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7DD13651-4C26-4AF8-BF06-222519F74C84}"/>
              </a:ext>
            </a:extLst>
          </p:cNvPr>
          <p:cNvSpPr/>
          <p:nvPr/>
        </p:nvSpPr>
        <p:spPr>
          <a:xfrm>
            <a:off x="6955330" y="4814390"/>
            <a:ext cx="3834334" cy="1153523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Ethernet/Wifi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48F06F-EEF4-4E9E-BC0F-781D93E87109}"/>
              </a:ext>
            </a:extLst>
          </p:cNvPr>
          <p:cNvGrpSpPr/>
          <p:nvPr/>
        </p:nvGrpSpPr>
        <p:grpSpPr>
          <a:xfrm>
            <a:off x="9658333" y="1212601"/>
            <a:ext cx="1256947" cy="751735"/>
            <a:chOff x="9658333" y="1212601"/>
            <a:chExt cx="1256947" cy="75173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535EDDE-F037-4467-922E-A448B3B6358F}"/>
                </a:ext>
              </a:extLst>
            </p:cNvPr>
            <p:cNvSpPr/>
            <p:nvPr/>
          </p:nvSpPr>
          <p:spPr>
            <a:xfrm>
              <a:off x="9658333" y="1212601"/>
              <a:ext cx="1256947" cy="75173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1319FE-1390-4842-8C92-41F54CB78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047" y="1278709"/>
              <a:ext cx="619519" cy="619519"/>
            </a:xfrm>
            <a:prstGeom prst="rect">
              <a:avLst/>
            </a:prstGeom>
          </p:spPr>
        </p:pic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343B4E6-B6C4-4A24-A3DC-8E94125D7EE8}"/>
              </a:ext>
            </a:extLst>
          </p:cNvPr>
          <p:cNvCxnSpPr>
            <a:cxnSpLocks/>
          </p:cNvCxnSpPr>
          <p:nvPr/>
        </p:nvCxnSpPr>
        <p:spPr>
          <a:xfrm flipV="1">
            <a:off x="10064462" y="5547132"/>
            <a:ext cx="0" cy="79219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AC89E17-96AC-45BF-815D-E6B3560FB478}"/>
              </a:ext>
            </a:extLst>
          </p:cNvPr>
          <p:cNvCxnSpPr>
            <a:cxnSpLocks/>
          </p:cNvCxnSpPr>
          <p:nvPr/>
        </p:nvCxnSpPr>
        <p:spPr>
          <a:xfrm flipV="1">
            <a:off x="10286806" y="3795173"/>
            <a:ext cx="0" cy="1019217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209C53B-815D-4A1E-8DC7-427E158DA705}"/>
              </a:ext>
            </a:extLst>
          </p:cNvPr>
          <p:cNvCxnSpPr>
            <a:cxnSpLocks/>
          </p:cNvCxnSpPr>
          <p:nvPr/>
        </p:nvCxnSpPr>
        <p:spPr>
          <a:xfrm flipV="1">
            <a:off x="10286806" y="1961514"/>
            <a:ext cx="0" cy="64280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186EC8E-BC7A-4C98-8A84-31EDD68FC3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04" y="5762566"/>
            <a:ext cx="1153524" cy="1153524"/>
          </a:xfrm>
          <a:prstGeom prst="rect">
            <a:avLst/>
          </a:prstGeom>
        </p:spPr>
      </p:pic>
      <p:sp>
        <p:nvSpPr>
          <p:cNvPr id="49" name="&quot;Not Allowed&quot; Symbol 48">
            <a:extLst>
              <a:ext uri="{FF2B5EF4-FFF2-40B4-BE49-F238E27FC236}">
                <a16:creationId xmlns:a16="http://schemas.microsoft.com/office/drawing/2014/main" id="{322F8DE5-358B-4502-A674-A57DDA4052DD}"/>
              </a:ext>
            </a:extLst>
          </p:cNvPr>
          <p:cNvSpPr/>
          <p:nvPr/>
        </p:nvSpPr>
        <p:spPr>
          <a:xfrm>
            <a:off x="9858572" y="3880737"/>
            <a:ext cx="856468" cy="848088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94F7439-49B0-4B4F-BFC4-1DD4358DFD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" y="157731"/>
            <a:ext cx="924357" cy="9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6A18-64A4-48D1-B623-479516FC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Intrusion Detection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ED041-1791-4A8F-9D10-2C5D7AA00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157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NIDS for short</a:t>
            </a:r>
          </a:p>
          <a:p>
            <a:pPr marL="0" indent="0">
              <a:buNone/>
            </a:pPr>
            <a:r>
              <a:rPr lang="en-US" dirty="0"/>
              <a:t>Snort</a:t>
            </a:r>
          </a:p>
          <a:p>
            <a:pPr lvl="1"/>
            <a:r>
              <a:rPr lang="en-US" dirty="0"/>
              <a:t>Open-source intrusion prevention system capable of real-time traffic analysis and packet logging</a:t>
            </a:r>
          </a:p>
          <a:p>
            <a:pPr lvl="1"/>
            <a:r>
              <a:rPr lang="en-US" dirty="0"/>
              <a:t>Identifies malicious network traffic using signatures</a:t>
            </a:r>
          </a:p>
          <a:p>
            <a:pPr marL="0" indent="0">
              <a:buNone/>
            </a:pPr>
            <a:r>
              <a:rPr lang="en-US" dirty="0"/>
              <a:t>Bro</a:t>
            </a:r>
          </a:p>
          <a:p>
            <a:pPr lvl="1"/>
            <a:r>
              <a:rPr lang="en-US" dirty="0"/>
              <a:t>Open-source network monitoring, analysis, and logging framework</a:t>
            </a:r>
          </a:p>
          <a:p>
            <a:pPr lvl="1"/>
            <a:r>
              <a:rPr lang="en-US" dirty="0"/>
              <a:t>Can be used to implement signature-based detection</a:t>
            </a:r>
          </a:p>
          <a:p>
            <a:pPr lvl="1"/>
            <a:r>
              <a:rPr lang="en-US" dirty="0"/>
              <a:t>Capable of more complex analysis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60041-87E0-4759-89A6-2BB26189D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60" y="4397187"/>
            <a:ext cx="1926188" cy="1843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328A2-9DEB-489A-A024-4EEADA070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29" y="2250676"/>
            <a:ext cx="3309844" cy="18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5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6CD0-F26E-4F1D-AD39-9E532080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Enumerate Attack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1EB2-206D-4B97-AC1B-1242EABE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4744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Supply chain attacks</a:t>
            </a:r>
          </a:p>
          <a:p>
            <a:pPr lvl="1"/>
            <a:r>
              <a:rPr lang="en-US" sz="2000" dirty="0"/>
              <a:t>Intercept and compromise the handset in transit</a:t>
            </a:r>
          </a:p>
          <a:p>
            <a:pPr lvl="1"/>
            <a:r>
              <a:rPr lang="en-US" sz="2000" dirty="0"/>
              <a:t>Backdoor the OS</a:t>
            </a:r>
          </a:p>
          <a:p>
            <a:pPr marL="0" indent="0">
              <a:buNone/>
            </a:pPr>
            <a:r>
              <a:rPr lang="en-US" sz="2400" dirty="0"/>
              <a:t>Physical attacks</a:t>
            </a:r>
          </a:p>
          <a:p>
            <a:pPr marL="457200" lvl="1" indent="0">
              <a:buNone/>
            </a:pPr>
            <a:r>
              <a:rPr lang="en-US" sz="2000" dirty="0"/>
              <a:t>Steal the device and use it</a:t>
            </a:r>
          </a:p>
          <a:p>
            <a:pPr marL="457200" lvl="1" indent="0">
              <a:buNone/>
            </a:pPr>
            <a:r>
              <a:rPr lang="en-US" sz="2000" dirty="0"/>
              <a:t>Direct connection via USB</a:t>
            </a:r>
          </a:p>
          <a:p>
            <a:pPr marL="457200" lvl="1" indent="0">
              <a:buNone/>
            </a:pPr>
            <a:r>
              <a:rPr lang="en-US" sz="2000" dirty="0"/>
              <a:t>Close proximity radios (Bluetooth, NFC)</a:t>
            </a:r>
          </a:p>
          <a:p>
            <a:pPr marL="0" indent="0">
              <a:buNone/>
            </a:pPr>
            <a:r>
              <a:rPr lang="en-US" sz="2400" dirty="0"/>
              <a:t>Social engineering, e.g. trick the user into installing malicious app(s)</a:t>
            </a:r>
          </a:p>
          <a:p>
            <a:pPr marL="0" indent="0">
              <a:buNone/>
            </a:pPr>
            <a:r>
              <a:rPr lang="en-US" sz="2400" dirty="0"/>
              <a:t>Exploit vulnerabilities in the OS or apps (e.g. email clients, web browsers)</a:t>
            </a:r>
          </a:p>
          <a:p>
            <a:pPr marL="0" indent="0">
              <a:buNone/>
            </a:pPr>
            <a:r>
              <a:rPr lang="en-US" sz="2400" dirty="0"/>
              <a:t>Network attacks</a:t>
            </a:r>
          </a:p>
          <a:p>
            <a:pPr lvl="1"/>
            <a:r>
              <a:rPr lang="en-US" sz="2000" dirty="0"/>
              <a:t>Passive eavesdropping</a:t>
            </a:r>
          </a:p>
          <a:p>
            <a:pPr lvl="1"/>
            <a:r>
              <a:rPr lang="en-US" sz="2000" dirty="0"/>
              <a:t>Active network attacks (e.g. </a:t>
            </a:r>
            <a:r>
              <a:rPr lang="en-US" sz="2000" dirty="0" err="1"/>
              <a:t>mmonster</a:t>
            </a:r>
            <a:r>
              <a:rPr lang="en-US" sz="2000" dirty="0"/>
              <a:t>-in-the-middle, SMS of death)</a:t>
            </a:r>
          </a:p>
        </p:txBody>
      </p:sp>
    </p:spTree>
    <p:extLst>
      <p:ext uri="{BB962C8B-B14F-4D97-AF65-F5344CB8AC3E}">
        <p14:creationId xmlns:p14="http://schemas.microsoft.com/office/powerpoint/2010/main" val="5764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9925-FF22-4782-82EA-F2E0849D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7464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Insecure Logging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FBD62277-6F3C-4EA3-B563-0E02D6E48468}"/>
              </a:ext>
            </a:extLst>
          </p:cNvPr>
          <p:cNvSpPr/>
          <p:nvPr/>
        </p:nvSpPr>
        <p:spPr>
          <a:xfrm>
            <a:off x="6096000" y="4524310"/>
            <a:ext cx="5552995" cy="1443604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14F6C6-5C4D-4415-960B-F9F98CAC4915}"/>
              </a:ext>
            </a:extLst>
          </p:cNvPr>
          <p:cNvGrpSpPr/>
          <p:nvPr/>
        </p:nvGrpSpPr>
        <p:grpSpPr>
          <a:xfrm>
            <a:off x="6096000" y="4662623"/>
            <a:ext cx="1030415" cy="1013495"/>
            <a:chOff x="5447656" y="2600131"/>
            <a:chExt cx="1030415" cy="1013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3E3E9C-0878-4C90-832D-1AEDAAB7F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656" y="2600131"/>
              <a:ext cx="911156" cy="9111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7C6B99-3DEB-434A-B9D4-6EAE0B6D1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198" y="3063753"/>
              <a:ext cx="549873" cy="549873"/>
            </a:xfrm>
            <a:prstGeom prst="rect">
              <a:avLst/>
            </a:prstGeom>
          </p:spPr>
        </p:pic>
      </p:grp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690ECF5-9F37-4E72-BD8C-ED00F935536D}"/>
              </a:ext>
            </a:extLst>
          </p:cNvPr>
          <p:cNvCxnSpPr>
            <a:cxnSpLocks/>
          </p:cNvCxnSpPr>
          <p:nvPr/>
        </p:nvCxnSpPr>
        <p:spPr>
          <a:xfrm rot="5400000">
            <a:off x="6744723" y="3906089"/>
            <a:ext cx="816961" cy="696106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BBA3A2A-1E64-4C1D-A7C1-14760D5AFFAD}"/>
              </a:ext>
            </a:extLst>
          </p:cNvPr>
          <p:cNvSpPr/>
          <p:nvPr/>
        </p:nvSpPr>
        <p:spPr>
          <a:xfrm>
            <a:off x="6096000" y="1457386"/>
            <a:ext cx="2725271" cy="126018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0371C-4EA2-4427-A58C-0CEEFEB05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81" y="1031240"/>
            <a:ext cx="703508" cy="7035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4B05A8-BA43-48BB-928E-0C6CC431428B}"/>
              </a:ext>
            </a:extLst>
          </p:cNvPr>
          <p:cNvSpPr/>
          <p:nvPr/>
        </p:nvSpPr>
        <p:spPr>
          <a:xfrm>
            <a:off x="8924172" y="1457386"/>
            <a:ext cx="2725271" cy="1260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586DBC-9579-4601-B70F-A8A54D4A9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53" y="1036816"/>
            <a:ext cx="703508" cy="7035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C34CF1-B221-491A-A36A-3F4DAD357F19}"/>
              </a:ext>
            </a:extLst>
          </p:cNvPr>
          <p:cNvCxnSpPr>
            <a:cxnSpLocks/>
          </p:cNvCxnSpPr>
          <p:nvPr/>
        </p:nvCxnSpPr>
        <p:spPr>
          <a:xfrm>
            <a:off x="8131320" y="2584083"/>
            <a:ext cx="0" cy="681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E8D8617-65F7-4FF3-8145-023510ED66F1}"/>
              </a:ext>
            </a:extLst>
          </p:cNvPr>
          <p:cNvSpPr/>
          <p:nvPr/>
        </p:nvSpPr>
        <p:spPr>
          <a:xfrm>
            <a:off x="6096000" y="3278841"/>
            <a:ext cx="5552995" cy="553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791DA753-9B0B-4A1B-9CF5-F191E30F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3987145" cy="45861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Process 1 writes information to a log file</a:t>
            </a:r>
          </a:p>
          <a:p>
            <a:pPr marL="0" indent="0">
              <a:buNone/>
            </a:pPr>
            <a:r>
              <a:rPr lang="en-US" dirty="0"/>
              <a:t>Malware can still destroy the log</a:t>
            </a:r>
          </a:p>
          <a:p>
            <a:pPr lvl="1"/>
            <a:r>
              <a:rPr lang="en-US" dirty="0"/>
              <a:t>Add or remove entries</a:t>
            </a:r>
          </a:p>
          <a:p>
            <a:pPr lvl="1"/>
            <a:r>
              <a:rPr lang="en-US" dirty="0"/>
              <a:t>Add fake entries</a:t>
            </a:r>
          </a:p>
          <a:p>
            <a:pPr lvl="1"/>
            <a:r>
              <a:rPr lang="en-US" dirty="0"/>
              <a:t>Delete the whole log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353F92-26B1-4706-B123-15BB3D02B98F}"/>
              </a:ext>
            </a:extLst>
          </p:cNvPr>
          <p:cNvSpPr/>
          <p:nvPr/>
        </p:nvSpPr>
        <p:spPr>
          <a:xfrm>
            <a:off x="6170727" y="1832969"/>
            <a:ext cx="1256947" cy="7517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71DB2A-9F96-41B1-80E8-856911BB74B4}"/>
              </a:ext>
            </a:extLst>
          </p:cNvPr>
          <p:cNvGrpSpPr/>
          <p:nvPr/>
        </p:nvGrpSpPr>
        <p:grpSpPr>
          <a:xfrm>
            <a:off x="7502847" y="1832969"/>
            <a:ext cx="1256947" cy="751735"/>
            <a:chOff x="3632614" y="3179531"/>
            <a:chExt cx="1256947" cy="75173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E60F8C-D87B-4288-AA27-68FBF3E74882}"/>
                </a:ext>
              </a:extLst>
            </p:cNvPr>
            <p:cNvSpPr/>
            <p:nvPr/>
          </p:nvSpPr>
          <p:spPr>
            <a:xfrm>
              <a:off x="3632614" y="3179531"/>
              <a:ext cx="1256947" cy="7517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FA8DE5A-65FD-4951-A28E-528F16A62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3" t="17145" r="18062" b="17925"/>
            <a:stretch/>
          </p:blipFill>
          <p:spPr>
            <a:xfrm>
              <a:off x="3911185" y="3207662"/>
              <a:ext cx="699805" cy="695472"/>
            </a:xfrm>
            <a:prstGeom prst="rect">
              <a:avLst/>
            </a:prstGeom>
          </p:spPr>
        </p:pic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819118-DB5F-44F3-978B-EA65BD073EED}"/>
              </a:ext>
            </a:extLst>
          </p:cNvPr>
          <p:cNvCxnSpPr>
            <a:cxnSpLocks/>
          </p:cNvCxnSpPr>
          <p:nvPr/>
        </p:nvCxnSpPr>
        <p:spPr>
          <a:xfrm>
            <a:off x="6800702" y="2584083"/>
            <a:ext cx="0" cy="681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E85B3A8-3A45-4C7C-BE62-1F8B318FAF95}"/>
              </a:ext>
            </a:extLst>
          </p:cNvPr>
          <p:cNvCxnSpPr>
            <a:cxnSpLocks/>
          </p:cNvCxnSpPr>
          <p:nvPr/>
        </p:nvCxnSpPr>
        <p:spPr>
          <a:xfrm>
            <a:off x="6492060" y="3831958"/>
            <a:ext cx="0" cy="83066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85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9925-FF22-4782-82EA-F2E0849D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7464" cy="666115"/>
          </a:xfrm>
        </p:spPr>
        <p:txBody>
          <a:bodyPr>
            <a:normAutofit fontScale="90000"/>
          </a:bodyPr>
          <a:lstStyle/>
          <a:p>
            <a:r>
              <a:rPr lang="en-US" dirty="0"/>
              <a:t>Secure Logging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FBD62277-6F3C-4EA3-B563-0E02D6E48468}"/>
              </a:ext>
            </a:extLst>
          </p:cNvPr>
          <p:cNvSpPr/>
          <p:nvPr/>
        </p:nvSpPr>
        <p:spPr>
          <a:xfrm>
            <a:off x="6096000" y="4524310"/>
            <a:ext cx="5552995" cy="1443604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Drive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690ECF5-9F37-4E72-BD8C-ED00F935536D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16200000" flipH="1">
            <a:off x="9128817" y="3575638"/>
            <a:ext cx="797846" cy="1310485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BBA3A2A-1E64-4C1D-A7C1-14760D5AFFAD}"/>
              </a:ext>
            </a:extLst>
          </p:cNvPr>
          <p:cNvSpPr/>
          <p:nvPr/>
        </p:nvSpPr>
        <p:spPr>
          <a:xfrm>
            <a:off x="6096000" y="1457386"/>
            <a:ext cx="2725271" cy="126018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0371C-4EA2-4427-A58C-0CEEFEB05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81" y="1031240"/>
            <a:ext cx="703508" cy="7035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4B05A8-BA43-48BB-928E-0C6CC431428B}"/>
              </a:ext>
            </a:extLst>
          </p:cNvPr>
          <p:cNvSpPr/>
          <p:nvPr/>
        </p:nvSpPr>
        <p:spPr>
          <a:xfrm>
            <a:off x="8924172" y="1457386"/>
            <a:ext cx="2725271" cy="1260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586DBC-9579-4601-B70F-A8A54D4A9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53" y="1036816"/>
            <a:ext cx="703508" cy="7035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C34CF1-B221-491A-A36A-3F4DAD357F19}"/>
              </a:ext>
            </a:extLst>
          </p:cNvPr>
          <p:cNvCxnSpPr>
            <a:cxnSpLocks/>
          </p:cNvCxnSpPr>
          <p:nvPr/>
        </p:nvCxnSpPr>
        <p:spPr>
          <a:xfrm>
            <a:off x="8131320" y="2584083"/>
            <a:ext cx="0" cy="681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E8D8617-65F7-4FF3-8145-023510ED66F1}"/>
              </a:ext>
            </a:extLst>
          </p:cNvPr>
          <p:cNvSpPr/>
          <p:nvPr/>
        </p:nvSpPr>
        <p:spPr>
          <a:xfrm>
            <a:off x="6096000" y="3278841"/>
            <a:ext cx="5552995" cy="553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OS</a:t>
            </a:r>
          </a:p>
        </p:txBody>
      </p:sp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791DA753-9B0B-4A1B-9CF5-F191E30F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3987145" cy="45861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OS maintains a system log</a:t>
            </a:r>
          </a:p>
          <a:p>
            <a:pPr marL="0" indent="0">
              <a:buNone/>
            </a:pPr>
            <a:r>
              <a:rPr lang="en-US" dirty="0"/>
              <a:t>Processes may write entries to the log using an OS API</a:t>
            </a:r>
          </a:p>
          <a:p>
            <a:pPr marL="0" indent="0">
              <a:buNone/>
            </a:pPr>
            <a:r>
              <a:rPr lang="en-US" dirty="0"/>
              <a:t>Processes may not delete entries or the log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353F92-26B1-4706-B123-15BB3D02B98F}"/>
              </a:ext>
            </a:extLst>
          </p:cNvPr>
          <p:cNvSpPr/>
          <p:nvPr/>
        </p:nvSpPr>
        <p:spPr>
          <a:xfrm>
            <a:off x="6170727" y="1832969"/>
            <a:ext cx="1256947" cy="7517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71DB2A-9F96-41B1-80E8-856911BB74B4}"/>
              </a:ext>
            </a:extLst>
          </p:cNvPr>
          <p:cNvGrpSpPr/>
          <p:nvPr/>
        </p:nvGrpSpPr>
        <p:grpSpPr>
          <a:xfrm>
            <a:off x="7502847" y="1832969"/>
            <a:ext cx="1256947" cy="751735"/>
            <a:chOff x="3632614" y="3179531"/>
            <a:chExt cx="1256947" cy="75173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E60F8C-D87B-4288-AA27-68FBF3E74882}"/>
                </a:ext>
              </a:extLst>
            </p:cNvPr>
            <p:cNvSpPr/>
            <p:nvPr/>
          </p:nvSpPr>
          <p:spPr>
            <a:xfrm>
              <a:off x="3632614" y="3179531"/>
              <a:ext cx="1256947" cy="7517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FA8DE5A-65FD-4951-A28E-528F16A62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3" t="17145" r="18062" b="17925"/>
            <a:stretch/>
          </p:blipFill>
          <p:spPr>
            <a:xfrm>
              <a:off x="3911185" y="3207662"/>
              <a:ext cx="699805" cy="695472"/>
            </a:xfrm>
            <a:prstGeom prst="rect">
              <a:avLst/>
            </a:prstGeom>
          </p:spPr>
        </p:pic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819118-DB5F-44F3-978B-EA65BD073EED}"/>
              </a:ext>
            </a:extLst>
          </p:cNvPr>
          <p:cNvCxnSpPr>
            <a:cxnSpLocks/>
          </p:cNvCxnSpPr>
          <p:nvPr/>
        </p:nvCxnSpPr>
        <p:spPr>
          <a:xfrm>
            <a:off x="6800702" y="2584083"/>
            <a:ext cx="0" cy="681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2574924-2D84-46CE-ACD0-2E05AB41F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3" y="363999"/>
            <a:ext cx="559537" cy="6672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AF4D954-BC2D-4725-BFFA-5D2E2017CAB7}"/>
              </a:ext>
            </a:extLst>
          </p:cNvPr>
          <p:cNvGrpSpPr/>
          <p:nvPr/>
        </p:nvGrpSpPr>
        <p:grpSpPr>
          <a:xfrm>
            <a:off x="9727405" y="4629804"/>
            <a:ext cx="1014875" cy="1097108"/>
            <a:chOff x="9727405" y="4629804"/>
            <a:chExt cx="1014875" cy="10971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3E3E9C-0878-4C90-832D-1AEDAAB7F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7405" y="4629804"/>
              <a:ext cx="911156" cy="9111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EC7E57-F282-49ED-94E3-EF893D407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174" y="5185806"/>
              <a:ext cx="541106" cy="541106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C7F192A-AD34-40E4-A392-378146788C45}"/>
              </a:ext>
            </a:extLst>
          </p:cNvPr>
          <p:cNvSpPr/>
          <p:nvPr/>
        </p:nvSpPr>
        <p:spPr>
          <a:xfrm>
            <a:off x="9643911" y="1839199"/>
            <a:ext cx="1256947" cy="75173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3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6D1351-F867-4F1B-A887-FD97B42F6A26}"/>
              </a:ext>
            </a:extLst>
          </p:cNvPr>
          <p:cNvCxnSpPr>
            <a:cxnSpLocks/>
          </p:cNvCxnSpPr>
          <p:nvPr/>
        </p:nvCxnSpPr>
        <p:spPr>
          <a:xfrm>
            <a:off x="10272384" y="2597785"/>
            <a:ext cx="0" cy="681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5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0B55E-9D5C-44AA-9EEA-D471E2DD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Principles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3E034-7C8A-49CA-8ABC-9090FDA7F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67" r="-1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5194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Principles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this point, we’ve explored the basics of secure systems architecture</a:t>
            </a:r>
          </a:p>
          <a:p>
            <a:pPr lvl="1"/>
            <a:r>
              <a:rPr lang="en-US" dirty="0"/>
              <a:t>Device and memory isolation</a:t>
            </a:r>
          </a:p>
          <a:p>
            <a:pPr lvl="1"/>
            <a:r>
              <a:rPr lang="en-US" dirty="0"/>
              <a:t>Basis for all higher-level functionality</a:t>
            </a:r>
          </a:p>
          <a:p>
            <a:pPr marL="0" indent="0">
              <a:buNone/>
            </a:pPr>
            <a:r>
              <a:rPr lang="en-US" dirty="0"/>
              <a:t>But designing secure systems (and breaking them) remains an art</a:t>
            </a:r>
          </a:p>
          <a:p>
            <a:pPr marL="0" indent="0">
              <a:buNone/>
            </a:pPr>
            <a:r>
              <a:rPr lang="en-US" dirty="0"/>
              <a:t>Security </a:t>
            </a:r>
            <a:r>
              <a:rPr lang="en-US" dirty="0">
                <a:solidFill>
                  <a:schemeClr val="accent1"/>
                </a:solidFill>
              </a:rPr>
              <a:t>principles</a:t>
            </a:r>
            <a:r>
              <a:rPr lang="en-US" dirty="0"/>
              <a:t> help bridge the gap between art and science</a:t>
            </a:r>
          </a:p>
          <a:p>
            <a:pPr lvl="1"/>
            <a:r>
              <a:rPr lang="en-US" dirty="0"/>
              <a:t>Developed by </a:t>
            </a:r>
            <a:r>
              <a:rPr lang="en-US" dirty="0" err="1"/>
              <a:t>Saltzer</a:t>
            </a:r>
            <a:r>
              <a:rPr lang="en-US" dirty="0"/>
              <a:t> and Schroeder</a:t>
            </a:r>
          </a:p>
          <a:p>
            <a:pPr lvl="1"/>
            <a:r>
              <a:rPr lang="en-US" dirty="0"/>
              <a:t>“The Protection of Information in Computer Systems”, 1975</a:t>
            </a:r>
          </a:p>
        </p:txBody>
      </p:sp>
    </p:spTree>
    <p:extLst>
      <p:ext uri="{BB962C8B-B14F-4D97-AF65-F5344CB8AC3E}">
        <p14:creationId xmlns:p14="http://schemas.microsoft.com/office/powerpoint/2010/main" val="35205919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8" b="7960"/>
          <a:stretch/>
        </p:blipFill>
        <p:spPr>
          <a:xfrm>
            <a:off x="5950640" y="895738"/>
            <a:ext cx="6058124" cy="5542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Defense in 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55" y="1827879"/>
            <a:ext cx="5575041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Don't depend on a single protection mechanism, since they are apt to fail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Even very simple or formally verified defenses fail</a:t>
            </a:r>
          </a:p>
          <a:p>
            <a:pPr marL="0" indent="0">
              <a:buNone/>
            </a:pPr>
            <a:r>
              <a:rPr lang="en-US" dirty="0"/>
              <a:t>Layering defenses increases the difficulty for attackers</a:t>
            </a:r>
          </a:p>
          <a:p>
            <a:pPr marL="0" indent="0">
              <a:buNone/>
            </a:pPr>
            <a:r>
              <a:rPr lang="en-US" dirty="0"/>
              <a:t>Defenses should be complementary!</a:t>
            </a:r>
          </a:p>
          <a:p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7109926" y="1337387"/>
            <a:ext cx="1561323" cy="615820"/>
          </a:xfrm>
          <a:prstGeom prst="wedgeRectCallout">
            <a:avLst>
              <a:gd name="adj1" fmla="val 46896"/>
              <a:gd name="adj2" fmla="val 10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High walls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256106" y="6043126"/>
            <a:ext cx="1561323" cy="615820"/>
          </a:xfrm>
          <a:prstGeom prst="wedgeRectCallout">
            <a:avLst>
              <a:gd name="adj1" fmla="val 80761"/>
              <a:gd name="adj2" fmla="val -24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Moat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052457" y="4076343"/>
            <a:ext cx="1779038" cy="615820"/>
          </a:xfrm>
          <a:prstGeom prst="wedgeRectCallout">
            <a:avLst>
              <a:gd name="adj1" fmla="val 79362"/>
              <a:gd name="adj2" fmla="val 138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Drawbridge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0049069" y="4076343"/>
            <a:ext cx="1779038" cy="892757"/>
          </a:xfrm>
          <a:prstGeom prst="wedgeRectCallout">
            <a:avLst>
              <a:gd name="adj1" fmla="val -13995"/>
              <a:gd name="adj2" fmla="val -118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Dude with a crossbow</a:t>
            </a:r>
          </a:p>
        </p:txBody>
      </p:sp>
    </p:spTree>
    <p:extLst>
      <p:ext uri="{BB962C8B-B14F-4D97-AF65-F5344CB8AC3E}">
        <p14:creationId xmlns:p14="http://schemas.microsoft.com/office/powerpoint/2010/main" val="22285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F5B-6443-468B-AAC6-E91CFD2C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FFCFF-6A24-47B9-943F-C528589E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Built-in security features of Windows 10</a:t>
            </a:r>
          </a:p>
          <a:p>
            <a:pPr lvl="1"/>
            <a:r>
              <a:rPr lang="en-US" dirty="0"/>
              <a:t>Secure boot: cryptographically verified bootup process</a:t>
            </a:r>
          </a:p>
          <a:p>
            <a:pPr lvl="1"/>
            <a:r>
              <a:rPr lang="en-US" dirty="0" err="1"/>
              <a:t>Bitlocker</a:t>
            </a:r>
            <a:r>
              <a:rPr lang="en-US" dirty="0"/>
              <a:t> full-drive encryption</a:t>
            </a:r>
          </a:p>
          <a:p>
            <a:pPr lvl="1"/>
            <a:r>
              <a:rPr lang="en-US" dirty="0"/>
              <a:t>Kernel protections, e.g. Address Space Layout Randomization (ASLR)</a:t>
            </a:r>
          </a:p>
          <a:p>
            <a:pPr lvl="1"/>
            <a:r>
              <a:rPr lang="en-US" dirty="0"/>
              <a:t>Cryptographic signing for device drivers</a:t>
            </a:r>
          </a:p>
          <a:p>
            <a:pPr lvl="1"/>
            <a:r>
              <a:rPr lang="en-US" dirty="0"/>
              <a:t>User authentication</a:t>
            </a:r>
          </a:p>
          <a:p>
            <a:pPr lvl="1"/>
            <a:r>
              <a:rPr lang="en-US" dirty="0"/>
              <a:t>User Account Control: permission check for privileged operations</a:t>
            </a:r>
          </a:p>
          <a:p>
            <a:pPr lvl="1"/>
            <a:r>
              <a:rPr lang="en-US" dirty="0"/>
              <a:t>Anti-virus and anti-malware</a:t>
            </a:r>
          </a:p>
          <a:p>
            <a:pPr lvl="1"/>
            <a:r>
              <a:rPr lang="en-US" dirty="0"/>
              <a:t>Firewall</a:t>
            </a:r>
          </a:p>
          <a:p>
            <a:pPr lvl="1"/>
            <a:r>
              <a:rPr lang="en-US" dirty="0"/>
              <a:t>Automated patching</a:t>
            </a:r>
          </a:p>
          <a:p>
            <a:pPr lvl="1"/>
            <a:r>
              <a:rPr lang="en-US" dirty="0"/>
              <a:t>System logs</a:t>
            </a:r>
          </a:p>
        </p:txBody>
      </p:sp>
    </p:spTree>
    <p:extLst>
      <p:ext uri="{BB962C8B-B14F-4D97-AF65-F5344CB8AC3E}">
        <p14:creationId xmlns:p14="http://schemas.microsoft.com/office/powerpoint/2010/main" val="37364454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Fail-safe Defaults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8016240" cy="49104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The absence of explicit permission is equivalent to no permission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Systems should be secure "out-of-the-box"</a:t>
            </a:r>
          </a:p>
          <a:p>
            <a:pPr lvl="1"/>
            <a:r>
              <a:rPr lang="en-US" dirty="0"/>
              <a:t>Most users stick with defaults</a:t>
            </a:r>
          </a:p>
          <a:p>
            <a:pPr lvl="1"/>
            <a:r>
              <a:rPr lang="en-US" dirty="0"/>
              <a:t>Users should "opt-in" to less-secure configurations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Examples. By default…</a:t>
            </a:r>
          </a:p>
          <a:p>
            <a:pPr lvl="1"/>
            <a:r>
              <a:rPr lang="en-US" dirty="0"/>
              <a:t>New user accounts do not have admin or root privileges</a:t>
            </a:r>
          </a:p>
          <a:p>
            <a:pPr lvl="1"/>
            <a:r>
              <a:rPr lang="en-US" dirty="0"/>
              <a:t>New apps cannot access sensitive devices</a:t>
            </a:r>
          </a:p>
          <a:p>
            <a:pPr lvl="1"/>
            <a:r>
              <a:rPr lang="en-US" dirty="0"/>
              <a:t>Passwords must be &gt;8 characters long</a:t>
            </a:r>
          </a:p>
          <a:p>
            <a:pPr lvl="1"/>
            <a:r>
              <a:rPr lang="en-US" dirty="0"/>
              <a:t>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7420" b="13895"/>
          <a:stretch/>
        </p:blipFill>
        <p:spPr>
          <a:xfrm>
            <a:off x="8072120" y="2504440"/>
            <a:ext cx="4038615" cy="23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0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C9E84B-B036-4930-A5AF-220121C71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7" y="0"/>
            <a:ext cx="11638863" cy="684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497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Separation of Privilege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Privilege, or authority, should only be distributed to subjects that require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all system components require access to everything</a:t>
            </a:r>
          </a:p>
          <a:p>
            <a:pPr lvl="1"/>
            <a:r>
              <a:rPr lang="en-US" dirty="0"/>
              <a:t>Users may only access their own home directories</a:t>
            </a:r>
          </a:p>
          <a:p>
            <a:pPr lvl="1"/>
            <a:r>
              <a:rPr lang="en-US" dirty="0"/>
              <a:t>Web server needs access to HTML files, but nothing else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194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Least Privilege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Subjects should possess only that authority that is required to operate successfully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Closely related to </a:t>
            </a:r>
            <a:r>
              <a:rPr lang="en-US" i="1" dirty="0"/>
              <a:t>separation of privilege</a:t>
            </a:r>
          </a:p>
          <a:p>
            <a:pPr marL="0" indent="0">
              <a:buNone/>
            </a:pPr>
            <a:r>
              <a:rPr lang="en-US" dirty="0"/>
              <a:t>Not only should privilege be separated, but subjects should have the least amount necessary to perform a task</a:t>
            </a:r>
          </a:p>
          <a:p>
            <a:pPr lvl="1"/>
            <a:r>
              <a:rPr lang="en-US" dirty="0"/>
              <a:t>Not every user needs root access</a:t>
            </a:r>
          </a:p>
          <a:p>
            <a:pPr lvl="1"/>
            <a:r>
              <a:rPr lang="en-US" dirty="0"/>
              <a:t>Most applications do not write access to system directories</a:t>
            </a:r>
          </a:p>
          <a:p>
            <a:pPr lvl="1"/>
            <a:r>
              <a:rPr lang="en-US" dirty="0"/>
              <a:t>Vulnerable apps (e.g., web browsers) should have as little privilege as possible</a:t>
            </a:r>
          </a:p>
        </p:txBody>
      </p:sp>
    </p:spTree>
    <p:extLst>
      <p:ext uri="{BB962C8B-B14F-4D97-AF65-F5344CB8AC3E}">
        <p14:creationId xmlns:p14="http://schemas.microsoft.com/office/powerpoint/2010/main" val="398583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6CD0-F26E-4F1D-AD39-9E532080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Cybercriminal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1EB2-206D-4B97-AC1B-1242EABE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7127240" cy="4744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High-level goal: </a:t>
            </a:r>
            <a:r>
              <a:rPr lang="en-US" sz="2400" dirty="0">
                <a:solidFill>
                  <a:schemeClr val="accent6"/>
                </a:solidFill>
              </a:rPr>
              <a:t>$$$ profit $$$</a:t>
            </a:r>
          </a:p>
          <a:p>
            <a:pPr marL="0" indent="0">
              <a:buNone/>
            </a:pPr>
            <a:r>
              <a:rPr lang="en-US" sz="2400" dirty="0"/>
              <a:t>Immediate goal: running a process on a victim’s computer</a:t>
            </a:r>
          </a:p>
          <a:p>
            <a:pPr lvl="1"/>
            <a:r>
              <a:rPr lang="en-US" sz="2000" dirty="0"/>
              <a:t>Ransomware</a:t>
            </a:r>
          </a:p>
          <a:p>
            <a:pPr lvl="1"/>
            <a:r>
              <a:rPr lang="en-US" sz="2000" dirty="0"/>
              <a:t>Botnet</a:t>
            </a:r>
          </a:p>
          <a:p>
            <a:pPr lvl="1"/>
            <a:r>
              <a:rPr lang="en-US" sz="2000" dirty="0"/>
              <a:t>Spyware</a:t>
            </a:r>
          </a:p>
          <a:p>
            <a:pPr lvl="1"/>
            <a:r>
              <a:rPr lang="en-US" sz="2000" dirty="0"/>
              <a:t>Adware</a:t>
            </a:r>
          </a:p>
          <a:p>
            <a:pPr marL="0" indent="0">
              <a:buNone/>
            </a:pPr>
            <a:r>
              <a:rPr lang="en-US" sz="2400" dirty="0"/>
              <a:t>How to do this?</a:t>
            </a:r>
          </a:p>
          <a:p>
            <a:pPr lvl="1"/>
            <a:r>
              <a:rPr lang="en-US" sz="2000" dirty="0"/>
              <a:t>Infected storage media (e.g. USB keys)</a:t>
            </a:r>
          </a:p>
          <a:p>
            <a:pPr lvl="1"/>
            <a:r>
              <a:rPr lang="en-US" sz="2000" dirty="0"/>
              <a:t>Malicious attachments or downloads</a:t>
            </a:r>
          </a:p>
          <a:p>
            <a:pPr lvl="1"/>
            <a:r>
              <a:rPr lang="en-US" sz="2000" dirty="0"/>
              <a:t>Exploits targeting the OS or common apps</a:t>
            </a:r>
          </a:p>
          <a:p>
            <a:pPr lvl="1"/>
            <a:r>
              <a:rPr lang="en-US" sz="2000" dirty="0"/>
              <a:t>Guess or crack passwords for remote desktop,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EADF3-4E52-4D02-944E-E115FBEB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5" r="8167"/>
          <a:stretch/>
        </p:blipFill>
        <p:spPr>
          <a:xfrm>
            <a:off x="8437004" y="228600"/>
            <a:ext cx="375499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66D0-0D9F-45DD-86E2-D7036E10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Privilege Over Time</a:t>
            </a:r>
          </a:p>
        </p:txBody>
      </p:sp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FC23EC55-5BE0-48E4-A2F6-23F4E3B8D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737518"/>
              </p:ext>
            </p:extLst>
          </p:nvPr>
        </p:nvGraphicFramePr>
        <p:xfrm>
          <a:off x="838199" y="2166897"/>
          <a:ext cx="1951105" cy="397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8D4192E4-CCE3-4051-A796-625923462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057953"/>
              </p:ext>
            </p:extLst>
          </p:nvPr>
        </p:nvGraphicFramePr>
        <p:xfrm>
          <a:off x="5157635" y="2166896"/>
          <a:ext cx="1796374" cy="397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5ACD42-E56E-4DE2-ABD1-2EA8C3D86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932415"/>
              </p:ext>
            </p:extLst>
          </p:nvPr>
        </p:nvGraphicFramePr>
        <p:xfrm>
          <a:off x="9322341" y="2166896"/>
          <a:ext cx="1796374" cy="397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EF7374-AEEF-4BA3-AC3E-23AEA528EA33}"/>
              </a:ext>
            </a:extLst>
          </p:cNvPr>
          <p:cNvSpPr txBox="1"/>
          <p:nvPr/>
        </p:nvSpPr>
        <p:spPr>
          <a:xfrm>
            <a:off x="570013" y="1608307"/>
            <a:ext cx="248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DOS, Windows 3.1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B4C23-8710-4C3F-B405-405A4278444B}"/>
              </a:ext>
            </a:extLst>
          </p:cNvPr>
          <p:cNvSpPr txBox="1"/>
          <p:nvPr/>
        </p:nvSpPr>
        <p:spPr>
          <a:xfrm>
            <a:off x="5060196" y="1608307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Win 95 and 98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F73B9-00C2-4604-B3F2-DB280462B418}"/>
              </a:ext>
            </a:extLst>
          </p:cNvPr>
          <p:cNvSpPr txBox="1"/>
          <p:nvPr/>
        </p:nvSpPr>
        <p:spPr>
          <a:xfrm>
            <a:off x="8938350" y="1238975"/>
            <a:ext cx="2564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Win NT, XP, 7, 8, 10</a:t>
            </a:r>
          </a:p>
          <a:p>
            <a:pPr algn="ctr"/>
            <a:r>
              <a:rPr lang="en-US" sz="2400" dirty="0"/>
              <a:t>Linux, BSD, OSX</a:t>
            </a:r>
          </a:p>
        </p:txBody>
      </p:sp>
    </p:spTree>
    <p:extLst>
      <p:ext uri="{BB962C8B-B14F-4D97-AF65-F5344CB8AC3E}">
        <p14:creationId xmlns:p14="http://schemas.microsoft.com/office/powerpoint/2010/main" val="27866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  <p:bldGraphic spid="5" grpId="0">
        <p:bldAsOne/>
      </p:bldGraphic>
      <p:bldP spid="8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BB74-94FA-447E-AE7F-AEB1257F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Privilege Hierarchy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BFB114-EF23-42DD-AFA0-1FE39F79F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238493"/>
              </p:ext>
            </p:extLst>
          </p:nvPr>
        </p:nvGraphicFramePr>
        <p:xfrm>
          <a:off x="5932715" y="1388809"/>
          <a:ext cx="4302418" cy="479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D77B883A-BE59-4685-9623-E98CD374BF9D}"/>
              </a:ext>
            </a:extLst>
          </p:cNvPr>
          <p:cNvSpPr/>
          <p:nvPr/>
        </p:nvSpPr>
        <p:spPr>
          <a:xfrm>
            <a:off x="10498951" y="1388809"/>
            <a:ext cx="361149" cy="176932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804BECF-5B1A-4B8E-920B-48C416F187D2}"/>
              </a:ext>
            </a:extLst>
          </p:cNvPr>
          <p:cNvSpPr/>
          <p:nvPr/>
        </p:nvSpPr>
        <p:spPr>
          <a:xfrm>
            <a:off x="10498951" y="3310538"/>
            <a:ext cx="361149" cy="287410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F69F9-A4F4-46DF-B2E2-0E1221827CFB}"/>
              </a:ext>
            </a:extLst>
          </p:cNvPr>
          <p:cNvSpPr txBox="1"/>
          <p:nvPr/>
        </p:nvSpPr>
        <p:spPr>
          <a:xfrm>
            <a:off x="11123918" y="2042640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Ring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A7549-60A6-4193-86DB-52C57FC83984}"/>
              </a:ext>
            </a:extLst>
          </p:cNvPr>
          <p:cNvSpPr txBox="1"/>
          <p:nvPr/>
        </p:nvSpPr>
        <p:spPr>
          <a:xfrm>
            <a:off x="11123917" y="4516759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Ring 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ED54B2-9214-4F0A-B340-732CBB91ABD5}"/>
              </a:ext>
            </a:extLst>
          </p:cNvPr>
          <p:cNvSpPr txBox="1">
            <a:spLocks/>
          </p:cNvSpPr>
          <p:nvPr/>
        </p:nvSpPr>
        <p:spPr>
          <a:xfrm>
            <a:off x="838200" y="1526432"/>
            <a:ext cx="4830697" cy="977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Device drivers, kernel modules, etc.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ECCC87-4613-473A-9A2A-A0AD9BA40722}"/>
              </a:ext>
            </a:extLst>
          </p:cNvPr>
          <p:cNvSpPr txBox="1">
            <a:spLocks/>
          </p:cNvSpPr>
          <p:nvPr/>
        </p:nvSpPr>
        <p:spPr>
          <a:xfrm>
            <a:off x="783131" y="2669201"/>
            <a:ext cx="4830697" cy="977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sudo</a:t>
            </a:r>
            <a:r>
              <a:rPr lang="en-US" dirty="0"/>
              <a:t>, “administrator” accounts, OS services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994138-BCBC-434A-B9A9-9D6EEDAE12D8}"/>
              </a:ext>
            </a:extLst>
          </p:cNvPr>
          <p:cNvSpPr txBox="1">
            <a:spLocks/>
          </p:cNvSpPr>
          <p:nvPr/>
        </p:nvSpPr>
        <p:spPr>
          <a:xfrm>
            <a:off x="783131" y="3926232"/>
            <a:ext cx="4830697" cy="977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Everything that is isolated and subject to access control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ACA73B-E981-4BAE-ADFC-1019EE235FB3}"/>
              </a:ext>
            </a:extLst>
          </p:cNvPr>
          <p:cNvSpPr txBox="1">
            <a:spLocks/>
          </p:cNvSpPr>
          <p:nvPr/>
        </p:nvSpPr>
        <p:spPr>
          <a:xfrm>
            <a:off x="783130" y="5183263"/>
            <a:ext cx="4830697" cy="977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chroot jails, containers, low-integrity processes</a:t>
            </a:r>
          </a:p>
        </p:txBody>
      </p:sp>
    </p:spTree>
    <p:extLst>
      <p:ext uri="{BB962C8B-B14F-4D97-AF65-F5344CB8AC3E}">
        <p14:creationId xmlns:p14="http://schemas.microsoft.com/office/powerpoint/2010/main" val="1596100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AA46-8F08-4556-91EB-303B1CD3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11"/>
            <a:ext cx="10515600" cy="1052622"/>
          </a:xfrm>
        </p:spPr>
        <p:txBody>
          <a:bodyPr/>
          <a:lstStyle/>
          <a:p>
            <a:r>
              <a:rPr lang="en-US" dirty="0"/>
              <a:t>Example: Chrome </a:t>
            </a:r>
            <a:r>
              <a:rPr lang="en-US" dirty="0" err="1"/>
              <a:t>Multiprocess</a:t>
            </a:r>
            <a:r>
              <a:rPr lang="en-US" dirty="0"/>
              <a:t> Architecture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4CB9DD-A19F-4BDD-A789-C8F76EC6E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19" y="1271400"/>
            <a:ext cx="8091875" cy="5362086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13B556-E4B5-410C-B61E-3E1743C5C853}"/>
              </a:ext>
            </a:extLst>
          </p:cNvPr>
          <p:cNvSpPr txBox="1">
            <a:spLocks/>
          </p:cNvSpPr>
          <p:nvPr/>
        </p:nvSpPr>
        <p:spPr>
          <a:xfrm>
            <a:off x="370224" y="1340678"/>
            <a:ext cx="3113002" cy="52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Chrome is split across many processes</a:t>
            </a:r>
          </a:p>
          <a:p>
            <a:pPr marL="0" indent="0">
              <a:buNone/>
            </a:pPr>
            <a:r>
              <a:rPr lang="en-US" sz="2000" dirty="0"/>
              <a:t>“Core” process has user-level privileges</a:t>
            </a:r>
          </a:p>
          <a:p>
            <a:pPr lvl="1"/>
            <a:r>
              <a:rPr lang="en-US" sz="1600" dirty="0"/>
              <a:t>May read/write files</a:t>
            </a:r>
          </a:p>
          <a:p>
            <a:pPr lvl="1"/>
            <a:r>
              <a:rPr lang="en-US" sz="1600" dirty="0"/>
              <a:t>May access the network</a:t>
            </a:r>
          </a:p>
          <a:p>
            <a:pPr lvl="1"/>
            <a:r>
              <a:rPr lang="en-US" sz="1600" dirty="0"/>
              <a:t>May render to screen</a:t>
            </a:r>
          </a:p>
          <a:p>
            <a:pPr marL="0" indent="0">
              <a:buNone/>
            </a:pPr>
            <a:r>
              <a:rPr lang="en-US" sz="2000" dirty="0"/>
              <a:t>Each tab, extension, and plugin has its own process</a:t>
            </a:r>
          </a:p>
          <a:p>
            <a:pPr lvl="1"/>
            <a:r>
              <a:rPr lang="en-US" sz="1600" dirty="0"/>
              <a:t>Parse HTML, CSS, JS</a:t>
            </a:r>
          </a:p>
          <a:p>
            <a:pPr lvl="1"/>
            <a:r>
              <a:rPr lang="en-US" sz="1600" dirty="0"/>
              <a:t>Execute JS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Large attack surface!</a:t>
            </a:r>
          </a:p>
          <a:p>
            <a:pPr lvl="1"/>
            <a:r>
              <a:rPr lang="en-US" sz="1600" dirty="0"/>
              <a:t>Thus, have </a:t>
            </a:r>
            <a:r>
              <a:rPr lang="en-US" sz="1600" b="1" dirty="0"/>
              <a:t>no privileges</a:t>
            </a:r>
          </a:p>
          <a:p>
            <a:pPr lvl="1"/>
            <a:r>
              <a:rPr lang="en-US" sz="1600" dirty="0"/>
              <a:t>All I/O requests are sent to the core process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FADD99-8B4E-4DCE-BA58-FAD14F64D3EB}"/>
              </a:ext>
            </a:extLst>
          </p:cNvPr>
          <p:cNvCxnSpPr>
            <a:cxnSpLocks/>
          </p:cNvCxnSpPr>
          <p:nvPr/>
        </p:nvCxnSpPr>
        <p:spPr>
          <a:xfrm flipV="1">
            <a:off x="3296093" y="1986162"/>
            <a:ext cx="901641" cy="3232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A5A262-9458-4AA7-AD5F-BD84167B2C23}"/>
              </a:ext>
            </a:extLst>
          </p:cNvPr>
          <p:cNvCxnSpPr>
            <a:cxnSpLocks/>
          </p:cNvCxnSpPr>
          <p:nvPr/>
        </p:nvCxnSpPr>
        <p:spPr>
          <a:xfrm flipV="1">
            <a:off x="3296092" y="2577930"/>
            <a:ext cx="901642" cy="11682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363DB1-26F4-4FF8-8E6D-3EF56327A617}"/>
              </a:ext>
            </a:extLst>
          </p:cNvPr>
          <p:cNvCxnSpPr>
            <a:cxnSpLocks/>
          </p:cNvCxnSpPr>
          <p:nvPr/>
        </p:nvCxnSpPr>
        <p:spPr>
          <a:xfrm flipV="1">
            <a:off x="3296092" y="3734154"/>
            <a:ext cx="901642" cy="12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AF3477-D88C-476A-A6C2-91B28BCB7671}"/>
              </a:ext>
            </a:extLst>
          </p:cNvPr>
          <p:cNvCxnSpPr>
            <a:cxnSpLocks/>
          </p:cNvCxnSpPr>
          <p:nvPr/>
        </p:nvCxnSpPr>
        <p:spPr>
          <a:xfrm>
            <a:off x="3398166" y="3746205"/>
            <a:ext cx="799568" cy="13531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4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Compromise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05196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Concede that attacks will occur, but record the fact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Auditing approach to security</a:t>
            </a:r>
          </a:p>
          <a:p>
            <a:pPr lvl="1"/>
            <a:r>
              <a:rPr lang="en-US" dirty="0"/>
              <a:t>Detection and recovery</a:t>
            </a:r>
          </a:p>
          <a:p>
            <a:pPr marL="0" indent="0">
              <a:buNone/>
            </a:pPr>
            <a:r>
              <a:rPr lang="en-US" dirty="0"/>
              <a:t>"Tamper-evident" vs. "tamper-proof"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93" y="237436"/>
            <a:ext cx="2906503" cy="2906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08" y="3255520"/>
            <a:ext cx="4485303" cy="34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623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AD2B-D22E-4D8B-B61D-D7D5AD4E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Logging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9DE997-7D05-4646-98C8-D49A6943B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23" y="1549258"/>
            <a:ext cx="7044666" cy="43513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D08757-3D79-4BE1-908A-710B0EDD1C48}"/>
              </a:ext>
            </a:extLst>
          </p:cNvPr>
          <p:cNvSpPr txBox="1">
            <a:spLocks/>
          </p:cNvSpPr>
          <p:nvPr/>
        </p:nvSpPr>
        <p:spPr>
          <a:xfrm>
            <a:off x="370224" y="2147248"/>
            <a:ext cx="4079312" cy="4483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Log everything</a:t>
            </a:r>
          </a:p>
          <a:p>
            <a:pPr marL="0" indent="0">
              <a:buNone/>
            </a:pPr>
            <a:r>
              <a:rPr lang="en-US" sz="2000" dirty="0"/>
              <a:t>Better yet, use remote logging</a:t>
            </a:r>
          </a:p>
          <a:p>
            <a:pPr lvl="1"/>
            <a:r>
              <a:rPr lang="en-US" sz="1800" dirty="0"/>
              <a:t>Ensures that attacker with local access cannot erase logs</a:t>
            </a:r>
          </a:p>
          <a:p>
            <a:pPr marL="0" indent="0">
              <a:buNone/>
            </a:pPr>
            <a:r>
              <a:rPr lang="en-US" sz="2200" dirty="0"/>
              <a:t>Logs are useless if they aren’t monitored</a:t>
            </a:r>
          </a:p>
          <a:p>
            <a:pPr marL="0" indent="0">
              <a:buNone/>
            </a:pPr>
            <a:r>
              <a:rPr lang="en-US" sz="2200" dirty="0"/>
              <a:t>Advanced approaches</a:t>
            </a:r>
          </a:p>
          <a:p>
            <a:pPr lvl="1"/>
            <a:r>
              <a:rPr lang="en-US" sz="1800" dirty="0"/>
              <a:t>Intrusion Detection Systems (IDS)</a:t>
            </a:r>
          </a:p>
          <a:p>
            <a:pPr lvl="1"/>
            <a:r>
              <a:rPr lang="en-US" sz="1800" dirty="0"/>
              <a:t>Anomaly detection</a:t>
            </a:r>
          </a:p>
          <a:p>
            <a:pPr lvl="1"/>
            <a:r>
              <a:rPr lang="en-US" sz="1800" dirty="0"/>
              <a:t>Machine learning-based approaches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91439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30" y="1769640"/>
            <a:ext cx="5421750" cy="4681959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Increase the difficulty of mounting attacks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Sometimes utilizes non-determinism</a:t>
            </a:r>
          </a:p>
          <a:p>
            <a:pPr lvl="1"/>
            <a:r>
              <a:rPr lang="en-US" dirty="0"/>
              <a:t>e.g. increasing entropy used in ASLR</a:t>
            </a:r>
          </a:p>
          <a:p>
            <a:pPr marL="0" indent="0">
              <a:buNone/>
            </a:pPr>
            <a:r>
              <a:rPr lang="en-US" dirty="0"/>
              <a:t>Sometimes utilizes time</a:t>
            </a:r>
          </a:p>
          <a:p>
            <a:pPr lvl="1"/>
            <a:r>
              <a:rPr lang="en-US" dirty="0"/>
              <a:t>Increase the lengths of keys</a:t>
            </a:r>
          </a:p>
          <a:p>
            <a:pPr lvl="1"/>
            <a:r>
              <a:rPr lang="en-US" dirty="0"/>
              <a:t>Wait times after failed password attempts</a:t>
            </a:r>
          </a:p>
        </p:txBody>
      </p:sp>
      <p:pic>
        <p:nvPicPr>
          <p:cNvPr id="4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5831439" y="1769641"/>
            <a:ext cx="6300722" cy="39379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31933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bcrypt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789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Python example; install the </a:t>
            </a:r>
            <a:r>
              <a:rPr lang="en-US" i="1" dirty="0" err="1"/>
              <a:t>bcrypt</a:t>
            </a:r>
            <a:r>
              <a:rPr lang="en-US" dirty="0"/>
              <a:t>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4126" y="2632136"/>
            <a:ext cx="8843748" cy="3222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17625" algn="l"/>
                <a:tab pos="1944688" algn="l"/>
                <a:tab pos="2627313" algn="l"/>
                <a:tab pos="3254375" algn="l"/>
                <a:tab pos="3944938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[</a:t>
            </a:r>
            <a:r>
              <a:rPr lang="en-US" dirty="0" err="1">
                <a:solidFill>
                  <a:schemeClr val="accent3"/>
                </a:solidFill>
                <a:latin typeface="Lucida Console" panose="020B0609040504020204" pitchFamily="49" charset="0"/>
              </a:rPr>
              <a:t>cbw@localhost</a:t>
            </a: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 ~] </a:t>
            </a:r>
            <a:r>
              <a:rPr lang="en-US" dirty="0">
                <a:latin typeface="Lucida Console" panose="020B0609040504020204" pitchFamily="49" charset="0"/>
              </a:rPr>
              <a:t>python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&gt;&gt;&gt;</a:t>
            </a: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import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bcrypt</a:t>
            </a:r>
            <a:endParaRPr lang="en-US" dirty="0">
              <a:latin typeface="Lucida Console" panose="020B0609040504020204" pitchFamily="49" charset="0"/>
            </a:endParaRP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&gt;&gt;&gt;</a:t>
            </a:r>
            <a:r>
              <a:rPr lang="en-US" dirty="0">
                <a:latin typeface="Lucida Console" panose="020B0609040504020204" pitchFamily="49" charset="0"/>
              </a:rPr>
              <a:t>	password = </a:t>
            </a:r>
            <a:r>
              <a:rPr 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“my super secret password”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&gt;&gt;&gt;</a:t>
            </a: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fast_hashed</a:t>
            </a:r>
            <a:r>
              <a:rPr lang="en-US" dirty="0">
                <a:latin typeface="Lucida Console" panose="020B0609040504020204" pitchFamily="49" charset="0"/>
              </a:rPr>
              <a:t> = </a:t>
            </a:r>
            <a:r>
              <a:rPr lang="en-US" dirty="0" err="1">
                <a:latin typeface="Lucida Console" panose="020B0609040504020204" pitchFamily="49" charset="0"/>
              </a:rPr>
              <a:t>bcrypt.hashpw</a:t>
            </a:r>
            <a:r>
              <a:rPr lang="en-US" dirty="0">
                <a:latin typeface="Lucida Console" panose="020B0609040504020204" pitchFamily="49" charset="0"/>
              </a:rPr>
              <a:t>(password, </a:t>
            </a:r>
            <a:r>
              <a:rPr lang="en-US" dirty="0" err="1">
                <a:latin typeface="Lucida Console" panose="020B0609040504020204" pitchFamily="49" charset="0"/>
              </a:rPr>
              <a:t>bcrypt.gensalt</a:t>
            </a:r>
            <a:r>
              <a:rPr lang="en-US" dirty="0">
                <a:latin typeface="Lucida Console" panose="020B0609040504020204" pitchFamily="49" charset="0"/>
              </a:rPr>
              <a:t>(0))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&gt;&gt;&gt;</a:t>
            </a: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slow_hashed</a:t>
            </a:r>
            <a:r>
              <a:rPr lang="en-US" dirty="0">
                <a:latin typeface="Lucida Console" panose="020B0609040504020204" pitchFamily="49" charset="0"/>
              </a:rPr>
              <a:t> = </a:t>
            </a:r>
            <a:r>
              <a:rPr lang="en-US" dirty="0" err="1">
                <a:latin typeface="Lucida Console" panose="020B0609040504020204" pitchFamily="49" charset="0"/>
              </a:rPr>
              <a:t>bcrypt.hashpw</a:t>
            </a:r>
            <a:r>
              <a:rPr lang="en-US" dirty="0">
                <a:latin typeface="Lucida Console" panose="020B0609040504020204" pitchFamily="49" charset="0"/>
              </a:rPr>
              <a:t>(password, </a:t>
            </a:r>
            <a:r>
              <a:rPr lang="en-US" dirty="0" err="1">
                <a:latin typeface="Lucida Console" panose="020B0609040504020204" pitchFamily="49" charset="0"/>
              </a:rPr>
              <a:t>bcrypt.gensalt</a:t>
            </a:r>
            <a:r>
              <a:rPr lang="en-US" dirty="0">
                <a:latin typeface="Lucida Console" panose="020B0609040504020204" pitchFamily="49" charset="0"/>
              </a:rPr>
              <a:t>(12))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&gt;&gt;&gt;</a:t>
            </a: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pw_from_user</a:t>
            </a:r>
            <a:r>
              <a:rPr lang="en-US" dirty="0">
                <a:latin typeface="Lucida Console" panose="020B0609040504020204" pitchFamily="49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raw_input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“Enter your password:”</a:t>
            </a:r>
            <a:r>
              <a:rPr lang="en-US" dirty="0">
                <a:latin typeface="Lucida Console" panose="020B0609040504020204" pitchFamily="49" charset="0"/>
              </a:rPr>
              <a:t>)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&gt;&gt;&gt;</a:t>
            </a: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bcrypt.hashpw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 err="1">
                <a:latin typeface="Lucida Console" panose="020B0609040504020204" pitchFamily="49" charset="0"/>
              </a:rPr>
              <a:t>pw_from_user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 err="1">
                <a:latin typeface="Lucida Console" panose="020B0609040504020204" pitchFamily="49" charset="0"/>
              </a:rPr>
              <a:t>slow_hashed</a:t>
            </a:r>
            <a:r>
              <a:rPr lang="en-US" dirty="0">
                <a:latin typeface="Lucida Console" panose="020B0609040504020204" pitchFamily="49" charset="0"/>
              </a:rPr>
              <a:t>) == </a:t>
            </a:r>
            <a:r>
              <a:rPr lang="en-US" dirty="0" err="1">
                <a:latin typeface="Lucida Console" panose="020B0609040504020204" pitchFamily="49" charset="0"/>
              </a:rPr>
              <a:t>slow_hashed</a:t>
            </a:r>
            <a:r>
              <a:rPr lang="en-US" dirty="0">
                <a:latin typeface="Lucida Console" panose="020B0609040504020204" pitchFamily="49" charset="0"/>
              </a:rPr>
              <a:t>: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…</a:t>
            </a: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print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“It matches! You may enter the system”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…</a:t>
            </a: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else</a:t>
            </a:r>
            <a:r>
              <a:rPr lang="en-US" dirty="0">
                <a:latin typeface="Lucida Console" panose="020B0609040504020204" pitchFamily="49" charset="0"/>
              </a:rPr>
              <a:t>: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…</a:t>
            </a: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print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“No match. You may not proceed”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8285428" y="2771154"/>
            <a:ext cx="1861457" cy="559455"/>
          </a:xfrm>
          <a:prstGeom prst="wedgeRectCallout">
            <a:avLst>
              <a:gd name="adj1" fmla="val 21216"/>
              <a:gd name="adj2" fmla="val 10748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 factor</a:t>
            </a:r>
          </a:p>
        </p:txBody>
      </p:sp>
    </p:spTree>
    <p:extLst>
      <p:ext uri="{BB962C8B-B14F-4D97-AF65-F5344CB8AC3E}">
        <p14:creationId xmlns:p14="http://schemas.microsoft.com/office/powerpoint/2010/main" val="16635893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318D-E73D-43ED-82B5-A6B8C09D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Authentication Rate Limiting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D840A5-325C-4D36-BFB8-CDA6A31E5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40" y="515258"/>
            <a:ext cx="4057584" cy="5827483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C4082F-DFF3-43BF-907D-55BFBFE698CE}"/>
              </a:ext>
            </a:extLst>
          </p:cNvPr>
          <p:cNvSpPr txBox="1">
            <a:spLocks/>
          </p:cNvSpPr>
          <p:nvPr/>
        </p:nvSpPr>
        <p:spPr>
          <a:xfrm>
            <a:off x="838200" y="1480080"/>
            <a:ext cx="5421750" cy="4681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Short delay after each failed authentication attempt</a:t>
            </a:r>
          </a:p>
          <a:p>
            <a:pPr lvl="1"/>
            <a:r>
              <a:rPr lang="en-US" dirty="0"/>
              <a:t>Delays may increase as the consecutive failed attempts increase</a:t>
            </a:r>
          </a:p>
          <a:p>
            <a:pPr marL="0" indent="0">
              <a:buNone/>
            </a:pPr>
            <a:r>
              <a:rPr lang="en-US" dirty="0"/>
              <a:t>Does not prevent password cracking attempts, but slows them down</a:t>
            </a:r>
          </a:p>
        </p:txBody>
      </p:sp>
    </p:spTree>
    <p:extLst>
      <p:ext uri="{BB962C8B-B14F-4D97-AF65-F5344CB8AC3E}">
        <p14:creationId xmlns:p14="http://schemas.microsoft.com/office/powerpoint/2010/main" val="39423817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/>
              <a:t>Kerckhoff's</a:t>
            </a:r>
            <a:r>
              <a:rPr lang="en-US" i="1" dirty="0"/>
              <a:t> Principle: A cryptosystem should be secure even if everything about the system, except the key, is public knowledge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Generalization: A system should be secure even if the adversary knows everything about its design</a:t>
            </a:r>
          </a:p>
          <a:p>
            <a:pPr lvl="1"/>
            <a:r>
              <a:rPr lang="en-US" dirty="0"/>
              <a:t>Design does not include runtime parameters like secret keys</a:t>
            </a:r>
          </a:p>
          <a:p>
            <a:pPr marL="0" indent="0">
              <a:buNone/>
            </a:pPr>
            <a:r>
              <a:rPr lang="en-US" dirty="0"/>
              <a:t>Contrast with “security through obscurity”</a:t>
            </a:r>
          </a:p>
        </p:txBody>
      </p:sp>
    </p:spTree>
    <p:extLst>
      <p:ext uri="{BB962C8B-B14F-4D97-AF65-F5344CB8AC3E}">
        <p14:creationId xmlns:p14="http://schemas.microsoft.com/office/powerpoint/2010/main" val="11099296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Economy of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04587"/>
            <a:ext cx="10515600" cy="5723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Would you depend on a defense system designed like this?</a:t>
            </a:r>
          </a:p>
        </p:txBody>
      </p:sp>
      <p:pic>
        <p:nvPicPr>
          <p:cNvPr id="4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2931833" y="1690688"/>
            <a:ext cx="6328333" cy="37210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371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E201-3008-4B93-A898-B1F8919E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8B280-C76A-47B2-9A87-ABE85DAF0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960" y="1381760"/>
            <a:ext cx="9514840" cy="5186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Authentication</a:t>
            </a:r>
          </a:p>
          <a:p>
            <a:pPr lvl="1"/>
            <a:r>
              <a:rPr lang="en-US" dirty="0"/>
              <a:t>Physical and remote access is restricted</a:t>
            </a:r>
          </a:p>
          <a:p>
            <a:pPr marL="0" indent="0">
              <a:buNone/>
            </a:pPr>
            <a:r>
              <a:rPr lang="en-US" dirty="0"/>
              <a:t>Access control </a:t>
            </a:r>
          </a:p>
          <a:p>
            <a:pPr lvl="1"/>
            <a:r>
              <a:rPr lang="en-US" dirty="0"/>
              <a:t>Processes cannot read/write any file</a:t>
            </a:r>
          </a:p>
          <a:p>
            <a:pPr lvl="1"/>
            <a:r>
              <a:rPr lang="en-US" dirty="0"/>
              <a:t>Users may not read/write each other’s files arbitrarily</a:t>
            </a:r>
          </a:p>
          <a:p>
            <a:pPr lvl="1"/>
            <a:r>
              <a:rPr lang="en-US" dirty="0"/>
              <a:t>Modifying the OS and installing software requires elevated privileges</a:t>
            </a:r>
          </a:p>
          <a:p>
            <a:pPr marL="0" indent="0">
              <a:buNone/>
            </a:pPr>
            <a:r>
              <a:rPr lang="en-US" dirty="0"/>
              <a:t>Firewall</a:t>
            </a:r>
          </a:p>
          <a:p>
            <a:pPr lvl="1"/>
            <a:r>
              <a:rPr lang="en-US" dirty="0"/>
              <a:t>Unsolicited communications from the internet are blocked</a:t>
            </a:r>
          </a:p>
          <a:p>
            <a:pPr lvl="1"/>
            <a:r>
              <a:rPr lang="en-US" dirty="0"/>
              <a:t>Only authorized processes may send/receive messages from the internet</a:t>
            </a:r>
          </a:p>
          <a:p>
            <a:pPr marL="0" indent="0">
              <a:buNone/>
            </a:pPr>
            <a:r>
              <a:rPr lang="en-US" dirty="0"/>
              <a:t>Anti-virus</a:t>
            </a:r>
          </a:p>
          <a:p>
            <a:pPr lvl="1"/>
            <a:r>
              <a:rPr lang="en-US" dirty="0"/>
              <a:t>All files are scanned to identify and quarantine known malicious code</a:t>
            </a:r>
          </a:p>
          <a:p>
            <a:pPr marL="0" indent="0">
              <a:buNone/>
            </a:pPr>
            <a:r>
              <a:rPr lang="en-US" dirty="0"/>
              <a:t>Logging</a:t>
            </a:r>
          </a:p>
          <a:p>
            <a:pPr lvl="1"/>
            <a:r>
              <a:rPr lang="en-US" dirty="0"/>
              <a:t>All changes to the system are recorded</a:t>
            </a:r>
          </a:p>
          <a:p>
            <a:pPr lvl="1"/>
            <a:r>
              <a:rPr lang="en-US" dirty="0"/>
              <a:t>Sensitive applications may also log their activity in the secure system log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3C825-1E68-48B9-A29A-ADF5A2EEC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7" y="2331924"/>
            <a:ext cx="924357" cy="924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2AB10-C070-4BF7-9716-1E24E5326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8" y="3601719"/>
            <a:ext cx="924357" cy="924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88537-1857-473F-93BA-8A79CE12B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75740"/>
            <a:ext cx="769094" cy="917135"/>
          </a:xfrm>
          <a:prstGeom prst="rect">
            <a:avLst/>
          </a:prstGeom>
        </p:spPr>
      </p:pic>
      <p:pic>
        <p:nvPicPr>
          <p:cNvPr id="11" name="Picture 4" descr="D:\Classes\CS 4700\assets\key.png">
            <a:extLst>
              <a:ext uri="{FF2B5EF4-FFF2-40B4-BE49-F238E27FC236}">
                <a16:creationId xmlns:a16="http://schemas.microsoft.com/office/drawing/2014/main" id="{79D15D4B-C223-40C3-B263-E340C5FB9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2260"/>
            <a:ext cx="857820" cy="85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6E2EABB-811A-4C1D-B2F9-2A6061B248A7}"/>
              </a:ext>
            </a:extLst>
          </p:cNvPr>
          <p:cNvGrpSpPr/>
          <p:nvPr/>
        </p:nvGrpSpPr>
        <p:grpSpPr>
          <a:xfrm>
            <a:off x="805353" y="4633516"/>
            <a:ext cx="834784" cy="834784"/>
            <a:chOff x="4482138" y="2670416"/>
            <a:chExt cx="1557982" cy="155798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6474F9-AA55-4BC7-8C3C-9BDCC1E3D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4630376" y="2804722"/>
              <a:ext cx="1248556" cy="1248556"/>
            </a:xfrm>
            <a:prstGeom prst="rect">
              <a:avLst/>
            </a:prstGeom>
          </p:spPr>
        </p:pic>
        <p:sp>
          <p:nvSpPr>
            <p:cNvPr id="17" name="&quot;Not Allowed&quot; Symbol 16">
              <a:extLst>
                <a:ext uri="{FF2B5EF4-FFF2-40B4-BE49-F238E27FC236}">
                  <a16:creationId xmlns:a16="http://schemas.microsoft.com/office/drawing/2014/main" id="{3C1C9589-A025-453A-BB5A-FC0BA7D20628}"/>
                </a:ext>
              </a:extLst>
            </p:cNvPr>
            <p:cNvSpPr/>
            <p:nvPr/>
          </p:nvSpPr>
          <p:spPr>
            <a:xfrm>
              <a:off x="4482138" y="2670416"/>
              <a:ext cx="1557982" cy="1557982"/>
            </a:xfrm>
            <a:prstGeom prst="noSmoking">
              <a:avLst>
                <a:gd name="adj" fmla="val 777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0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Economy of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Simplicity of design implies a smaller attack surface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Correctness of protection mechanisms is critical</a:t>
            </a:r>
          </a:p>
          <a:p>
            <a:pPr lvl="1"/>
            <a:r>
              <a:rPr lang="en-US" dirty="0"/>
              <a:t>"Who watches the watcher?"</a:t>
            </a:r>
          </a:p>
          <a:p>
            <a:pPr lvl="1"/>
            <a:r>
              <a:rPr lang="en-US" dirty="0"/>
              <a:t>We need to be able to trust our security mechanisms</a:t>
            </a:r>
          </a:p>
          <a:p>
            <a:pPr lvl="1"/>
            <a:r>
              <a:rPr lang="en-US" dirty="0"/>
              <a:t>(Or at least quantify their efficacy)</a:t>
            </a:r>
          </a:p>
          <a:p>
            <a:pPr marL="0" indent="0">
              <a:buNone/>
            </a:pPr>
            <a:r>
              <a:rPr lang="en-US" dirty="0"/>
              <a:t>Essentially the KISS principle</a:t>
            </a:r>
          </a:p>
          <a:p>
            <a:pPr lvl="1"/>
            <a:r>
              <a:rPr lang="en-US" dirty="0"/>
              <a:t>Keep it simple, stupid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110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F4BC-4B24-4F4B-804E-28CC20F9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852"/>
          </a:xfrm>
        </p:spPr>
        <p:txBody>
          <a:bodyPr/>
          <a:lstStyle/>
          <a:p>
            <a:r>
              <a:rPr lang="en-US" dirty="0"/>
              <a:t>Monolithic vs. Micro Kernels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93F10-334B-4A71-863D-AC007F34A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5"/>
            <a:ext cx="8383732" cy="5198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Existing operating systems are monolithic</a:t>
            </a:r>
          </a:p>
          <a:p>
            <a:pPr lvl="1"/>
            <a:r>
              <a:rPr lang="en-US" dirty="0"/>
              <a:t>Kernel contains all critical functionality</a:t>
            </a:r>
          </a:p>
          <a:p>
            <a:pPr lvl="1"/>
            <a:r>
              <a:rPr lang="en-US" dirty="0"/>
              <a:t>Process and memory management, file systems, network stack,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Micro-kernel OS</a:t>
            </a:r>
          </a:p>
          <a:p>
            <a:pPr lvl="1"/>
            <a:r>
              <a:rPr lang="en-US" dirty="0"/>
              <a:t>Kernel only contains critical functionality</a:t>
            </a:r>
          </a:p>
          <a:p>
            <a:pPr lvl="2"/>
            <a:r>
              <a:rPr lang="en-US" dirty="0"/>
              <a:t>Direct access to hardware resources</a:t>
            </a:r>
          </a:p>
          <a:p>
            <a:pPr lvl="2"/>
            <a:r>
              <a:rPr lang="en-US" dirty="0"/>
              <a:t>Process and memory management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Small attack surface</a:t>
            </a:r>
          </a:p>
          <a:p>
            <a:pPr lvl="1"/>
            <a:r>
              <a:rPr lang="en-US" dirty="0"/>
              <a:t>All other functionality runs in separate processes</a:t>
            </a:r>
          </a:p>
          <a:p>
            <a:pPr lvl="2"/>
            <a:r>
              <a:rPr lang="en-US" dirty="0"/>
              <a:t>File systems, network stack, device drivers</a:t>
            </a:r>
          </a:p>
          <a:p>
            <a:pPr marL="0" indent="0">
              <a:buNone/>
            </a:pPr>
            <a:r>
              <a:rPr lang="en-US" dirty="0"/>
              <a:t>Examples</a:t>
            </a:r>
          </a:p>
          <a:p>
            <a:pPr lvl="1"/>
            <a:r>
              <a:rPr lang="en-US" dirty="0"/>
              <a:t>GNU Hurd</a:t>
            </a:r>
          </a:p>
          <a:p>
            <a:pPr lvl="1"/>
            <a:r>
              <a:rPr lang="en-US" dirty="0"/>
              <a:t>seL4 – formally verified!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DD300-F415-48F0-B2F7-E302ECBBF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6" r="21486"/>
          <a:stretch/>
        </p:blipFill>
        <p:spPr>
          <a:xfrm>
            <a:off x="9614667" y="0"/>
            <a:ext cx="2577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26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647"/>
            <a:ext cx="10515600" cy="896471"/>
          </a:xfrm>
        </p:spPr>
        <p:txBody>
          <a:bodyPr>
            <a:normAutofit/>
          </a:bodyPr>
          <a:lstStyle/>
          <a:p>
            <a:r>
              <a:rPr lang="en-US" dirty="0"/>
              <a:t>Complete Mediation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918184-1AFF-427B-B70C-2A5B6032D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58" y="969285"/>
            <a:ext cx="6389595" cy="5888716"/>
          </a:xfrm>
        </p:spPr>
      </p:pic>
    </p:spTree>
    <p:extLst>
      <p:ext uri="{BB962C8B-B14F-4D97-AF65-F5344CB8AC3E}">
        <p14:creationId xmlns:p14="http://schemas.microsoft.com/office/powerpoint/2010/main" val="37718591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Every access to every object must be checked for authorization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Incomplete mediation implies that a path exists to bypass a security mechanism</a:t>
            </a:r>
          </a:p>
          <a:p>
            <a:pPr marL="0" indent="0">
              <a:buNone/>
            </a:pPr>
            <a:r>
              <a:rPr lang="en-US" dirty="0"/>
              <a:t>In other words, isolation is incomplete</a:t>
            </a:r>
          </a:p>
        </p:txBody>
      </p:sp>
    </p:spTree>
    <p:extLst>
      <p:ext uri="{BB962C8B-B14F-4D97-AF65-F5344CB8AC3E}">
        <p14:creationId xmlns:p14="http://schemas.microsoft.com/office/powerpoint/2010/main" val="22234491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BA8975-D546-4E4F-8A9F-7B7AE4DB4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59" y="770726"/>
            <a:ext cx="7070026" cy="531654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4454F4F-9059-4DC6-BB15-4E886DA36F40}"/>
              </a:ext>
            </a:extLst>
          </p:cNvPr>
          <p:cNvSpPr/>
          <p:nvPr/>
        </p:nvSpPr>
        <p:spPr>
          <a:xfrm>
            <a:off x="8876060" y="1101534"/>
            <a:ext cx="3028152" cy="1701208"/>
          </a:xfrm>
          <a:prstGeom prst="wedgeRectCallout">
            <a:avLst>
              <a:gd name="adj1" fmla="val -70833"/>
              <a:gd name="adj2" fmla="val 18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By default, user could click Cancel to bypass the password check :(</a:t>
            </a:r>
          </a:p>
        </p:txBody>
      </p:sp>
    </p:spTree>
    <p:extLst>
      <p:ext uri="{BB962C8B-B14F-4D97-AF65-F5344CB8AC3E}">
        <p14:creationId xmlns:p14="http://schemas.microsoft.com/office/powerpoint/2010/main" val="31049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290C2-5BAA-4CE8-B651-76A637FD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3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4A2D8D-EF77-484F-9273-808A35A4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how do you build these mitigations?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CE71A-338A-4BB0-A911-037AEFCFC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other words, how do you build secure systems?</a:t>
            </a:r>
          </a:p>
        </p:txBody>
      </p:sp>
    </p:spTree>
    <p:extLst>
      <p:ext uri="{BB962C8B-B14F-4D97-AF65-F5344CB8AC3E}">
        <p14:creationId xmlns:p14="http://schemas.microsoft.com/office/powerpoint/2010/main" val="31129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720927-46E1-4ABD-AAEF-40A8B887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720"/>
            <a:ext cx="12192000" cy="6050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92B9E0-C1CF-43DD-A129-D08F77DB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161"/>
            <a:ext cx="10515600" cy="1466722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chemeClr val="accent1"/>
                </a:solidFill>
              </a:rPr>
              <a:t>ISOLATION</a:t>
            </a:r>
          </a:p>
        </p:txBody>
      </p:sp>
    </p:spTree>
    <p:extLst>
      <p:ext uri="{BB962C8B-B14F-4D97-AF65-F5344CB8AC3E}">
        <p14:creationId xmlns:p14="http://schemas.microsoft.com/office/powerpoint/2010/main" val="582611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3609</Words>
  <Application>Microsoft Office PowerPoint</Application>
  <PresentationFormat>Widescreen</PresentationFormat>
  <Paragraphs>704</Paragraphs>
  <Slides>75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Calibri Light</vt:lpstr>
      <vt:lpstr>Consolas</vt:lpstr>
      <vt:lpstr>Lucida Console</vt:lpstr>
      <vt:lpstr>Office Theme</vt:lpstr>
      <vt:lpstr>CY 2550 Foundations of Cybersecurity</vt:lpstr>
      <vt:lpstr>PowerPoint Presentation</vt:lpstr>
      <vt:lpstr>Threat Modeling</vt:lpstr>
      <vt:lpstr>Identify Things of Value</vt:lpstr>
      <vt:lpstr>Enumerate Attack Surfaces</vt:lpstr>
      <vt:lpstr>Cybercriminal</vt:lpstr>
      <vt:lpstr>Mitigations</vt:lpstr>
      <vt:lpstr>Question: how do you build these mitigations?</vt:lpstr>
      <vt:lpstr>ISOLATION</vt:lpstr>
      <vt:lpstr>Intro to System Architecture</vt:lpstr>
      <vt:lpstr>PowerPoint Presentation</vt:lpstr>
      <vt:lpstr>System Model</vt:lpstr>
      <vt:lpstr>What is Memory?</vt:lpstr>
      <vt:lpstr>Memory Unsafety</vt:lpstr>
      <vt:lpstr>Memory Unsafety</vt:lpstr>
      <vt:lpstr>Controlling the CPU</vt:lpstr>
      <vt:lpstr>Accessing Devices</vt:lpstr>
      <vt:lpstr>Device Unsafety</vt:lpstr>
      <vt:lpstr>Device Unsafety</vt:lpstr>
      <vt:lpstr>Review</vt:lpstr>
      <vt:lpstr>Protected Mode</vt:lpstr>
      <vt:lpstr>PowerPoint Presentation</vt:lpstr>
      <vt:lpstr>Towards Modern Architecture</vt:lpstr>
      <vt:lpstr>Protected Mode</vt:lpstr>
      <vt:lpstr>System Boot Sequence</vt:lpstr>
      <vt:lpstr>Restriction on Privileged Instructions</vt:lpstr>
      <vt:lpstr>Changing Modes</vt:lpstr>
      <vt:lpstr>Mode Transfer</vt:lpstr>
      <vt:lpstr>Protection in Action</vt:lpstr>
      <vt:lpstr>Virtual Memory</vt:lpstr>
      <vt:lpstr>Status Check</vt:lpstr>
      <vt:lpstr>Virtual Memory</vt:lpstr>
      <vt:lpstr>PowerPoint Presentation</vt:lpstr>
      <vt:lpstr>PowerPoint Presentation</vt:lpstr>
      <vt:lpstr>Virtual Memory Implementation</vt:lpstr>
      <vt:lpstr>VM in Action</vt:lpstr>
      <vt:lpstr>Building Security Systems</vt:lpstr>
      <vt:lpstr>Review</vt:lpstr>
      <vt:lpstr>Towards Secure Systems</vt:lpstr>
      <vt:lpstr>File Access Control</vt:lpstr>
      <vt:lpstr>Limitations</vt:lpstr>
      <vt:lpstr>Anti-virus</vt:lpstr>
      <vt:lpstr>Anti-virus</vt:lpstr>
      <vt:lpstr>Signature-based Detection</vt:lpstr>
      <vt:lpstr>PowerPoint Presentation</vt:lpstr>
      <vt:lpstr>Signature-based Detection</vt:lpstr>
      <vt:lpstr>Avoiding Anti-virus</vt:lpstr>
      <vt:lpstr>Firewall</vt:lpstr>
      <vt:lpstr>Network Intrusion Detection Systems</vt:lpstr>
      <vt:lpstr>Insecure Logging</vt:lpstr>
      <vt:lpstr>Secure Logging</vt:lpstr>
      <vt:lpstr>Principles</vt:lpstr>
      <vt:lpstr>Security Principles</vt:lpstr>
      <vt:lpstr>Defense in Depth</vt:lpstr>
      <vt:lpstr>Example</vt:lpstr>
      <vt:lpstr>Fail-safe Defaults</vt:lpstr>
      <vt:lpstr>PowerPoint Presentation</vt:lpstr>
      <vt:lpstr>Separation of Privilege</vt:lpstr>
      <vt:lpstr>Least Privilege</vt:lpstr>
      <vt:lpstr>Privilege Over Time</vt:lpstr>
      <vt:lpstr>Privilege Hierarchy</vt:lpstr>
      <vt:lpstr>Example: Chrome Multiprocess Architecture</vt:lpstr>
      <vt:lpstr>Compromise Recording</vt:lpstr>
      <vt:lpstr>Logging</vt:lpstr>
      <vt:lpstr>Work Factor</vt:lpstr>
      <vt:lpstr>bcrypt Example</vt:lpstr>
      <vt:lpstr>Authentication Rate Limiting</vt:lpstr>
      <vt:lpstr>Open Design</vt:lpstr>
      <vt:lpstr>Economy of Mechanism</vt:lpstr>
      <vt:lpstr>Economy of Mechanism</vt:lpstr>
      <vt:lpstr>Monolithic vs. Micro Kernels</vt:lpstr>
      <vt:lpstr>Complete Mediation</vt:lpstr>
      <vt:lpstr>Complete Mediation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 2550 Foundations of Cybersecurity</dc:title>
  <dc:creator>Wilson, Christo</dc:creator>
  <cp:lastModifiedBy>Wilson, Christo</cp:lastModifiedBy>
  <cp:revision>16</cp:revision>
  <dcterms:created xsi:type="dcterms:W3CDTF">2020-11-10T17:30:00Z</dcterms:created>
  <dcterms:modified xsi:type="dcterms:W3CDTF">2020-11-10T20:30:29Z</dcterms:modified>
</cp:coreProperties>
</file>