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2"/>
  </p:notesMasterIdLst>
  <p:sldIdLst>
    <p:sldId id="256" r:id="rId3"/>
    <p:sldId id="396" r:id="rId4"/>
    <p:sldId id="397" r:id="rId5"/>
    <p:sldId id="398" r:id="rId6"/>
    <p:sldId id="399" r:id="rId7"/>
    <p:sldId id="259" r:id="rId8"/>
    <p:sldId id="266" r:id="rId9"/>
    <p:sldId id="268" r:id="rId10"/>
    <p:sldId id="349" r:id="rId11"/>
    <p:sldId id="392" r:id="rId12"/>
    <p:sldId id="391" r:id="rId13"/>
    <p:sldId id="350" r:id="rId14"/>
    <p:sldId id="393" r:id="rId15"/>
    <p:sldId id="361" r:id="rId16"/>
    <p:sldId id="291" r:id="rId17"/>
    <p:sldId id="257" r:id="rId18"/>
    <p:sldId id="293" r:id="rId19"/>
    <p:sldId id="273" r:id="rId20"/>
    <p:sldId id="264" r:id="rId21"/>
    <p:sldId id="265" r:id="rId22"/>
    <p:sldId id="286" r:id="rId23"/>
    <p:sldId id="294" r:id="rId24"/>
    <p:sldId id="363" r:id="rId25"/>
    <p:sldId id="288" r:id="rId26"/>
    <p:sldId id="290" r:id="rId27"/>
    <p:sldId id="292" r:id="rId28"/>
    <p:sldId id="381" r:id="rId29"/>
    <p:sldId id="258" r:id="rId30"/>
    <p:sldId id="382" r:id="rId31"/>
    <p:sldId id="366" r:id="rId32"/>
    <p:sldId id="389" r:id="rId33"/>
    <p:sldId id="295" r:id="rId34"/>
    <p:sldId id="390" r:id="rId35"/>
    <p:sldId id="297" r:id="rId36"/>
    <p:sldId id="299" r:id="rId37"/>
    <p:sldId id="260" r:id="rId38"/>
    <p:sldId id="267" r:id="rId39"/>
    <p:sldId id="384" r:id="rId40"/>
    <p:sldId id="269" r:id="rId41"/>
    <p:sldId id="379" r:id="rId42"/>
    <p:sldId id="383" r:id="rId43"/>
    <p:sldId id="378" r:id="rId44"/>
    <p:sldId id="353" r:id="rId45"/>
    <p:sldId id="261" r:id="rId46"/>
    <p:sldId id="368" r:id="rId47"/>
    <p:sldId id="385" r:id="rId48"/>
    <p:sldId id="386" r:id="rId49"/>
    <p:sldId id="347" r:id="rId50"/>
    <p:sldId id="369" r:id="rId51"/>
    <p:sldId id="380" r:id="rId52"/>
    <p:sldId id="387" r:id="rId53"/>
    <p:sldId id="351" r:id="rId54"/>
    <p:sldId id="388" r:id="rId55"/>
    <p:sldId id="262" r:id="rId56"/>
    <p:sldId id="375" r:id="rId57"/>
    <p:sldId id="370" r:id="rId58"/>
    <p:sldId id="400" r:id="rId59"/>
    <p:sldId id="401" r:id="rId60"/>
    <p:sldId id="40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C683D8-B529-42B6-99FD-3541BABB432E}">
          <p14:sldIdLst>
            <p14:sldId id="256"/>
            <p14:sldId id="396"/>
            <p14:sldId id="397"/>
            <p14:sldId id="398"/>
            <p14:sldId id="399"/>
          </p14:sldIdLst>
        </p14:section>
        <p14:section name="Online Advertising" id="{F8F81729-E8C1-44D7-B0C0-1986CF9042B5}">
          <p14:sldIdLst>
            <p14:sldId id="259"/>
            <p14:sldId id="266"/>
            <p14:sldId id="268"/>
            <p14:sldId id="349"/>
            <p14:sldId id="392"/>
            <p14:sldId id="391"/>
            <p14:sldId id="350"/>
            <p14:sldId id="393"/>
            <p14:sldId id="361"/>
            <p14:sldId id="291"/>
          </p14:sldIdLst>
        </p14:section>
        <p14:section name="Stateful Tracking" id="{1BBB2676-1046-46C3-8422-1AEA020D03FA}">
          <p14:sldIdLst>
            <p14:sldId id="257"/>
            <p14:sldId id="293"/>
            <p14:sldId id="273"/>
            <p14:sldId id="264"/>
            <p14:sldId id="265"/>
            <p14:sldId id="286"/>
            <p14:sldId id="294"/>
            <p14:sldId id="363"/>
            <p14:sldId id="288"/>
            <p14:sldId id="290"/>
            <p14:sldId id="292"/>
            <p14:sldId id="381"/>
          </p14:sldIdLst>
        </p14:section>
        <p14:section name="Stateless Tracking" id="{346C3091-08E7-40F9-858A-6A9FEF1787EB}">
          <p14:sldIdLst>
            <p14:sldId id="258"/>
            <p14:sldId id="382"/>
            <p14:sldId id="366"/>
            <p14:sldId id="389"/>
            <p14:sldId id="295"/>
            <p14:sldId id="390"/>
            <p14:sldId id="297"/>
            <p14:sldId id="299"/>
          </p14:sldIdLst>
        </p14:section>
        <p14:section name="Real Time Bidding" id="{F4A86343-9BF3-4288-BE9D-5EB2975344B4}">
          <p14:sldIdLst>
            <p14:sldId id="260"/>
            <p14:sldId id="267"/>
            <p14:sldId id="384"/>
            <p14:sldId id="269"/>
            <p14:sldId id="379"/>
            <p14:sldId id="383"/>
            <p14:sldId id="378"/>
            <p14:sldId id="353"/>
          </p14:sldIdLst>
        </p14:section>
        <p14:section name="Prevention and Mitigation" id="{95A73EAA-0C34-4072-85B2-088BD15ADC9C}">
          <p14:sldIdLst>
            <p14:sldId id="261"/>
            <p14:sldId id="368"/>
            <p14:sldId id="385"/>
            <p14:sldId id="386"/>
            <p14:sldId id="347"/>
            <p14:sldId id="369"/>
            <p14:sldId id="380"/>
            <p14:sldId id="387"/>
            <p14:sldId id="351"/>
            <p14:sldId id="388"/>
          </p14:sldIdLst>
        </p14:section>
        <p14:section name="Online Privacy Regulation" id="{722E6E7C-E51B-4023-B0F2-EEE51594A458}">
          <p14:sldIdLst>
            <p14:sldId id="262"/>
            <p14:sldId id="375"/>
            <p14:sldId id="370"/>
            <p14:sldId id="400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FDC75-7D37-4F9B-9414-FB54155B10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317272-1200-4E18-AA49-19BEED56EE2B}">
      <dgm:prSet/>
      <dgm:spPr/>
      <dgm:t>
        <a:bodyPr/>
        <a:lstStyle/>
        <a:p>
          <a:r>
            <a:rPr lang="en-US"/>
            <a:t>Online advertising companies</a:t>
          </a:r>
        </a:p>
      </dgm:t>
    </dgm:pt>
    <dgm:pt modelId="{29F880DA-0B04-477C-808B-DA85C0660817}" type="parTrans" cxnId="{85E9A439-57DB-460D-A091-7EA2CA4C0049}">
      <dgm:prSet/>
      <dgm:spPr/>
      <dgm:t>
        <a:bodyPr/>
        <a:lstStyle/>
        <a:p>
          <a:endParaRPr lang="en-US"/>
        </a:p>
      </dgm:t>
    </dgm:pt>
    <dgm:pt modelId="{526A36BE-9C18-4641-B64F-C895B04BBA36}" type="sibTrans" cxnId="{85E9A439-57DB-460D-A091-7EA2CA4C0049}">
      <dgm:prSet/>
      <dgm:spPr/>
      <dgm:t>
        <a:bodyPr/>
        <a:lstStyle/>
        <a:p>
          <a:endParaRPr lang="en-US"/>
        </a:p>
      </dgm:t>
    </dgm:pt>
    <dgm:pt modelId="{18CFFA01-742E-443D-8091-89D946BE24CC}">
      <dgm:prSet/>
      <dgm:spPr/>
      <dgm:t>
        <a:bodyPr/>
        <a:lstStyle/>
        <a:p>
          <a:pPr>
            <a:buNone/>
          </a:pPr>
          <a:r>
            <a:rPr lang="en-US" dirty="0"/>
            <a:t>Google is the largest tracker by far</a:t>
          </a:r>
        </a:p>
      </dgm:t>
    </dgm:pt>
    <dgm:pt modelId="{003E8CDF-179D-4F68-8D11-103070783357}" type="parTrans" cxnId="{5D05835B-2DC4-47C7-A156-D9320C1EDC90}">
      <dgm:prSet/>
      <dgm:spPr/>
      <dgm:t>
        <a:bodyPr/>
        <a:lstStyle/>
        <a:p>
          <a:endParaRPr lang="en-US"/>
        </a:p>
      </dgm:t>
    </dgm:pt>
    <dgm:pt modelId="{9F84A03D-A1E7-4DC0-9377-233F47752955}" type="sibTrans" cxnId="{5D05835B-2DC4-47C7-A156-D9320C1EDC90}">
      <dgm:prSet/>
      <dgm:spPr/>
      <dgm:t>
        <a:bodyPr/>
        <a:lstStyle/>
        <a:p>
          <a:endParaRPr lang="en-US"/>
        </a:p>
      </dgm:t>
    </dgm:pt>
    <dgm:pt modelId="{B4C69479-50D2-416F-AC10-66AA4FCDC5C4}">
      <dgm:prSet/>
      <dgm:spPr/>
      <dgm:t>
        <a:bodyPr/>
        <a:lstStyle/>
        <a:p>
          <a:r>
            <a:rPr lang="en-US" dirty="0"/>
            <a:t>Online data brokers</a:t>
          </a:r>
        </a:p>
      </dgm:t>
    </dgm:pt>
    <dgm:pt modelId="{DD7A1276-9F6D-43FD-8EAC-BBBE26AD06DE}" type="parTrans" cxnId="{357BCCE1-4A18-403C-946C-E9AC93E4DE42}">
      <dgm:prSet/>
      <dgm:spPr/>
      <dgm:t>
        <a:bodyPr/>
        <a:lstStyle/>
        <a:p>
          <a:endParaRPr lang="en-US"/>
        </a:p>
      </dgm:t>
    </dgm:pt>
    <dgm:pt modelId="{DA9D2C39-1C28-44F9-AEBD-7BC2044936C2}" type="sibTrans" cxnId="{357BCCE1-4A18-403C-946C-E9AC93E4DE42}">
      <dgm:prSet/>
      <dgm:spPr/>
      <dgm:t>
        <a:bodyPr/>
        <a:lstStyle/>
        <a:p>
          <a:endParaRPr lang="en-US"/>
        </a:p>
      </dgm:t>
    </dgm:pt>
    <dgm:pt modelId="{A3E0B6D8-4515-4F35-95E2-2D1FCBC7C44C}">
      <dgm:prSet/>
      <dgm:spPr/>
      <dgm:t>
        <a:bodyPr/>
        <a:lstStyle/>
        <a:p>
          <a:pPr>
            <a:buNone/>
          </a:pPr>
          <a:r>
            <a:rPr lang="en-US" dirty="0"/>
            <a:t>Experian, Equifax</a:t>
          </a:r>
        </a:p>
      </dgm:t>
    </dgm:pt>
    <dgm:pt modelId="{751735C0-6C18-45FC-98C1-235E69624F53}" type="parTrans" cxnId="{D51E53A6-631D-4EC1-8287-09CF95ED69E9}">
      <dgm:prSet/>
      <dgm:spPr/>
      <dgm:t>
        <a:bodyPr/>
        <a:lstStyle/>
        <a:p>
          <a:endParaRPr lang="en-US"/>
        </a:p>
      </dgm:t>
    </dgm:pt>
    <dgm:pt modelId="{4E1C89EF-76A0-4957-B599-6FF444F23165}" type="sibTrans" cxnId="{D51E53A6-631D-4EC1-8287-09CF95ED69E9}">
      <dgm:prSet/>
      <dgm:spPr/>
      <dgm:t>
        <a:bodyPr/>
        <a:lstStyle/>
        <a:p>
          <a:endParaRPr lang="en-US"/>
        </a:p>
      </dgm:t>
    </dgm:pt>
    <dgm:pt modelId="{CE61BEBF-FBBD-46DE-B826-2E6AD5FF0433}">
      <dgm:prSet/>
      <dgm:spPr/>
      <dgm:t>
        <a:bodyPr/>
        <a:lstStyle/>
        <a:p>
          <a:pPr>
            <a:buNone/>
          </a:pPr>
          <a:r>
            <a:rPr lang="en-US" dirty="0" err="1"/>
            <a:t>Axciom</a:t>
          </a:r>
          <a:endParaRPr lang="en-US" dirty="0"/>
        </a:p>
      </dgm:t>
    </dgm:pt>
    <dgm:pt modelId="{136A1E62-1FD9-4CDA-A1BA-D5FF3517E81F}" type="parTrans" cxnId="{31092CB7-5D3F-4D29-B228-5BF41A932FCC}">
      <dgm:prSet/>
      <dgm:spPr/>
      <dgm:t>
        <a:bodyPr/>
        <a:lstStyle/>
        <a:p>
          <a:endParaRPr lang="en-US"/>
        </a:p>
      </dgm:t>
    </dgm:pt>
    <dgm:pt modelId="{0B84C2DF-FAC6-421A-B3D6-C6DD5F0CA396}" type="sibTrans" cxnId="{31092CB7-5D3F-4D29-B228-5BF41A932FCC}">
      <dgm:prSet/>
      <dgm:spPr/>
      <dgm:t>
        <a:bodyPr/>
        <a:lstStyle/>
        <a:p>
          <a:endParaRPr lang="en-US"/>
        </a:p>
      </dgm:t>
    </dgm:pt>
    <dgm:pt modelId="{C8B98CC2-0F2B-4D72-8DDD-8A360A695519}">
      <dgm:prSet/>
      <dgm:spPr/>
      <dgm:t>
        <a:bodyPr/>
        <a:lstStyle/>
        <a:p>
          <a:r>
            <a:rPr lang="en-US"/>
            <a:t>Offline data brokers</a:t>
          </a:r>
        </a:p>
      </dgm:t>
    </dgm:pt>
    <dgm:pt modelId="{036D4323-C50D-402E-A8BC-3BCB69207B68}" type="parTrans" cxnId="{79B8C063-499C-4886-897A-D426ECE76A98}">
      <dgm:prSet/>
      <dgm:spPr/>
      <dgm:t>
        <a:bodyPr/>
        <a:lstStyle/>
        <a:p>
          <a:endParaRPr lang="en-US"/>
        </a:p>
      </dgm:t>
    </dgm:pt>
    <dgm:pt modelId="{2D1E98C4-7DDB-4A98-8C63-B59E138C6811}" type="sibTrans" cxnId="{79B8C063-499C-4886-897A-D426ECE76A98}">
      <dgm:prSet/>
      <dgm:spPr/>
      <dgm:t>
        <a:bodyPr/>
        <a:lstStyle/>
        <a:p>
          <a:endParaRPr lang="en-US"/>
        </a:p>
      </dgm:t>
    </dgm:pt>
    <dgm:pt modelId="{A1C4351A-7FBA-49FD-B9E2-3B27965834F3}">
      <dgm:prSet/>
      <dgm:spPr/>
      <dgm:t>
        <a:bodyPr/>
        <a:lstStyle/>
        <a:p>
          <a:pPr>
            <a:buNone/>
          </a:pPr>
          <a:r>
            <a:rPr lang="en-US" dirty="0" err="1"/>
            <a:t>Datalogix</a:t>
          </a:r>
          <a:endParaRPr lang="en-US" dirty="0"/>
        </a:p>
      </dgm:t>
    </dgm:pt>
    <dgm:pt modelId="{66C5BFBD-F0E8-4E3B-B302-E69BF99D885B}" type="parTrans" cxnId="{566F3C5F-1709-4FA2-83E0-A746775666B6}">
      <dgm:prSet/>
      <dgm:spPr/>
      <dgm:t>
        <a:bodyPr/>
        <a:lstStyle/>
        <a:p>
          <a:endParaRPr lang="en-US"/>
        </a:p>
      </dgm:t>
    </dgm:pt>
    <dgm:pt modelId="{828B74D3-DB6B-415B-803D-B5401CDD23D7}" type="sibTrans" cxnId="{566F3C5F-1709-4FA2-83E0-A746775666B6}">
      <dgm:prSet/>
      <dgm:spPr/>
      <dgm:t>
        <a:bodyPr/>
        <a:lstStyle/>
        <a:p>
          <a:endParaRPr lang="en-US"/>
        </a:p>
      </dgm:t>
    </dgm:pt>
    <dgm:pt modelId="{88C7AD81-453D-4AE6-8629-71A11D168556}">
      <dgm:prSet/>
      <dgm:spPr/>
      <dgm:t>
        <a:bodyPr/>
        <a:lstStyle/>
        <a:p>
          <a:pPr>
            <a:buNone/>
          </a:pPr>
          <a:r>
            <a:rPr lang="en-US" dirty="0"/>
            <a:t>Rubicon, OpenX, Media Math, </a:t>
          </a:r>
          <a:r>
            <a:rPr lang="en-US" dirty="0" err="1"/>
            <a:t>Appnexus</a:t>
          </a:r>
          <a:r>
            <a:rPr lang="en-US" dirty="0"/>
            <a:t>, AOL, Amazon…</a:t>
          </a:r>
        </a:p>
      </dgm:t>
    </dgm:pt>
    <dgm:pt modelId="{B7B6943D-72E8-401B-9811-1D79EA78A78D}" type="parTrans" cxnId="{C98B1D30-81EC-4639-AC40-9B92F2A6B609}">
      <dgm:prSet/>
      <dgm:spPr/>
      <dgm:t>
        <a:bodyPr/>
        <a:lstStyle/>
        <a:p>
          <a:endParaRPr lang="en-US"/>
        </a:p>
      </dgm:t>
    </dgm:pt>
    <dgm:pt modelId="{49D13FC6-6CB0-41B6-B246-517F107B097B}" type="sibTrans" cxnId="{C98B1D30-81EC-4639-AC40-9B92F2A6B609}">
      <dgm:prSet/>
      <dgm:spPr/>
      <dgm:t>
        <a:bodyPr/>
        <a:lstStyle/>
        <a:p>
          <a:endParaRPr lang="en-US"/>
        </a:p>
      </dgm:t>
    </dgm:pt>
    <dgm:pt modelId="{58CECC94-9D7A-429C-8755-D029D0B2C144}">
      <dgm:prSet/>
      <dgm:spPr/>
      <dgm:t>
        <a:bodyPr/>
        <a:lstStyle/>
        <a:p>
          <a:pPr>
            <a:buNone/>
          </a:pPr>
          <a:r>
            <a:rPr lang="en-US" dirty="0"/>
            <a:t>Oracle </a:t>
          </a:r>
          <a:r>
            <a:rPr lang="en-US" dirty="0" err="1"/>
            <a:t>Datacloud</a:t>
          </a:r>
          <a:r>
            <a:rPr lang="en-US" dirty="0"/>
            <a:t>, formerly </a:t>
          </a:r>
          <a:r>
            <a:rPr lang="en-US" dirty="0" err="1"/>
            <a:t>Bluekai</a:t>
          </a:r>
          <a:endParaRPr lang="en-US" dirty="0"/>
        </a:p>
      </dgm:t>
    </dgm:pt>
    <dgm:pt modelId="{0F7E8726-9789-4C67-8B0B-C6DE40A681B6}" type="parTrans" cxnId="{0C0E21C3-649D-4B6A-B0C1-EAD0ACD4C60A}">
      <dgm:prSet/>
      <dgm:spPr/>
      <dgm:t>
        <a:bodyPr/>
        <a:lstStyle/>
        <a:p>
          <a:endParaRPr lang="en-US"/>
        </a:p>
      </dgm:t>
    </dgm:pt>
    <dgm:pt modelId="{8F9392BE-1224-47E1-911B-F66B4790ADF1}" type="sibTrans" cxnId="{0C0E21C3-649D-4B6A-B0C1-EAD0ACD4C60A}">
      <dgm:prSet/>
      <dgm:spPr/>
      <dgm:t>
        <a:bodyPr/>
        <a:lstStyle/>
        <a:p>
          <a:endParaRPr lang="en-US"/>
        </a:p>
      </dgm:t>
    </dgm:pt>
    <dgm:pt modelId="{59D626E8-2C7E-472A-9DF8-4B5E658BC4C3}" type="pres">
      <dgm:prSet presAssocID="{BE0FDC75-7D37-4F9B-9414-FB54155B1012}" presName="linear" presStyleCnt="0">
        <dgm:presLayoutVars>
          <dgm:animLvl val="lvl"/>
          <dgm:resizeHandles val="exact"/>
        </dgm:presLayoutVars>
      </dgm:prSet>
      <dgm:spPr/>
    </dgm:pt>
    <dgm:pt modelId="{7EBB0459-F849-4582-A140-7A7204E115C0}" type="pres">
      <dgm:prSet presAssocID="{F7317272-1200-4E18-AA49-19BEED56EE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58CBBF-D95B-451C-A936-39D7E0C4F710}" type="pres">
      <dgm:prSet presAssocID="{F7317272-1200-4E18-AA49-19BEED56EE2B}" presName="childText" presStyleLbl="revTx" presStyleIdx="0" presStyleCnt="3">
        <dgm:presLayoutVars>
          <dgm:bulletEnabled val="1"/>
        </dgm:presLayoutVars>
      </dgm:prSet>
      <dgm:spPr/>
    </dgm:pt>
    <dgm:pt modelId="{8CDEF3C1-2730-495D-95C6-A99C342405CC}" type="pres">
      <dgm:prSet presAssocID="{B4C69479-50D2-416F-AC10-66AA4FCDC5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BB8BEC-752A-402C-AEC2-FE544B5F4ACA}" type="pres">
      <dgm:prSet presAssocID="{B4C69479-50D2-416F-AC10-66AA4FCDC5C4}" presName="childText" presStyleLbl="revTx" presStyleIdx="1" presStyleCnt="3">
        <dgm:presLayoutVars>
          <dgm:bulletEnabled val="1"/>
        </dgm:presLayoutVars>
      </dgm:prSet>
      <dgm:spPr/>
    </dgm:pt>
    <dgm:pt modelId="{91EA7186-8A21-44E2-A64D-FDACAE0F7DE0}" type="pres">
      <dgm:prSet presAssocID="{C8B98CC2-0F2B-4D72-8DDD-8A360A6955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E649C5-EF30-49A5-AD7F-84791C7947DD}" type="pres">
      <dgm:prSet presAssocID="{C8B98CC2-0F2B-4D72-8DDD-8A360A69551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98B1D30-81EC-4639-AC40-9B92F2A6B609}" srcId="{F7317272-1200-4E18-AA49-19BEED56EE2B}" destId="{88C7AD81-453D-4AE6-8629-71A11D168556}" srcOrd="1" destOrd="0" parTransId="{B7B6943D-72E8-401B-9811-1D79EA78A78D}" sibTransId="{49D13FC6-6CB0-41B6-B246-517F107B097B}"/>
    <dgm:cxn modelId="{85E9A439-57DB-460D-A091-7EA2CA4C0049}" srcId="{BE0FDC75-7D37-4F9B-9414-FB54155B1012}" destId="{F7317272-1200-4E18-AA49-19BEED56EE2B}" srcOrd="0" destOrd="0" parTransId="{29F880DA-0B04-477C-808B-DA85C0660817}" sibTransId="{526A36BE-9C18-4641-B64F-C895B04BBA36}"/>
    <dgm:cxn modelId="{C01C3C3A-5BDC-45BA-8706-B6F69A61BCD2}" type="presOf" srcId="{B4C69479-50D2-416F-AC10-66AA4FCDC5C4}" destId="{8CDEF3C1-2730-495D-95C6-A99C342405CC}" srcOrd="0" destOrd="0" presId="urn:microsoft.com/office/officeart/2005/8/layout/vList2"/>
    <dgm:cxn modelId="{BCFF7B3A-CC3B-436A-9D26-EA7966DCC0C6}" type="presOf" srcId="{18CFFA01-742E-443D-8091-89D946BE24CC}" destId="{F558CBBF-D95B-451C-A936-39D7E0C4F710}" srcOrd="0" destOrd="0" presId="urn:microsoft.com/office/officeart/2005/8/layout/vList2"/>
    <dgm:cxn modelId="{5D05835B-2DC4-47C7-A156-D9320C1EDC90}" srcId="{F7317272-1200-4E18-AA49-19BEED56EE2B}" destId="{18CFFA01-742E-443D-8091-89D946BE24CC}" srcOrd="0" destOrd="0" parTransId="{003E8CDF-179D-4F68-8D11-103070783357}" sibTransId="{9F84A03D-A1E7-4DC0-9377-233F47752955}"/>
    <dgm:cxn modelId="{566F3C5F-1709-4FA2-83E0-A746775666B6}" srcId="{C8B98CC2-0F2B-4D72-8DDD-8A360A695519}" destId="{A1C4351A-7FBA-49FD-B9E2-3B27965834F3}" srcOrd="0" destOrd="0" parTransId="{66C5BFBD-F0E8-4E3B-B302-E69BF99D885B}" sibTransId="{828B74D3-DB6B-415B-803D-B5401CDD23D7}"/>
    <dgm:cxn modelId="{79B8C063-499C-4886-897A-D426ECE76A98}" srcId="{BE0FDC75-7D37-4F9B-9414-FB54155B1012}" destId="{C8B98CC2-0F2B-4D72-8DDD-8A360A695519}" srcOrd="2" destOrd="0" parTransId="{036D4323-C50D-402E-A8BC-3BCB69207B68}" sibTransId="{2D1E98C4-7DDB-4A98-8C63-B59E138C6811}"/>
    <dgm:cxn modelId="{F446F96A-46BF-465A-BC39-50EEB48EACBA}" type="presOf" srcId="{F7317272-1200-4E18-AA49-19BEED56EE2B}" destId="{7EBB0459-F849-4582-A140-7A7204E115C0}" srcOrd="0" destOrd="0" presId="urn:microsoft.com/office/officeart/2005/8/layout/vList2"/>
    <dgm:cxn modelId="{EC126983-EE5B-46CD-8389-2F1DDE02DE60}" type="presOf" srcId="{A3E0B6D8-4515-4F35-95E2-2D1FCBC7C44C}" destId="{7FBB8BEC-752A-402C-AEC2-FE544B5F4ACA}" srcOrd="0" destOrd="0" presId="urn:microsoft.com/office/officeart/2005/8/layout/vList2"/>
    <dgm:cxn modelId="{8EAB4B90-A6E2-4C33-AD12-524FBA2A5F01}" type="presOf" srcId="{BE0FDC75-7D37-4F9B-9414-FB54155B1012}" destId="{59D626E8-2C7E-472A-9DF8-4B5E658BC4C3}" srcOrd="0" destOrd="0" presId="urn:microsoft.com/office/officeart/2005/8/layout/vList2"/>
    <dgm:cxn modelId="{D51E53A6-631D-4EC1-8287-09CF95ED69E9}" srcId="{B4C69479-50D2-416F-AC10-66AA4FCDC5C4}" destId="{A3E0B6D8-4515-4F35-95E2-2D1FCBC7C44C}" srcOrd="0" destOrd="0" parTransId="{751735C0-6C18-45FC-98C1-235E69624F53}" sibTransId="{4E1C89EF-76A0-4957-B599-6FF444F23165}"/>
    <dgm:cxn modelId="{31092CB7-5D3F-4D29-B228-5BF41A932FCC}" srcId="{B4C69479-50D2-416F-AC10-66AA4FCDC5C4}" destId="{CE61BEBF-FBBD-46DE-B826-2E6AD5FF0433}" srcOrd="2" destOrd="0" parTransId="{136A1E62-1FD9-4CDA-A1BA-D5FF3517E81F}" sibTransId="{0B84C2DF-FAC6-421A-B3D6-C6DD5F0CA396}"/>
    <dgm:cxn modelId="{3D700BB8-1575-42B4-9723-84EA2EE667E5}" type="presOf" srcId="{88C7AD81-453D-4AE6-8629-71A11D168556}" destId="{F558CBBF-D95B-451C-A936-39D7E0C4F710}" srcOrd="0" destOrd="1" presId="urn:microsoft.com/office/officeart/2005/8/layout/vList2"/>
    <dgm:cxn modelId="{0C0E21C3-649D-4B6A-B0C1-EAD0ACD4C60A}" srcId="{B4C69479-50D2-416F-AC10-66AA4FCDC5C4}" destId="{58CECC94-9D7A-429C-8755-D029D0B2C144}" srcOrd="1" destOrd="0" parTransId="{0F7E8726-9789-4C67-8B0B-C6DE40A681B6}" sibTransId="{8F9392BE-1224-47E1-911B-F66B4790ADF1}"/>
    <dgm:cxn modelId="{2C9867C5-F496-4B38-BAE4-42D2CB712DB9}" type="presOf" srcId="{A1C4351A-7FBA-49FD-B9E2-3B27965834F3}" destId="{AEE649C5-EF30-49A5-AD7F-84791C7947DD}" srcOrd="0" destOrd="0" presId="urn:microsoft.com/office/officeart/2005/8/layout/vList2"/>
    <dgm:cxn modelId="{C45A8FC8-817C-41B4-82F6-0AC3929C727C}" type="presOf" srcId="{CE61BEBF-FBBD-46DE-B826-2E6AD5FF0433}" destId="{7FBB8BEC-752A-402C-AEC2-FE544B5F4ACA}" srcOrd="0" destOrd="2" presId="urn:microsoft.com/office/officeart/2005/8/layout/vList2"/>
    <dgm:cxn modelId="{357BCCE1-4A18-403C-946C-E9AC93E4DE42}" srcId="{BE0FDC75-7D37-4F9B-9414-FB54155B1012}" destId="{B4C69479-50D2-416F-AC10-66AA4FCDC5C4}" srcOrd="1" destOrd="0" parTransId="{DD7A1276-9F6D-43FD-8EAC-BBBE26AD06DE}" sibTransId="{DA9D2C39-1C28-44F9-AEBD-7BC2044936C2}"/>
    <dgm:cxn modelId="{15658DED-175E-4DFC-B9CA-2BE0A4005199}" type="presOf" srcId="{58CECC94-9D7A-429C-8755-D029D0B2C144}" destId="{7FBB8BEC-752A-402C-AEC2-FE544B5F4ACA}" srcOrd="0" destOrd="1" presId="urn:microsoft.com/office/officeart/2005/8/layout/vList2"/>
    <dgm:cxn modelId="{8CBC66FC-323B-43C4-BE27-FB19E2263498}" type="presOf" srcId="{C8B98CC2-0F2B-4D72-8DDD-8A360A695519}" destId="{91EA7186-8A21-44E2-A64D-FDACAE0F7DE0}" srcOrd="0" destOrd="0" presId="urn:microsoft.com/office/officeart/2005/8/layout/vList2"/>
    <dgm:cxn modelId="{C801284E-BEA7-45B5-99DB-F338F2969938}" type="presParOf" srcId="{59D626E8-2C7E-472A-9DF8-4B5E658BC4C3}" destId="{7EBB0459-F849-4582-A140-7A7204E115C0}" srcOrd="0" destOrd="0" presId="urn:microsoft.com/office/officeart/2005/8/layout/vList2"/>
    <dgm:cxn modelId="{87AA2988-4004-4BC1-A083-57752E55F3D0}" type="presParOf" srcId="{59D626E8-2C7E-472A-9DF8-4B5E658BC4C3}" destId="{F558CBBF-D95B-451C-A936-39D7E0C4F710}" srcOrd="1" destOrd="0" presId="urn:microsoft.com/office/officeart/2005/8/layout/vList2"/>
    <dgm:cxn modelId="{011BF58D-6CBB-44C5-9C5C-5BF651BCA5A7}" type="presParOf" srcId="{59D626E8-2C7E-472A-9DF8-4B5E658BC4C3}" destId="{8CDEF3C1-2730-495D-95C6-A99C342405CC}" srcOrd="2" destOrd="0" presId="urn:microsoft.com/office/officeart/2005/8/layout/vList2"/>
    <dgm:cxn modelId="{F11C1C12-F8D0-4E31-8F53-4904CC648C8F}" type="presParOf" srcId="{59D626E8-2C7E-472A-9DF8-4B5E658BC4C3}" destId="{7FBB8BEC-752A-402C-AEC2-FE544B5F4ACA}" srcOrd="3" destOrd="0" presId="urn:microsoft.com/office/officeart/2005/8/layout/vList2"/>
    <dgm:cxn modelId="{8E9AC63A-B3DC-406B-81DC-606644C0B6D8}" type="presParOf" srcId="{59D626E8-2C7E-472A-9DF8-4B5E658BC4C3}" destId="{91EA7186-8A21-44E2-A64D-FDACAE0F7DE0}" srcOrd="4" destOrd="0" presId="urn:microsoft.com/office/officeart/2005/8/layout/vList2"/>
    <dgm:cxn modelId="{3D79B458-4EE5-42DC-8AFF-5A24EB3C7F6C}" type="presParOf" srcId="{59D626E8-2C7E-472A-9DF8-4B5E658BC4C3}" destId="{AEE649C5-EF30-49A5-AD7F-84791C7947D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B10B4-A558-48AD-B1C0-BA1765EE71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7E65B5-098A-4884-AA5A-F57DE4D25984}">
      <dgm:prSet/>
      <dgm:spPr/>
      <dgm:t>
        <a:bodyPr/>
        <a:lstStyle/>
        <a:p>
          <a:r>
            <a:rPr lang="en-US"/>
            <a:t>Incognito/private browsing</a:t>
          </a:r>
        </a:p>
      </dgm:t>
    </dgm:pt>
    <dgm:pt modelId="{C836B7E2-378C-4861-85EE-29BC7FDBACFB}" type="parTrans" cxnId="{9F1EBDE5-4D64-4238-876D-DB7FEEC0D87C}">
      <dgm:prSet/>
      <dgm:spPr/>
      <dgm:t>
        <a:bodyPr/>
        <a:lstStyle/>
        <a:p>
          <a:endParaRPr lang="en-US"/>
        </a:p>
      </dgm:t>
    </dgm:pt>
    <dgm:pt modelId="{747FC727-575B-4C48-9F09-47F493F0AB81}" type="sibTrans" cxnId="{9F1EBDE5-4D64-4238-876D-DB7FEEC0D87C}">
      <dgm:prSet/>
      <dgm:spPr/>
      <dgm:t>
        <a:bodyPr/>
        <a:lstStyle/>
        <a:p>
          <a:endParaRPr lang="en-US"/>
        </a:p>
      </dgm:t>
    </dgm:pt>
    <dgm:pt modelId="{C8ACA6F0-88FB-41CC-B3BD-A128FAC64013}">
      <dgm:prSet/>
      <dgm:spPr/>
      <dgm:t>
        <a:bodyPr/>
        <a:lstStyle/>
        <a:p>
          <a:r>
            <a:rPr lang="en-US"/>
            <a:t>Cookies are deleted within the private window</a:t>
          </a:r>
        </a:p>
      </dgm:t>
    </dgm:pt>
    <dgm:pt modelId="{554FA186-D527-4434-B11F-77E2DAC9D905}" type="parTrans" cxnId="{4F33CDD7-40DD-4D29-92B4-2F4B20F9F5E1}">
      <dgm:prSet/>
      <dgm:spPr/>
      <dgm:t>
        <a:bodyPr/>
        <a:lstStyle/>
        <a:p>
          <a:endParaRPr lang="en-US"/>
        </a:p>
      </dgm:t>
    </dgm:pt>
    <dgm:pt modelId="{6951A4D2-8C50-4D11-8B02-7029AA39A586}" type="sibTrans" cxnId="{4F33CDD7-40DD-4D29-92B4-2F4B20F9F5E1}">
      <dgm:prSet/>
      <dgm:spPr/>
      <dgm:t>
        <a:bodyPr/>
        <a:lstStyle/>
        <a:p>
          <a:endParaRPr lang="en-US"/>
        </a:p>
      </dgm:t>
    </dgm:pt>
    <dgm:pt modelId="{CD88F341-6685-4039-A9AC-7EAC663ADAD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Does not defeat fingerprinting</a:t>
          </a:r>
        </a:p>
      </dgm:t>
    </dgm:pt>
    <dgm:pt modelId="{90E19008-3A5F-46FE-B47B-86409271763E}" type="parTrans" cxnId="{D980FC80-9C6C-4C9A-B568-A5043EBF9973}">
      <dgm:prSet/>
      <dgm:spPr/>
      <dgm:t>
        <a:bodyPr/>
        <a:lstStyle/>
        <a:p>
          <a:endParaRPr lang="en-US"/>
        </a:p>
      </dgm:t>
    </dgm:pt>
    <dgm:pt modelId="{D5D6F33F-DAAB-48C0-B390-3F012D1F0485}" type="sibTrans" cxnId="{D980FC80-9C6C-4C9A-B568-A5043EBF9973}">
      <dgm:prSet/>
      <dgm:spPr/>
      <dgm:t>
        <a:bodyPr/>
        <a:lstStyle/>
        <a:p>
          <a:endParaRPr lang="en-US"/>
        </a:p>
      </dgm:t>
    </dgm:pt>
    <dgm:pt modelId="{56014278-414B-47F5-B7B4-0325FE40208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If you log-in (e.g., to Google), you are reidentified</a:t>
          </a:r>
        </a:p>
      </dgm:t>
    </dgm:pt>
    <dgm:pt modelId="{28A03F4E-26A3-417F-8E01-A9FFC09F078D}" type="parTrans" cxnId="{9BB497F1-F8A0-476C-B9B3-5B520A8EF764}">
      <dgm:prSet/>
      <dgm:spPr/>
      <dgm:t>
        <a:bodyPr/>
        <a:lstStyle/>
        <a:p>
          <a:endParaRPr lang="en-US"/>
        </a:p>
      </dgm:t>
    </dgm:pt>
    <dgm:pt modelId="{914E15E7-DBBC-4617-9CAC-C3AC3ECFC7CC}" type="sibTrans" cxnId="{9BB497F1-F8A0-476C-B9B3-5B520A8EF764}">
      <dgm:prSet/>
      <dgm:spPr/>
      <dgm:t>
        <a:bodyPr/>
        <a:lstStyle/>
        <a:p>
          <a:endParaRPr lang="en-US"/>
        </a:p>
      </dgm:t>
    </dgm:pt>
    <dgm:pt modelId="{7334A160-A5CD-4D93-BB58-D1AD3D50BB74}">
      <dgm:prSet/>
      <dgm:spPr/>
      <dgm:t>
        <a:bodyPr/>
        <a:lstStyle/>
        <a:p>
          <a:r>
            <a:rPr lang="en-US"/>
            <a:t>Virtual Private Network (VPN)</a:t>
          </a:r>
        </a:p>
      </dgm:t>
    </dgm:pt>
    <dgm:pt modelId="{8B3A34C2-7446-47CC-B7E4-6D998028C46A}" type="parTrans" cxnId="{4A3DF437-A8BC-413A-978E-E3A8804178CC}">
      <dgm:prSet/>
      <dgm:spPr/>
      <dgm:t>
        <a:bodyPr/>
        <a:lstStyle/>
        <a:p>
          <a:endParaRPr lang="en-US"/>
        </a:p>
      </dgm:t>
    </dgm:pt>
    <dgm:pt modelId="{370975EE-BB11-4756-A5D2-73F4E94E63FB}" type="sibTrans" cxnId="{4A3DF437-A8BC-413A-978E-E3A8804178CC}">
      <dgm:prSet/>
      <dgm:spPr/>
      <dgm:t>
        <a:bodyPr/>
        <a:lstStyle/>
        <a:p>
          <a:endParaRPr lang="en-US"/>
        </a:p>
      </dgm:t>
    </dgm:pt>
    <dgm:pt modelId="{72CC5C88-6EE7-4859-B348-35380AF06035}">
      <dgm:prSet/>
      <dgm:spPr/>
      <dgm:t>
        <a:bodyPr/>
        <a:lstStyle/>
        <a:p>
          <a:r>
            <a:rPr lang="en-US" dirty="0"/>
            <a:t>Hides your true IP address, protects your physical location</a:t>
          </a:r>
        </a:p>
      </dgm:t>
    </dgm:pt>
    <dgm:pt modelId="{B10230D2-A643-4F7C-B68D-FFB824E6E9E4}" type="parTrans" cxnId="{A36AE24D-0843-4F26-8A89-12B41B9A7BBC}">
      <dgm:prSet/>
      <dgm:spPr/>
      <dgm:t>
        <a:bodyPr/>
        <a:lstStyle/>
        <a:p>
          <a:endParaRPr lang="en-US"/>
        </a:p>
      </dgm:t>
    </dgm:pt>
    <dgm:pt modelId="{8EC15C69-F6D8-42FA-AA77-52788857EB30}" type="sibTrans" cxnId="{A36AE24D-0843-4F26-8A89-12B41B9A7BBC}">
      <dgm:prSet/>
      <dgm:spPr/>
      <dgm:t>
        <a:bodyPr/>
        <a:lstStyle/>
        <a:p>
          <a:endParaRPr lang="en-US"/>
        </a:p>
      </dgm:t>
    </dgm:pt>
    <dgm:pt modelId="{F79F99D8-F0F5-4E3D-9E59-26A002B8186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Cookies and fingerprinting still work</a:t>
          </a:r>
        </a:p>
      </dgm:t>
    </dgm:pt>
    <dgm:pt modelId="{0986032D-AC13-4DD3-874B-21738785AC8A}" type="parTrans" cxnId="{3F756AF0-2130-413B-A314-9044A3F9C7A2}">
      <dgm:prSet/>
      <dgm:spPr/>
      <dgm:t>
        <a:bodyPr/>
        <a:lstStyle/>
        <a:p>
          <a:endParaRPr lang="en-US"/>
        </a:p>
      </dgm:t>
    </dgm:pt>
    <dgm:pt modelId="{CE3AAF63-D2E9-41D5-AC70-9C984283F3B2}" type="sibTrans" cxnId="{3F756AF0-2130-413B-A314-9044A3F9C7A2}">
      <dgm:prSet/>
      <dgm:spPr/>
      <dgm:t>
        <a:bodyPr/>
        <a:lstStyle/>
        <a:p>
          <a:endParaRPr lang="en-US"/>
        </a:p>
      </dgm:t>
    </dgm:pt>
    <dgm:pt modelId="{F9C0FE34-0F99-4B8A-BCDB-F4968CA741B4}">
      <dgm:prSet/>
      <dgm:spPr/>
      <dgm:t>
        <a:bodyPr/>
        <a:lstStyle/>
        <a:p>
          <a:r>
            <a:rPr lang="en-US"/>
            <a:t>Pick a more secure browser</a:t>
          </a:r>
        </a:p>
      </dgm:t>
    </dgm:pt>
    <dgm:pt modelId="{3A81CCCB-8CDB-4DF1-AB98-77ACC8C5472A}" type="parTrans" cxnId="{602DA304-0CBC-413C-8C04-6852C564CF2D}">
      <dgm:prSet/>
      <dgm:spPr/>
      <dgm:t>
        <a:bodyPr/>
        <a:lstStyle/>
        <a:p>
          <a:endParaRPr lang="en-US"/>
        </a:p>
      </dgm:t>
    </dgm:pt>
    <dgm:pt modelId="{3108F4CD-3892-48C4-B46D-CC040E2BE72D}" type="sibTrans" cxnId="{602DA304-0CBC-413C-8C04-6852C564CF2D}">
      <dgm:prSet/>
      <dgm:spPr/>
      <dgm:t>
        <a:bodyPr/>
        <a:lstStyle/>
        <a:p>
          <a:endParaRPr lang="en-US"/>
        </a:p>
      </dgm:t>
    </dgm:pt>
    <dgm:pt modelId="{2913D442-E1A0-4AC8-A2C5-68895AA8E810}">
      <dgm:prSet/>
      <dgm:spPr/>
      <dgm:t>
        <a:bodyPr/>
        <a:lstStyle/>
        <a:p>
          <a:r>
            <a:rPr lang="en-US"/>
            <a:t>Firefox, Safari, and Brave all block trackers and fingerprinting by default</a:t>
          </a:r>
        </a:p>
      </dgm:t>
    </dgm:pt>
    <dgm:pt modelId="{2AC32326-E04C-431A-ABBF-7FC78A3DCE4C}" type="parTrans" cxnId="{B789798E-2CDA-4121-9748-BE3E7D93B36D}">
      <dgm:prSet/>
      <dgm:spPr/>
      <dgm:t>
        <a:bodyPr/>
        <a:lstStyle/>
        <a:p>
          <a:endParaRPr lang="en-US"/>
        </a:p>
      </dgm:t>
    </dgm:pt>
    <dgm:pt modelId="{51CD9540-C001-47B2-AD31-1309D4A0EC68}" type="sibTrans" cxnId="{B789798E-2CDA-4121-9748-BE3E7D93B36D}">
      <dgm:prSet/>
      <dgm:spPr/>
      <dgm:t>
        <a:bodyPr/>
        <a:lstStyle/>
        <a:p>
          <a:endParaRPr lang="en-US"/>
        </a:p>
      </dgm:t>
    </dgm:pt>
    <dgm:pt modelId="{71CA74D6-6A98-46C3-95E9-2C5FD28F756A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Warning: not as strong as dedicated blocking tools</a:t>
          </a:r>
        </a:p>
      </dgm:t>
    </dgm:pt>
    <dgm:pt modelId="{E2B9BAC2-E946-4BAB-9A83-F7E086C98C06}" type="parTrans" cxnId="{29E91C3E-3682-4FAD-8407-ADA71B6902BF}">
      <dgm:prSet/>
      <dgm:spPr/>
      <dgm:t>
        <a:bodyPr/>
        <a:lstStyle/>
        <a:p>
          <a:endParaRPr lang="en-US"/>
        </a:p>
      </dgm:t>
    </dgm:pt>
    <dgm:pt modelId="{14BCDF2D-3004-4AA9-81A6-C742148D63D0}" type="sibTrans" cxnId="{29E91C3E-3682-4FAD-8407-ADA71B6902BF}">
      <dgm:prSet/>
      <dgm:spPr/>
      <dgm:t>
        <a:bodyPr/>
        <a:lstStyle/>
        <a:p>
          <a:endParaRPr lang="en-US"/>
        </a:p>
      </dgm:t>
    </dgm:pt>
    <dgm:pt modelId="{D4CBD4B4-DB7F-4AC6-8315-BA310E3BD3C5}" type="pres">
      <dgm:prSet presAssocID="{C3BB10B4-A558-48AD-B1C0-BA1765EE7106}" presName="linear" presStyleCnt="0">
        <dgm:presLayoutVars>
          <dgm:animLvl val="lvl"/>
          <dgm:resizeHandles val="exact"/>
        </dgm:presLayoutVars>
      </dgm:prSet>
      <dgm:spPr/>
    </dgm:pt>
    <dgm:pt modelId="{A5F9A0C4-6DC1-41C6-8DE7-0C2B35E01C9B}" type="pres">
      <dgm:prSet presAssocID="{6E7E65B5-098A-4884-AA5A-F57DE4D259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198FF0-9EC1-498C-9451-8AE5BFDF1311}" type="pres">
      <dgm:prSet presAssocID="{6E7E65B5-098A-4884-AA5A-F57DE4D25984}" presName="childText" presStyleLbl="revTx" presStyleIdx="0" presStyleCnt="3">
        <dgm:presLayoutVars>
          <dgm:bulletEnabled val="1"/>
        </dgm:presLayoutVars>
      </dgm:prSet>
      <dgm:spPr/>
    </dgm:pt>
    <dgm:pt modelId="{06A9AA0D-A562-443D-BB58-866EEFDE2037}" type="pres">
      <dgm:prSet presAssocID="{7334A160-A5CD-4D93-BB58-D1AD3D50BB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705104-9E91-4B8E-AE7E-4011EA3F3E6A}" type="pres">
      <dgm:prSet presAssocID="{7334A160-A5CD-4D93-BB58-D1AD3D50BB74}" presName="childText" presStyleLbl="revTx" presStyleIdx="1" presStyleCnt="3">
        <dgm:presLayoutVars>
          <dgm:bulletEnabled val="1"/>
        </dgm:presLayoutVars>
      </dgm:prSet>
      <dgm:spPr/>
    </dgm:pt>
    <dgm:pt modelId="{E4CB5554-F28C-486E-AE2E-92A1E2C9D2D7}" type="pres">
      <dgm:prSet presAssocID="{F9C0FE34-0F99-4B8A-BCDB-F4968CA741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83986F9-05E1-4283-968B-4F27C1444771}" type="pres">
      <dgm:prSet presAssocID="{F9C0FE34-0F99-4B8A-BCDB-F4968CA741B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02DA304-0CBC-413C-8C04-6852C564CF2D}" srcId="{C3BB10B4-A558-48AD-B1C0-BA1765EE7106}" destId="{F9C0FE34-0F99-4B8A-BCDB-F4968CA741B4}" srcOrd="2" destOrd="0" parTransId="{3A81CCCB-8CDB-4DF1-AB98-77ACC8C5472A}" sibTransId="{3108F4CD-3892-48C4-B46D-CC040E2BE72D}"/>
    <dgm:cxn modelId="{25B3A50D-51A6-4E54-9918-F1543C6A4E43}" type="presOf" srcId="{2913D442-E1A0-4AC8-A2C5-68895AA8E810}" destId="{C83986F9-05E1-4283-968B-4F27C1444771}" srcOrd="0" destOrd="0" presId="urn:microsoft.com/office/officeart/2005/8/layout/vList2"/>
    <dgm:cxn modelId="{4A3DF437-A8BC-413A-978E-E3A8804178CC}" srcId="{C3BB10B4-A558-48AD-B1C0-BA1765EE7106}" destId="{7334A160-A5CD-4D93-BB58-D1AD3D50BB74}" srcOrd="1" destOrd="0" parTransId="{8B3A34C2-7446-47CC-B7E4-6D998028C46A}" sibTransId="{370975EE-BB11-4756-A5D2-73F4E94E63FB}"/>
    <dgm:cxn modelId="{29E91C3E-3682-4FAD-8407-ADA71B6902BF}" srcId="{F9C0FE34-0F99-4B8A-BCDB-F4968CA741B4}" destId="{71CA74D6-6A98-46C3-95E9-2C5FD28F756A}" srcOrd="1" destOrd="0" parTransId="{E2B9BAC2-E946-4BAB-9A83-F7E086C98C06}" sibTransId="{14BCDF2D-3004-4AA9-81A6-C742148D63D0}"/>
    <dgm:cxn modelId="{3EE73066-F3BB-4E75-9EF7-FA85D07EDCE8}" type="presOf" srcId="{6E7E65B5-098A-4884-AA5A-F57DE4D25984}" destId="{A5F9A0C4-6DC1-41C6-8DE7-0C2B35E01C9B}" srcOrd="0" destOrd="0" presId="urn:microsoft.com/office/officeart/2005/8/layout/vList2"/>
    <dgm:cxn modelId="{2F086E48-06B5-448A-9F3B-454AEDBCB66B}" type="presOf" srcId="{CD88F341-6685-4039-A9AC-7EAC663ADAD0}" destId="{BC198FF0-9EC1-498C-9451-8AE5BFDF1311}" srcOrd="0" destOrd="1" presId="urn:microsoft.com/office/officeart/2005/8/layout/vList2"/>
    <dgm:cxn modelId="{1CEB816D-BEA7-427A-9B69-EE1B6D84394F}" type="presOf" srcId="{F9C0FE34-0F99-4B8A-BCDB-F4968CA741B4}" destId="{E4CB5554-F28C-486E-AE2E-92A1E2C9D2D7}" srcOrd="0" destOrd="0" presId="urn:microsoft.com/office/officeart/2005/8/layout/vList2"/>
    <dgm:cxn modelId="{A36AE24D-0843-4F26-8A89-12B41B9A7BBC}" srcId="{7334A160-A5CD-4D93-BB58-D1AD3D50BB74}" destId="{72CC5C88-6EE7-4859-B348-35380AF06035}" srcOrd="0" destOrd="0" parTransId="{B10230D2-A643-4F7C-B68D-FFB824E6E9E4}" sibTransId="{8EC15C69-F6D8-42FA-AA77-52788857EB30}"/>
    <dgm:cxn modelId="{BB9CE852-5959-4507-BD95-D5112AACD513}" type="presOf" srcId="{56014278-414B-47F5-B7B4-0325FE402080}" destId="{BC198FF0-9EC1-498C-9451-8AE5BFDF1311}" srcOrd="0" destOrd="2" presId="urn:microsoft.com/office/officeart/2005/8/layout/vList2"/>
    <dgm:cxn modelId="{C4180B58-BB6E-4AC4-8D9E-682D204A594F}" type="presOf" srcId="{71CA74D6-6A98-46C3-95E9-2C5FD28F756A}" destId="{C83986F9-05E1-4283-968B-4F27C1444771}" srcOrd="0" destOrd="1" presId="urn:microsoft.com/office/officeart/2005/8/layout/vList2"/>
    <dgm:cxn modelId="{D980FC80-9C6C-4C9A-B568-A5043EBF9973}" srcId="{6E7E65B5-098A-4884-AA5A-F57DE4D25984}" destId="{CD88F341-6685-4039-A9AC-7EAC663ADAD0}" srcOrd="1" destOrd="0" parTransId="{90E19008-3A5F-46FE-B47B-86409271763E}" sibTransId="{D5D6F33F-DAAB-48C0-B390-3F012D1F0485}"/>
    <dgm:cxn modelId="{B789798E-2CDA-4121-9748-BE3E7D93B36D}" srcId="{F9C0FE34-0F99-4B8A-BCDB-F4968CA741B4}" destId="{2913D442-E1A0-4AC8-A2C5-68895AA8E810}" srcOrd="0" destOrd="0" parTransId="{2AC32326-E04C-431A-ABBF-7FC78A3DCE4C}" sibTransId="{51CD9540-C001-47B2-AD31-1309D4A0EC68}"/>
    <dgm:cxn modelId="{01D08CA6-006E-4684-B52D-0E3DB26A4DF4}" type="presOf" srcId="{7334A160-A5CD-4D93-BB58-D1AD3D50BB74}" destId="{06A9AA0D-A562-443D-BB58-866EEFDE2037}" srcOrd="0" destOrd="0" presId="urn:microsoft.com/office/officeart/2005/8/layout/vList2"/>
    <dgm:cxn modelId="{76B33EAC-1BD2-492E-A738-5422F7FE66F6}" type="presOf" srcId="{C8ACA6F0-88FB-41CC-B3BD-A128FAC64013}" destId="{BC198FF0-9EC1-498C-9451-8AE5BFDF1311}" srcOrd="0" destOrd="0" presId="urn:microsoft.com/office/officeart/2005/8/layout/vList2"/>
    <dgm:cxn modelId="{4F33CDD7-40DD-4D29-92B4-2F4B20F9F5E1}" srcId="{6E7E65B5-098A-4884-AA5A-F57DE4D25984}" destId="{C8ACA6F0-88FB-41CC-B3BD-A128FAC64013}" srcOrd="0" destOrd="0" parTransId="{554FA186-D527-4434-B11F-77E2DAC9D905}" sibTransId="{6951A4D2-8C50-4D11-8B02-7029AA39A586}"/>
    <dgm:cxn modelId="{0E6AD3E2-A4A2-4B0E-999D-860ABD3D9C0C}" type="presOf" srcId="{F79F99D8-F0F5-4E3D-9E59-26A002B81860}" destId="{EF705104-9E91-4B8E-AE7E-4011EA3F3E6A}" srcOrd="0" destOrd="1" presId="urn:microsoft.com/office/officeart/2005/8/layout/vList2"/>
    <dgm:cxn modelId="{9F1EBDE5-4D64-4238-876D-DB7FEEC0D87C}" srcId="{C3BB10B4-A558-48AD-B1C0-BA1765EE7106}" destId="{6E7E65B5-098A-4884-AA5A-F57DE4D25984}" srcOrd="0" destOrd="0" parTransId="{C836B7E2-378C-4861-85EE-29BC7FDBACFB}" sibTransId="{747FC727-575B-4C48-9F09-47F493F0AB81}"/>
    <dgm:cxn modelId="{D80AFBEB-8136-4943-93EE-5E2522EDA97B}" type="presOf" srcId="{C3BB10B4-A558-48AD-B1C0-BA1765EE7106}" destId="{D4CBD4B4-DB7F-4AC6-8315-BA310E3BD3C5}" srcOrd="0" destOrd="0" presId="urn:microsoft.com/office/officeart/2005/8/layout/vList2"/>
    <dgm:cxn modelId="{3F756AF0-2130-413B-A314-9044A3F9C7A2}" srcId="{7334A160-A5CD-4D93-BB58-D1AD3D50BB74}" destId="{F79F99D8-F0F5-4E3D-9E59-26A002B81860}" srcOrd="1" destOrd="0" parTransId="{0986032D-AC13-4DD3-874B-21738785AC8A}" sibTransId="{CE3AAF63-D2E9-41D5-AC70-9C984283F3B2}"/>
    <dgm:cxn modelId="{9BB497F1-F8A0-476C-B9B3-5B520A8EF764}" srcId="{6E7E65B5-098A-4884-AA5A-F57DE4D25984}" destId="{56014278-414B-47F5-B7B4-0325FE402080}" srcOrd="2" destOrd="0" parTransId="{28A03F4E-26A3-417F-8E01-A9FFC09F078D}" sibTransId="{914E15E7-DBBC-4617-9CAC-C3AC3ECFC7CC}"/>
    <dgm:cxn modelId="{E47E0BF9-517E-457A-B31D-B011D1A5868C}" type="presOf" srcId="{72CC5C88-6EE7-4859-B348-35380AF06035}" destId="{EF705104-9E91-4B8E-AE7E-4011EA3F3E6A}" srcOrd="0" destOrd="0" presId="urn:microsoft.com/office/officeart/2005/8/layout/vList2"/>
    <dgm:cxn modelId="{30FE531A-9A7A-49EE-90AA-A0A117B0D14E}" type="presParOf" srcId="{D4CBD4B4-DB7F-4AC6-8315-BA310E3BD3C5}" destId="{A5F9A0C4-6DC1-41C6-8DE7-0C2B35E01C9B}" srcOrd="0" destOrd="0" presId="urn:microsoft.com/office/officeart/2005/8/layout/vList2"/>
    <dgm:cxn modelId="{B6D4ACFA-1CA6-4860-B5EF-84183E2A1EBD}" type="presParOf" srcId="{D4CBD4B4-DB7F-4AC6-8315-BA310E3BD3C5}" destId="{BC198FF0-9EC1-498C-9451-8AE5BFDF1311}" srcOrd="1" destOrd="0" presId="urn:microsoft.com/office/officeart/2005/8/layout/vList2"/>
    <dgm:cxn modelId="{63171DDF-5035-44FC-A482-123DEEC8221C}" type="presParOf" srcId="{D4CBD4B4-DB7F-4AC6-8315-BA310E3BD3C5}" destId="{06A9AA0D-A562-443D-BB58-866EEFDE2037}" srcOrd="2" destOrd="0" presId="urn:microsoft.com/office/officeart/2005/8/layout/vList2"/>
    <dgm:cxn modelId="{9039127A-4D82-45E3-A7CF-F65B0E448ACC}" type="presParOf" srcId="{D4CBD4B4-DB7F-4AC6-8315-BA310E3BD3C5}" destId="{EF705104-9E91-4B8E-AE7E-4011EA3F3E6A}" srcOrd="3" destOrd="0" presId="urn:microsoft.com/office/officeart/2005/8/layout/vList2"/>
    <dgm:cxn modelId="{1E3D2A6F-ABE9-4891-957D-F4B31E087544}" type="presParOf" srcId="{D4CBD4B4-DB7F-4AC6-8315-BA310E3BD3C5}" destId="{E4CB5554-F28C-486E-AE2E-92A1E2C9D2D7}" srcOrd="4" destOrd="0" presId="urn:microsoft.com/office/officeart/2005/8/layout/vList2"/>
    <dgm:cxn modelId="{980253BF-9557-4E27-8FD0-5D18E3469F7B}" type="presParOf" srcId="{D4CBD4B4-DB7F-4AC6-8315-BA310E3BD3C5}" destId="{C83986F9-05E1-4283-968B-4F27C144477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B0459-F849-4582-A140-7A7204E115C0}">
      <dsp:nvSpPr>
        <dsp:cNvPr id="0" name=""/>
        <dsp:cNvSpPr/>
      </dsp:nvSpPr>
      <dsp:spPr>
        <a:xfrm>
          <a:off x="0" y="35263"/>
          <a:ext cx="6513603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Online advertising companies</a:t>
          </a:r>
        </a:p>
      </dsp:txBody>
      <dsp:txXfrm>
        <a:off x="40980" y="76243"/>
        <a:ext cx="6431643" cy="757514"/>
      </dsp:txXfrm>
    </dsp:sp>
    <dsp:sp modelId="{F558CBBF-D95B-451C-A936-39D7E0C4F710}">
      <dsp:nvSpPr>
        <dsp:cNvPr id="0" name=""/>
        <dsp:cNvSpPr/>
      </dsp:nvSpPr>
      <dsp:spPr>
        <a:xfrm>
          <a:off x="0" y="874738"/>
          <a:ext cx="6513603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/>
            <a:t>Google is the largest tracker by far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/>
            <a:t>Rubicon, OpenX, Media Math, </a:t>
          </a:r>
          <a:r>
            <a:rPr lang="en-US" sz="2700" kern="1200" dirty="0" err="1"/>
            <a:t>Appnexus</a:t>
          </a:r>
          <a:r>
            <a:rPr lang="en-US" sz="2700" kern="1200" dirty="0"/>
            <a:t>, AOL, Amazon…</a:t>
          </a:r>
        </a:p>
      </dsp:txBody>
      <dsp:txXfrm>
        <a:off x="0" y="874738"/>
        <a:ext cx="6513603" cy="1304100"/>
      </dsp:txXfrm>
    </dsp:sp>
    <dsp:sp modelId="{8CDEF3C1-2730-495D-95C6-A99C342405CC}">
      <dsp:nvSpPr>
        <dsp:cNvPr id="0" name=""/>
        <dsp:cNvSpPr/>
      </dsp:nvSpPr>
      <dsp:spPr>
        <a:xfrm>
          <a:off x="0" y="2178838"/>
          <a:ext cx="6513603" cy="83947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Online data brokers</a:t>
          </a:r>
        </a:p>
      </dsp:txBody>
      <dsp:txXfrm>
        <a:off x="40980" y="2219818"/>
        <a:ext cx="6431643" cy="757514"/>
      </dsp:txXfrm>
    </dsp:sp>
    <dsp:sp modelId="{7FBB8BEC-752A-402C-AEC2-FE544B5F4ACA}">
      <dsp:nvSpPr>
        <dsp:cNvPr id="0" name=""/>
        <dsp:cNvSpPr/>
      </dsp:nvSpPr>
      <dsp:spPr>
        <a:xfrm>
          <a:off x="0" y="3018313"/>
          <a:ext cx="6513603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/>
            <a:t>Experian, Equifax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/>
            <a:t>Oracle </a:t>
          </a:r>
          <a:r>
            <a:rPr lang="en-US" sz="2700" kern="1200" dirty="0" err="1"/>
            <a:t>Datacloud</a:t>
          </a:r>
          <a:r>
            <a:rPr lang="en-US" sz="2700" kern="1200" dirty="0"/>
            <a:t>, formerly </a:t>
          </a:r>
          <a:r>
            <a:rPr lang="en-US" sz="2700" kern="1200" dirty="0" err="1"/>
            <a:t>Bluekai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 err="1"/>
            <a:t>Axciom</a:t>
          </a:r>
          <a:endParaRPr lang="en-US" sz="2700" kern="1200" dirty="0"/>
        </a:p>
      </dsp:txBody>
      <dsp:txXfrm>
        <a:off x="0" y="3018313"/>
        <a:ext cx="6513603" cy="1412775"/>
      </dsp:txXfrm>
    </dsp:sp>
    <dsp:sp modelId="{91EA7186-8A21-44E2-A64D-FDACAE0F7DE0}">
      <dsp:nvSpPr>
        <dsp:cNvPr id="0" name=""/>
        <dsp:cNvSpPr/>
      </dsp:nvSpPr>
      <dsp:spPr>
        <a:xfrm>
          <a:off x="0" y="4431088"/>
          <a:ext cx="6513603" cy="8394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Offline data brokers</a:t>
          </a:r>
        </a:p>
      </dsp:txBody>
      <dsp:txXfrm>
        <a:off x="40980" y="4472068"/>
        <a:ext cx="6431643" cy="757514"/>
      </dsp:txXfrm>
    </dsp:sp>
    <dsp:sp modelId="{AEE649C5-EF30-49A5-AD7F-84791C7947DD}">
      <dsp:nvSpPr>
        <dsp:cNvPr id="0" name=""/>
        <dsp:cNvSpPr/>
      </dsp:nvSpPr>
      <dsp:spPr>
        <a:xfrm>
          <a:off x="0" y="5270563"/>
          <a:ext cx="6513603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 err="1"/>
            <a:t>Datalogix</a:t>
          </a:r>
          <a:endParaRPr lang="en-US" sz="2700" kern="1200" dirty="0"/>
        </a:p>
      </dsp:txBody>
      <dsp:txXfrm>
        <a:off x="0" y="5270563"/>
        <a:ext cx="6513603" cy="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9A0C4-6DC1-41C6-8DE7-0C2B35E01C9B}">
      <dsp:nvSpPr>
        <dsp:cNvPr id="0" name=""/>
        <dsp:cNvSpPr/>
      </dsp:nvSpPr>
      <dsp:spPr>
        <a:xfrm>
          <a:off x="0" y="23427"/>
          <a:ext cx="6513603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Incognito/private browsing</a:t>
          </a:r>
        </a:p>
      </dsp:txBody>
      <dsp:txXfrm>
        <a:off x="33955" y="57382"/>
        <a:ext cx="6445693" cy="627655"/>
      </dsp:txXfrm>
    </dsp:sp>
    <dsp:sp modelId="{BC198FF0-9EC1-498C-9451-8AE5BFDF1311}">
      <dsp:nvSpPr>
        <dsp:cNvPr id="0" name=""/>
        <dsp:cNvSpPr/>
      </dsp:nvSpPr>
      <dsp:spPr>
        <a:xfrm>
          <a:off x="0" y="718993"/>
          <a:ext cx="6513603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Cookies are deleted within the private window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rgbClr val="FF0000"/>
              </a:solidFill>
            </a:rPr>
            <a:t>Does not defeat fingerprinting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rgbClr val="FF0000"/>
              </a:solidFill>
            </a:rPr>
            <a:t>If you log-in (e.g., to Google), you are reidentified</a:t>
          </a:r>
        </a:p>
      </dsp:txBody>
      <dsp:txXfrm>
        <a:off x="0" y="718993"/>
        <a:ext cx="6513603" cy="1200599"/>
      </dsp:txXfrm>
    </dsp:sp>
    <dsp:sp modelId="{06A9AA0D-A562-443D-BB58-866EEFDE2037}">
      <dsp:nvSpPr>
        <dsp:cNvPr id="0" name=""/>
        <dsp:cNvSpPr/>
      </dsp:nvSpPr>
      <dsp:spPr>
        <a:xfrm>
          <a:off x="0" y="1919593"/>
          <a:ext cx="6513603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Virtual Private Network (VPN)</a:t>
          </a:r>
        </a:p>
      </dsp:txBody>
      <dsp:txXfrm>
        <a:off x="33955" y="1953548"/>
        <a:ext cx="6445693" cy="627655"/>
      </dsp:txXfrm>
    </dsp:sp>
    <dsp:sp modelId="{EF705104-9E91-4B8E-AE7E-4011EA3F3E6A}">
      <dsp:nvSpPr>
        <dsp:cNvPr id="0" name=""/>
        <dsp:cNvSpPr/>
      </dsp:nvSpPr>
      <dsp:spPr>
        <a:xfrm>
          <a:off x="0" y="2615158"/>
          <a:ext cx="6513603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Hides your true IP address, protects your physical location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rgbClr val="FF0000"/>
              </a:solidFill>
            </a:rPr>
            <a:t>Cookies and fingerprinting still work</a:t>
          </a:r>
        </a:p>
      </dsp:txBody>
      <dsp:txXfrm>
        <a:off x="0" y="2615158"/>
        <a:ext cx="6513603" cy="1110554"/>
      </dsp:txXfrm>
    </dsp:sp>
    <dsp:sp modelId="{E4CB5554-F28C-486E-AE2E-92A1E2C9D2D7}">
      <dsp:nvSpPr>
        <dsp:cNvPr id="0" name=""/>
        <dsp:cNvSpPr/>
      </dsp:nvSpPr>
      <dsp:spPr>
        <a:xfrm>
          <a:off x="0" y="3725713"/>
          <a:ext cx="6513603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Pick a more secure browser</a:t>
          </a:r>
        </a:p>
      </dsp:txBody>
      <dsp:txXfrm>
        <a:off x="33955" y="3759668"/>
        <a:ext cx="6445693" cy="627655"/>
      </dsp:txXfrm>
    </dsp:sp>
    <dsp:sp modelId="{C83986F9-05E1-4283-968B-4F27C1444771}">
      <dsp:nvSpPr>
        <dsp:cNvPr id="0" name=""/>
        <dsp:cNvSpPr/>
      </dsp:nvSpPr>
      <dsp:spPr>
        <a:xfrm>
          <a:off x="0" y="4421278"/>
          <a:ext cx="6513603" cy="144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Firefox, Safari, and Brave all block trackers and fingerprinting by default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accent2"/>
              </a:solidFill>
            </a:rPr>
            <a:t>Warning: not as strong as dedicated blocking tools</a:t>
          </a:r>
        </a:p>
      </dsp:txBody>
      <dsp:txXfrm>
        <a:off x="0" y="4421278"/>
        <a:ext cx="6513603" cy="1440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DB3E-BEC0-4AE0-A2BC-B0C5C77D7E6B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07AB0-1F10-47C0-88FB-A2DA21A5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78BBF-0F2D-497A-B39B-44397D6B77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0B37-DA88-45B5-ACB1-332390361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0360B-306E-41BC-8AE2-0ED774BB8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616C-2BF2-40D9-B836-D27474EE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4FF6-A301-4561-A0FF-900A771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7F34-7051-4B81-83B6-CDA92D0D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1080-AE54-437F-9A27-457A536A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AE85A-F012-4F11-A0CD-E4AA5E41F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B6F8-A636-4A9E-BBB1-186EE241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356EB-B63F-4FAD-820B-8579575B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6065-5A08-45FE-BD9F-EC54022A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7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6D974-2D76-47D7-8A22-801F0EDDD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D1CF8-70F6-40EA-AD2D-E6BA0A4B6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4815-E266-469D-B9E9-10B69991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ED72-D5E8-444A-942A-F114E79C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13B5-8AC0-48F4-A985-06C81C73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9002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31BF-8144-466F-B4F7-0739AE1D3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980DE-C52D-453D-83CE-AC4156987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C9E22-5D20-41D3-9D60-0823D86C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45BC-470F-4DB3-9F65-EBDD2361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8DA8A-2828-42F9-BB68-B3164BA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E348-3C21-41C9-89DE-AB464FAC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3D5E-B60B-4417-91D0-50D89E128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4320F-2B0A-443E-9121-4D4A2EE3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0C77-2500-44BC-92E8-D1A9923D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C522A-4C39-4582-A218-6B5CC7CD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9F3E-7699-487F-96A8-0706004C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5D31-B721-4823-8EA2-CD789A2F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25F28-02D9-4680-9BB0-08457717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8179-7400-4CF5-8A81-26C1F305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248A6-FDD5-477B-AFF2-892E0646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9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B011-CE9B-4E9B-9E36-7CB3C857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24E3-2696-470B-91EB-A900BDA45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06FE9-4246-4A23-8B77-C1CAD5A9C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9C571-4E36-4E4F-BCCF-9FBD0FBF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0AA40-E0B0-4B2B-ABD1-A05CDF9A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8ED27-51B4-4C48-AB72-D75820F1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0193-0524-475E-8F6B-E78CB1FA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C2B26-EE85-4865-8334-D180220C3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50E95-8EDC-451B-A255-E75471EBF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EFAE9-C2F2-4646-A053-6DF35F6FB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5F2EE-286F-49B3-960E-FD656375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AF2EA-3E57-4AF1-92A0-4B911AB4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68259-099A-4BEE-B0D3-FCA46CE9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67A9C-4BE1-4146-9081-095606F5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F9EE-376B-4320-A7D7-37078FF0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D3856-2844-44A3-84EA-8E3DA583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374E2-116A-4012-B37A-4A6471D4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05CEE-D72A-4A8F-971E-3463064E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5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56A83-48A4-44D1-ABC4-436FF7BE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994EA-3A61-454D-816F-B1D41935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772E3-2004-4035-9B97-7F18213A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0EB9-2DC6-457A-8CB6-49205D49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F215-C326-4892-B4E9-5EC3125E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4FAE-3E18-4AB0-9848-96A108B8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ADF9-7B20-4468-A274-B64D2C20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1D56D-344C-4900-A2B4-1C98208B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1343-F428-43B9-A214-66CF9173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B4AB-BA5B-4BEE-BC61-89E1DB0C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12E6F-784E-401D-8F01-38D38E68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0F824-265A-4682-89A6-AE8725F9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77323-0EA9-491D-9E00-AC7F0EA5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B85DE-02BE-40F1-9C60-047C3FE3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20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34EC-6254-4C80-BCE5-C2B56EAC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74FAC-F544-406F-8623-A37F8D52E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4756C-D785-4339-A273-A86F46FF3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D9BF0-C375-4FC4-B582-65772118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B44B9-F716-4C04-8B6A-99D5CBE9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FB6B0-169F-401D-8A5B-2CB3E602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5A8E-CC5C-4144-B5BF-006C7230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8200-F740-4987-8B87-6C9211AA8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BFAAF-5596-4500-8616-5808C37B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C7B15-31D2-4ACD-A4D4-E8948661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AD0C-7F62-487B-8A63-FE74201A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BD508-433B-4CD9-B7CF-3A330A6C4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099D1-72E8-483A-827D-714171270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4EB67-A99F-4AE9-B700-70D09370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3F55-EFA9-425D-81BF-8AE05EEB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F403-30C8-4F98-B847-0202409C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8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787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3E1-8B71-4886-961D-0E3A3555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7AB58-A1C9-4E59-8E0D-66AEC168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D0C3-BBD5-4D4B-A11C-6ECF617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E82D-8AD0-458A-A48E-400A163E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D1FC-B5C3-48C4-A634-B7958D0C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4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ADD0-21F9-43C8-8890-8F70E5C3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E6EC-D48C-4A69-9A6B-3F4136088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38B7B-9897-492A-A77E-8B4D98EB6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BBB02-2729-440E-A6CE-4C470090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D27A6-D35A-4E08-9299-9B8CE314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31ADE-E105-4532-B34E-BB9DA0D9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E4B3-249F-4386-8CF8-7B502342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F230E-96D9-4453-B798-95360CE47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61F12-FC72-48A5-8B7E-4EA94DEF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77596-EE86-4E03-BDE1-920572EAB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F7B3B-9AB2-4B7E-81DC-A91BD259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04A43-94EF-4B94-9B22-CE95F9AC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AE1E9-1450-4B1A-A9EE-5C548067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53757-D5C6-47CB-B4A3-2628C0C9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74A8-1F76-43C4-8219-133D5CD8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9EED2-88E9-4B97-BF41-EC0F9A20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AE26D-68DB-41B3-98E6-18A52B5E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8156B-E0BD-4043-9F8B-118E0916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15D17-B313-460A-A4D2-6DC38A10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E78C6-B847-46FB-8AA5-189B5D2C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DDCA4-CD17-4C43-83FD-C601455A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F883-C376-49C0-B708-40AFE478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5E67-BEB4-4136-9E34-99E117A86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36771-8227-44B3-B948-9E1D1F392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D71AA-82B9-47C6-9650-A07F8441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4866D-48C7-4FD8-8A63-07335B95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9B45F-D551-48C7-A11A-0AABC733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85B3-041C-4B85-9C04-BA5EE2C3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24A38-ED04-48AB-BE04-CFEF2BE3F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35E4C-0CB3-446C-B7D4-BFB26434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E82C-B97A-4045-A32A-8E8BE17D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32003-4FB2-4EAD-9695-6AB21DFA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0E550-4EFF-4309-8692-BA40D777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39613-291B-4970-A28A-E9A8EC5F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CDF0C-B03E-41E0-B004-2257DD4F9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5F242-F4E2-4AD9-9888-8A27057F9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EF3C-6729-4D72-9D3D-43A19F55115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A2956-D3C7-4EBE-AF69-AFE4ECDF2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81233-A834-4171-AB4B-A2FE244F0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8718B-910F-41A4-9C26-2A08138D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39A8F-957D-4FAC-AD70-5BBBA9C6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26AB8-A80C-4594-AA1E-19784880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D06CC-189D-4FF7-B9E4-23DB37705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7542-4A60-40A7-9A30-0CC7F865637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8CE10-98AD-4AEC-BD50-B3B2941AD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03EC-F732-4E9A-AE09-8D62BA93D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536A-877B-42EE-B3B3-E614585D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9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afilter.com/95152/Userdriven-discontent#3256046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arvindn/publications/OpenWPM_1_million_site_tracking_measuremen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sv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png"/><Relationship Id="rId3" Type="http://schemas.openxmlformats.org/officeDocument/2006/relationships/image" Target="../media/image15.jpeg"/><Relationship Id="rId7" Type="http://schemas.openxmlformats.org/officeDocument/2006/relationships/image" Target="../media/image33.gi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bw.sh/static/pdf/bashir-pets18.pdf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41.png"/><Relationship Id="rId5" Type="http://schemas.openxmlformats.org/officeDocument/2006/relationships/image" Target="../media/image36.jp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cbw.sh/static/pdf/bashir-pets18.pdf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F9B65-4AA5-4A41-AE99-B81452843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BFD5E-CE01-4D96-8971-40925EFCB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CDEB1-8AE0-41EA-99D5-9DAAF48F5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Web Privacy</a:t>
            </a:r>
          </a:p>
        </p:txBody>
      </p:sp>
    </p:spTree>
    <p:extLst>
      <p:ext uri="{BB962C8B-B14F-4D97-AF65-F5344CB8AC3E}">
        <p14:creationId xmlns:p14="http://schemas.microsoft.com/office/powerpoint/2010/main" val="384188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>
            <a:spLocks noGrp="1"/>
          </p:cNvSpPr>
          <p:nvPr>
            <p:ph type="title"/>
          </p:nvPr>
        </p:nvSpPr>
        <p:spPr>
          <a:xfrm>
            <a:off x="838200" y="173737"/>
            <a:ext cx="10515600" cy="1005840"/>
          </a:xfrm>
          <a:prstGeom prst="rect">
            <a:avLst/>
          </a:prstGeom>
        </p:spPr>
        <p:txBody>
          <a:bodyPr/>
          <a:lstStyle/>
          <a:p>
            <a:r>
              <a:rPr dirty="0"/>
              <a:t>Advertising on the Web</a:t>
            </a:r>
          </a:p>
        </p:txBody>
      </p:sp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15" y="1545457"/>
            <a:ext cx="3489004" cy="446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Box 4"/>
          <p:cNvSpPr txBox="1"/>
          <p:nvPr/>
        </p:nvSpPr>
        <p:spPr>
          <a:xfrm>
            <a:off x="1572559" y="6055706"/>
            <a:ext cx="4095991" cy="43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914367"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rPr sz="2391" dirty="0"/>
              <a:t>Pre-</a:t>
            </a:r>
            <a:r>
              <a:rPr lang="en-US" sz="2391" dirty="0"/>
              <a:t>w</a:t>
            </a:r>
            <a:r>
              <a:rPr sz="2391" dirty="0"/>
              <a:t>eb advertising </a:t>
            </a:r>
            <a:r>
              <a:rPr sz="2391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391" dirty="0"/>
              <a:t> Branding</a:t>
            </a:r>
          </a:p>
        </p:txBody>
      </p:sp>
      <p:sp>
        <p:nvSpPr>
          <p:cNvPr id="232" name="TextBox 5"/>
          <p:cNvSpPr txBox="1"/>
          <p:nvPr/>
        </p:nvSpPr>
        <p:spPr>
          <a:xfrm>
            <a:off x="6392845" y="6055706"/>
            <a:ext cx="4201980" cy="43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914367"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rPr sz="2391" dirty="0"/>
              <a:t>Web advertising</a:t>
            </a:r>
            <a:r>
              <a:rPr lang="en-US" sz="2391" dirty="0"/>
              <a:t> </a:t>
            </a:r>
            <a:r>
              <a:rPr sz="2391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sz="2391" dirty="0"/>
              <a:t> </a:t>
            </a:r>
            <a:r>
              <a:rPr sz="2391" dirty="0"/>
              <a:t>Targeting</a:t>
            </a:r>
          </a:p>
        </p:txBody>
      </p:sp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59" y="1544204"/>
            <a:ext cx="3177913" cy="4468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 advAuto="0"/>
      <p:bldP spid="23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CB8D2-0EE8-4695-A2A6-59C5FDC9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9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Ethan Zuckerman, inventor of the pop-up ad and former Director of the MIT Center for Civic Media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D4D0B-3F45-4AD9-A718-0CC24422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"I have come to believe that advertising is the original sin of the web"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6894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1DF80-ECAF-4989-9533-ADCEF77D6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  <a:hlinkClick r:id="rId2"/>
              </a:rPr>
              <a:t>blue_beetle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  <a:hlinkClick r:id="rId2"/>
              </a:rPr>
              <a:t>/Andrew Lewis</a:t>
            </a:r>
            <a:endParaRPr lang="en-US" sz="20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6A4FE-E860-43EC-B768-E18BF3E4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“If you are not paying for it, you're not the customer; you're the product being sold”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1750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C9A965-A8BC-48CA-920D-FF2D35D19E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/>
          <a:stretch/>
        </p:blipFill>
        <p:spPr>
          <a:xfrm>
            <a:off x="1377598" y="-2475"/>
            <a:ext cx="9436804" cy="6860475"/>
          </a:xfrm>
        </p:spPr>
      </p:pic>
    </p:spTree>
    <p:extLst>
      <p:ext uri="{BB962C8B-B14F-4D97-AF65-F5344CB8AC3E}">
        <p14:creationId xmlns:p14="http://schemas.microsoft.com/office/powerpoint/2010/main" val="253292489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BBD87-816A-4663-A1D8-5B219A3B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Who Tracks You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7E5F90-225F-4C81-B49A-80299C13B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7408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48261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E0826-F63F-4431-BB4C-F53668EC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Prevalence of Trackers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7916AC-AF4C-4677-A1EE-A3AC268C0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-2" b="-2"/>
          <a:stretch/>
        </p:blipFill>
        <p:spPr>
          <a:xfrm>
            <a:off x="4044603" y="448056"/>
            <a:ext cx="7680450" cy="38029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F05E1-6695-4D07-A57A-B790C634E1BD}"/>
              </a:ext>
            </a:extLst>
          </p:cNvPr>
          <p:cNvSpPr txBox="1"/>
          <p:nvPr/>
        </p:nvSpPr>
        <p:spPr>
          <a:xfrm>
            <a:off x="4379709" y="4642338"/>
            <a:ext cx="7037591" cy="1564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visits to the top 1 million websites, circa 2016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https://www.cs.princeton.edu/~arvindn/publications/OpenWPM_1_million_site_tracking_measurement.pdf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308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C88AAE-5B17-46F2-8377-F8972FF0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Stateful Tracking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DB19D-AD19-476E-B5E2-47EB647ED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0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543F2-3C23-4E2F-A280-7DC0FF1AC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24873"/>
            <a:ext cx="10515600" cy="1787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Hundreds of third-parties may observe you when you visit a website</a:t>
            </a:r>
          </a:p>
          <a:p>
            <a:pPr lvl="1"/>
            <a:r>
              <a:rPr lang="en-US" dirty="0"/>
              <a:t>But a single observation of an individual isn’t useful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How do third-parties track your browser across websites and pages?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EABD22-B7CF-48B0-AA59-E961F79D3CCB}"/>
              </a:ext>
            </a:extLst>
          </p:cNvPr>
          <p:cNvSpPr txBox="1">
            <a:spLocks/>
          </p:cNvSpPr>
          <p:nvPr/>
        </p:nvSpPr>
        <p:spPr>
          <a:xfrm>
            <a:off x="839788" y="267868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Stateful Identifiers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31E2B0F-B112-458D-BBA2-9B4DBE5616F6}"/>
              </a:ext>
            </a:extLst>
          </p:cNvPr>
          <p:cNvSpPr txBox="1">
            <a:spLocks/>
          </p:cNvSpPr>
          <p:nvPr/>
        </p:nvSpPr>
        <p:spPr>
          <a:xfrm>
            <a:off x="839788" y="3334326"/>
            <a:ext cx="5157787" cy="32451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IP address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Cookies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Locally Shared Objects (LSOs)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E-Tags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JavaScript </a:t>
            </a:r>
            <a:r>
              <a:rPr lang="en-US" sz="2800" dirty="0" err="1">
                <a:solidFill>
                  <a:schemeClr val="tx1"/>
                </a:solidFill>
              </a:rPr>
              <a:t>LocalStorage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1059572-7F87-407C-AB76-6906929A8538}"/>
              </a:ext>
            </a:extLst>
          </p:cNvPr>
          <p:cNvSpPr txBox="1">
            <a:spLocks/>
          </p:cNvSpPr>
          <p:nvPr/>
        </p:nvSpPr>
        <p:spPr>
          <a:xfrm>
            <a:off x="5997575" y="2678689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Stateless Fingerprints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C442A0E-B124-4334-9560-00B70E2422F4}"/>
              </a:ext>
            </a:extLst>
          </p:cNvPr>
          <p:cNvSpPr txBox="1">
            <a:spLocks/>
          </p:cNvSpPr>
          <p:nvPr/>
        </p:nvSpPr>
        <p:spPr>
          <a:xfrm>
            <a:off x="5997575" y="3334327"/>
            <a:ext cx="5183188" cy="324513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Browser and OS version</a:t>
            </a:r>
          </a:p>
          <a:p>
            <a:r>
              <a:rPr lang="en-US" dirty="0"/>
              <a:t>Fonts</a:t>
            </a:r>
          </a:p>
          <a:p>
            <a:r>
              <a:rPr lang="en-US" dirty="0"/>
              <a:t>JavaScript API availability</a:t>
            </a:r>
          </a:p>
          <a:p>
            <a:r>
              <a:rPr lang="en-US" dirty="0"/>
              <a:t>Plugins and extensions</a:t>
            </a:r>
          </a:p>
          <a:p>
            <a:r>
              <a:rPr lang="en-US" dirty="0"/>
              <a:t>HTML5 Canvas</a:t>
            </a:r>
          </a:p>
          <a:p>
            <a:r>
              <a:rPr lang="en-US" dirty="0"/>
              <a:t>Audio and Battery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E32C9-5576-4B65-B938-78D6C774174B}"/>
              </a:ext>
            </a:extLst>
          </p:cNvPr>
          <p:cNvSpPr/>
          <p:nvPr/>
        </p:nvSpPr>
        <p:spPr>
          <a:xfrm>
            <a:off x="5809673" y="2456873"/>
            <a:ext cx="5542539" cy="4122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3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/>
              <a:t>IP Address Tracking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Graphic 82" descr="Wireless router">
            <a:extLst>
              <a:ext uri="{FF2B5EF4-FFF2-40B4-BE49-F238E27FC236}">
                <a16:creationId xmlns:a16="http://schemas.microsoft.com/office/drawing/2014/main" id="{5808418B-A612-4F88-8F10-140649A2E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7CBC-A8D5-41F3-8C5E-E37F8856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IP address is the most basic mechanism for tracking on the Internet</a:t>
            </a:r>
          </a:p>
          <a:p>
            <a:pPr lvl="1"/>
            <a:r>
              <a:rPr lang="en-US" dirty="0"/>
              <a:t>Everybody must have an IP address</a:t>
            </a:r>
          </a:p>
          <a:p>
            <a:pPr lvl="1"/>
            <a:r>
              <a:rPr lang="en-US" dirty="0"/>
              <a:t>Every packet you send contains your IP address</a:t>
            </a:r>
          </a:p>
          <a:p>
            <a:pPr lvl="1"/>
            <a:r>
              <a:rPr lang="en-US" dirty="0"/>
              <a:t>Your IP address remains relatively constant over time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However, IP address is not as useful as it once was. Why?</a:t>
            </a:r>
          </a:p>
          <a:p>
            <a:pPr lvl="1"/>
            <a:r>
              <a:rPr lang="en-US" dirty="0"/>
              <a:t>NATs are ubiquitous; multiple people behind a single IP</a:t>
            </a:r>
          </a:p>
          <a:p>
            <a:pPr lvl="1"/>
            <a:r>
              <a:rPr lang="en-US" dirty="0"/>
              <a:t>Cell networks employ many layers of NATs and proxies</a:t>
            </a:r>
          </a:p>
          <a:p>
            <a:pPr lvl="1"/>
            <a:r>
              <a:rPr lang="en-US" dirty="0"/>
              <a:t>Users split their time across multiple devices with separate IPs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etching Prof. Wilson’s Page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Fetching A Web Page</a:t>
            </a:r>
          </a:p>
        </p:txBody>
      </p:sp>
      <p:pic>
        <p:nvPicPr>
          <p:cNvPr id="193" name="Screen Shot 2018-04-04 at 12.23.29 AM.png" descr="Screen Shot 2018-04-04 at 12.23.29 AM.png"/>
          <p:cNvPicPr>
            <a:picLocks noChangeAspect="1"/>
          </p:cNvPicPr>
          <p:nvPr/>
        </p:nvPicPr>
        <p:blipFill rotWithShape="1">
          <a:blip r:embed="rId2"/>
          <a:srcRect r="37190" b="4276"/>
          <a:stretch/>
        </p:blipFill>
        <p:spPr>
          <a:xfrm>
            <a:off x="5053249" y="137942"/>
            <a:ext cx="5386151" cy="671056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61CD-272F-40B2-B52B-136880E6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Security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CFE54-1F10-47C8-A9E4-B9B7253D2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Attacks that violate authenticity, confidentiality, integrity of web applications</a:t>
            </a:r>
          </a:p>
          <a:p>
            <a:pPr lvl="1"/>
            <a:r>
              <a:rPr lang="en-US" dirty="0"/>
              <a:t>E.g., implemented using XSS, Cross Site Request Forgery, and SQL injection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What about privacy?</a:t>
            </a:r>
          </a:p>
          <a:p>
            <a:pPr lvl="1"/>
            <a:r>
              <a:rPr lang="en-US" dirty="0"/>
              <a:t>Attacks may result in data breaches and account compromise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Web privacy goes beyond what is exposed by web security violations</a:t>
            </a:r>
          </a:p>
        </p:txBody>
      </p:sp>
    </p:spTree>
    <p:extLst>
      <p:ext uri="{BB962C8B-B14F-4D97-AF65-F5344CB8AC3E}">
        <p14:creationId xmlns:p14="http://schemas.microsoft.com/office/powerpoint/2010/main" val="3071703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Web Pa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dirty="0"/>
              <a:t>Web Pages</a:t>
            </a:r>
          </a:p>
        </p:txBody>
      </p:sp>
      <p:sp>
        <p:nvSpPr>
          <p:cNvPr id="199" name="Multiple (typically small) objects per page…"/>
          <p:cNvSpPr txBox="1">
            <a:spLocks noGrp="1"/>
          </p:cNvSpPr>
          <p:nvPr>
            <p:ph type="body" sz="half" idx="1"/>
          </p:nvPr>
        </p:nvSpPr>
        <p:spPr>
          <a:xfrm>
            <a:off x="373380" y="2091172"/>
            <a:ext cx="5082540" cy="39190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spcBef>
                <a:spcPts val="0"/>
              </a:spcBef>
              <a:buNone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Multiple objects per page </a:t>
            </a:r>
          </a:p>
          <a:p>
            <a:pPr marL="454058" indent="-234395" defTabSz="321457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E.g., each image, JS, CSS, etc. downloaded separately</a:t>
            </a:r>
            <a:endParaRPr lang="en-US" dirty="0"/>
          </a:p>
          <a:p>
            <a:pPr marL="454058" indent="-234395" defTabSz="321457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321457">
              <a:spcBef>
                <a:spcPts val="0"/>
              </a:spcBef>
              <a:buNone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Single page can have 100s of HTTP transactions!</a:t>
            </a:r>
          </a:p>
          <a:p>
            <a:pPr marL="0" indent="0" defTabSz="321457">
              <a:spcBef>
                <a:spcPts val="0"/>
              </a:spcBef>
              <a:buNone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0" indent="0" defTabSz="321457">
              <a:spcBef>
                <a:spcPts val="0"/>
              </a:spcBef>
              <a:buNone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Objects can come from </a:t>
            </a:r>
            <a:r>
              <a:rPr lang="en-US" dirty="0">
                <a:solidFill>
                  <a:schemeClr val="accent1"/>
                </a:solidFill>
              </a:rPr>
              <a:t>first-party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third-parties</a:t>
            </a:r>
          </a:p>
        </p:txBody>
      </p:sp>
      <p:sp>
        <p:nvSpPr>
          <p:cNvPr id="6" name="Shape 357">
            <a:extLst>
              <a:ext uri="{FF2B5EF4-FFF2-40B4-BE49-F238E27FC236}">
                <a16:creationId xmlns:a16="http://schemas.microsoft.com/office/drawing/2014/main" id="{BD247838-64B6-4A38-B055-3F95750D9105}"/>
              </a:ext>
            </a:extLst>
          </p:cNvPr>
          <p:cNvSpPr txBox="1">
            <a:spLocks/>
          </p:cNvSpPr>
          <p:nvPr/>
        </p:nvSpPr>
        <p:spPr>
          <a:xfrm>
            <a:off x="5532120" y="1341598"/>
            <a:ext cx="6659880" cy="5072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&lt;title&gt;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&lt;/title&gt;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&lt;script </a:t>
            </a:r>
            <a:r>
              <a:rPr lang="en-US" sz="2400" dirty="0" err="1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400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“../jquery.js”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&gt;&lt;/script&gt;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&lt;/head&gt;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&lt;h1&gt;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&lt;/h1&gt;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  &lt;</a:t>
            </a: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4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“/</a:t>
            </a:r>
            <a:r>
              <a:rPr lang="en-US" sz="2400" dirty="0" err="1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/my_face.jpg"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&lt;p&gt;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I am 12 and what is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lang="en-US" sz="24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"wierd_thing.html"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&lt;/a&gt;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?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    &lt;</a:t>
            </a: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4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“http://www.images.com/cat.jpg"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/&gt;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2B088B-7F37-4F3C-BDF7-92DF183FAEF6}"/>
              </a:ext>
            </a:extLst>
          </p:cNvPr>
          <p:cNvSpPr/>
          <p:nvPr/>
        </p:nvSpPr>
        <p:spPr>
          <a:xfrm>
            <a:off x="5667983" y="499353"/>
            <a:ext cx="5998723" cy="6372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http://www.example.com/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ular Callout 4">
            <a:extLst>
              <a:ext uri="{FF2B5EF4-FFF2-40B4-BE49-F238E27FC236}">
                <a16:creationId xmlns:a16="http://schemas.microsoft.com/office/drawing/2014/main" id="{E3C92D4E-1789-442E-B226-4E18DB95516D}"/>
              </a:ext>
            </a:extLst>
          </p:cNvPr>
          <p:cNvSpPr/>
          <p:nvPr/>
        </p:nvSpPr>
        <p:spPr>
          <a:xfrm>
            <a:off x="9475981" y="160159"/>
            <a:ext cx="2438400" cy="1735494"/>
          </a:xfrm>
          <a:prstGeom prst="wedgeRectCallout">
            <a:avLst>
              <a:gd name="adj1" fmla="val -53562"/>
              <a:gd name="adj2" fmla="val 75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total objects:</a:t>
            </a:r>
          </a:p>
          <a:p>
            <a:pPr algn="ctr"/>
            <a:r>
              <a:rPr lang="en-US" sz="2400" dirty="0"/>
              <a:t>1 HTML,</a:t>
            </a:r>
          </a:p>
          <a:p>
            <a:pPr algn="ctr"/>
            <a:r>
              <a:rPr lang="en-US" sz="2400" dirty="0"/>
              <a:t>1 JavaScript,</a:t>
            </a:r>
          </a:p>
          <a:p>
            <a:pPr algn="ctr"/>
            <a:r>
              <a:rPr lang="en-US" sz="2400" dirty="0"/>
              <a:t>2 images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48F131-6D6E-4F1B-9884-F167B415E5BB}"/>
              </a:ext>
            </a:extLst>
          </p:cNvPr>
          <p:cNvSpPr/>
          <p:nvPr/>
        </p:nvSpPr>
        <p:spPr>
          <a:xfrm>
            <a:off x="5532120" y="331311"/>
            <a:ext cx="4111233" cy="104410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DC6411-408C-436E-9AB7-7384E2B20CFC}"/>
              </a:ext>
            </a:extLst>
          </p:cNvPr>
          <p:cNvSpPr/>
          <p:nvPr/>
        </p:nvSpPr>
        <p:spPr>
          <a:xfrm>
            <a:off x="7240620" y="4994351"/>
            <a:ext cx="4673761" cy="104410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1A03-121F-4B05-8112-A19D3893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9D47-E669-469C-B7DE-454A7A04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330990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Introduced in 1994, cookies are a basic mechanism for persistent state</a:t>
            </a:r>
          </a:p>
          <a:p>
            <a:pPr lvl="1"/>
            <a:r>
              <a:rPr lang="en-US" dirty="0"/>
              <a:t>Allows services to store a small amount of data at the client (usually ~4K)</a:t>
            </a:r>
          </a:p>
          <a:p>
            <a:pPr lvl="1"/>
            <a:r>
              <a:rPr lang="en-US" dirty="0"/>
              <a:t>Meant to be used for authentication</a:t>
            </a:r>
          </a:p>
          <a:p>
            <a:pPr lvl="1"/>
            <a:r>
              <a:rPr lang="en-US" dirty="0"/>
              <a:t>But may also be used for user tracking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/>
              <a:t>Every cookie is associated with the domain that set it</a:t>
            </a:r>
          </a:p>
        </p:txBody>
      </p:sp>
      <p:pic>
        <p:nvPicPr>
          <p:cNvPr id="5" name="Picture 4" descr="A stack of food on a table&#10;&#10;Description automatically generated">
            <a:extLst>
              <a:ext uri="{FF2B5EF4-FFF2-40B4-BE49-F238E27FC236}">
                <a16:creationId xmlns:a16="http://schemas.microsoft.com/office/drawing/2014/main" id="{DBAC249C-3B4B-478F-A024-FF5241CE3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r="1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9117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43B596-2385-4D52-AEDE-3000E912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Cookie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AD8257-993D-4A8E-AFF5-A58A23F51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1938451"/>
            <a:ext cx="783379" cy="783379"/>
          </a:xfrm>
          <a:prstGeom prst="rect">
            <a:avLst/>
          </a:prstGeom>
        </p:spPr>
      </p:pic>
      <p:sp>
        <p:nvSpPr>
          <p:cNvPr id="9" name="Right Arrow 33">
            <a:extLst>
              <a:ext uri="{FF2B5EF4-FFF2-40B4-BE49-F238E27FC236}">
                <a16:creationId xmlns:a16="http://schemas.microsoft.com/office/drawing/2014/main" id="{16649068-25AB-4EDF-BF74-F4E5FC3451F7}"/>
              </a:ext>
            </a:extLst>
          </p:cNvPr>
          <p:cNvSpPr/>
          <p:nvPr/>
        </p:nvSpPr>
        <p:spPr>
          <a:xfrm>
            <a:off x="4247690" y="2819644"/>
            <a:ext cx="5270548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/profile.html</a:t>
            </a:r>
          </a:p>
        </p:txBody>
      </p:sp>
      <p:sp>
        <p:nvSpPr>
          <p:cNvPr id="10" name="Left Arrow 35">
            <a:extLst>
              <a:ext uri="{FF2B5EF4-FFF2-40B4-BE49-F238E27FC236}">
                <a16:creationId xmlns:a16="http://schemas.microsoft.com/office/drawing/2014/main" id="{B7EF447C-86B7-436F-ACFF-F05CCC3E6612}"/>
              </a:ext>
            </a:extLst>
          </p:cNvPr>
          <p:cNvSpPr/>
          <p:nvPr/>
        </p:nvSpPr>
        <p:spPr>
          <a:xfrm>
            <a:off x="4258099" y="3350416"/>
            <a:ext cx="5270550" cy="53077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Error: you must login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3E296-3181-47BD-9605-DE7BC080B1D3}"/>
              </a:ext>
            </a:extLst>
          </p:cNvPr>
          <p:cNvSpPr txBox="1"/>
          <p:nvPr/>
        </p:nvSpPr>
        <p:spPr>
          <a:xfrm>
            <a:off x="3398520" y="1494081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User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3EF6B1-DB63-4709-B46B-D903D5C7A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69" y="1975696"/>
            <a:ext cx="720251" cy="720251"/>
          </a:xfrm>
          <a:prstGeom prst="rect">
            <a:avLst/>
          </a:prstGeom>
        </p:spPr>
      </p:pic>
      <p:sp>
        <p:nvSpPr>
          <p:cNvPr id="15" name="Right Arrow 33">
            <a:extLst>
              <a:ext uri="{FF2B5EF4-FFF2-40B4-BE49-F238E27FC236}">
                <a16:creationId xmlns:a16="http://schemas.microsoft.com/office/drawing/2014/main" id="{834668E3-998B-4125-A3C6-F6F8A5A9AEE8}"/>
              </a:ext>
            </a:extLst>
          </p:cNvPr>
          <p:cNvSpPr/>
          <p:nvPr/>
        </p:nvSpPr>
        <p:spPr>
          <a:xfrm>
            <a:off x="4237279" y="3958828"/>
            <a:ext cx="5270548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 /login.html </a:t>
            </a:r>
            <a:r>
              <a:rPr lang="en-US" dirty="0" err="1"/>
              <a:t>username:password</a:t>
            </a:r>
            <a:endParaRPr lang="en-US" dirty="0"/>
          </a:p>
        </p:txBody>
      </p:sp>
      <p:sp>
        <p:nvSpPr>
          <p:cNvPr id="18" name="Left Arrow 35">
            <a:extLst>
              <a:ext uri="{FF2B5EF4-FFF2-40B4-BE49-F238E27FC236}">
                <a16:creationId xmlns:a16="http://schemas.microsoft.com/office/drawing/2014/main" id="{DA3103A1-B45F-4B32-B66E-1923F26CF738}"/>
              </a:ext>
            </a:extLst>
          </p:cNvPr>
          <p:cNvSpPr/>
          <p:nvPr/>
        </p:nvSpPr>
        <p:spPr>
          <a:xfrm>
            <a:off x="4247688" y="5628783"/>
            <a:ext cx="5270550" cy="53077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 Success &lt;html&gt;…&lt;/html&gt;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09E342-59F1-4D3D-8304-AB271FC35CEA}"/>
              </a:ext>
            </a:extLst>
          </p:cNvPr>
          <p:cNvGrpSpPr/>
          <p:nvPr/>
        </p:nvGrpSpPr>
        <p:grpSpPr>
          <a:xfrm>
            <a:off x="175260" y="1955746"/>
            <a:ext cx="3980699" cy="1583663"/>
            <a:chOff x="175260" y="1955746"/>
            <a:chExt cx="3980699" cy="15836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ED8D0CB-840A-4426-99A8-36E6B2894DD9}"/>
                </a:ext>
              </a:extLst>
            </p:cNvPr>
            <p:cNvSpPr/>
            <p:nvPr/>
          </p:nvSpPr>
          <p:spPr>
            <a:xfrm>
              <a:off x="175260" y="1955746"/>
              <a:ext cx="3980699" cy="1583663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EF9140-6FF6-434C-ABA3-D82646D3D829}"/>
                </a:ext>
              </a:extLst>
            </p:cNvPr>
            <p:cNvSpPr txBox="1"/>
            <p:nvPr/>
          </p:nvSpPr>
          <p:spPr>
            <a:xfrm>
              <a:off x="238040" y="2092590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chemeClr val="bg1">
                      <a:lumMod val="50000"/>
                    </a:schemeClr>
                  </a:solidFill>
                </a:rPr>
                <a:t>Cookie Jar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1602C2-43C3-4698-A5D1-1B708DA1BC2D}"/>
              </a:ext>
            </a:extLst>
          </p:cNvPr>
          <p:cNvGrpSpPr/>
          <p:nvPr/>
        </p:nvGrpSpPr>
        <p:grpSpPr>
          <a:xfrm>
            <a:off x="4247688" y="4455894"/>
            <a:ext cx="5270550" cy="598183"/>
            <a:chOff x="4247688" y="4455894"/>
            <a:chExt cx="5270550" cy="598183"/>
          </a:xfrm>
        </p:grpSpPr>
        <p:sp>
          <p:nvSpPr>
            <p:cNvPr id="16" name="Left Arrow 35">
              <a:extLst>
                <a:ext uri="{FF2B5EF4-FFF2-40B4-BE49-F238E27FC236}">
                  <a16:creationId xmlns:a16="http://schemas.microsoft.com/office/drawing/2014/main" id="{439C9AC5-2F00-4413-8F69-6832F40B79FA}"/>
                </a:ext>
              </a:extLst>
            </p:cNvPr>
            <p:cNvSpPr/>
            <p:nvPr/>
          </p:nvSpPr>
          <p:spPr>
            <a:xfrm>
              <a:off x="4247688" y="4489600"/>
              <a:ext cx="5270550" cy="530773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200 Success</a:t>
              </a:r>
            </a:p>
          </p:txBody>
        </p:sp>
        <p:pic>
          <p:nvPicPr>
            <p:cNvPr id="22" name="Picture 21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249445DE-2D37-49FC-A013-965CD778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240" y="4455894"/>
              <a:ext cx="598183" cy="59818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9ADF23-3156-442C-ACB4-7EF68C4792DF}"/>
              </a:ext>
            </a:extLst>
          </p:cNvPr>
          <p:cNvGrpSpPr/>
          <p:nvPr/>
        </p:nvGrpSpPr>
        <p:grpSpPr>
          <a:xfrm>
            <a:off x="368582" y="2785938"/>
            <a:ext cx="3802906" cy="598183"/>
            <a:chOff x="368582" y="2785938"/>
            <a:chExt cx="3802906" cy="598183"/>
          </a:xfrm>
        </p:grpSpPr>
        <p:pic>
          <p:nvPicPr>
            <p:cNvPr id="23" name="Picture 22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D5B9E779-48E1-416B-BA70-97B30785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82" y="2785938"/>
              <a:ext cx="598183" cy="59818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FBD8D5-9C01-4682-BD9A-60423E018FCB}"/>
                </a:ext>
              </a:extLst>
            </p:cNvPr>
            <p:cNvSpPr txBox="1"/>
            <p:nvPr/>
          </p:nvSpPr>
          <p:spPr>
            <a:xfrm>
              <a:off x="966765" y="2883844"/>
              <a:ext cx="3204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facebook.com session=S3if7&amp;gb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0DF767-9F8F-4DEE-94B0-4252D7A15751}"/>
              </a:ext>
            </a:extLst>
          </p:cNvPr>
          <p:cNvGrpSpPr/>
          <p:nvPr/>
        </p:nvGrpSpPr>
        <p:grpSpPr>
          <a:xfrm>
            <a:off x="4237279" y="5064306"/>
            <a:ext cx="5270548" cy="598183"/>
            <a:chOff x="4237279" y="5064306"/>
            <a:chExt cx="5270548" cy="598183"/>
          </a:xfrm>
        </p:grpSpPr>
        <p:sp>
          <p:nvSpPr>
            <p:cNvPr id="17" name="Right Arrow 33">
              <a:extLst>
                <a:ext uri="{FF2B5EF4-FFF2-40B4-BE49-F238E27FC236}">
                  <a16:creationId xmlns:a16="http://schemas.microsoft.com/office/drawing/2014/main" id="{F52441FA-BA8E-41AE-AEF1-FBBA1DE03282}"/>
                </a:ext>
              </a:extLst>
            </p:cNvPr>
            <p:cNvSpPr/>
            <p:nvPr/>
          </p:nvSpPr>
          <p:spPr>
            <a:xfrm>
              <a:off x="4237279" y="5098011"/>
              <a:ext cx="5270548" cy="5307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GET /profile.html</a:t>
              </a:r>
            </a:p>
          </p:txBody>
        </p:sp>
        <p:pic>
          <p:nvPicPr>
            <p:cNvPr id="25" name="Picture 24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25DB27BE-F89A-4F1D-9382-A04223793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420" y="5064306"/>
              <a:ext cx="598183" cy="59818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F1DC5A-44C9-4150-9BEF-EB3E4DAD5F58}"/>
              </a:ext>
            </a:extLst>
          </p:cNvPr>
          <p:cNvGrpSpPr/>
          <p:nvPr/>
        </p:nvGrpSpPr>
        <p:grpSpPr>
          <a:xfrm>
            <a:off x="4247688" y="6149329"/>
            <a:ext cx="5270548" cy="598183"/>
            <a:chOff x="4247688" y="6149329"/>
            <a:chExt cx="5270548" cy="598183"/>
          </a:xfrm>
        </p:grpSpPr>
        <p:sp>
          <p:nvSpPr>
            <p:cNvPr id="26" name="Right Arrow 33">
              <a:extLst>
                <a:ext uri="{FF2B5EF4-FFF2-40B4-BE49-F238E27FC236}">
                  <a16:creationId xmlns:a16="http://schemas.microsoft.com/office/drawing/2014/main" id="{35559235-E231-44D4-B79F-DBD8D4F97753}"/>
                </a:ext>
              </a:extLst>
            </p:cNvPr>
            <p:cNvSpPr/>
            <p:nvPr/>
          </p:nvSpPr>
          <p:spPr>
            <a:xfrm>
              <a:off x="4247688" y="6193261"/>
              <a:ext cx="5270548" cy="5307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GET /</a:t>
              </a:r>
              <a:r>
                <a:rPr lang="en-US" dirty="0" err="1"/>
                <a:t>friend.html&amp;name</a:t>
              </a:r>
              <a:r>
                <a:rPr lang="en-US" dirty="0"/>
                <a:t>=Christo</a:t>
              </a:r>
            </a:p>
          </p:txBody>
        </p:sp>
        <p:pic>
          <p:nvPicPr>
            <p:cNvPr id="27" name="Picture 26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5858611D-5EE2-44B4-B1B0-B2A64D23B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6149329"/>
              <a:ext cx="598183" cy="598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6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43B596-2385-4D52-AEDE-3000E912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Cookie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AD8257-993D-4A8E-AFF5-A58A23F51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98" y="3459411"/>
            <a:ext cx="783379" cy="783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33E296-3181-47BD-9605-DE7BC080B1D3}"/>
              </a:ext>
            </a:extLst>
          </p:cNvPr>
          <p:cNvSpPr txBox="1"/>
          <p:nvPr/>
        </p:nvSpPr>
        <p:spPr>
          <a:xfrm>
            <a:off x="3458698" y="3015041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User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09E342-59F1-4D3D-8304-AB271FC35CEA}"/>
              </a:ext>
            </a:extLst>
          </p:cNvPr>
          <p:cNvGrpSpPr/>
          <p:nvPr/>
        </p:nvGrpSpPr>
        <p:grpSpPr>
          <a:xfrm>
            <a:off x="299046" y="3429000"/>
            <a:ext cx="3980699" cy="2804823"/>
            <a:chOff x="175260" y="1955746"/>
            <a:chExt cx="3980699" cy="258097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ED8D0CB-840A-4426-99A8-36E6B2894DD9}"/>
                </a:ext>
              </a:extLst>
            </p:cNvPr>
            <p:cNvSpPr/>
            <p:nvPr/>
          </p:nvSpPr>
          <p:spPr>
            <a:xfrm>
              <a:off x="175260" y="1955746"/>
              <a:ext cx="3980699" cy="2580971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EF9140-6FF6-434C-ABA3-D82646D3D829}"/>
                </a:ext>
              </a:extLst>
            </p:cNvPr>
            <p:cNvSpPr txBox="1"/>
            <p:nvPr/>
          </p:nvSpPr>
          <p:spPr>
            <a:xfrm>
              <a:off x="238040" y="2092590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chemeClr val="bg1">
                      <a:lumMod val="50000"/>
                    </a:schemeClr>
                  </a:solidFill>
                </a:rPr>
                <a:t>Cookie Jar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838D065-663E-4CA7-B9B5-08CBBC316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50" y="3851413"/>
            <a:ext cx="2250448" cy="66478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E589A2D-969A-4C07-B071-9B6E50C4A27A}"/>
              </a:ext>
            </a:extLst>
          </p:cNvPr>
          <p:cNvGrpSpPr/>
          <p:nvPr/>
        </p:nvGrpSpPr>
        <p:grpSpPr>
          <a:xfrm>
            <a:off x="8568450" y="5902087"/>
            <a:ext cx="663472" cy="663472"/>
            <a:chOff x="1979692" y="3877739"/>
            <a:chExt cx="663472" cy="663472"/>
          </a:xfrm>
        </p:grpSpPr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B91415BE-154D-4F16-8220-B5539F0ECA34}"/>
                </a:ext>
              </a:extLst>
            </p:cNvPr>
            <p:cNvSpPr/>
            <p:nvPr/>
          </p:nvSpPr>
          <p:spPr>
            <a:xfrm>
              <a:off x="1979692" y="3877739"/>
              <a:ext cx="663472" cy="663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0FB58FB-EC76-4AEC-9EC8-5AD65FB50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6" y="3925763"/>
              <a:ext cx="567424" cy="56742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6B4D401-AFA6-4236-85AA-7CCA65B61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50" y="1737373"/>
            <a:ext cx="728147" cy="728147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B352954-DAF1-465F-AB1B-268EBAD8CDDD}"/>
              </a:ext>
            </a:extLst>
          </p:cNvPr>
          <p:cNvCxnSpPr>
            <a:cxnSpLocks/>
          </p:cNvCxnSpPr>
          <p:nvPr/>
        </p:nvCxnSpPr>
        <p:spPr>
          <a:xfrm flipV="1">
            <a:off x="4397071" y="1901756"/>
            <a:ext cx="4031312" cy="1627716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086999-A7B7-4F8B-BD79-8FC3E9774F5B}"/>
              </a:ext>
            </a:extLst>
          </p:cNvPr>
          <p:cNvGrpSpPr/>
          <p:nvPr/>
        </p:nvGrpSpPr>
        <p:grpSpPr>
          <a:xfrm>
            <a:off x="492368" y="4127179"/>
            <a:ext cx="2922987" cy="598183"/>
            <a:chOff x="492368" y="4127179"/>
            <a:chExt cx="2922987" cy="5981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FBD8D5-9C01-4682-BD9A-60423E018FCB}"/>
                </a:ext>
              </a:extLst>
            </p:cNvPr>
            <p:cNvSpPr txBox="1"/>
            <p:nvPr/>
          </p:nvSpPr>
          <p:spPr>
            <a:xfrm>
              <a:off x="1090551" y="4241487"/>
              <a:ext cx="232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nike.com id=E1j5&amp;VTQ</a:t>
              </a:r>
            </a:p>
          </p:txBody>
        </p:sp>
        <p:pic>
          <p:nvPicPr>
            <p:cNvPr id="38" name="Picture 37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D10C2D8A-0DF2-46BB-8506-008C6602F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8" y="4127179"/>
              <a:ext cx="598183" cy="59818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175373-A502-4CF4-9723-EB7D2F2A147F}"/>
              </a:ext>
            </a:extLst>
          </p:cNvPr>
          <p:cNvGrpSpPr/>
          <p:nvPr/>
        </p:nvGrpSpPr>
        <p:grpSpPr>
          <a:xfrm>
            <a:off x="492368" y="4817289"/>
            <a:ext cx="3631065" cy="598183"/>
            <a:chOff x="492368" y="4840347"/>
            <a:chExt cx="3631065" cy="5981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283368-EDC4-41F8-91C5-AB0EBEBE9401}"/>
                </a:ext>
              </a:extLst>
            </p:cNvPr>
            <p:cNvSpPr txBox="1"/>
            <p:nvPr/>
          </p:nvSpPr>
          <p:spPr>
            <a:xfrm>
              <a:off x="1090551" y="4954655"/>
              <a:ext cx="3032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doubleclick.com id=wU!1d7Pb</a:t>
              </a:r>
            </a:p>
          </p:txBody>
        </p:sp>
        <p:pic>
          <p:nvPicPr>
            <p:cNvPr id="40" name="Picture 39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529B55AA-4256-4C80-8A7D-54011F933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8" y="4840347"/>
              <a:ext cx="598183" cy="59818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81DACF-966C-4FF6-BDE0-413137B5ECF9}"/>
              </a:ext>
            </a:extLst>
          </p:cNvPr>
          <p:cNvGrpSpPr/>
          <p:nvPr/>
        </p:nvGrpSpPr>
        <p:grpSpPr>
          <a:xfrm>
            <a:off x="492368" y="5507399"/>
            <a:ext cx="2829563" cy="598183"/>
            <a:chOff x="492368" y="5507399"/>
            <a:chExt cx="2829563" cy="5981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37D02F-4076-48EE-B003-DE0BC6FC8E0F}"/>
                </a:ext>
              </a:extLst>
            </p:cNvPr>
            <p:cNvSpPr txBox="1"/>
            <p:nvPr/>
          </p:nvSpPr>
          <p:spPr>
            <a:xfrm>
              <a:off x="1090551" y="5621707"/>
              <a:ext cx="2231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cnn.com id=f2N0@2fj</a:t>
              </a:r>
            </a:p>
          </p:txBody>
        </p:sp>
        <p:pic>
          <p:nvPicPr>
            <p:cNvPr id="42" name="Picture 41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9AFC0C97-966C-4060-90EC-E1C3B934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8" y="5507399"/>
              <a:ext cx="598183" cy="598183"/>
            </a:xfrm>
            <a:prstGeom prst="rect">
              <a:avLst/>
            </a:prstGeom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DF2D909-D825-4BB0-8B48-98F5E21EF34E}"/>
              </a:ext>
            </a:extLst>
          </p:cNvPr>
          <p:cNvCxnSpPr>
            <a:cxnSpLocks/>
          </p:cNvCxnSpPr>
          <p:nvPr/>
        </p:nvCxnSpPr>
        <p:spPr>
          <a:xfrm flipV="1">
            <a:off x="4371734" y="4118229"/>
            <a:ext cx="3941949" cy="1134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95548F-83AD-4018-A54B-1A966818E1E8}"/>
              </a:ext>
            </a:extLst>
          </p:cNvPr>
          <p:cNvGrpSpPr/>
          <p:nvPr/>
        </p:nvGrpSpPr>
        <p:grpSpPr>
          <a:xfrm>
            <a:off x="4371734" y="4311727"/>
            <a:ext cx="3941949" cy="598183"/>
            <a:chOff x="4371734" y="4311727"/>
            <a:chExt cx="3941949" cy="59818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8D21D6D-67ED-4284-B9A6-F992C9C8D1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1734" y="4516194"/>
              <a:ext cx="3941949" cy="946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58" name="Picture 57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B4136658-04DA-4451-BC5D-6B2D58AB9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763" y="4311727"/>
              <a:ext cx="598183" cy="598183"/>
            </a:xfrm>
            <a:prstGeom prst="rect">
              <a:avLst/>
            </a:prstGeom>
          </p:spPr>
        </p:pic>
      </p:grp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CBA7CC0E-ED61-40DD-A84A-A8E8FF59C1DA}"/>
              </a:ext>
            </a:extLst>
          </p:cNvPr>
          <p:cNvCxnSpPr>
            <a:cxnSpLocks/>
          </p:cNvCxnSpPr>
          <p:nvPr/>
        </p:nvCxnSpPr>
        <p:spPr>
          <a:xfrm>
            <a:off x="3983421" y="4422454"/>
            <a:ext cx="4330261" cy="1683128"/>
          </a:xfrm>
          <a:prstGeom prst="curvedConnector3">
            <a:avLst>
              <a:gd name="adj1" fmla="val 534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361CE4F-6B32-44D0-8D3E-FA702B0F4077}"/>
              </a:ext>
            </a:extLst>
          </p:cNvPr>
          <p:cNvGrpSpPr/>
          <p:nvPr/>
        </p:nvGrpSpPr>
        <p:grpSpPr>
          <a:xfrm>
            <a:off x="3709213" y="4433583"/>
            <a:ext cx="4604471" cy="2059293"/>
            <a:chOff x="3709213" y="4433583"/>
            <a:chExt cx="4604471" cy="2059293"/>
          </a:xfrm>
        </p:grpSpPr>
        <p:cxnSp>
          <p:nvCxnSpPr>
            <p:cNvPr id="66" name="Connector: Curved 65">
              <a:extLst>
                <a:ext uri="{FF2B5EF4-FFF2-40B4-BE49-F238E27FC236}">
                  <a16:creationId xmlns:a16="http://schemas.microsoft.com/office/drawing/2014/main" id="{9562D21A-3370-469A-97C7-56C6FD89BD96}"/>
                </a:ext>
              </a:extLst>
            </p:cNvPr>
            <p:cNvCxnSpPr/>
            <p:nvPr/>
          </p:nvCxnSpPr>
          <p:spPr>
            <a:xfrm rot="10800000">
              <a:off x="3709213" y="4433583"/>
              <a:ext cx="4604471" cy="2059293"/>
            </a:xfrm>
            <a:prstGeom prst="curvedConnector3">
              <a:avLst>
                <a:gd name="adj1" fmla="val 97251"/>
              </a:avLst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68" name="Picture 67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3D315472-6517-46D9-8975-1A1E17031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919" y="5806373"/>
              <a:ext cx="598183" cy="598183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9BB974F-6E68-4791-8179-288BB8EE81C4}"/>
              </a:ext>
            </a:extLst>
          </p:cNvPr>
          <p:cNvGrpSpPr/>
          <p:nvPr/>
        </p:nvGrpSpPr>
        <p:grpSpPr>
          <a:xfrm>
            <a:off x="4371734" y="2121074"/>
            <a:ext cx="4035844" cy="1806363"/>
            <a:chOff x="4371734" y="2121074"/>
            <a:chExt cx="4035844" cy="1806363"/>
          </a:xfrm>
        </p:grpSpPr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8408344E-E2E6-4BD2-A848-345B2F1E93CB}"/>
                </a:ext>
              </a:extLst>
            </p:cNvPr>
            <p:cNvCxnSpPr/>
            <p:nvPr/>
          </p:nvCxnSpPr>
          <p:spPr>
            <a:xfrm rot="10800000" flipV="1">
              <a:off x="4371734" y="2121074"/>
              <a:ext cx="4035844" cy="1806363"/>
            </a:xfrm>
            <a:prstGeom prst="curvedConnector3">
              <a:avLst>
                <a:gd name="adj1" fmla="val 41528"/>
              </a:avLst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37" name="Picture 36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8C19A949-BF9E-440B-850E-09B5FB76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473" y="3308506"/>
              <a:ext cx="598183" cy="598183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276CD6-5BE7-4536-9F45-B8733578C83F}"/>
              </a:ext>
            </a:extLst>
          </p:cNvPr>
          <p:cNvGrpSpPr/>
          <p:nvPr/>
        </p:nvGrpSpPr>
        <p:grpSpPr>
          <a:xfrm>
            <a:off x="4371733" y="3835400"/>
            <a:ext cx="3941949" cy="598183"/>
            <a:chOff x="3321931" y="-1260766"/>
            <a:chExt cx="3941949" cy="5981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31BDBF6-D317-4AB8-9929-065CBECF4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1931" y="-975512"/>
              <a:ext cx="3941949" cy="1134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63F2B24F-0873-49E7-9AF8-93D237D0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473" y="-1260766"/>
              <a:ext cx="598183" cy="598183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35B46C-25A1-4165-9260-C8038501F7A2}"/>
              </a:ext>
            </a:extLst>
          </p:cNvPr>
          <p:cNvGrpSpPr/>
          <p:nvPr/>
        </p:nvGrpSpPr>
        <p:grpSpPr>
          <a:xfrm>
            <a:off x="4371733" y="4065726"/>
            <a:ext cx="3941949" cy="914400"/>
            <a:chOff x="4177576" y="-507571"/>
            <a:chExt cx="3941949" cy="91440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A3184D7-D751-4F5D-B2DD-CA11F1AA05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7576" y="-57170"/>
              <a:ext cx="3941949" cy="946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4" name="Graphic 83" descr="Shoe">
              <a:extLst>
                <a:ext uri="{FF2B5EF4-FFF2-40B4-BE49-F238E27FC236}">
                  <a16:creationId xmlns:a16="http://schemas.microsoft.com/office/drawing/2014/main" id="{623A5BA8-B3AB-4725-93E1-279B89813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54248" y="-507571"/>
              <a:ext cx="914400" cy="914400"/>
            </a:xfrm>
            <a:prstGeom prst="rect">
              <a:avLst/>
            </a:prstGeom>
          </p:spPr>
        </p:pic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0B6DE03-10DE-49BE-AC18-38044FDD35C7}"/>
              </a:ext>
            </a:extLst>
          </p:cNvPr>
          <p:cNvSpPr/>
          <p:nvPr/>
        </p:nvSpPr>
        <p:spPr>
          <a:xfrm>
            <a:off x="8490476" y="2730231"/>
            <a:ext cx="3402478" cy="190209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B416268-9AC8-4BB3-ADB1-EDFCEC3F8744}"/>
              </a:ext>
            </a:extLst>
          </p:cNvPr>
          <p:cNvSpPr txBox="1"/>
          <p:nvPr/>
        </p:nvSpPr>
        <p:spPr>
          <a:xfrm>
            <a:off x="8607530" y="2755256"/>
            <a:ext cx="2792436" cy="437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History for id=wU!1d7Pb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9DF9B7F-8949-44D5-B219-6FB0A11B1B1C}"/>
              </a:ext>
            </a:extLst>
          </p:cNvPr>
          <p:cNvGrpSpPr/>
          <p:nvPr/>
        </p:nvGrpSpPr>
        <p:grpSpPr>
          <a:xfrm>
            <a:off x="10391741" y="3240485"/>
            <a:ext cx="963800" cy="400110"/>
            <a:chOff x="10391741" y="3285880"/>
            <a:chExt cx="963800" cy="40011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736C621-E151-402A-8005-6DCCAA5F6709}"/>
                </a:ext>
              </a:extLst>
            </p:cNvPr>
            <p:cNvSpPr txBox="1"/>
            <p:nvPr/>
          </p:nvSpPr>
          <p:spPr>
            <a:xfrm>
              <a:off x="10704401" y="3285880"/>
              <a:ext cx="651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CNN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D28C621-9EC1-48A3-A448-472F52EE6E55}"/>
                </a:ext>
              </a:extLst>
            </p:cNvPr>
            <p:cNvGrpSpPr/>
            <p:nvPr/>
          </p:nvGrpSpPr>
          <p:grpSpPr>
            <a:xfrm>
              <a:off x="10391741" y="3324165"/>
              <a:ext cx="323541" cy="323541"/>
              <a:chOff x="1979692" y="3877739"/>
              <a:chExt cx="663472" cy="663472"/>
            </a:xfrm>
          </p:grpSpPr>
          <p:sp>
            <p:nvSpPr>
              <p:cNvPr id="93" name="Rounded Rectangle 10">
                <a:extLst>
                  <a:ext uri="{FF2B5EF4-FFF2-40B4-BE49-F238E27FC236}">
                    <a16:creationId xmlns:a16="http://schemas.microsoft.com/office/drawing/2014/main" id="{DB5918D4-BDCD-450C-84EC-F1EFC7C3029E}"/>
                  </a:ext>
                </a:extLst>
              </p:cNvPr>
              <p:cNvSpPr/>
              <p:nvPr/>
            </p:nvSpPr>
            <p:spPr>
              <a:xfrm>
                <a:off x="1979692" y="3877739"/>
                <a:ext cx="663472" cy="6634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2BD7623A-BA90-473C-B1F1-6B7143425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716" y="3925763"/>
                <a:ext cx="567424" cy="56742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75E80D5-D9E6-4544-A40B-2B477C3CDCDE}"/>
              </a:ext>
            </a:extLst>
          </p:cNvPr>
          <p:cNvGrpSpPr/>
          <p:nvPr/>
        </p:nvGrpSpPr>
        <p:grpSpPr>
          <a:xfrm>
            <a:off x="9259535" y="3240485"/>
            <a:ext cx="953130" cy="400110"/>
            <a:chOff x="9259535" y="3285880"/>
            <a:chExt cx="953130" cy="40011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B7B327-AF5F-4990-BE46-C037D2552955}"/>
                </a:ext>
              </a:extLst>
            </p:cNvPr>
            <p:cNvSpPr txBox="1"/>
            <p:nvPr/>
          </p:nvSpPr>
          <p:spPr>
            <a:xfrm>
              <a:off x="9566591" y="3285880"/>
              <a:ext cx="646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Nike</a:t>
              </a:r>
            </a:p>
          </p:txBody>
        </p:sp>
        <p:pic>
          <p:nvPicPr>
            <p:cNvPr id="95" name="Picture 94" descr="A close up of a logo&#10;&#10;Description automatically generated">
              <a:extLst>
                <a:ext uri="{FF2B5EF4-FFF2-40B4-BE49-F238E27FC236}">
                  <a16:creationId xmlns:a16="http://schemas.microsoft.com/office/drawing/2014/main" id="{E5251C8C-F7A1-401F-9152-B3FAF116A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535" y="3308395"/>
              <a:ext cx="355080" cy="35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0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Locally Shared Objects (LSOs)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4400"/>
            </a:lvl1pPr>
          </a:lstStyle>
          <a:p>
            <a:r>
              <a:rPr lang="en-US" sz="5400"/>
              <a:t>Locally Shared Objects (LSOs)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1" name="Graphic 130" descr="Disk">
            <a:extLst>
              <a:ext uri="{FF2B5EF4-FFF2-40B4-BE49-F238E27FC236}">
                <a16:creationId xmlns:a16="http://schemas.microsoft.com/office/drawing/2014/main" id="{A065CA96-64CA-4CCF-8322-3D076C7F4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123355-1DAE-42A3-89C9-F81CED0F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Flash Cookies</a:t>
            </a:r>
          </a:p>
          <a:p>
            <a:pPr lvl="1"/>
            <a:r>
              <a:rPr lang="en-US" dirty="0"/>
              <a:t>Used by Flash player to store information</a:t>
            </a:r>
          </a:p>
          <a:p>
            <a:pPr lvl="1"/>
            <a:r>
              <a:rPr lang="en-US" dirty="0"/>
              <a:t>They do not expire</a:t>
            </a:r>
          </a:p>
          <a:p>
            <a:pPr lvl="1"/>
            <a:r>
              <a:rPr lang="en-US" dirty="0"/>
              <a:t>Domain can only read data that it has stored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can an advertiser use this information?</a:t>
            </a:r>
          </a:p>
          <a:p>
            <a:pPr lvl="1"/>
            <a:r>
              <a:rPr lang="en-US" dirty="0"/>
              <a:t>They can re-generate your profile by storing cookie in Flash storage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similar plugins</a:t>
            </a:r>
          </a:p>
          <a:p>
            <a:pPr lvl="1"/>
            <a:r>
              <a:rPr lang="en-US" dirty="0"/>
              <a:t>Microsoft Silverlight, Java</a:t>
            </a:r>
          </a:p>
          <a:p>
            <a:endParaRPr lang="en-US" sz="1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ache Based Tracking (E-Tag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400"/>
            </a:lvl1pPr>
          </a:lstStyle>
          <a:p>
            <a:r>
              <a:t>Cache Based Tracking (E-Tags)</a:t>
            </a:r>
          </a:p>
        </p:txBody>
      </p:sp>
      <p:pic>
        <p:nvPicPr>
          <p:cNvPr id="453" name="Screen Shot 2018-04-01 at 12.14.25 AM.png" descr="Screen Shot 2018-04-01 at 12.14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304" y="2373501"/>
            <a:ext cx="6051860" cy="2747353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Fetching something over and over again is slow and expensive.…"/>
          <p:cNvSpPr txBox="1"/>
          <p:nvPr/>
        </p:nvSpPr>
        <p:spPr>
          <a:xfrm>
            <a:off x="2247305" y="1499204"/>
            <a:ext cx="7393781" cy="1058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6" rIns="32146">
            <a:normAutofit/>
          </a:bodyPr>
          <a:lstStyle/>
          <a:p>
            <a:pPr marL="160729" indent="-160729" defTabSz="642915">
              <a:lnSpc>
                <a:spcPct val="130000"/>
              </a:lnSpc>
              <a:spcBef>
                <a:spcPts val="703"/>
              </a:spcBef>
              <a:buSzPct val="100000"/>
              <a:buFont typeface="Arial"/>
              <a:buChar char="•"/>
              <a:defRPr sz="2200" b="0">
                <a:latin typeface="Calibri"/>
                <a:ea typeface="Calibri"/>
                <a:cs typeface="Calibri"/>
                <a:sym typeface="Calibri"/>
              </a:defRPr>
            </a:pPr>
            <a:endParaRPr sz="1547" dirty="0"/>
          </a:p>
        </p:txBody>
      </p:sp>
      <p:pic>
        <p:nvPicPr>
          <p:cNvPr id="45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91" y="3432098"/>
            <a:ext cx="706801" cy="70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925" y="3496565"/>
            <a:ext cx="560342" cy="560342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Rounded Rectangle"/>
          <p:cNvSpPr/>
          <p:nvPr/>
        </p:nvSpPr>
        <p:spPr>
          <a:xfrm>
            <a:off x="144495" y="4229087"/>
            <a:ext cx="4603340" cy="493723"/>
          </a:xfrm>
          <a:prstGeom prst="roundRect">
            <a:avLst>
              <a:gd name="adj" fmla="val 417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58" name="Cache"/>
          <p:cNvSpPr txBox="1"/>
          <p:nvPr/>
        </p:nvSpPr>
        <p:spPr>
          <a:xfrm>
            <a:off x="141780" y="3861071"/>
            <a:ext cx="828753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Cache</a:t>
            </a:r>
          </a:p>
        </p:txBody>
      </p:sp>
      <p:sp>
        <p:nvSpPr>
          <p:cNvPr id="459" name="GET /ahmad.jpeg HTTP/1.1"/>
          <p:cNvSpPr txBox="1"/>
          <p:nvPr/>
        </p:nvSpPr>
        <p:spPr>
          <a:xfrm>
            <a:off x="1818322" y="3068747"/>
            <a:ext cx="316343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GET /</a:t>
            </a:r>
            <a:r>
              <a:rPr lang="en-US" sz="2400" dirty="0"/>
              <a:t>pixel</a:t>
            </a:r>
            <a:r>
              <a:rPr sz="2400" dirty="0"/>
              <a:t>.jpeg HTTP/1.1</a:t>
            </a:r>
          </a:p>
        </p:txBody>
      </p:sp>
      <p:sp>
        <p:nvSpPr>
          <p:cNvPr id="460" name="Straight Arrow Connector 23"/>
          <p:cNvSpPr/>
          <p:nvPr/>
        </p:nvSpPr>
        <p:spPr>
          <a:xfrm>
            <a:off x="1559033" y="3520336"/>
            <a:ext cx="3587714" cy="0"/>
          </a:xfrm>
          <a:prstGeom prst="line">
            <a:avLst/>
          </a:prstGeom>
          <a:ln w="57150">
            <a:solidFill>
              <a:srgbClr val="5B9BD5"/>
            </a:solidFill>
            <a:miter/>
            <a:tailEnd type="triangle"/>
          </a:ln>
        </p:spPr>
        <p:txBody>
          <a:bodyPr lIns="32146" rIns="32146"/>
          <a:lstStyle/>
          <a:p>
            <a:pPr defTabSz="642915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461" name="Straight Arrow Connector 23"/>
          <p:cNvSpPr/>
          <p:nvPr/>
        </p:nvSpPr>
        <p:spPr>
          <a:xfrm flipH="1" flipV="1">
            <a:off x="1539091" y="3717884"/>
            <a:ext cx="3607655" cy="0"/>
          </a:xfrm>
          <a:prstGeom prst="line">
            <a:avLst/>
          </a:prstGeom>
          <a:ln w="57150">
            <a:solidFill>
              <a:srgbClr val="5B9BD5"/>
            </a:solidFill>
            <a:miter/>
            <a:tailEnd type="triangle"/>
          </a:ln>
        </p:spPr>
        <p:txBody>
          <a:bodyPr lIns="32146" rIns="32146"/>
          <a:lstStyle/>
          <a:p>
            <a:pPr defTabSz="642915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462" name="200 OK"/>
          <p:cNvSpPr txBox="1"/>
          <p:nvPr/>
        </p:nvSpPr>
        <p:spPr>
          <a:xfrm>
            <a:off x="2914326" y="3708136"/>
            <a:ext cx="97142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200 OK</a:t>
            </a:r>
          </a:p>
        </p:txBody>
      </p:sp>
      <p:sp>
        <p:nvSpPr>
          <p:cNvPr id="463" name="ahmad.jpeg=61e1c-556d5ceebc5fd"/>
          <p:cNvSpPr txBox="1"/>
          <p:nvPr/>
        </p:nvSpPr>
        <p:spPr>
          <a:xfrm>
            <a:off x="355881" y="4255215"/>
            <a:ext cx="418056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2400" dirty="0"/>
              <a:t>pixel</a:t>
            </a:r>
            <a:r>
              <a:rPr sz="2400" dirty="0"/>
              <a:t>.jpeg=61e1c-556d5ceebc5fd</a:t>
            </a:r>
          </a:p>
        </p:txBody>
      </p:sp>
      <p:sp>
        <p:nvSpPr>
          <p:cNvPr id="471" name="Connection Line"/>
          <p:cNvSpPr/>
          <p:nvPr/>
        </p:nvSpPr>
        <p:spPr>
          <a:xfrm>
            <a:off x="1489741" y="3876945"/>
            <a:ext cx="454740" cy="31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802" h="17557" extrusionOk="0">
                <a:moveTo>
                  <a:pt x="0" y="3463"/>
                </a:moveTo>
                <a:cubicBezTo>
                  <a:pt x="18163" y="-4043"/>
                  <a:pt x="21600" y="655"/>
                  <a:pt x="10310" y="17557"/>
                </a:cubicBezTo>
              </a:path>
            </a:pathLst>
          </a:custGeom>
          <a:ln w="5715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465" name="Rectangle"/>
          <p:cNvSpPr/>
          <p:nvPr/>
        </p:nvSpPr>
        <p:spPr>
          <a:xfrm>
            <a:off x="6229192" y="2738200"/>
            <a:ext cx="2562368" cy="288464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67" name="GET /ahmad.jpeg HTTP/1.1 E-Tag=61e1c-556d5ceebc5fd"/>
          <p:cNvSpPr txBox="1"/>
          <p:nvPr/>
        </p:nvSpPr>
        <p:spPr>
          <a:xfrm>
            <a:off x="1527037" y="2732524"/>
            <a:ext cx="365170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914367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GET /</a:t>
            </a:r>
            <a:r>
              <a:rPr lang="en-US" sz="2400" dirty="0"/>
              <a:t>pixel</a:t>
            </a:r>
            <a:r>
              <a:rPr sz="2400" dirty="0"/>
              <a:t>.jpeg HTTP/1.1</a:t>
            </a:r>
            <a:br>
              <a:rPr sz="2400" dirty="0"/>
            </a:br>
            <a:r>
              <a:rPr sz="2400" dirty="0"/>
              <a:t>E-Tag=61e1c-556d5ceebc5fd</a:t>
            </a:r>
          </a:p>
        </p:txBody>
      </p:sp>
      <p:sp>
        <p:nvSpPr>
          <p:cNvPr id="470" name="304 Not Modified"/>
          <p:cNvSpPr txBox="1"/>
          <p:nvPr/>
        </p:nvSpPr>
        <p:spPr>
          <a:xfrm>
            <a:off x="2247823" y="3716631"/>
            <a:ext cx="227786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304 Not Modified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B038C690-9F3A-4C5F-9362-8F2FED89E82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96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Fetching static content repeatedly is slow and expensive</a:t>
            </a:r>
          </a:p>
          <a:p>
            <a:pPr lvl="1"/>
            <a:r>
              <a:rPr lang="en-US" dirty="0"/>
              <a:t>Caching — Saves bandwidth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74355B-9028-4B30-9D99-633128C0DAB4}"/>
              </a:ext>
            </a:extLst>
          </p:cNvPr>
          <p:cNvSpPr txBox="1">
            <a:spLocks/>
          </p:cNvSpPr>
          <p:nvPr/>
        </p:nvSpPr>
        <p:spPr>
          <a:xfrm>
            <a:off x="838200" y="5337378"/>
            <a:ext cx="10515600" cy="133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Advertisers can embed 1x1 tracking pixels on the page</a:t>
            </a:r>
          </a:p>
          <a:p>
            <a:pPr lvl="1"/>
            <a:r>
              <a:rPr lang="en-US" dirty="0"/>
              <a:t>Your browser downloads them and stores the associated E-Tag</a:t>
            </a:r>
          </a:p>
          <a:p>
            <a:pPr lvl="1"/>
            <a:r>
              <a:rPr lang="en-US" dirty="0"/>
              <a:t>E-Tag is unique to your browser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59" grpId="1" animBg="1"/>
      <p:bldP spid="460" grpId="0" animBg="1"/>
      <p:bldP spid="460" grpId="1" animBg="1"/>
      <p:bldP spid="460" grpId="2" animBg="1"/>
      <p:bldP spid="461" grpId="0" animBg="1"/>
      <p:bldP spid="461" grpId="1" animBg="1"/>
      <p:bldP spid="461" grpId="2" animBg="1"/>
      <p:bldP spid="462" grpId="0" animBg="1"/>
      <p:bldP spid="462" grpId="1" animBg="1"/>
      <p:bldP spid="463" grpId="0" animBg="1"/>
      <p:bldP spid="471" grpId="0" animBg="1"/>
      <p:bldP spid="465" grpId="0" animBg="1"/>
      <p:bldP spid="467" grpId="0" animBg="1"/>
      <p:bldP spid="470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Local Stor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400"/>
            </a:lvl1pPr>
          </a:lstStyle>
          <a:p>
            <a:r>
              <a:t>Local Storage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938B3-69A6-4B29-B28B-CD876590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8" y="1731313"/>
            <a:ext cx="6107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Developers sometime want to store some state in the browser</a:t>
            </a:r>
          </a:p>
          <a:p>
            <a:pPr marL="0" indent="0">
              <a:buNone/>
            </a:pPr>
            <a:r>
              <a:rPr lang="en-US" dirty="0"/>
              <a:t>JavaScript in HTML5 provides access to key-value local storage</a:t>
            </a:r>
          </a:p>
          <a:p>
            <a:pPr lvl="1"/>
            <a:r>
              <a:rPr lang="en-US" dirty="0" err="1"/>
              <a:t>localStorage.setItem</a:t>
            </a:r>
            <a:r>
              <a:rPr lang="en-US" dirty="0"/>
              <a:t>(‘name’, ‘</a:t>
            </a:r>
            <a:r>
              <a:rPr lang="en-US" dirty="0" err="1"/>
              <a:t>christo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var name = </a:t>
            </a:r>
            <a:r>
              <a:rPr lang="en-US" dirty="0" err="1"/>
              <a:t>localStorage.getItem</a:t>
            </a:r>
            <a:r>
              <a:rPr lang="en-US" dirty="0"/>
              <a:t>(‘name’)</a:t>
            </a:r>
          </a:p>
          <a:p>
            <a:pPr lvl="1"/>
            <a:r>
              <a:rPr lang="en-US" dirty="0" err="1"/>
              <a:t>localStorage.removeItem</a:t>
            </a:r>
            <a:r>
              <a:rPr lang="en-US" dirty="0"/>
              <a:t>(‘name’)</a:t>
            </a:r>
          </a:p>
          <a:p>
            <a:pPr marL="0" indent="0">
              <a:buNone/>
            </a:pPr>
            <a:r>
              <a:rPr lang="en-US" dirty="0"/>
              <a:t>Advertisers can set cookie in local storage</a:t>
            </a:r>
          </a:p>
        </p:txBody>
      </p:sp>
      <p:pic>
        <p:nvPicPr>
          <p:cNvPr id="477" name="Screen Shot 2018-04-01 at 12.50.11 AM.png" descr="Screen Shot 2018-04-01 at 12.50.11 AM.png"/>
          <p:cNvPicPr>
            <a:picLocks noChangeAspect="1"/>
          </p:cNvPicPr>
          <p:nvPr/>
        </p:nvPicPr>
        <p:blipFill rotWithShape="1">
          <a:blip r:embed="rId2"/>
          <a:srcRect l="1560" r="24651"/>
          <a:stretch/>
        </p:blipFill>
        <p:spPr>
          <a:xfrm>
            <a:off x="6456217" y="1830135"/>
            <a:ext cx="5618061" cy="4153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5863F-3053-46D9-8B3F-2C0F3684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Evercookies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689B-2426-453D-BC1C-25904356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Key idea: trackers will set their unique identifier in </a:t>
            </a:r>
            <a:r>
              <a:rPr lang="en-US" sz="2400" b="1" dirty="0">
                <a:solidFill>
                  <a:srgbClr val="FFFFFF"/>
                </a:solidFill>
              </a:rPr>
              <a:t>all</a:t>
            </a:r>
            <a:r>
              <a:rPr lang="en-US" sz="2400" dirty="0">
                <a:solidFill>
                  <a:srgbClr val="FFFFFF"/>
                </a:solidFill>
              </a:rPr>
              <a:t> available stateful storage locations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Cookie, E-Tag, LSOs, </a:t>
            </a:r>
            <a:r>
              <a:rPr lang="en-US" dirty="0" err="1">
                <a:solidFill>
                  <a:srgbClr val="FFFFFF"/>
                </a:solidFill>
              </a:rPr>
              <a:t>LocalStorage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IndexDB</a:t>
            </a:r>
            <a:r>
              <a:rPr lang="en-US" dirty="0">
                <a:solidFill>
                  <a:srgbClr val="FFFFFF"/>
                </a:solidFill>
              </a:rPr>
              <a:t>, etc.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Deleting any one of these identifiers is insufficient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Tracker will regenerate any missing values from the others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Ridding your browser of tracking identifiers is very hard</a:t>
            </a:r>
          </a:p>
        </p:txBody>
      </p:sp>
    </p:spTree>
    <p:extLst>
      <p:ext uri="{BB962C8B-B14F-4D97-AF65-F5344CB8AC3E}">
        <p14:creationId xmlns:p14="http://schemas.microsoft.com/office/powerpoint/2010/main" val="3059124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E53AA-EA95-4EBB-948A-C131E8DD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Stateless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D801-436A-42D4-B925-F1A8CEEB0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87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543F2-3C23-4E2F-A280-7DC0FF1AC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24873"/>
            <a:ext cx="10515600" cy="1787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Dozens of third-parties may observe you when you visit a website</a:t>
            </a:r>
          </a:p>
          <a:p>
            <a:pPr lvl="1"/>
            <a:r>
              <a:rPr lang="en-US" dirty="0"/>
              <a:t>But a single observation of an individual isn’t useful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How do third-parties track your browser across websites and pages?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EABD22-B7CF-48B0-AA59-E961F79D3CCB}"/>
              </a:ext>
            </a:extLst>
          </p:cNvPr>
          <p:cNvSpPr txBox="1">
            <a:spLocks/>
          </p:cNvSpPr>
          <p:nvPr/>
        </p:nvSpPr>
        <p:spPr>
          <a:xfrm>
            <a:off x="839788" y="267868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Stateful Identifiers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31E2B0F-B112-458D-BBA2-9B4DBE5616F6}"/>
              </a:ext>
            </a:extLst>
          </p:cNvPr>
          <p:cNvSpPr txBox="1">
            <a:spLocks/>
          </p:cNvSpPr>
          <p:nvPr/>
        </p:nvSpPr>
        <p:spPr>
          <a:xfrm>
            <a:off x="839788" y="3334326"/>
            <a:ext cx="5157787" cy="32451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IP address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Cookies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Locally Shared Objects (LSOs)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E-Tags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JavaScript </a:t>
            </a:r>
            <a:r>
              <a:rPr lang="en-US" sz="2800" dirty="0" err="1">
                <a:solidFill>
                  <a:schemeClr val="tx1"/>
                </a:solidFill>
              </a:rPr>
              <a:t>LocalStorage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1059572-7F87-407C-AB76-6906929A8538}"/>
              </a:ext>
            </a:extLst>
          </p:cNvPr>
          <p:cNvSpPr txBox="1">
            <a:spLocks/>
          </p:cNvSpPr>
          <p:nvPr/>
        </p:nvSpPr>
        <p:spPr>
          <a:xfrm>
            <a:off x="5997575" y="2678689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Stateless Fingerprints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C442A0E-B124-4334-9560-00B70E2422F4}"/>
              </a:ext>
            </a:extLst>
          </p:cNvPr>
          <p:cNvSpPr txBox="1">
            <a:spLocks/>
          </p:cNvSpPr>
          <p:nvPr/>
        </p:nvSpPr>
        <p:spPr>
          <a:xfrm>
            <a:off x="5997575" y="3334327"/>
            <a:ext cx="5183188" cy="324513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Browser and OS version</a:t>
            </a:r>
          </a:p>
          <a:p>
            <a:r>
              <a:rPr lang="en-US" dirty="0"/>
              <a:t>Fonts</a:t>
            </a:r>
          </a:p>
          <a:p>
            <a:r>
              <a:rPr lang="en-US" dirty="0"/>
              <a:t>JavaScript API availability</a:t>
            </a:r>
          </a:p>
          <a:p>
            <a:r>
              <a:rPr lang="en-US" dirty="0"/>
              <a:t>Plugins and extensions</a:t>
            </a:r>
          </a:p>
          <a:p>
            <a:r>
              <a:rPr lang="en-US" dirty="0"/>
              <a:t>HTML5 Canvas</a:t>
            </a:r>
          </a:p>
          <a:p>
            <a:r>
              <a:rPr lang="en-US" dirty="0"/>
              <a:t>Audio and Battery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E32C9-5576-4B65-B938-78D6C774174B}"/>
              </a:ext>
            </a:extLst>
          </p:cNvPr>
          <p:cNvSpPr/>
          <p:nvPr/>
        </p:nvSpPr>
        <p:spPr>
          <a:xfrm>
            <a:off x="455036" y="2456873"/>
            <a:ext cx="5542539" cy="4122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11F6F-04BB-40CB-9C80-6B8AEFCB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Privacy?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7896A-A80C-42EC-A07F-E8034991B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624" y="2490436"/>
            <a:ext cx="10290976" cy="4291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457200">
              <a:buFont typeface="+mj-lt"/>
              <a:buAutoNum type="arabicPeriod"/>
            </a:pPr>
            <a:r>
              <a:rPr lang="en-US" dirty="0"/>
              <a:t>The ability to restrict access to intimate or sensitive information</a:t>
            </a:r>
          </a:p>
          <a:p>
            <a:pPr lvl="1"/>
            <a:r>
              <a:rPr lang="en-US" sz="2800" dirty="0"/>
              <a:t>Frames privacy in terms of control</a:t>
            </a:r>
          </a:p>
          <a:p>
            <a:pPr lvl="1"/>
            <a:r>
              <a:rPr lang="en-US" sz="2800" dirty="0"/>
              <a:t>Loss of autonomy over your information</a:t>
            </a:r>
          </a:p>
          <a:p>
            <a:pPr lvl="1"/>
            <a:endParaRPr lang="en-US" sz="2800" dirty="0"/>
          </a:p>
          <a:p>
            <a:pPr marL="742950" indent="-457200">
              <a:buFont typeface="+mj-lt"/>
              <a:buAutoNum type="arabicPeriod"/>
            </a:pPr>
            <a:r>
              <a:rPr lang="en-US" dirty="0"/>
              <a:t>Intrusions into spaces deemed personal or sensitive</a:t>
            </a:r>
          </a:p>
          <a:p>
            <a:pPr lvl="1"/>
            <a:r>
              <a:rPr lang="en-US" sz="2800" dirty="0"/>
              <a:t>Frames privacy in terms of trespass</a:t>
            </a:r>
          </a:p>
          <a:p>
            <a:pPr lvl="1"/>
            <a:r>
              <a:rPr lang="en-US" sz="2800" dirty="0"/>
              <a:t>E.g., the “peeping tom” who peers in your window</a:t>
            </a:r>
          </a:p>
          <a:p>
            <a:pPr lvl="1"/>
            <a:r>
              <a:rPr lang="en-US" sz="2800" dirty="0"/>
              <a:t>Based on a separation between public and privacy spaces</a:t>
            </a:r>
          </a:p>
        </p:txBody>
      </p:sp>
    </p:spTree>
    <p:extLst>
      <p:ext uri="{BB962C8B-B14F-4D97-AF65-F5344CB8AC3E}">
        <p14:creationId xmlns:p14="http://schemas.microsoft.com/office/powerpoint/2010/main" val="1284684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Your Browser is Unique</a:t>
            </a:r>
          </a:p>
        </p:txBody>
      </p:sp>
      <p:sp>
        <p:nvSpPr>
          <p:cNvPr id="48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GET / HTTP/1.1</a:t>
            </a:r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Host: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www.google.com</a:t>
            </a:r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Connection: keep-alive</a:t>
            </a:r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Cache-Control: max-age=0</a:t>
            </a:r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Accept: text</a:t>
            </a:r>
            <a:r>
              <a:t>/ht</a:t>
            </a:r>
            <a:r>
              <a:rPr lang="en-US"/>
              <a:t>m</a:t>
            </a:r>
            <a:r>
              <a:t>l</a:t>
            </a:r>
            <a:endParaRPr dirty="0"/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User-Agent: Mozilla/5.0 (Windows NT 6.3; Win64; x64) </a:t>
            </a:r>
            <a:r>
              <a:rPr dirty="0" err="1"/>
              <a:t>AppleWebKit</a:t>
            </a:r>
            <a:r>
              <a:rPr dirty="0"/>
              <a:t>/537.36 (KHTML, like Gecko) Chrome/42.0.2311.68 Safari/537.36</a:t>
            </a:r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Accept-Encoding: </a:t>
            </a:r>
            <a:r>
              <a:rPr dirty="0" err="1"/>
              <a:t>gzip,deflate,sdch</a:t>
            </a:r>
            <a:endParaRPr dirty="0"/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Accept-Language: </a:t>
            </a:r>
            <a:r>
              <a:rPr dirty="0" err="1"/>
              <a:t>en-US,en;q</a:t>
            </a:r>
            <a:r>
              <a:rPr dirty="0"/>
              <a:t>=0.8</a:t>
            </a:r>
          </a:p>
          <a:p>
            <a:pPr marL="0" indent="0" defTabSz="758925">
              <a:spcBef>
                <a:spcPts val="773"/>
              </a:spcBef>
              <a:buNone/>
              <a:defRPr sz="2822"/>
            </a:pPr>
            <a:r>
              <a:rPr dirty="0"/>
              <a:t>Cookie: _session=aAB4m3rf8weG224</a:t>
            </a:r>
          </a:p>
        </p:txBody>
      </p:sp>
      <p:sp>
        <p:nvSpPr>
          <p:cNvPr id="489" name="Straight Arrow Connector 9"/>
          <p:cNvSpPr/>
          <p:nvPr/>
        </p:nvSpPr>
        <p:spPr>
          <a:xfrm flipH="1" flipV="1">
            <a:off x="5994399" y="5689599"/>
            <a:ext cx="1644073" cy="622301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490" name="Straight Arrow Connector 11"/>
          <p:cNvSpPr/>
          <p:nvPr/>
        </p:nvSpPr>
        <p:spPr>
          <a:xfrm flipH="1">
            <a:off x="6289963" y="2761673"/>
            <a:ext cx="1071418" cy="1103663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6" name="Straight Arrow Connector 11">
            <a:extLst>
              <a:ext uri="{FF2B5EF4-FFF2-40B4-BE49-F238E27FC236}">
                <a16:creationId xmlns:a16="http://schemas.microsoft.com/office/drawing/2014/main" id="{1E102EB0-23A0-45AE-A350-3C94AFBDF60B}"/>
              </a:ext>
            </a:extLst>
          </p:cNvPr>
          <p:cNvSpPr/>
          <p:nvPr/>
        </p:nvSpPr>
        <p:spPr>
          <a:xfrm flipH="1" flipV="1">
            <a:off x="5735781" y="4655128"/>
            <a:ext cx="1754909" cy="526472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7" name="Straight Arrow Connector 11">
            <a:extLst>
              <a:ext uri="{FF2B5EF4-FFF2-40B4-BE49-F238E27FC236}">
                <a16:creationId xmlns:a16="http://schemas.microsoft.com/office/drawing/2014/main" id="{31521A84-F64A-4207-B8E5-255BE967A057}"/>
              </a:ext>
            </a:extLst>
          </p:cNvPr>
          <p:cNvSpPr/>
          <p:nvPr/>
        </p:nvSpPr>
        <p:spPr>
          <a:xfrm flipH="1" flipV="1">
            <a:off x="5588000" y="5316535"/>
            <a:ext cx="1902690" cy="1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 animBg="1"/>
      <p:bldP spid="490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6C41C-BE42-42EF-814C-88202048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Fingerprinting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8731-0346-4BE0-9EB2-2253339ED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8042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Cookies rely on storing a unique identifier in your browser</a:t>
            </a:r>
          </a:p>
          <a:p>
            <a:pPr lvl="1"/>
            <a:r>
              <a:rPr lang="en-US" sz="2200" dirty="0"/>
              <a:t>Cookies can be deleted</a:t>
            </a:r>
          </a:p>
          <a:p>
            <a:pPr lvl="1"/>
            <a:r>
              <a:rPr lang="en-US" sz="2200" dirty="0"/>
              <a:t>Incognito/private browsing mode removes pre-existing cookies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</a:rPr>
              <a:t>Fingerprinting</a:t>
            </a:r>
            <a:r>
              <a:rPr lang="en-US" sz="2200" dirty="0"/>
              <a:t> relies on the intrinsic characteristics of your computer and browser</a:t>
            </a:r>
          </a:p>
          <a:p>
            <a:pPr lvl="1"/>
            <a:r>
              <a:rPr lang="en-US" sz="2200" dirty="0"/>
              <a:t>Fingerprint = cryptographic hash of </a:t>
            </a:r>
            <a:r>
              <a:rPr lang="en-US" sz="2200" dirty="0">
                <a:solidFill>
                  <a:schemeClr val="accent5"/>
                </a:solidFill>
              </a:rPr>
              <a:t>high-entropy characteristics</a:t>
            </a:r>
            <a:r>
              <a:rPr lang="en-US" sz="2200" dirty="0"/>
              <a:t> that can be read from within the browser</a:t>
            </a:r>
          </a:p>
          <a:p>
            <a:pPr lvl="1"/>
            <a:r>
              <a:rPr lang="en-US" sz="2200" dirty="0"/>
              <a:t>Combination of characteristics can uniquely identify your browser with high probability</a:t>
            </a:r>
            <a:endParaRPr lang="en-US" sz="22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137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High-entropy Browser Characteristics</a:t>
            </a:r>
            <a:endParaRPr dirty="0"/>
          </a:p>
        </p:txBody>
      </p:sp>
      <p:sp>
        <p:nvSpPr>
          <p:cNvPr id="49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905224">
              <a:lnSpc>
                <a:spcPct val="100000"/>
              </a:lnSpc>
              <a:defRPr sz="3366"/>
            </a:pPr>
            <a:r>
              <a:rPr lang="en-US" sz="2400" dirty="0"/>
              <a:t>HTTP request header values, e.g., browser and OS version</a:t>
            </a:r>
          </a:p>
          <a:p>
            <a:pPr defTabSz="905224">
              <a:lnSpc>
                <a:spcPct val="100000"/>
              </a:lnSpc>
              <a:defRPr sz="3366"/>
            </a:pPr>
            <a:r>
              <a:rPr lang="en-US" sz="2400" dirty="0"/>
              <a:t>Order of HTTP headers</a:t>
            </a:r>
            <a:endParaRPr sz="2400" dirty="0"/>
          </a:p>
          <a:p>
            <a:pPr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lang="en-US" sz="2400" dirty="0"/>
              <a:t>System clock and time zone</a:t>
            </a:r>
          </a:p>
          <a:p>
            <a:pPr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lang="en-US" sz="2400" dirty="0"/>
              <a:t>Supported language(s)</a:t>
            </a:r>
            <a:endParaRPr sz="2400" dirty="0"/>
          </a:p>
          <a:p>
            <a:pPr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lang="en-US" sz="2400" dirty="0"/>
              <a:t>Fonts</a:t>
            </a:r>
            <a:endParaRPr sz="2400" dirty="0"/>
          </a:p>
          <a:p>
            <a:pPr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lang="en-US" sz="2400" dirty="0"/>
              <a:t>Plugins and extensions + version information</a:t>
            </a:r>
            <a:endParaRPr sz="2400" dirty="0"/>
          </a:p>
          <a:p>
            <a:pPr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lang="en-US" sz="2400" dirty="0"/>
              <a:t>S</a:t>
            </a:r>
            <a:r>
              <a:rPr sz="2400" dirty="0"/>
              <a:t>creen resolution and color depth</a:t>
            </a:r>
          </a:p>
          <a:p>
            <a:pPr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sz="2400" dirty="0"/>
              <a:t>Availability of specific J</a:t>
            </a:r>
            <a:r>
              <a:rPr lang="en-US" sz="2400" dirty="0"/>
              <a:t>ava</a:t>
            </a:r>
            <a:r>
              <a:rPr sz="2400" dirty="0"/>
              <a:t>S</a:t>
            </a:r>
            <a:r>
              <a:rPr lang="en-US" sz="2400" dirty="0"/>
              <a:t>cript</a:t>
            </a:r>
            <a:r>
              <a:rPr sz="2400" dirty="0"/>
              <a:t> APIs</a:t>
            </a:r>
            <a:endParaRPr lang="en-US" sz="2400" dirty="0"/>
          </a:p>
          <a:p>
            <a:pPr lvl="1"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lang="en-US" sz="2000" dirty="0"/>
              <a:t>Reveal browser vendor, version, and platform</a:t>
            </a:r>
            <a:endParaRPr sz="2000" dirty="0"/>
          </a:p>
          <a:p>
            <a:pPr defTabSz="905224">
              <a:lnSpc>
                <a:spcPct val="100000"/>
              </a:lnSpc>
              <a:spcBef>
                <a:spcPts val="492"/>
              </a:spcBef>
              <a:defRPr sz="2772"/>
            </a:pPr>
            <a:r>
              <a:rPr sz="2400" dirty="0"/>
              <a:t>Hardware-level characteristics like CPU ID and frequency (MHz)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AD4C-D53D-4421-8CEB-219149A7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66" y="365125"/>
            <a:ext cx="11019034" cy="1325563"/>
          </a:xfrm>
        </p:spPr>
        <p:txBody>
          <a:bodyPr/>
          <a:lstStyle/>
          <a:p>
            <a:r>
              <a:rPr lang="en-US" dirty="0"/>
              <a:t>Canvas Fingerprinting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D4FE8-9058-4A02-90A2-38EBB3979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66" y="1794803"/>
            <a:ext cx="7216739" cy="478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Browser’s Canvas API allows rendering of custom shapes, images, and fonts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Rendered output is not “pixel perfect”</a:t>
            </a:r>
          </a:p>
          <a:p>
            <a:pPr lvl="1"/>
            <a:r>
              <a:rPr lang="en-US" dirty="0"/>
              <a:t>Slight variations based on OS and hardware</a:t>
            </a:r>
          </a:p>
          <a:p>
            <a:pPr lvl="1"/>
            <a:r>
              <a:rPr lang="en-US" dirty="0"/>
              <a:t>E.g., GPU a driver for 3D graphics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Canvas objects are thus sources of entropy</a:t>
            </a:r>
          </a:p>
        </p:txBody>
      </p:sp>
      <p:pic>
        <p:nvPicPr>
          <p:cNvPr id="4" name="Screen Shot 2018-04-01 at 12.56.36 AM.png" descr="Screen Shot 2018-04-01 at 12.56.36 AM.png">
            <a:extLst>
              <a:ext uri="{FF2B5EF4-FFF2-40B4-BE49-F238E27FC236}">
                <a16:creationId xmlns:a16="http://schemas.microsoft.com/office/drawing/2014/main" id="{470BF6A6-351D-47A9-A611-9A9496D26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0" r="5606"/>
          <a:stretch/>
        </p:blipFill>
        <p:spPr>
          <a:xfrm>
            <a:off x="7635698" y="460415"/>
            <a:ext cx="4249791" cy="2917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8-04-01 at 1.28.24 AM.png" descr="Screen Shot 2018-04-01 at 1.28.24 AM.png">
            <a:extLst>
              <a:ext uri="{FF2B5EF4-FFF2-40B4-BE49-F238E27FC236}">
                <a16:creationId xmlns:a16="http://schemas.microsoft.com/office/drawing/2014/main" id="{C2A18AB3-41B4-4975-91AA-0BAF6C048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573" y="3546293"/>
            <a:ext cx="4534043" cy="3098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1989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creen Shot 2018-04-04 at 6.03.23 PM.png" descr="Screen Shot 2018-04-04 at 6.03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97" y="1690688"/>
            <a:ext cx="5248071" cy="2314683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Audio and Batte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400"/>
            </a:lvl1pPr>
          </a:lstStyle>
          <a:p>
            <a:r>
              <a:t>Audio and Battery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A1C710-151A-4246-B27D-40BE2B42B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1279" cy="494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JavaScript </a:t>
            </a:r>
            <a:r>
              <a:rPr lang="en-US" dirty="0" err="1"/>
              <a:t>AudioContext</a:t>
            </a:r>
            <a:r>
              <a:rPr lang="en-US" dirty="0"/>
              <a:t> and </a:t>
            </a:r>
            <a:r>
              <a:rPr lang="en-US" dirty="0" err="1"/>
              <a:t>OscillatorNode</a:t>
            </a:r>
            <a:r>
              <a:rPr lang="en-US" dirty="0"/>
              <a:t> APIs to fingerprint the device.</a:t>
            </a:r>
          </a:p>
          <a:p>
            <a:pPr lvl="1"/>
            <a:r>
              <a:rPr lang="en-US" dirty="0"/>
              <a:t>Like canvas fingerprinting</a:t>
            </a:r>
          </a:p>
          <a:p>
            <a:pPr lvl="1"/>
            <a:r>
              <a:rPr lang="en-US" dirty="0"/>
              <a:t>Process an audio signal for fingerprinting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Battery Status API can be leveraged for fingerprinting as well.</a:t>
            </a:r>
          </a:p>
          <a:p>
            <a:pPr lvl="1"/>
            <a:r>
              <a:rPr lang="en-US" dirty="0"/>
              <a:t>Mozilla removed it from Firefox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71" y="266373"/>
            <a:ext cx="8203115" cy="638419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Oval 4"/>
          <p:cNvSpPr/>
          <p:nvPr/>
        </p:nvSpPr>
        <p:spPr>
          <a:xfrm>
            <a:off x="6935754" y="5383986"/>
            <a:ext cx="2910505" cy="1031443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4289" tIns="34289" rIns="34289" bIns="34289" anchor="ctr"/>
          <a:lstStyle/>
          <a:p>
            <a:pPr defTabSz="914367"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42894E6-D230-44DD-BF2C-4F882A550467}"/>
              </a:ext>
            </a:extLst>
          </p:cNvPr>
          <p:cNvSpPr/>
          <p:nvPr/>
        </p:nvSpPr>
        <p:spPr>
          <a:xfrm>
            <a:off x="7644384" y="3650286"/>
            <a:ext cx="2969971" cy="1170432"/>
          </a:xfrm>
          <a:prstGeom prst="wedgeRectCallout">
            <a:avLst>
              <a:gd name="adj1" fmla="val -24035"/>
              <a:gd name="adj2" fmla="val 120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83.6% of users have a unique fingerprint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 animBg="1" advAuto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EE940-8196-4060-A7D9-1A071ABA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Real-Time Bidding and Cookie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266D8-DC1F-4509-B651-5AE9A8094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620"/>
          </a:xfrm>
        </p:spPr>
        <p:txBody>
          <a:bodyPr/>
          <a:lstStyle/>
          <a:p>
            <a:r>
              <a:rPr lang="en-US" dirty="0"/>
              <a:t>How Do Ads Get Served?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05" y="2033716"/>
            <a:ext cx="2250448" cy="664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9449900" y="2095198"/>
            <a:ext cx="1787350" cy="5418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1956" y="2034370"/>
            <a:ext cx="663472" cy="663472"/>
            <a:chOff x="1979692" y="3877739"/>
            <a:chExt cx="663472" cy="663472"/>
          </a:xfrm>
        </p:grpSpPr>
        <p:sp>
          <p:nvSpPr>
            <p:cNvPr id="11" name="Rounded Rectangle 10"/>
            <p:cNvSpPr/>
            <p:nvPr/>
          </p:nvSpPr>
          <p:spPr>
            <a:xfrm>
              <a:off x="1979692" y="3877739"/>
              <a:ext cx="663472" cy="663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6" y="3925763"/>
              <a:ext cx="567424" cy="56742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4417"/>
            <a:ext cx="783379" cy="783379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1229889" y="2850958"/>
            <a:ext cx="2553803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CNN’s Cookie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1229888" y="3987289"/>
            <a:ext cx="5848798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DoubleClick’s Cookie</a:t>
            </a:r>
          </a:p>
        </p:txBody>
      </p:sp>
      <p:sp>
        <p:nvSpPr>
          <p:cNvPr id="36" name="Left Arrow 35"/>
          <p:cNvSpPr/>
          <p:nvPr/>
        </p:nvSpPr>
        <p:spPr>
          <a:xfrm>
            <a:off x="1229888" y="3406343"/>
            <a:ext cx="2553804" cy="53077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&lt;html&gt;</a:t>
            </a:r>
          </a:p>
        </p:txBody>
      </p:sp>
      <p:sp>
        <p:nvSpPr>
          <p:cNvPr id="37" name="Left Arrow 36"/>
          <p:cNvSpPr/>
          <p:nvPr/>
        </p:nvSpPr>
        <p:spPr>
          <a:xfrm>
            <a:off x="1229888" y="4571943"/>
            <a:ext cx="5848798" cy="53077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Advertisement</a:t>
            </a:r>
          </a:p>
        </p:txBody>
      </p:sp>
      <p:sp>
        <p:nvSpPr>
          <p:cNvPr id="38" name="Left Arrow 37"/>
          <p:cNvSpPr/>
          <p:nvPr/>
        </p:nvSpPr>
        <p:spPr>
          <a:xfrm>
            <a:off x="1222231" y="4571942"/>
            <a:ext cx="5848798" cy="53077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301 Redirect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237545" y="5195223"/>
            <a:ext cx="9073989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</a:t>
            </a:r>
            <a:r>
              <a:rPr lang="en-US" dirty="0" err="1"/>
              <a:t>Criteo’s</a:t>
            </a:r>
            <a:r>
              <a:rPr lang="en-US" dirty="0"/>
              <a:t> Cookie</a:t>
            </a:r>
          </a:p>
        </p:txBody>
      </p:sp>
      <p:sp>
        <p:nvSpPr>
          <p:cNvPr id="40" name="Left Arrow 39"/>
          <p:cNvSpPr/>
          <p:nvPr/>
        </p:nvSpPr>
        <p:spPr>
          <a:xfrm>
            <a:off x="1229888" y="5818502"/>
            <a:ext cx="9081645" cy="53077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Advertisement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1530047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User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92638" y="1535091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Publisher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81734" y="1525819"/>
            <a:ext cx="171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Ad Network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54596" y="1512752"/>
            <a:ext cx="151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Advertiser</a:t>
            </a:r>
          </a:p>
        </p:txBody>
      </p:sp>
    </p:spTree>
    <p:extLst>
      <p:ext uri="{BB962C8B-B14F-4D97-AF65-F5344CB8AC3E}">
        <p14:creationId xmlns:p14="http://schemas.microsoft.com/office/powerpoint/2010/main" val="28628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235103" y="214791"/>
            <a:ext cx="5882041" cy="5305592"/>
          </a:xfrm>
          <a:prstGeom prst="roundRect">
            <a:avLst>
              <a:gd name="adj" fmla="val 5447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Real Time Bidding (RTB)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38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2555" y="2501113"/>
            <a:ext cx="2212920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CNN’s Cookie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8690" y="3287635"/>
            <a:ext cx="4366977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Rubicon’s Cookie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42553" y="3040516"/>
            <a:ext cx="2212922" cy="28532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548690" y="3853879"/>
            <a:ext cx="4366977" cy="28532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68622" y="4145765"/>
            <a:ext cx="6930686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DoubleClick’s Cookie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560964" y="4926867"/>
            <a:ext cx="6938344" cy="28532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1546" y="1180202"/>
            <a:ext cx="783379" cy="1227749"/>
            <a:chOff x="181546" y="1008366"/>
            <a:chExt cx="783379" cy="12277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46" y="1452736"/>
              <a:ext cx="783379" cy="7833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1546" y="1008366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User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10604" y="1191226"/>
            <a:ext cx="1382110" cy="1162751"/>
            <a:chOff x="2073911" y="1013410"/>
            <a:chExt cx="1382110" cy="1162751"/>
          </a:xfrm>
        </p:grpSpPr>
        <p:grpSp>
          <p:nvGrpSpPr>
            <p:cNvPr id="7" name="Group 6"/>
            <p:cNvGrpSpPr/>
            <p:nvPr/>
          </p:nvGrpSpPr>
          <p:grpSpPr>
            <a:xfrm>
              <a:off x="2433229" y="1512689"/>
              <a:ext cx="663472" cy="663472"/>
              <a:chOff x="1979692" y="3877739"/>
              <a:chExt cx="663472" cy="66347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979692" y="3877739"/>
                <a:ext cx="663472" cy="6634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716" y="3925763"/>
                <a:ext cx="567424" cy="56742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2073911" y="1013410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Publisher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39271" y="1175974"/>
            <a:ext cx="2085164" cy="1111194"/>
            <a:chOff x="6056969" y="1004138"/>
            <a:chExt cx="2085164" cy="1111194"/>
          </a:xfrm>
        </p:grpSpPr>
        <p:sp>
          <p:nvSpPr>
            <p:cNvPr id="20" name="TextBox 19"/>
            <p:cNvSpPr txBox="1"/>
            <p:nvPr/>
          </p:nvSpPr>
          <p:spPr>
            <a:xfrm>
              <a:off x="6240505" y="1004138"/>
              <a:ext cx="1798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Ad Exchange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969" y="1499376"/>
              <a:ext cx="2085164" cy="6159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018648" y="812249"/>
            <a:ext cx="3055537" cy="1437444"/>
            <a:chOff x="8804703" y="640412"/>
            <a:chExt cx="3055537" cy="14374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7" t="34357" r="6547" b="39286"/>
            <a:stretch/>
          </p:blipFill>
          <p:spPr>
            <a:xfrm>
              <a:off x="8804703" y="1461290"/>
              <a:ext cx="1787350" cy="54181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158653" y="640412"/>
              <a:ext cx="23057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Demand-Side</a:t>
              </a:r>
            </a:p>
            <a:p>
              <a:pPr algn="ctr"/>
              <a:r>
                <a:rPr lang="en-US" sz="2400" b="1" dirty="0"/>
                <a:t>Platforms (DSPs)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" t="16643" r="64035" b="13558"/>
            <a:stretch/>
          </p:blipFill>
          <p:spPr>
            <a:xfrm>
              <a:off x="10663542" y="1439617"/>
              <a:ext cx="1196698" cy="63823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817544" y="812249"/>
            <a:ext cx="2014141" cy="1405877"/>
            <a:chOff x="3627297" y="640413"/>
            <a:chExt cx="2014141" cy="14058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686" y="1560713"/>
              <a:ext cx="1625364" cy="48557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27297" y="640413"/>
              <a:ext cx="2014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Supply-Side</a:t>
              </a:r>
            </a:p>
            <a:p>
              <a:pPr algn="ctr"/>
              <a:r>
                <a:rPr lang="en-US" sz="2400" b="1" dirty="0"/>
                <a:t>Platform (SSP)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7585869" y="4120598"/>
            <a:ext cx="3503532" cy="5618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Solicit bids, DoubleClick’s Cookie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8642" y="5594027"/>
            <a:ext cx="10964891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</a:t>
            </a:r>
            <a:r>
              <a:rPr lang="en-US" dirty="0" err="1"/>
              <a:t>RightMedia’s</a:t>
            </a:r>
            <a:r>
              <a:rPr lang="en-US" dirty="0"/>
              <a:t> Cookie</a:t>
            </a:r>
          </a:p>
        </p:txBody>
      </p:sp>
      <p:sp>
        <p:nvSpPr>
          <p:cNvPr id="33" name="Left Arrow 32"/>
          <p:cNvSpPr/>
          <p:nvPr/>
        </p:nvSpPr>
        <p:spPr>
          <a:xfrm>
            <a:off x="542552" y="6125723"/>
            <a:ext cx="11002827" cy="53077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Advertisement</a:t>
            </a:r>
          </a:p>
        </p:txBody>
      </p:sp>
      <p:sp>
        <p:nvSpPr>
          <p:cNvPr id="35" name="Left Arrow 34"/>
          <p:cNvSpPr/>
          <p:nvPr/>
        </p:nvSpPr>
        <p:spPr>
          <a:xfrm>
            <a:off x="7717167" y="4683400"/>
            <a:ext cx="3372234" cy="56169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7637387" y="4881296"/>
            <a:ext cx="3372234" cy="56169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Bid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8327063" y="2604429"/>
            <a:ext cx="3380794" cy="1159876"/>
          </a:xfrm>
          <a:prstGeom prst="wedgeRectCallout">
            <a:avLst>
              <a:gd name="adj1" fmla="val -19381"/>
              <a:gd name="adj2" fmla="val 90542"/>
            </a:avLst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DSPs cannot read their cookie!</a:t>
            </a:r>
          </a:p>
          <a:p>
            <a:pPr algn="ctr"/>
            <a:r>
              <a:rPr lang="en-US" sz="2000" dirty="0"/>
              <a:t>How can they bid if they cannot identify the user?</a:t>
            </a:r>
          </a:p>
        </p:txBody>
      </p:sp>
    </p:spTree>
    <p:extLst>
      <p:ext uri="{BB962C8B-B14F-4D97-AF65-F5344CB8AC3E}">
        <p14:creationId xmlns:p14="http://schemas.microsoft.com/office/powerpoint/2010/main" val="22782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2069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Key problem: DSPs cannot read their cookies in the RTB auction</a:t>
            </a:r>
          </a:p>
          <a:p>
            <a:pPr lvl="1"/>
            <a:r>
              <a:rPr lang="en-US" dirty="0"/>
              <a:t>How can they submit reasonable bids if they cannot identify the user?</a:t>
            </a:r>
          </a:p>
          <a:p>
            <a:pPr marL="0" indent="0">
              <a:buNone/>
            </a:pPr>
            <a:r>
              <a:rPr lang="en-US" dirty="0"/>
              <a:t>Solution: </a:t>
            </a:r>
            <a:r>
              <a:rPr lang="en-US" dirty="0">
                <a:solidFill>
                  <a:schemeClr val="accent1"/>
                </a:solidFill>
              </a:rPr>
              <a:t>cookie matching</a:t>
            </a:r>
          </a:p>
          <a:p>
            <a:pPr lvl="1"/>
            <a:r>
              <a:rPr lang="en-US" dirty="0"/>
              <a:t>Also known as cookie syncing</a:t>
            </a:r>
          </a:p>
          <a:p>
            <a:pPr lvl="1"/>
            <a:r>
              <a:rPr lang="en-US" dirty="0"/>
              <a:t>Process of linking the identifiers used by two ad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39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28540" y="3596695"/>
            <a:ext cx="6236556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Cookie=12345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28540" y="4828819"/>
            <a:ext cx="6236556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?</a:t>
            </a:r>
            <a:r>
              <a:rPr lang="en-US" dirty="0" err="1"/>
              <a:t>dblclk_id</a:t>
            </a:r>
            <a:r>
              <a:rPr lang="en-US" dirty="0"/>
              <a:t>=12345, Cookie=ABCDE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1" y="4231235"/>
            <a:ext cx="1101069" cy="1101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79" y="3777023"/>
            <a:ext cx="2496621" cy="73750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1228540" y="4134250"/>
            <a:ext cx="6236556" cy="53077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301 Redirect, Location=http://criteo.com/?dblclk_id=12345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1228540" y="5403315"/>
            <a:ext cx="6236556" cy="53077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398189" y="3599693"/>
            <a:ext cx="957359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55548" y="4137246"/>
            <a:ext cx="2024159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30128" y="4831816"/>
            <a:ext cx="1936955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75768" y="4823849"/>
            <a:ext cx="957359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7588710" y="5201126"/>
            <a:ext cx="2081410" cy="630956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FFA7E54-329F-4108-B8A2-0EF92B450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34368"/>
              </p:ext>
            </p:extLst>
          </p:nvPr>
        </p:nvGraphicFramePr>
        <p:xfrm>
          <a:off x="8030525" y="5960110"/>
          <a:ext cx="3662711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6218">
                  <a:extLst>
                    <a:ext uri="{9D8B030D-6E8A-4147-A177-3AD203B41FA5}">
                      <a16:colId xmlns:a16="http://schemas.microsoft.com/office/drawing/2014/main" val="696543365"/>
                    </a:ext>
                  </a:extLst>
                </a:gridCol>
                <a:gridCol w="1376218">
                  <a:extLst>
                    <a:ext uri="{9D8B030D-6E8A-4147-A177-3AD203B41FA5}">
                      <a16:colId xmlns:a16="http://schemas.microsoft.com/office/drawing/2014/main" val="1129814331"/>
                    </a:ext>
                  </a:extLst>
                </a:gridCol>
                <a:gridCol w="910275">
                  <a:extLst>
                    <a:ext uri="{9D8B030D-6E8A-4147-A177-3AD203B41FA5}">
                      <a16:colId xmlns:a16="http://schemas.microsoft.com/office/drawing/2014/main" val="882710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Partner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My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4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Doubleclick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ABCDE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6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0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247F-89DF-4912-A268-EC8681F6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on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EED5-F8C4-4D8F-9B54-921C0851D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Perception that you are in control</a:t>
            </a:r>
          </a:p>
          <a:p>
            <a:pPr lvl="1"/>
            <a:r>
              <a:rPr lang="en-US" dirty="0"/>
              <a:t>You choose what pages to visit</a:t>
            </a:r>
          </a:p>
          <a:p>
            <a:pPr lvl="1"/>
            <a:r>
              <a:rPr lang="en-US" dirty="0"/>
              <a:t>You choose whether to sign up for accounts with services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Perception that you are in a private space</a:t>
            </a:r>
          </a:p>
          <a:p>
            <a:pPr lvl="1"/>
            <a:r>
              <a:rPr lang="en-US" dirty="0"/>
              <a:t>Your computer, possibly browsing from within your home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Both perceptions are false</a:t>
            </a:r>
          </a:p>
          <a:p>
            <a:pPr lvl="1"/>
            <a:r>
              <a:rPr lang="en-US" dirty="0"/>
              <a:t>Your actions on the web are visible to a variety of third-parties</a:t>
            </a:r>
          </a:p>
          <a:p>
            <a:pPr lvl="1"/>
            <a:r>
              <a:rPr lang="en-US" dirty="0"/>
              <a:t>You have limited-to-no ability to control who records your actions on the web</a:t>
            </a:r>
          </a:p>
        </p:txBody>
      </p:sp>
    </p:spTree>
    <p:extLst>
      <p:ext uri="{BB962C8B-B14F-4D97-AF65-F5344CB8AC3E}">
        <p14:creationId xmlns:p14="http://schemas.microsoft.com/office/powerpoint/2010/main" val="1852205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235103" y="214791"/>
            <a:ext cx="5882041" cy="5305592"/>
          </a:xfrm>
          <a:prstGeom prst="roundRect">
            <a:avLst>
              <a:gd name="adj" fmla="val 5447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Real Time Bidding (RTB)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40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2555" y="2501113"/>
            <a:ext cx="2212920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CNN’s Cookie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8690" y="3287635"/>
            <a:ext cx="4366977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Rubicon’s Cookie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42553" y="3040516"/>
            <a:ext cx="2212922" cy="28532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548690" y="3853879"/>
            <a:ext cx="4366977" cy="28532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68622" y="4145765"/>
            <a:ext cx="6930686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DoubleClick’s Cookie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560964" y="4926867"/>
            <a:ext cx="6938344" cy="28532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1546" y="1180202"/>
            <a:ext cx="783379" cy="1227749"/>
            <a:chOff x="181546" y="1008366"/>
            <a:chExt cx="783379" cy="12277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46" y="1452736"/>
              <a:ext cx="783379" cy="7833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1546" y="1008366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User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10604" y="1191226"/>
            <a:ext cx="1382110" cy="1162751"/>
            <a:chOff x="2073911" y="1013410"/>
            <a:chExt cx="1382110" cy="1162751"/>
          </a:xfrm>
        </p:grpSpPr>
        <p:grpSp>
          <p:nvGrpSpPr>
            <p:cNvPr id="7" name="Group 6"/>
            <p:cNvGrpSpPr/>
            <p:nvPr/>
          </p:nvGrpSpPr>
          <p:grpSpPr>
            <a:xfrm>
              <a:off x="2433229" y="1512689"/>
              <a:ext cx="663472" cy="663472"/>
              <a:chOff x="1979692" y="3877739"/>
              <a:chExt cx="663472" cy="66347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979692" y="3877739"/>
                <a:ext cx="663472" cy="6634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716" y="3925763"/>
                <a:ext cx="567424" cy="56742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2073911" y="1013410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Publisher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39271" y="1175974"/>
            <a:ext cx="2085164" cy="1111194"/>
            <a:chOff x="6056969" y="1004138"/>
            <a:chExt cx="2085164" cy="1111194"/>
          </a:xfrm>
        </p:grpSpPr>
        <p:sp>
          <p:nvSpPr>
            <p:cNvPr id="20" name="TextBox 19"/>
            <p:cNvSpPr txBox="1"/>
            <p:nvPr/>
          </p:nvSpPr>
          <p:spPr>
            <a:xfrm>
              <a:off x="6240505" y="1004138"/>
              <a:ext cx="1798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Ad Exchange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969" y="1499376"/>
              <a:ext cx="2085164" cy="6159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018648" y="812249"/>
            <a:ext cx="3055537" cy="1437444"/>
            <a:chOff x="8804703" y="640412"/>
            <a:chExt cx="3055537" cy="14374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7" t="34357" r="6547" b="39286"/>
            <a:stretch/>
          </p:blipFill>
          <p:spPr>
            <a:xfrm>
              <a:off x="8804703" y="1461290"/>
              <a:ext cx="1787350" cy="54181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158653" y="640412"/>
              <a:ext cx="23057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Demand-Side</a:t>
              </a:r>
            </a:p>
            <a:p>
              <a:pPr algn="ctr"/>
              <a:r>
                <a:rPr lang="en-US" sz="2400" b="1" dirty="0"/>
                <a:t>Platforms (DSPs)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" t="16643" r="64035" b="13558"/>
            <a:stretch/>
          </p:blipFill>
          <p:spPr>
            <a:xfrm>
              <a:off x="10663542" y="1439617"/>
              <a:ext cx="1196698" cy="63823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817544" y="812249"/>
            <a:ext cx="2014141" cy="1405877"/>
            <a:chOff x="3627297" y="640413"/>
            <a:chExt cx="2014141" cy="14058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686" y="1560713"/>
              <a:ext cx="1625364" cy="48557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27297" y="640413"/>
              <a:ext cx="2014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Supply-Side</a:t>
              </a:r>
            </a:p>
            <a:p>
              <a:pPr algn="ctr"/>
              <a:r>
                <a:rPr lang="en-US" sz="2400" b="1" dirty="0"/>
                <a:t>Platform (SSP)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7585869" y="4120598"/>
            <a:ext cx="3503532" cy="5618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Solicit bids, DoubleClick’s Cookie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8642" y="5594027"/>
            <a:ext cx="10964891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GET, </a:t>
            </a:r>
            <a:r>
              <a:rPr lang="en-US" dirty="0" err="1"/>
              <a:t>RightMedia’s</a:t>
            </a:r>
            <a:r>
              <a:rPr lang="en-US" dirty="0"/>
              <a:t> Cookie</a:t>
            </a:r>
          </a:p>
        </p:txBody>
      </p:sp>
      <p:sp>
        <p:nvSpPr>
          <p:cNvPr id="33" name="Left Arrow 32"/>
          <p:cNvSpPr/>
          <p:nvPr/>
        </p:nvSpPr>
        <p:spPr>
          <a:xfrm>
            <a:off x="542552" y="6125723"/>
            <a:ext cx="11002827" cy="53077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Advertisement</a:t>
            </a:r>
          </a:p>
        </p:txBody>
      </p:sp>
      <p:sp>
        <p:nvSpPr>
          <p:cNvPr id="35" name="Left Arrow 34"/>
          <p:cNvSpPr/>
          <p:nvPr/>
        </p:nvSpPr>
        <p:spPr>
          <a:xfrm>
            <a:off x="7717167" y="4683400"/>
            <a:ext cx="3372234" cy="56169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7637387" y="4881296"/>
            <a:ext cx="3372234" cy="56169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Bid</a:t>
            </a:r>
          </a:p>
        </p:txBody>
      </p:sp>
      <p:graphicFrame>
        <p:nvGraphicFramePr>
          <p:cNvPr id="34" name="Table 8">
            <a:extLst>
              <a:ext uri="{FF2B5EF4-FFF2-40B4-BE49-F238E27FC236}">
                <a16:creationId xmlns:a16="http://schemas.microsoft.com/office/drawing/2014/main" id="{B75368CB-0053-4133-9BD5-3DFD675F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08640"/>
              </p:ext>
            </p:extLst>
          </p:nvPr>
        </p:nvGraphicFramePr>
        <p:xfrm>
          <a:off x="8915243" y="2305953"/>
          <a:ext cx="1610234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9341">
                  <a:extLst>
                    <a:ext uri="{9D8B030D-6E8A-4147-A177-3AD203B41FA5}">
                      <a16:colId xmlns:a16="http://schemas.microsoft.com/office/drawing/2014/main" val="1129814331"/>
                    </a:ext>
                  </a:extLst>
                </a:gridCol>
                <a:gridCol w="790893">
                  <a:extLst>
                    <a:ext uri="{9D8B030D-6E8A-4147-A177-3AD203B41FA5}">
                      <a16:colId xmlns:a16="http://schemas.microsoft.com/office/drawing/2014/main" val="882710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Ptnr</a:t>
                      </a:r>
                      <a:r>
                        <a:rPr lang="en-US" sz="16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My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4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ABCDE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62531"/>
                  </a:ext>
                </a:extLst>
              </a:tr>
            </a:tbl>
          </a:graphicData>
        </a:graphic>
      </p:graphicFrame>
      <p:graphicFrame>
        <p:nvGraphicFramePr>
          <p:cNvPr id="37" name="Table 8">
            <a:extLst>
              <a:ext uri="{FF2B5EF4-FFF2-40B4-BE49-F238E27FC236}">
                <a16:creationId xmlns:a16="http://schemas.microsoft.com/office/drawing/2014/main" id="{71D31FB0-687D-4986-A4AF-D7714B78C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63875"/>
              </p:ext>
            </p:extLst>
          </p:nvPr>
        </p:nvGraphicFramePr>
        <p:xfrm>
          <a:off x="10388443" y="2450475"/>
          <a:ext cx="1610234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9341">
                  <a:extLst>
                    <a:ext uri="{9D8B030D-6E8A-4147-A177-3AD203B41FA5}">
                      <a16:colId xmlns:a16="http://schemas.microsoft.com/office/drawing/2014/main" val="1129814331"/>
                    </a:ext>
                  </a:extLst>
                </a:gridCol>
                <a:gridCol w="790893">
                  <a:extLst>
                    <a:ext uri="{9D8B030D-6E8A-4147-A177-3AD203B41FA5}">
                      <a16:colId xmlns:a16="http://schemas.microsoft.com/office/drawing/2014/main" val="882710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Ptnr</a:t>
                      </a:r>
                      <a:r>
                        <a:rPr lang="en-US" sz="16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My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4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H&amp;J!D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6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6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9639551" y="2784976"/>
            <a:ext cx="2262868" cy="779058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136184" y="1205066"/>
            <a:ext cx="1141811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369529" y="5619076"/>
            <a:ext cx="2766445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994163" y="1205066"/>
            <a:ext cx="1141811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319504" y="1205066"/>
            <a:ext cx="1141811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17"/>
            <a:ext cx="10515600" cy="960391"/>
          </a:xfrm>
        </p:spPr>
        <p:txBody>
          <a:bodyPr>
            <a:normAutofit/>
          </a:bodyPr>
          <a:lstStyle/>
          <a:p>
            <a:r>
              <a:rPr lang="en-US" dirty="0"/>
              <a:t>Your Privacy Footprint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41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24" y="5895591"/>
            <a:ext cx="2250448" cy="664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06" y="2945178"/>
            <a:ext cx="1625364" cy="485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22156" r="1926" b="23756"/>
          <a:stretch/>
        </p:blipFill>
        <p:spPr>
          <a:xfrm>
            <a:off x="3289909" y="3995161"/>
            <a:ext cx="1359439" cy="567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4330" r="8693" b="24500"/>
          <a:stretch/>
        </p:blipFill>
        <p:spPr>
          <a:xfrm>
            <a:off x="199891" y="2945178"/>
            <a:ext cx="1846893" cy="416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8" t="28241" r="5388" b="24317"/>
          <a:stretch/>
        </p:blipFill>
        <p:spPr>
          <a:xfrm>
            <a:off x="9774020" y="4891372"/>
            <a:ext cx="1935126" cy="433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78" y="5905194"/>
            <a:ext cx="2651760" cy="612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750771" y="4636983"/>
            <a:ext cx="1787350" cy="54181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1424763" y="1977656"/>
            <a:ext cx="1233377" cy="999460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00454" y="1977656"/>
            <a:ext cx="3539870" cy="1466931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</p:cNvCxnSpPr>
          <p:nvPr/>
        </p:nvCxnSpPr>
        <p:spPr>
          <a:xfrm>
            <a:off x="2888883" y="2016725"/>
            <a:ext cx="4383814" cy="3794589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04499" y="1930956"/>
            <a:ext cx="3947192" cy="1182257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2930" y="1977656"/>
            <a:ext cx="1151439" cy="3927538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65835" y="2012583"/>
            <a:ext cx="3340452" cy="2558957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0"/>
          </p:cNvCxnSpPr>
          <p:nvPr/>
        </p:nvCxnSpPr>
        <p:spPr>
          <a:xfrm>
            <a:off x="2778304" y="1977656"/>
            <a:ext cx="1191325" cy="2017505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842611" y="2000756"/>
            <a:ext cx="662847" cy="3810558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676969" y="2016725"/>
            <a:ext cx="1311437" cy="960391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560054" y="2000756"/>
            <a:ext cx="1393025" cy="2838381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139759" y="1977656"/>
            <a:ext cx="4219908" cy="2017505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1385984"/>
            <a:ext cx="742507" cy="74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59" y="1401277"/>
            <a:ext cx="737990" cy="7379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57147" y="1401277"/>
            <a:ext cx="663472" cy="663472"/>
            <a:chOff x="1979692" y="3877739"/>
            <a:chExt cx="663472" cy="663472"/>
          </a:xfrm>
        </p:grpSpPr>
        <p:sp>
          <p:nvSpPr>
            <p:cNvPr id="8" name="Rounded Rectangle 7"/>
            <p:cNvSpPr/>
            <p:nvPr/>
          </p:nvSpPr>
          <p:spPr>
            <a:xfrm>
              <a:off x="1979692" y="3877739"/>
              <a:ext cx="663472" cy="663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6" y="3925763"/>
              <a:ext cx="567424" cy="567424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58" name="Straight Connector 57"/>
          <p:cNvCxnSpPr/>
          <p:nvPr/>
        </p:nvCxnSpPr>
        <p:spPr>
          <a:xfrm flipH="1">
            <a:off x="10173421" y="3444587"/>
            <a:ext cx="135627" cy="1385530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447142" y="3430755"/>
            <a:ext cx="1714720" cy="2387551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1"/>
          </p:cNvCxnSpPr>
          <p:nvPr/>
        </p:nvCxnSpPr>
        <p:spPr>
          <a:xfrm flipH="1">
            <a:off x="8620140" y="5108277"/>
            <a:ext cx="1153880" cy="719049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697612" y="3851291"/>
            <a:ext cx="1942712" cy="466066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9" idx="3"/>
          </p:cNvCxnSpPr>
          <p:nvPr/>
        </p:nvCxnSpPr>
        <p:spPr>
          <a:xfrm flipH="1" flipV="1">
            <a:off x="2538121" y="4907891"/>
            <a:ext cx="3998728" cy="1138829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139166" y="3198982"/>
            <a:ext cx="1188879" cy="828090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764030" y="3303238"/>
            <a:ext cx="5122631" cy="2576323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98" y="3446942"/>
            <a:ext cx="678582" cy="678582"/>
          </a:xfrm>
          <a:prstGeom prst="rect">
            <a:avLst/>
          </a:prstGeom>
        </p:spPr>
      </p:pic>
      <p:sp>
        <p:nvSpPr>
          <p:cNvPr id="40" name="Rectangular Callout 39"/>
          <p:cNvSpPr/>
          <p:nvPr/>
        </p:nvSpPr>
        <p:spPr>
          <a:xfrm>
            <a:off x="9624789" y="5743911"/>
            <a:ext cx="1559598" cy="871594"/>
          </a:xfrm>
          <a:prstGeom prst="wedgeRectCallout">
            <a:avLst>
              <a:gd name="adj1" fmla="val -54402"/>
              <a:gd name="adj2" fmla="val -85483"/>
            </a:avLst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Cookie matching</a:t>
            </a:r>
          </a:p>
        </p:txBody>
      </p:sp>
    </p:spTree>
    <p:extLst>
      <p:ext uri="{BB962C8B-B14F-4D97-AF65-F5344CB8AC3E}">
        <p14:creationId xmlns:p14="http://schemas.microsoft.com/office/powerpoint/2010/main" val="41290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6" grpId="0" animBg="1"/>
      <p:bldP spid="56" grpId="1" animBg="1"/>
      <p:bldP spid="55" grpId="0" animBg="1"/>
      <p:bldP spid="55" grpId="1" animBg="1"/>
      <p:bldP spid="54" grpId="0" animBg="1"/>
      <p:bldP spid="54" grpId="1" animBg="1"/>
      <p:bldP spid="53" grpId="0" animBg="1"/>
      <p:bldP spid="53" grpId="1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7548-080E-4B20-87DE-554BC787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On Out of Sight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4D91B75-8E9F-4584-9C5E-EB9C8FEED0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62408" y="2175483"/>
          <a:ext cx="546718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621">
                  <a:extLst>
                    <a:ext uri="{9D8B030D-6E8A-4147-A177-3AD203B41FA5}">
                      <a16:colId xmlns:a16="http://schemas.microsoft.com/office/drawing/2014/main" val="3418282864"/>
                    </a:ext>
                  </a:extLst>
                </a:gridCol>
                <a:gridCol w="2520563">
                  <a:extLst>
                    <a:ext uri="{9D8B030D-6E8A-4147-A177-3AD203B41FA5}">
                      <a16:colId xmlns:a16="http://schemas.microsoft.com/office/drawing/2014/main" val="3088018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 Exchange/Ad Platform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Partners/Bidders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Doubleclick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1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Google Ad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13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Appnexus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2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Rubicon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7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457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1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Pubmatic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74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Casale</a:t>
                      </a:r>
                      <a:r>
                        <a:rPr lang="en-US" dirty="0"/>
                        <a:t>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21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68113"/>
                  </a:ext>
                </a:extLst>
              </a:tr>
            </a:tbl>
          </a:graphicData>
        </a:graphic>
      </p:graphicFrame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D7380A0C-F21B-48DA-9752-262ED5A3C5EF}"/>
              </a:ext>
            </a:extLst>
          </p:cNvPr>
          <p:cNvSpPr/>
          <p:nvPr/>
        </p:nvSpPr>
        <p:spPr>
          <a:xfrm>
            <a:off x="270344" y="3108960"/>
            <a:ext cx="2854518" cy="225021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visible from within your browser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FFE974CF-F8E0-4C5C-A49F-CA83F44423C9}"/>
              </a:ext>
            </a:extLst>
          </p:cNvPr>
          <p:cNvSpPr/>
          <p:nvPr/>
        </p:nvSpPr>
        <p:spPr>
          <a:xfrm>
            <a:off x="8905460" y="3116911"/>
            <a:ext cx="3108961" cy="224226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Invisible third-parties that get to observe your browsing history</a:t>
            </a:r>
          </a:p>
        </p:txBody>
      </p:sp>
    </p:spTree>
    <p:extLst>
      <p:ext uri="{BB962C8B-B14F-4D97-AF65-F5344CB8AC3E}">
        <p14:creationId xmlns:p14="http://schemas.microsoft.com/office/powerpoint/2010/main" val="1778854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  <a:prstGeom prst="rect">
            <a:avLst/>
          </a:prstGeom>
        </p:spPr>
        <p:txBody>
          <a:bodyPr>
            <a:normAutofit/>
          </a:bodyPr>
          <a:lstStyle>
            <a:lvl1pPr defTabSz="1261465">
              <a:defRPr sz="6014"/>
            </a:lvl1pPr>
          </a:lstStyle>
          <a:p>
            <a:r>
              <a:rPr lang="en-US" sz="4400" dirty="0"/>
              <a:t>Impact of RTB on Privacy</a:t>
            </a:r>
            <a:endParaRPr sz="4400" dirty="0"/>
          </a:p>
        </p:txBody>
      </p:sp>
      <p:graphicFrame>
        <p:nvGraphicFramePr>
          <p:cNvPr id="1545" name="Table"/>
          <p:cNvGraphicFramePr/>
          <p:nvPr/>
        </p:nvGraphicFramePr>
        <p:xfrm>
          <a:off x="6173821" y="2254897"/>
          <a:ext cx="2894793" cy="38010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6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551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ym typeface="Helvetica Neue Medium"/>
                        </a:rPr>
                        <a:t>Domain</a:t>
                      </a:r>
                      <a:endParaRPr sz="150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dirty="0">
                          <a:sym typeface="Helvetica Neue Medium"/>
                        </a:rPr>
                        <a:t>w/ RTB</a:t>
                      </a:r>
                      <a:endParaRPr sz="1500" dirty="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Google</a:t>
                      </a:r>
                      <a:r>
                        <a:rPr lang="en-US" sz="1500" dirty="0">
                          <a:sym typeface="Helvetica Neue"/>
                        </a:rPr>
                        <a:t> Analytics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97</a:t>
                      </a:r>
                      <a:r>
                        <a:rPr lang="en-US" sz="1500" dirty="0">
                          <a:sym typeface="Helvetica Neue"/>
                        </a:rPr>
                        <a:t>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Quantcast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</a:t>
                      </a:r>
                      <a:r>
                        <a:rPr lang="en-US" sz="1500" dirty="0">
                          <a:sym typeface="Helvetica Neue"/>
                        </a:rPr>
                        <a:t>7%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Scorecard Search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</a:t>
                      </a:r>
                      <a:r>
                        <a:rPr lang="en-US" sz="1500" dirty="0">
                          <a:sym typeface="Helvetica Neue"/>
                        </a:rPr>
                        <a:t>7%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Youtube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96</a:t>
                      </a:r>
                      <a:r>
                        <a:rPr lang="en-US" sz="1500" dirty="0">
                          <a:sym typeface="Helvetica Neue"/>
                        </a:rPr>
                        <a:t>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Skim Resources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96</a:t>
                      </a:r>
                      <a:r>
                        <a:rPr lang="en-US" sz="1500" dirty="0">
                          <a:sym typeface="Helvetica Neue"/>
                        </a:rPr>
                        <a:t>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Twitter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</a:t>
                      </a:r>
                      <a:r>
                        <a:rPr lang="en-US" sz="1500" dirty="0">
                          <a:sym typeface="Helvetica Neue"/>
                        </a:rPr>
                        <a:t>6%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Pinterest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</a:t>
                      </a:r>
                      <a:r>
                        <a:rPr lang="en-US" sz="1500" dirty="0">
                          <a:sym typeface="Helvetica Neue"/>
                        </a:rPr>
                        <a:t>6%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Criteo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</a:t>
                      </a:r>
                      <a:r>
                        <a:rPr lang="en-US" sz="1500" dirty="0">
                          <a:sym typeface="Helvetica Neue"/>
                        </a:rPr>
                        <a:t>6%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Add This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96</a:t>
                      </a:r>
                      <a:r>
                        <a:rPr lang="en-US" sz="1500" dirty="0">
                          <a:sym typeface="Helvetica Neue"/>
                        </a:rPr>
                        <a:t>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Serving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96</a:t>
                      </a:r>
                      <a:r>
                        <a:rPr lang="en-US" sz="1500" dirty="0">
                          <a:sym typeface="Helvetica Neue"/>
                        </a:rPr>
                        <a:t>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46" name="Top 10 domains and the % of impressions they observe"/>
          <p:cNvSpPr txBox="1"/>
          <p:nvPr/>
        </p:nvSpPr>
        <p:spPr>
          <a:xfrm>
            <a:off x="2456667" y="1732603"/>
            <a:ext cx="6928500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Top 10 domains and the % of impressions they observe</a:t>
            </a:r>
          </a:p>
        </p:txBody>
      </p:sp>
      <p:graphicFrame>
        <p:nvGraphicFramePr>
          <p:cNvPr id="9" name="Table">
            <a:extLst>
              <a:ext uri="{FF2B5EF4-FFF2-40B4-BE49-F238E27FC236}">
                <a16:creationId xmlns:a16="http://schemas.microsoft.com/office/drawing/2014/main" id="{DB68F368-43FA-46A8-8378-ACED2EB6A901}"/>
              </a:ext>
            </a:extLst>
          </p:cNvPr>
          <p:cNvGraphicFramePr/>
          <p:nvPr/>
        </p:nvGraphicFramePr>
        <p:xfrm>
          <a:off x="2616740" y="2254897"/>
          <a:ext cx="2894793" cy="380106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6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551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ym typeface="Helvetica Neue Medium"/>
                        </a:rPr>
                        <a:t>Domain</a:t>
                      </a:r>
                      <a:endParaRPr sz="150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dirty="0">
                          <a:sym typeface="Helvetica Neue Medium"/>
                        </a:rPr>
                        <a:t>w/o RTB</a:t>
                      </a:r>
                      <a:endParaRPr sz="1500" dirty="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 err="1">
                          <a:sym typeface="Helvetica Neue"/>
                        </a:rPr>
                        <a:t>Doubleclick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90%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Criteo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90%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Quantcast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90%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Google Syndication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89%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Flashtalking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89%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 err="1">
                          <a:sym typeface="Helvetica Neue"/>
                        </a:rPr>
                        <a:t>Mediaforge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89%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 err="1">
                          <a:sym typeface="Helvetica Neue"/>
                        </a:rPr>
                        <a:t>Adsrvr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89%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 err="1">
                          <a:sym typeface="Helvetica Neue"/>
                        </a:rPr>
                        <a:t>Dotomi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89%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Steel House Media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89%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 err="1">
                          <a:sym typeface="Helvetica Neue"/>
                        </a:rPr>
                        <a:t>Adroll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89%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8311F5F-17E2-4E44-84D3-BE05576888B8}"/>
              </a:ext>
            </a:extLst>
          </p:cNvPr>
          <p:cNvSpPr/>
          <p:nvPr/>
        </p:nvSpPr>
        <p:spPr>
          <a:xfrm>
            <a:off x="4064136" y="6338986"/>
            <a:ext cx="3367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https://cbw.sh/static/pdf/bashir-pets18.pdf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276899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0A407-6AE9-4B9C-A44B-44CED904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Prevention and Mitigation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03D96-D3B3-4058-8930-32DE96CCE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4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CB0CC-730C-444F-9C92-FB154BFA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Basic Mitigation Tactics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3F14FE-F44F-4A2A-9574-9E763737C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0808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499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1AE54-9FAB-46E9-AB15-33DBD181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Clearing Stateful Trackers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AEA0-76F8-458A-A2DF-AD6F2288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What if users periodically delete cookies?</a:t>
            </a:r>
          </a:p>
          <a:p>
            <a:pPr lvl="1"/>
            <a:r>
              <a:rPr lang="en-US" sz="2800" dirty="0">
                <a:solidFill>
                  <a:srgbClr val="FEFFFF"/>
                </a:solidFill>
              </a:rPr>
              <a:t>Doesn’t help much :( </a:t>
            </a:r>
          </a:p>
          <a:p>
            <a:pPr lvl="1"/>
            <a:endParaRPr lang="en-US" sz="28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Flash cookies, </a:t>
            </a:r>
            <a:r>
              <a:rPr lang="en-US" dirty="0" err="1">
                <a:solidFill>
                  <a:srgbClr val="FEFFFF"/>
                </a:solidFill>
              </a:rPr>
              <a:t>LocalStorage</a:t>
            </a:r>
            <a:r>
              <a:rPr lang="en-US" dirty="0">
                <a:solidFill>
                  <a:srgbClr val="FEFFFF"/>
                </a:solidFill>
              </a:rPr>
              <a:t>, Cache</a:t>
            </a:r>
          </a:p>
          <a:p>
            <a:pPr lvl="1"/>
            <a:r>
              <a:rPr lang="en-US" sz="2800" dirty="0">
                <a:solidFill>
                  <a:srgbClr val="FEFFFF"/>
                </a:solidFill>
              </a:rPr>
              <a:t>These need to be deleted as well</a:t>
            </a:r>
          </a:p>
          <a:p>
            <a:pPr lvl="1"/>
            <a:endParaRPr lang="en-US" sz="28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Fingerprinting is still an issue!</a:t>
            </a:r>
          </a:p>
          <a:p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74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78A3-2659-4CD5-B123-F1BF7B0D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&amp; Tracker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56076-AC1D-4023-BA83-F62B34CA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Blocking extensions are becoming more popular.</a:t>
            </a:r>
          </a:p>
          <a:p>
            <a:pPr lvl="1"/>
            <a:r>
              <a:rPr lang="en-US" dirty="0"/>
              <a:t>Roughly 37% users have AdBlock Plus </a:t>
            </a:r>
          </a:p>
          <a:p>
            <a:pPr lvl="1"/>
            <a:r>
              <a:rPr lang="en-US" dirty="0"/>
              <a:t>By default allow-lists some ad networks (Acceptable ads)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the downside of using these extensions?</a:t>
            </a:r>
          </a:p>
          <a:p>
            <a:pPr lvl="1"/>
            <a:r>
              <a:rPr lang="en-US" dirty="0"/>
              <a:t>Eliminate or reduce revenue for publishers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Trade-off between your privacy and publisher revenue</a:t>
            </a:r>
          </a:p>
          <a:p>
            <a:pPr lvl="1"/>
            <a:r>
              <a:rPr lang="en-US" dirty="0"/>
              <a:t>Some extensions just block tracking and not ads — e.g., </a:t>
            </a:r>
            <a:r>
              <a:rPr lang="en-US" dirty="0" err="1"/>
              <a:t>Ghostery</a:t>
            </a:r>
            <a:r>
              <a:rPr lang="en-US" dirty="0"/>
              <a:t>, Disconnect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43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DoubleClick…"/>
          <p:cNvSpPr/>
          <p:nvPr/>
        </p:nvSpPr>
        <p:spPr>
          <a:xfrm>
            <a:off x="557070" y="1493654"/>
            <a:ext cx="1860904" cy="1222303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dirty="0">
                <a:solidFill>
                  <a:schemeClr val="tx1"/>
                </a:solidFill>
              </a:rPr>
              <a:t>DoubleClick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dirty="0">
                <a:solidFill>
                  <a:schemeClr val="tx1"/>
                </a:solidFill>
              </a:rPr>
              <a:t>OpenX</a:t>
            </a:r>
            <a:br>
              <a:rPr sz="1547" dirty="0">
                <a:solidFill>
                  <a:schemeClr val="tx1"/>
                </a:solidFill>
              </a:rPr>
            </a:br>
            <a:r>
              <a:rPr sz="1547" dirty="0">
                <a:solidFill>
                  <a:schemeClr val="tx1"/>
                </a:solidFill>
              </a:rPr>
              <a:t>PubMatic</a:t>
            </a:r>
          </a:p>
        </p:txBody>
      </p:sp>
      <p:sp>
        <p:nvSpPr>
          <p:cNvPr id="1456" name="Title 1"/>
          <p:cNvSpPr txBox="1">
            <a:spLocks noGrp="1"/>
          </p:cNvSpPr>
          <p:nvPr>
            <p:ph type="title"/>
          </p:nvPr>
        </p:nvSpPr>
        <p:spPr>
          <a:xfrm>
            <a:off x="563419" y="379493"/>
            <a:ext cx="9020518" cy="7022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261465">
              <a:defRPr sz="6014"/>
            </a:lvl1pPr>
          </a:lstStyle>
          <a:p>
            <a:r>
              <a:rPr dirty="0"/>
              <a:t>Ad &amp; Tracker Blocking</a:t>
            </a:r>
          </a:p>
        </p:txBody>
      </p:sp>
      <p:pic>
        <p:nvPicPr>
          <p:cNvPr id="145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170" y="5833125"/>
            <a:ext cx="1687837" cy="498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8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232" y="3620314"/>
            <a:ext cx="1219023" cy="36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9" name="Picture 13" descr="Picture 13"/>
          <p:cNvPicPr>
            <a:picLocks noChangeAspect="1"/>
          </p:cNvPicPr>
          <p:nvPr/>
        </p:nvPicPr>
        <p:blipFill>
          <a:blip r:embed="rId4"/>
          <a:srcRect l="1013" t="22156" r="1925" b="23756"/>
          <a:stretch>
            <a:fillRect/>
          </a:stretch>
        </p:blipFill>
        <p:spPr>
          <a:xfrm>
            <a:off x="3871359" y="4407803"/>
            <a:ext cx="1019580" cy="425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0" name="Picture 14" descr="Picture 14"/>
          <p:cNvPicPr>
            <a:picLocks noChangeAspect="1"/>
          </p:cNvPicPr>
          <p:nvPr/>
        </p:nvPicPr>
        <p:blipFill>
          <a:blip r:embed="rId5"/>
          <a:srcRect l="6736" t="24330" r="8693" b="24500"/>
          <a:stretch>
            <a:fillRect/>
          </a:stretch>
        </p:blipFill>
        <p:spPr>
          <a:xfrm>
            <a:off x="1553845" y="3620315"/>
            <a:ext cx="1385170" cy="312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1" name="Picture 15" descr="Picture 15"/>
          <p:cNvPicPr>
            <a:picLocks noChangeAspect="1"/>
          </p:cNvPicPr>
          <p:nvPr/>
        </p:nvPicPr>
        <p:blipFill>
          <a:blip r:embed="rId6"/>
          <a:srcRect l="41428" t="28240" r="5387" b="24317"/>
          <a:stretch>
            <a:fillRect/>
          </a:stretch>
        </p:blipFill>
        <p:spPr>
          <a:xfrm>
            <a:off x="8734442" y="5079961"/>
            <a:ext cx="1451346" cy="325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2" name="Picture 17" descr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85" y="5840327"/>
            <a:ext cx="1988821" cy="459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3" name="Picture 18" descr="Picture 18"/>
          <p:cNvPicPr>
            <a:picLocks noChangeAspect="1"/>
          </p:cNvPicPr>
          <p:nvPr/>
        </p:nvPicPr>
        <p:blipFill>
          <a:blip r:embed="rId8"/>
          <a:srcRect l="6507" t="34356" r="6547" b="39286"/>
          <a:stretch>
            <a:fillRect/>
          </a:stretch>
        </p:blipFill>
        <p:spPr>
          <a:xfrm>
            <a:off x="1967005" y="4889169"/>
            <a:ext cx="1340513" cy="406362"/>
          </a:xfrm>
          <a:prstGeom prst="rect">
            <a:avLst/>
          </a:prstGeom>
          <a:ln w="12700">
            <a:miter lim="400000"/>
          </a:ln>
        </p:spPr>
      </p:pic>
      <p:sp>
        <p:nvSpPr>
          <p:cNvPr id="1464" name="Straight Connector 20"/>
          <p:cNvSpPr/>
          <p:nvPr/>
        </p:nvSpPr>
        <p:spPr>
          <a:xfrm flipH="1">
            <a:off x="2472498" y="2894673"/>
            <a:ext cx="925034" cy="749596"/>
          </a:xfrm>
          <a:prstGeom prst="line">
            <a:avLst/>
          </a:prstGeom>
          <a:ln w="50800">
            <a:solidFill>
              <a:srgbClr val="44546A">
                <a:alpha val="50000"/>
              </a:srgbClr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65" name="Straight Connector 21"/>
          <p:cNvSpPr/>
          <p:nvPr/>
        </p:nvSpPr>
        <p:spPr>
          <a:xfrm>
            <a:off x="3729267" y="2894674"/>
            <a:ext cx="2854843" cy="1189783"/>
          </a:xfrm>
          <a:prstGeom prst="line">
            <a:avLst/>
          </a:prstGeom>
          <a:ln w="50800">
            <a:solidFill>
              <a:srgbClr val="44546A">
                <a:alpha val="50000"/>
              </a:srgbClr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66" name="Straight Connector 24"/>
          <p:cNvSpPr/>
          <p:nvPr/>
        </p:nvSpPr>
        <p:spPr>
          <a:xfrm>
            <a:off x="3570588" y="2923977"/>
            <a:ext cx="3287862" cy="2845941"/>
          </a:xfrm>
          <a:prstGeom prst="line">
            <a:avLst/>
          </a:prstGeom>
          <a:ln w="50800">
            <a:solidFill>
              <a:srgbClr val="44546A">
                <a:alpha val="50000"/>
              </a:srgbClr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67" name="Straight Connector 36"/>
          <p:cNvSpPr/>
          <p:nvPr/>
        </p:nvSpPr>
        <p:spPr>
          <a:xfrm>
            <a:off x="3487655" y="2894674"/>
            <a:ext cx="893495" cy="1513130"/>
          </a:xfrm>
          <a:prstGeom prst="line">
            <a:avLst/>
          </a:prstGeom>
          <a:ln w="50800">
            <a:solidFill>
              <a:srgbClr val="44546A">
                <a:alpha val="50000"/>
              </a:srgbClr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grpSp>
        <p:nvGrpSpPr>
          <p:cNvPr id="1472" name="Group 9"/>
          <p:cNvGrpSpPr/>
          <p:nvPr/>
        </p:nvGrpSpPr>
        <p:grpSpPr>
          <a:xfrm>
            <a:off x="3321787" y="2467154"/>
            <a:ext cx="497604" cy="497605"/>
            <a:chOff x="0" y="0"/>
            <a:chExt cx="707703" cy="707703"/>
          </a:xfrm>
        </p:grpSpPr>
        <p:sp>
          <p:nvSpPr>
            <p:cNvPr id="1468" name="Rounded Rectangle 7"/>
            <p:cNvSpPr/>
            <p:nvPr/>
          </p:nvSpPr>
          <p:spPr>
            <a:xfrm>
              <a:off x="0" y="0"/>
              <a:ext cx="707704" cy="70770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471" name="Picture 6"/>
            <p:cNvGrpSpPr/>
            <p:nvPr/>
          </p:nvGrpSpPr>
          <p:grpSpPr>
            <a:xfrm>
              <a:off x="51225" y="51225"/>
              <a:ext cx="605253" cy="605253"/>
              <a:chOff x="0" y="0"/>
              <a:chExt cx="605252" cy="605252"/>
            </a:xfrm>
          </p:grpSpPr>
          <p:sp>
            <p:nvSpPr>
              <p:cNvPr id="1469" name="Square"/>
              <p:cNvSpPr/>
              <p:nvPr/>
            </p:nvSpPr>
            <p:spPr>
              <a:xfrm>
                <a:off x="0" y="0"/>
                <a:ext cx="605253" cy="60525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470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605253" cy="605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473" name="Straight Connector 57"/>
          <p:cNvSpPr/>
          <p:nvPr/>
        </p:nvSpPr>
        <p:spPr>
          <a:xfrm flipH="1">
            <a:off x="9033993" y="3994872"/>
            <a:ext cx="101721" cy="1039148"/>
          </a:xfrm>
          <a:prstGeom prst="line">
            <a:avLst/>
          </a:prstGeom>
          <a:ln w="50800">
            <a:solidFill>
              <a:srgbClr val="FF2600"/>
            </a:solidFill>
            <a:miter/>
            <a:head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74" name="Straight Connector 59"/>
          <p:cNvSpPr/>
          <p:nvPr/>
        </p:nvSpPr>
        <p:spPr>
          <a:xfrm flipH="1">
            <a:off x="7739283" y="3984498"/>
            <a:ext cx="1286041" cy="1790664"/>
          </a:xfrm>
          <a:prstGeom prst="line">
            <a:avLst/>
          </a:prstGeom>
          <a:ln w="50800">
            <a:solidFill>
              <a:srgbClr val="FF2600"/>
            </a:solidFill>
            <a:miter/>
            <a:headEnd type="triangle"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75" name="Straight Connector 64"/>
          <p:cNvSpPr/>
          <p:nvPr/>
        </p:nvSpPr>
        <p:spPr>
          <a:xfrm flipH="1">
            <a:off x="7869032" y="5242639"/>
            <a:ext cx="865411" cy="539288"/>
          </a:xfrm>
          <a:prstGeom prst="line">
            <a:avLst/>
          </a:prstGeom>
          <a:ln w="50800">
            <a:solidFill>
              <a:srgbClr val="FF2600"/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76" name="Straight Connector 67"/>
          <p:cNvSpPr/>
          <p:nvPr/>
        </p:nvSpPr>
        <p:spPr>
          <a:xfrm flipH="1">
            <a:off x="4927136" y="4263272"/>
            <a:ext cx="1656974" cy="386178"/>
          </a:xfrm>
          <a:prstGeom prst="line">
            <a:avLst/>
          </a:prstGeom>
          <a:ln w="50800">
            <a:solidFill>
              <a:srgbClr val="FF2600"/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77" name="Straight Connector 70"/>
          <p:cNvSpPr/>
          <p:nvPr/>
        </p:nvSpPr>
        <p:spPr>
          <a:xfrm flipH="1" flipV="1">
            <a:off x="3307518" y="5092350"/>
            <a:ext cx="2999047" cy="854123"/>
          </a:xfrm>
          <a:prstGeom prst="line">
            <a:avLst/>
          </a:prstGeom>
          <a:ln w="50800">
            <a:solidFill>
              <a:srgbClr val="FF2600"/>
            </a:solidFill>
            <a:miter/>
            <a:headEnd type="triangle"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78" name="Straight Connector 74"/>
          <p:cNvSpPr/>
          <p:nvPr/>
        </p:nvSpPr>
        <p:spPr>
          <a:xfrm flipH="1" flipV="1">
            <a:off x="3008301" y="3810669"/>
            <a:ext cx="891660" cy="621068"/>
          </a:xfrm>
          <a:prstGeom prst="line">
            <a:avLst/>
          </a:prstGeom>
          <a:ln w="50800">
            <a:solidFill>
              <a:srgbClr val="FF2600"/>
            </a:solidFill>
            <a:miter/>
            <a:head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479" name="Straight Connector 76"/>
          <p:cNvSpPr/>
          <p:nvPr/>
        </p:nvSpPr>
        <p:spPr>
          <a:xfrm flipH="1">
            <a:off x="4976950" y="3888861"/>
            <a:ext cx="3841974" cy="1932242"/>
          </a:xfrm>
          <a:prstGeom prst="line">
            <a:avLst/>
          </a:prstGeom>
          <a:ln w="50800">
            <a:solidFill>
              <a:srgbClr val="FF2600"/>
            </a:solidFill>
            <a:miter/>
            <a:headEnd type="triangle"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pic>
        <p:nvPicPr>
          <p:cNvPr id="1480" name="Picture 16" descr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8468" y="3980220"/>
            <a:ext cx="508937" cy="508937"/>
          </a:xfrm>
          <a:prstGeom prst="rect">
            <a:avLst/>
          </a:prstGeom>
          <a:ln w="12700">
            <a:miter lim="400000"/>
          </a:ln>
        </p:spPr>
      </p:pic>
      <p:sp>
        <p:nvSpPr>
          <p:cNvPr id="1482" name="Straight Connector 37"/>
          <p:cNvSpPr/>
          <p:nvPr/>
        </p:nvSpPr>
        <p:spPr>
          <a:xfrm>
            <a:off x="2781357" y="2438674"/>
            <a:ext cx="528183" cy="260272"/>
          </a:xfrm>
          <a:prstGeom prst="line">
            <a:avLst/>
          </a:prstGeom>
          <a:ln w="50800">
            <a:solidFill>
              <a:srgbClr val="44546A">
                <a:alpha val="50000"/>
              </a:srgbClr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grpSp>
        <p:nvGrpSpPr>
          <p:cNvPr id="1487" name="Group 9"/>
          <p:cNvGrpSpPr/>
          <p:nvPr/>
        </p:nvGrpSpPr>
        <p:grpSpPr>
          <a:xfrm>
            <a:off x="1896207" y="3983183"/>
            <a:ext cx="204650" cy="204649"/>
            <a:chOff x="0" y="0"/>
            <a:chExt cx="291056" cy="291056"/>
          </a:xfrm>
        </p:grpSpPr>
        <p:sp>
          <p:nvSpPr>
            <p:cNvPr id="1483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486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484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485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492" name="Group 9"/>
          <p:cNvGrpSpPr/>
          <p:nvPr/>
        </p:nvGrpSpPr>
        <p:grpSpPr>
          <a:xfrm>
            <a:off x="4278864" y="4837870"/>
            <a:ext cx="204649" cy="204649"/>
            <a:chOff x="0" y="0"/>
            <a:chExt cx="291056" cy="291056"/>
          </a:xfrm>
        </p:grpSpPr>
        <p:sp>
          <p:nvSpPr>
            <p:cNvPr id="1488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491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489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490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497" name="Group 9"/>
          <p:cNvGrpSpPr/>
          <p:nvPr/>
        </p:nvGrpSpPr>
        <p:grpSpPr>
          <a:xfrm>
            <a:off x="6653801" y="3700083"/>
            <a:ext cx="204649" cy="204649"/>
            <a:chOff x="0" y="0"/>
            <a:chExt cx="291056" cy="291056"/>
          </a:xfrm>
        </p:grpSpPr>
        <p:sp>
          <p:nvSpPr>
            <p:cNvPr id="1493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496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494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495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502" name="Group 9"/>
          <p:cNvGrpSpPr/>
          <p:nvPr/>
        </p:nvGrpSpPr>
        <p:grpSpPr>
          <a:xfrm>
            <a:off x="6921692" y="6289692"/>
            <a:ext cx="204649" cy="204649"/>
            <a:chOff x="0" y="0"/>
            <a:chExt cx="291056" cy="291056"/>
          </a:xfrm>
        </p:grpSpPr>
        <p:sp>
          <p:nvSpPr>
            <p:cNvPr id="1498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501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499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500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507" name="Group 9"/>
          <p:cNvGrpSpPr/>
          <p:nvPr/>
        </p:nvGrpSpPr>
        <p:grpSpPr>
          <a:xfrm>
            <a:off x="9016219" y="3391014"/>
            <a:ext cx="204649" cy="204649"/>
            <a:chOff x="0" y="0"/>
            <a:chExt cx="291056" cy="291056"/>
          </a:xfrm>
        </p:grpSpPr>
        <p:sp>
          <p:nvSpPr>
            <p:cNvPr id="1503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506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504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505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512" name="Group 9"/>
          <p:cNvGrpSpPr/>
          <p:nvPr/>
        </p:nvGrpSpPr>
        <p:grpSpPr>
          <a:xfrm>
            <a:off x="2259739" y="5319036"/>
            <a:ext cx="204649" cy="204649"/>
            <a:chOff x="0" y="0"/>
            <a:chExt cx="291056" cy="291056"/>
          </a:xfrm>
        </p:grpSpPr>
        <p:sp>
          <p:nvSpPr>
            <p:cNvPr id="1508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511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509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510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517" name="Group 9"/>
          <p:cNvGrpSpPr/>
          <p:nvPr/>
        </p:nvGrpSpPr>
        <p:grpSpPr>
          <a:xfrm>
            <a:off x="4462078" y="6370224"/>
            <a:ext cx="204649" cy="204649"/>
            <a:chOff x="0" y="0"/>
            <a:chExt cx="291056" cy="291056"/>
          </a:xfrm>
        </p:grpSpPr>
        <p:sp>
          <p:nvSpPr>
            <p:cNvPr id="1513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516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514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515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527" name="images.png" descr="image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7420" y="1544914"/>
            <a:ext cx="702224" cy="702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9" name="x-wrong-no-cross-hi.png" descr="x-wrong-no-cross-h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928" y="2967035"/>
            <a:ext cx="409419" cy="552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0" name="x-wrong-no-cross-hi.png" descr="x-wrong-no-cross-h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6563" y="3461940"/>
            <a:ext cx="409419" cy="552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1" name="x-wrong-no-cross-hi.png" descr="x-wrong-no-cross-h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3704" y="4578808"/>
            <a:ext cx="409419" cy="552347"/>
          </a:xfrm>
          <a:prstGeom prst="rect">
            <a:avLst/>
          </a:prstGeom>
          <a:ln w="12700">
            <a:miter lim="400000"/>
          </a:ln>
        </p:spPr>
      </p:pic>
      <p:sp>
        <p:nvSpPr>
          <p:cNvPr id="1532" name="Straight Connector 67"/>
          <p:cNvSpPr/>
          <p:nvPr/>
        </p:nvSpPr>
        <p:spPr>
          <a:xfrm flipH="1">
            <a:off x="3118627" y="4747996"/>
            <a:ext cx="841875" cy="233333"/>
          </a:xfrm>
          <a:prstGeom prst="line">
            <a:avLst/>
          </a:prstGeom>
          <a:ln w="50800">
            <a:solidFill>
              <a:srgbClr val="FF2600"/>
            </a:solidFill>
            <a:miter/>
            <a:tailEnd type="triangle"/>
          </a:ln>
        </p:spPr>
        <p:txBody>
          <a:bodyPr lIns="34289" tIns="34289" rIns="34289" bIns="34289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grpSp>
        <p:nvGrpSpPr>
          <p:cNvPr id="1537" name="Group 9"/>
          <p:cNvGrpSpPr/>
          <p:nvPr/>
        </p:nvGrpSpPr>
        <p:grpSpPr>
          <a:xfrm>
            <a:off x="4278864" y="4819134"/>
            <a:ext cx="204649" cy="204649"/>
            <a:chOff x="0" y="0"/>
            <a:chExt cx="291056" cy="291056"/>
          </a:xfrm>
        </p:grpSpPr>
        <p:sp>
          <p:nvSpPr>
            <p:cNvPr id="1533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536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534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535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542" name="Group 9"/>
          <p:cNvGrpSpPr/>
          <p:nvPr/>
        </p:nvGrpSpPr>
        <p:grpSpPr>
          <a:xfrm>
            <a:off x="6921692" y="6289692"/>
            <a:ext cx="204649" cy="204649"/>
            <a:chOff x="0" y="0"/>
            <a:chExt cx="291056" cy="291056"/>
          </a:xfrm>
        </p:grpSpPr>
        <p:sp>
          <p:nvSpPr>
            <p:cNvPr id="1538" name="Rounded Rectangle 7"/>
            <p:cNvSpPr/>
            <p:nvPr/>
          </p:nvSpPr>
          <p:spPr>
            <a:xfrm>
              <a:off x="0" y="0"/>
              <a:ext cx="291057" cy="291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367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grpSp>
          <p:nvGrpSpPr>
            <p:cNvPr id="1541" name="Picture 6"/>
            <p:cNvGrpSpPr/>
            <p:nvPr/>
          </p:nvGrpSpPr>
          <p:grpSpPr>
            <a:xfrm>
              <a:off x="21067" y="21067"/>
              <a:ext cx="248922" cy="248922"/>
              <a:chOff x="0" y="0"/>
              <a:chExt cx="248921" cy="248921"/>
            </a:xfrm>
          </p:grpSpPr>
          <p:sp>
            <p:nvSpPr>
              <p:cNvPr id="1539" name="Square"/>
              <p:cNvSpPr/>
              <p:nvPr/>
            </p:nvSpPr>
            <p:spPr>
              <a:xfrm>
                <a:off x="0" y="0"/>
                <a:ext cx="248922" cy="2489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14367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1540" name="image10.png" descr="image10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48922" cy="2489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481" name="Picture 35" descr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8553" y="1953371"/>
            <a:ext cx="587535" cy="587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6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499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499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499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499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99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500" fill="hold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500" fill="hold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 fill="hold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" grpId="0" animBg="1" advAuto="0"/>
      <p:bldP spid="1458" grpId="0" animBg="1" advAuto="0"/>
      <p:bldP spid="1459" grpId="0" animBg="1" advAuto="0"/>
      <p:bldP spid="1460" grpId="0" animBg="1" advAuto="0"/>
      <p:bldP spid="1461" grpId="0" animBg="1" advAuto="0"/>
      <p:bldP spid="1462" grpId="0" animBg="1" advAuto="0"/>
      <p:bldP spid="1463" grpId="0" animBg="1" advAuto="0"/>
      <p:bldP spid="1464" grpId="0" animBg="1" advAuto="0"/>
      <p:bldP spid="1465" grpId="0" animBg="1" advAuto="0"/>
      <p:bldP spid="1466" grpId="0" animBg="1" advAuto="0"/>
      <p:bldP spid="1467" grpId="0" animBg="1" advAuto="0"/>
      <p:bldP spid="1472" grpId="0" animBg="1" advAuto="0"/>
      <p:bldP spid="1473" grpId="0" animBg="1" advAuto="0"/>
      <p:bldP spid="1474" grpId="0" animBg="1" advAuto="0"/>
      <p:bldP spid="1474" grpId="1" animBg="1" advAuto="0"/>
      <p:bldP spid="1475" grpId="0" animBg="1" advAuto="0"/>
      <p:bldP spid="1476" grpId="0" animBg="1" advAuto="0"/>
      <p:bldP spid="1476" grpId="1" animBg="1" advAuto="0"/>
      <p:bldP spid="1477" grpId="0" animBg="1" advAuto="0"/>
      <p:bldP spid="1477" grpId="1" animBg="1" advAuto="0"/>
      <p:bldP spid="1478" grpId="0" animBg="1" advAuto="0"/>
      <p:bldP spid="1479" grpId="0" animBg="1" advAuto="0"/>
      <p:bldP spid="1479" grpId="1" animBg="1" advAuto="0"/>
      <p:bldP spid="1480" grpId="0" animBg="1" advAuto="0"/>
      <p:bldP spid="1482" grpId="0" animBg="1" advAuto="0"/>
      <p:bldP spid="1487" grpId="0" animBg="1" advAuto="0"/>
      <p:bldP spid="1487" grpId="1" animBg="1" advAuto="0"/>
      <p:bldP spid="1492" grpId="0" animBg="1" advAuto="0"/>
      <p:bldP spid="1492" grpId="1" animBg="1" advAuto="0"/>
      <p:bldP spid="1497" grpId="0" animBg="1" advAuto="0"/>
      <p:bldP spid="1502" grpId="0" animBg="1" advAuto="0"/>
      <p:bldP spid="1502" grpId="1" animBg="1" advAuto="0"/>
      <p:bldP spid="1507" grpId="0" animBg="1" advAuto="0"/>
      <p:bldP spid="1512" grpId="0" animBg="1" advAuto="0"/>
      <p:bldP spid="1517" grpId="0" animBg="1" advAuto="0"/>
      <p:bldP spid="1529" grpId="0" animBg="1" advAuto="0"/>
      <p:bldP spid="1530" grpId="0" animBg="1" advAuto="0"/>
      <p:bldP spid="1531" grpId="0" animBg="1" advAuto="0"/>
      <p:bldP spid="1532" grpId="0" animBg="1" advAuto="0"/>
      <p:bldP spid="1532" grpId="1" animBg="1" advAuto="0"/>
      <p:bldP spid="1537" grpId="0" animBg="1" advAuto="0"/>
      <p:bldP spid="1542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7BE5-6D41-4568-A54B-076B4A9B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FAA8-C7C0-4742-A8A5-8E649F75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375" y="2776476"/>
            <a:ext cx="9833615" cy="3878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Adblock</a:t>
            </a:r>
            <a:r>
              <a:rPr lang="en-US" dirty="0"/>
              <a:t> Plus – most popular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Warning: advertisers can pay to be added to an allow-list, bypass blocking</a:t>
            </a:r>
          </a:p>
          <a:p>
            <a:pPr marL="0" indent="0">
              <a:buNone/>
            </a:pPr>
            <a:r>
              <a:rPr lang="en-US" dirty="0"/>
              <a:t>Disconnect, </a:t>
            </a:r>
            <a:r>
              <a:rPr lang="en-US" dirty="0" err="1"/>
              <a:t>Ghostery</a:t>
            </a:r>
            <a:r>
              <a:rPr lang="en-US" dirty="0"/>
              <a:t>, Privacy Badger – block trackers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Do not block advertisers (who, unfortunately, are also trackers) </a:t>
            </a:r>
          </a:p>
          <a:p>
            <a:pPr marL="0" indent="0">
              <a:buNone/>
            </a:pPr>
            <a:r>
              <a:rPr lang="en-US" dirty="0" err="1"/>
              <a:t>uBlock</a:t>
            </a:r>
            <a:r>
              <a:rPr lang="en-US" dirty="0"/>
              <a:t> Origin – the best by far</a:t>
            </a:r>
          </a:p>
          <a:p>
            <a:pPr lvl="1"/>
            <a:r>
              <a:rPr lang="en-US" dirty="0"/>
              <a:t>Pro-tip: go into the settings and enable all the additional block lists</a:t>
            </a:r>
          </a:p>
          <a:p>
            <a:pPr marL="0" indent="0">
              <a:buNone/>
            </a:pPr>
            <a:r>
              <a:rPr lang="en-US" dirty="0" err="1"/>
              <a:t>uMatrix</a:t>
            </a:r>
            <a:r>
              <a:rPr lang="en-US" dirty="0"/>
              <a:t> – for the truly paranoid</a:t>
            </a:r>
          </a:p>
          <a:p>
            <a:pPr lvl="1"/>
            <a:r>
              <a:rPr lang="en-US" dirty="0"/>
              <a:t>Extremely powerful web firewall, but </a:t>
            </a:r>
            <a:r>
              <a:rPr lang="en-US" dirty="0">
                <a:solidFill>
                  <a:srgbClr val="FF0000"/>
                </a:solidFill>
              </a:rPr>
              <a:t>hard to use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6E0219-7EBB-4C6D-8042-C18EDA591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99" y="4715833"/>
            <a:ext cx="913741" cy="91374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0ABF0E3-BF4E-4AD8-8DE3-FE5261ECF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" y="3884388"/>
            <a:ext cx="598223" cy="710565"/>
          </a:xfrm>
          <a:prstGeom prst="rect">
            <a:avLst/>
          </a:prstGeom>
        </p:spPr>
      </p:pic>
      <p:pic>
        <p:nvPicPr>
          <p:cNvPr id="11" name="Picture 10" descr="A picture containing shirt, light&#10;&#10;Description automatically generated">
            <a:extLst>
              <a:ext uri="{FF2B5EF4-FFF2-40B4-BE49-F238E27FC236}">
                <a16:creationId xmlns:a16="http://schemas.microsoft.com/office/drawing/2014/main" id="{C9FEDFE5-8557-405B-B455-F6C59787B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8" y="3873911"/>
            <a:ext cx="731520" cy="73152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0E17B2-41ED-4F02-93F8-14910C916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8" y="3845336"/>
            <a:ext cx="1044804" cy="760095"/>
          </a:xfrm>
          <a:prstGeom prst="rect">
            <a:avLst/>
          </a:prstGeom>
        </p:spPr>
      </p:pic>
      <p:pic>
        <p:nvPicPr>
          <p:cNvPr id="15" name="Picture 14" descr="A stop sign&#10;&#10;Description automatically generated">
            <a:extLst>
              <a:ext uri="{FF2B5EF4-FFF2-40B4-BE49-F238E27FC236}">
                <a16:creationId xmlns:a16="http://schemas.microsoft.com/office/drawing/2014/main" id="{9215E642-8A04-4205-B2D9-97B5A691AC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r="21818"/>
          <a:stretch/>
        </p:blipFill>
        <p:spPr>
          <a:xfrm>
            <a:off x="1451356" y="2706886"/>
            <a:ext cx="885825" cy="8211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41643E-A474-405F-86F7-052C95FB58E3}"/>
              </a:ext>
            </a:extLst>
          </p:cNvPr>
          <p:cNvSpPr txBox="1">
            <a:spLocks/>
          </p:cNvSpPr>
          <p:nvPr/>
        </p:nvSpPr>
        <p:spPr>
          <a:xfrm>
            <a:off x="838200" y="1719263"/>
            <a:ext cx="11039764" cy="71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Many browser extensions are available that block trackers and advertisers</a:t>
            </a:r>
          </a:p>
        </p:txBody>
      </p:sp>
    </p:spTree>
    <p:extLst>
      <p:ext uri="{BB962C8B-B14F-4D97-AF65-F5344CB8AC3E}">
        <p14:creationId xmlns:p14="http://schemas.microsoft.com/office/powerpoint/2010/main" val="36336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6B7D4-8397-417D-A170-3FF4D8BD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Tracking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3BEB9-906C-4D50-B00E-FBD593A3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360" y="1730829"/>
            <a:ext cx="8621078" cy="479303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Websites (and apps) routinely track their users</a:t>
            </a:r>
          </a:p>
          <a:p>
            <a:pPr lvl="1"/>
            <a:r>
              <a:rPr lang="en-US" sz="2800" dirty="0"/>
              <a:t>What you do, where you go, what you search for, what you buy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dirty="0"/>
              <a:t>This data is monetized to target advertising</a:t>
            </a:r>
          </a:p>
          <a:p>
            <a:pPr lvl="1"/>
            <a:r>
              <a:rPr lang="en-US" sz="2800" dirty="0"/>
              <a:t>Thousands of companies are involved</a:t>
            </a:r>
          </a:p>
          <a:p>
            <a:pPr lvl="1"/>
            <a:r>
              <a:rPr lang="en-US" sz="2800" dirty="0"/>
              <a:t>Able to observe &gt;90% of all the actions you take on the web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dirty="0"/>
              <a:t>Mitigations to protect privacy exist, but are imperfect</a:t>
            </a:r>
          </a:p>
          <a:p>
            <a:pPr lvl="1"/>
            <a:r>
              <a:rPr lang="en-US" sz="2800" dirty="0"/>
              <a:t>“Simple” mitigations are not entirely effective</a:t>
            </a:r>
          </a:p>
          <a:p>
            <a:pPr lvl="1"/>
            <a:r>
              <a:rPr lang="en-US" sz="2800" dirty="0"/>
              <a:t>Hard-core mitigations break many websites, make browsing painful</a:t>
            </a:r>
          </a:p>
        </p:txBody>
      </p:sp>
    </p:spTree>
    <p:extLst>
      <p:ext uri="{BB962C8B-B14F-4D97-AF65-F5344CB8AC3E}">
        <p14:creationId xmlns:p14="http://schemas.microsoft.com/office/powerpoint/2010/main" val="386243648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Titl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41122"/>
          </a:xfrm>
          <a:prstGeom prst="rect">
            <a:avLst/>
          </a:prstGeom>
        </p:spPr>
        <p:txBody>
          <a:bodyPr>
            <a:normAutofit/>
          </a:bodyPr>
          <a:lstStyle>
            <a:lvl1pPr defTabSz="1261465">
              <a:defRPr sz="6014"/>
            </a:lvl1pPr>
          </a:lstStyle>
          <a:p>
            <a:r>
              <a:rPr lang="en-US" sz="4400" dirty="0"/>
              <a:t>Efficacy of Blocking Extensions</a:t>
            </a:r>
            <a:endParaRPr sz="4400" dirty="0"/>
          </a:p>
        </p:txBody>
      </p:sp>
      <p:graphicFrame>
        <p:nvGraphicFramePr>
          <p:cNvPr id="1545" name="Table"/>
          <p:cNvGraphicFramePr/>
          <p:nvPr>
            <p:extLst>
              <p:ext uri="{D42A27DB-BD31-4B8C-83A1-F6EECF244321}">
                <p14:modId xmlns:p14="http://schemas.microsoft.com/office/powerpoint/2010/main" val="2075155680"/>
              </p:ext>
            </p:extLst>
          </p:nvPr>
        </p:nvGraphicFramePr>
        <p:xfrm>
          <a:off x="1872715" y="2007676"/>
          <a:ext cx="7489027" cy="380106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6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551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ym typeface="Helvetica Neue Medium"/>
                        </a:rPr>
                        <a:t>Domain</a:t>
                      </a:r>
                      <a:endParaRPr sz="1500" dirty="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ym typeface="Helvetica Neue Medium"/>
                        </a:rPr>
                        <a:t>No Blocking</a:t>
                      </a:r>
                      <a:endParaRPr sz="1500" dirty="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ym typeface="Helvetica Neue Medium"/>
                        </a:rPr>
                        <a:t>With Ghostery</a:t>
                      </a:r>
                      <a:endParaRPr sz="150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ym typeface="Helvetica Neue Medium"/>
                        </a:rPr>
                        <a:t>With Disconnect</a:t>
                      </a:r>
                      <a:endParaRPr sz="150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ym typeface="Helvetica Neue Medium"/>
                        </a:rPr>
                        <a:t>With uBlock</a:t>
                      </a:r>
                      <a:endParaRPr sz="1500">
                        <a:solidFill>
                          <a:srgbClr val="FFFFFF"/>
                        </a:solidFill>
                        <a:sym typeface="Helvetica Neue Medium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Google Analytics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97.2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83.1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Quantcast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96.5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76.1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Scorecard Search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96.5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76.1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Youtube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96.3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77.4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4</a:t>
                      </a:r>
                      <a:r>
                        <a:rPr sz="1500" dirty="0">
                          <a:sym typeface="Helvetica Neue"/>
                        </a:rPr>
                        <a:t>5.28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Skim Resources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96.3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74.7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Twitter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95.7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76.1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Pinterest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95.7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76.1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Criteo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95.6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75.0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Add This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95.6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73.5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500" dirty="0">
                          <a:sym typeface="Helvetica Neue"/>
                        </a:rPr>
                        <a:t>4</a:t>
                      </a:r>
                      <a:r>
                        <a:rPr sz="1500" dirty="0">
                          <a:sym typeface="Helvetica Neue"/>
                        </a:rPr>
                        <a:t>5.</a:t>
                      </a:r>
                      <a:r>
                        <a:rPr lang="en-US" sz="1500" dirty="0">
                          <a:sym typeface="Helvetica Neue"/>
                        </a:rPr>
                        <a:t>3</a:t>
                      </a:r>
                      <a:endParaRPr sz="1500" dirty="0">
                        <a:sym typeface="Helvetica Neue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Serving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95.6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76.1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"/>
                        </a:rPr>
                        <a:t>45.8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dirty="0">
                          <a:sym typeface="Helvetica Neue"/>
                        </a:rPr>
                        <a:t>~0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46" name="Top 10 domains and the % of impressions they observe"/>
          <p:cNvSpPr txBox="1"/>
          <p:nvPr/>
        </p:nvSpPr>
        <p:spPr>
          <a:xfrm>
            <a:off x="2880064" y="1473263"/>
            <a:ext cx="579293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sz="2000" dirty="0"/>
              <a:t>Top 10 domains and the % of impressions they observe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F79DD-D930-4908-A4E1-0B446AC3093C}"/>
              </a:ext>
            </a:extLst>
          </p:cNvPr>
          <p:cNvSpPr/>
          <p:nvPr/>
        </p:nvSpPr>
        <p:spPr>
          <a:xfrm>
            <a:off x="4064136" y="6338986"/>
            <a:ext cx="3367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https://cbw.sh/static/pdf/bashir-pets18.pdf</a:t>
            </a:r>
            <a:endParaRPr lang="en-US" sz="1400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D7E5991-C910-4DB1-894E-446800A0A7F7}"/>
              </a:ext>
            </a:extLst>
          </p:cNvPr>
          <p:cNvSpPr/>
          <p:nvPr/>
        </p:nvSpPr>
        <p:spPr>
          <a:xfrm>
            <a:off x="701295" y="5911959"/>
            <a:ext cx="3059674" cy="854053"/>
          </a:xfrm>
          <a:prstGeom prst="wedgeRectCallout">
            <a:avLst>
              <a:gd name="adj1" fmla="val 37017"/>
              <a:gd name="adj2" fmla="val -807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Adblock</a:t>
            </a:r>
            <a:r>
              <a:rPr lang="en-US" dirty="0"/>
              <a:t> Plus is similar to ‘No Blocking’ because of the Acceptable Ads whitelist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02FD04F-2DD4-4B01-9E04-8ABEE90DD48D}"/>
              </a:ext>
            </a:extLst>
          </p:cNvPr>
          <p:cNvSpPr/>
          <p:nvPr/>
        </p:nvSpPr>
        <p:spPr>
          <a:xfrm>
            <a:off x="4646919" y="1952223"/>
            <a:ext cx="1441273" cy="39597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98CF9036-D4A1-4931-A052-32EB75DA7967}"/>
              </a:ext>
            </a:extLst>
          </p:cNvPr>
          <p:cNvSpPr/>
          <p:nvPr/>
        </p:nvSpPr>
        <p:spPr>
          <a:xfrm>
            <a:off x="6090196" y="1889127"/>
            <a:ext cx="1635773" cy="39597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EE1ABB4-6572-4468-8500-6FC988C149AA}"/>
              </a:ext>
            </a:extLst>
          </p:cNvPr>
          <p:cNvSpPr/>
          <p:nvPr/>
        </p:nvSpPr>
        <p:spPr>
          <a:xfrm>
            <a:off x="7725969" y="1952223"/>
            <a:ext cx="1635773" cy="39597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 advAuto="0"/>
      <p:bldP spid="11" grpId="0" animBg="1" advAuto="0"/>
      <p:bldP spid="12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FEF5-3259-45E1-B6F8-372F376E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Avoiding Fingerprinting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78D08-28DD-4F1D-A8AE-663027B1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8399"/>
            <a:ext cx="10515600" cy="44196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Firefox and Brave now attempt to block fingerprinting by default</a:t>
            </a:r>
          </a:p>
          <a:p>
            <a:pPr lvl="1"/>
            <a:r>
              <a:rPr lang="en-US" sz="2800" dirty="0"/>
              <a:t>Leverages a deny-list, coverage will never be perfect</a:t>
            </a:r>
          </a:p>
          <a:p>
            <a:pPr marL="0" indent="0">
              <a:buNone/>
            </a:pPr>
            <a:r>
              <a:rPr lang="en-US" dirty="0"/>
              <a:t>Use Tor Browser</a:t>
            </a:r>
          </a:p>
          <a:p>
            <a:pPr lvl="1"/>
            <a:r>
              <a:rPr lang="en-US" sz="2800" dirty="0"/>
              <a:t>Disables JavaScript, and Internet will be slow</a:t>
            </a:r>
          </a:p>
          <a:p>
            <a:pPr marL="0" indent="0">
              <a:buNone/>
            </a:pPr>
            <a:r>
              <a:rPr lang="en-US" dirty="0"/>
              <a:t>Disable JavaScript</a:t>
            </a:r>
          </a:p>
          <a:p>
            <a:pPr lvl="1"/>
            <a:r>
              <a:rPr lang="en-US" sz="2800" dirty="0"/>
              <a:t>Will probably break the functionality on many web pages</a:t>
            </a:r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dirty="0" err="1"/>
              <a:t>uMatrix</a:t>
            </a:r>
            <a:r>
              <a:rPr lang="en-US" dirty="0"/>
              <a:t> extension.</a:t>
            </a:r>
          </a:p>
          <a:p>
            <a:pPr lvl="1"/>
            <a:r>
              <a:rPr lang="en-US" sz="2800" dirty="0"/>
              <a:t>You’ll have to manually disable JS from particular domains</a:t>
            </a:r>
          </a:p>
          <a:p>
            <a:pPr lvl="1"/>
            <a:r>
              <a:rPr lang="en-US" sz="2800" dirty="0" err="1"/>
              <a:t>uMatrix</a:t>
            </a:r>
            <a:r>
              <a:rPr lang="en-US" sz="2800" dirty="0"/>
              <a:t> can also help with randomizing User-Agent</a:t>
            </a:r>
          </a:p>
          <a:p>
            <a:pPr mar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277745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uMatrix UI is Complicated"/>
          <p:cNvSpPr txBox="1">
            <a:spLocks noGrp="1"/>
          </p:cNvSpPr>
          <p:nvPr>
            <p:ph type="title"/>
          </p:nvPr>
        </p:nvSpPr>
        <p:spPr>
          <a:xfrm>
            <a:off x="315501" y="2328021"/>
            <a:ext cx="3230890" cy="220195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400"/>
            </a:lvl1pPr>
          </a:lstStyle>
          <a:p>
            <a:r>
              <a:rPr dirty="0" err="1"/>
              <a:t>uMatrix</a:t>
            </a:r>
            <a:r>
              <a:rPr dirty="0"/>
              <a:t> UI is Complicated</a:t>
            </a:r>
          </a:p>
        </p:txBody>
      </p:sp>
      <p:pic>
        <p:nvPicPr>
          <p:cNvPr id="1560" name="Screen Shot 2018-04-09 at 6.02.39 PM.png" descr="Screen Shot 2018-04-09 at 6.02.39 PM.png"/>
          <p:cNvPicPr>
            <a:picLocks noChangeAspect="1"/>
          </p:cNvPicPr>
          <p:nvPr/>
        </p:nvPicPr>
        <p:blipFill rotWithShape="1">
          <a:blip r:embed="rId2"/>
          <a:srcRect b="21577"/>
          <a:stretch/>
        </p:blipFill>
        <p:spPr>
          <a:xfrm>
            <a:off x="3970420" y="0"/>
            <a:ext cx="814933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3ABCF2-4F1E-4199-8892-E3352DB923B0}"/>
              </a:ext>
            </a:extLst>
          </p:cNvPr>
          <p:cNvSpPr/>
          <p:nvPr/>
        </p:nvSpPr>
        <p:spPr>
          <a:xfrm>
            <a:off x="3867665" y="803564"/>
            <a:ext cx="3484605" cy="605443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13B16-2779-4C04-BE52-19937E28BC01}"/>
              </a:ext>
            </a:extLst>
          </p:cNvPr>
          <p:cNvSpPr/>
          <p:nvPr/>
        </p:nvSpPr>
        <p:spPr>
          <a:xfrm>
            <a:off x="7169665" y="688110"/>
            <a:ext cx="4883790" cy="56803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C2E12-E10E-463D-AA10-FC02E908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0" t="9091" r="280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E3A42-6E02-4834-9BF4-9FDDE56D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Defense In Depth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84D10-5EF7-402D-97D5-FC56D435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Layer multiple protections for the best results!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97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87ECF-D393-4FBB-A480-CED02EBD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Online Privacy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1036-3D8C-40D4-B5F5-DF482C5E9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D314-C5B0-43E9-8066-44DBA5DE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and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6BF4-E12C-4BFF-BE5B-4E96E38B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3"/>
            <a:ext cx="10515600" cy="53756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Historically, </a:t>
            </a:r>
            <a:r>
              <a:rPr lang="en-US" dirty="0">
                <a:solidFill>
                  <a:schemeClr val="accent1"/>
                </a:solidFill>
              </a:rPr>
              <a:t>privacy policies </a:t>
            </a:r>
            <a:r>
              <a:rPr lang="en-US" dirty="0"/>
              <a:t>were the only requirement</a:t>
            </a:r>
          </a:p>
          <a:p>
            <a:pPr lvl="1"/>
            <a:r>
              <a:rPr lang="en-US" dirty="0"/>
              <a:t>Common misnomer: privacy policies are not meant to protect your privacy</a:t>
            </a:r>
          </a:p>
          <a:p>
            <a:pPr lvl="1"/>
            <a:r>
              <a:rPr lang="en-US" dirty="0"/>
              <a:t>More accurately called a </a:t>
            </a:r>
            <a:r>
              <a:rPr lang="en-US" dirty="0">
                <a:solidFill>
                  <a:schemeClr val="accent1"/>
                </a:solidFill>
              </a:rPr>
              <a:t>data collection and use policy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Notice and consent </a:t>
            </a:r>
            <a:r>
              <a:rPr lang="en-US" dirty="0"/>
              <a:t>framework</a:t>
            </a:r>
          </a:p>
          <a:p>
            <a:pPr lvl="1"/>
            <a:r>
              <a:rPr lang="en-US" dirty="0"/>
              <a:t>Privacy policy notifies you of data collection and use</a:t>
            </a:r>
          </a:p>
          <a:p>
            <a:pPr lvl="1"/>
            <a:r>
              <a:rPr lang="en-US" dirty="0"/>
              <a:t>By agreeing to the policy, you consent to collection and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well-known problems</a:t>
            </a:r>
          </a:p>
          <a:p>
            <a:pPr lvl="1"/>
            <a:r>
              <a:rPr lang="en-US" dirty="0"/>
              <a:t>Policies are hidden using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tiny, obscured fonts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/>
              <a:t>Policies are </a:t>
            </a:r>
            <a:r>
              <a:rPr lang="en-US" i="1" dirty="0"/>
              <a:t>long</a:t>
            </a:r>
            <a:r>
              <a:rPr lang="en-US" dirty="0"/>
              <a:t> and written in dense, vague, legalese</a:t>
            </a:r>
          </a:p>
          <a:p>
            <a:pPr lvl="1"/>
            <a:r>
              <a:rPr lang="en-US" dirty="0"/>
              <a:t>Assume consent, data collection happens immediately</a:t>
            </a:r>
          </a:p>
          <a:p>
            <a:pPr lvl="1"/>
            <a:r>
              <a:rPr lang="en-US" dirty="0"/>
              <a:t>No requirement to read the policy, so nobody does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EC62129-C1FE-4109-BEAD-97E7F8D3DDD1}"/>
              </a:ext>
            </a:extLst>
          </p:cNvPr>
          <p:cNvSpPr/>
          <p:nvPr/>
        </p:nvSpPr>
        <p:spPr>
          <a:xfrm>
            <a:off x="9671610" y="4413396"/>
            <a:ext cx="2212646" cy="2249370"/>
          </a:xfrm>
          <a:prstGeom prst="wedgeRectCallout">
            <a:avLst>
              <a:gd name="adj1" fmla="val -123562"/>
              <a:gd name="adj2" fmla="val 492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Nobody is informed, therefor consent </a:t>
            </a:r>
            <a:r>
              <a:rPr lang="en-US" sz="2400"/>
              <a:t>is meaningless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2301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51B7-58BC-4B04-AE02-1AD80A50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Regulating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7136-CAA9-4851-97A3-A65054E2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laws are giving people more rights regarding data collection</a:t>
            </a:r>
          </a:p>
          <a:p>
            <a:pPr lvl="1"/>
            <a:r>
              <a:rPr lang="en-US" dirty="0"/>
              <a:t>Europe’s General Data Protection Regulations (GDPR)</a:t>
            </a:r>
          </a:p>
          <a:p>
            <a:pPr lvl="1"/>
            <a:r>
              <a:rPr lang="en-US" dirty="0"/>
              <a:t>California Consumer Privacy Act (CCPA)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Two broad classes of rights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Subject Access Rights </a:t>
            </a:r>
            <a:r>
              <a:rPr lang="en-US" dirty="0"/>
              <a:t>– the ability to </a:t>
            </a:r>
            <a:r>
              <a:rPr lang="en-US" dirty="0">
                <a:solidFill>
                  <a:schemeClr val="accent1"/>
                </a:solidFill>
              </a:rPr>
              <a:t>see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modify</a:t>
            </a:r>
            <a:r>
              <a:rPr lang="en-US" dirty="0"/>
              <a:t>, and </a:t>
            </a:r>
            <a:r>
              <a:rPr lang="en-US" dirty="0">
                <a:solidFill>
                  <a:schemeClr val="accent1"/>
                </a:solidFill>
              </a:rPr>
              <a:t>delete</a:t>
            </a:r>
            <a:r>
              <a:rPr lang="en-US" dirty="0"/>
              <a:t> data collected about you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Affirmative</a:t>
            </a:r>
            <a:r>
              <a:rPr lang="en-US" dirty="0"/>
              <a:t> notice and consent – prominent disclosure of collection and ability to opt-out</a:t>
            </a:r>
          </a:p>
        </p:txBody>
      </p:sp>
    </p:spTree>
    <p:extLst>
      <p:ext uri="{BB962C8B-B14F-4D97-AF65-F5344CB8AC3E}">
        <p14:creationId xmlns:p14="http://schemas.microsoft.com/office/powerpoint/2010/main" val="219464839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D00E9-15D5-4EA5-9BA1-47B355B9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Access Rights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0C1D6-304C-4B3B-8359-3CF6C303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120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ability to </a:t>
            </a:r>
            <a:r>
              <a:rPr lang="en-US" dirty="0">
                <a:solidFill>
                  <a:schemeClr val="accent1"/>
                </a:solidFill>
              </a:rPr>
              <a:t>see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modify</a:t>
            </a:r>
            <a:r>
              <a:rPr lang="en-US" dirty="0"/>
              <a:t>, and </a:t>
            </a:r>
            <a:r>
              <a:rPr lang="en-US" dirty="0">
                <a:solidFill>
                  <a:schemeClr val="accent1"/>
                </a:solidFill>
              </a:rPr>
              <a:t>delete</a:t>
            </a:r>
            <a:r>
              <a:rPr lang="en-US" dirty="0"/>
              <a:t> data collected about you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5393A8F-5505-45A5-85F3-90E91F93C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24" y="1613489"/>
            <a:ext cx="6539747" cy="50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23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56D9-9BE9-4A44-914D-87CDFA75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332"/>
          </a:xfrm>
        </p:spPr>
        <p:txBody>
          <a:bodyPr/>
          <a:lstStyle/>
          <a:p>
            <a:r>
              <a:rPr lang="en-US" dirty="0"/>
              <a:t>Affirmative Notice and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8502-4DC2-46BB-A3B8-3AE23BA1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571"/>
            <a:ext cx="10515600" cy="1926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Prominent consent notices with an </a:t>
            </a:r>
            <a:r>
              <a:rPr lang="en-US" dirty="0">
                <a:solidFill>
                  <a:schemeClr val="accent1"/>
                </a:solidFill>
              </a:rPr>
              <a:t>opt-out</a:t>
            </a:r>
            <a:r>
              <a:rPr lang="en-US" dirty="0"/>
              <a:t> capability</a:t>
            </a:r>
          </a:p>
          <a:p>
            <a:pPr marL="0" indent="0">
              <a:buNone/>
            </a:pPr>
            <a:r>
              <a:rPr lang="en-US" dirty="0"/>
              <a:t>GDPR goes further:</a:t>
            </a:r>
          </a:p>
          <a:p>
            <a:pPr lvl="1"/>
            <a:r>
              <a:rPr lang="en-US" dirty="0"/>
              <a:t>You must be informed about </a:t>
            </a:r>
            <a:r>
              <a:rPr lang="en-US" dirty="0">
                <a:solidFill>
                  <a:schemeClr val="accent1"/>
                </a:solidFill>
              </a:rPr>
              <a:t>what data </a:t>
            </a:r>
            <a:r>
              <a:rPr lang="en-US" dirty="0"/>
              <a:t>will be collected about you, </a:t>
            </a:r>
            <a:r>
              <a:rPr lang="en-US" dirty="0">
                <a:solidFill>
                  <a:schemeClr val="accent1"/>
                </a:solidFill>
              </a:rPr>
              <a:t>by whom</a:t>
            </a:r>
            <a:r>
              <a:rPr lang="en-US" dirty="0"/>
              <a:t>, and for </a:t>
            </a:r>
            <a:r>
              <a:rPr lang="en-US" dirty="0">
                <a:solidFill>
                  <a:schemeClr val="accent1"/>
                </a:solidFill>
              </a:rPr>
              <a:t>what purposes </a:t>
            </a:r>
            <a:r>
              <a:rPr lang="en-US" dirty="0"/>
              <a:t>the data will be used</a:t>
            </a:r>
          </a:p>
          <a:p>
            <a:pPr lvl="1"/>
            <a:r>
              <a:rPr lang="en-US" dirty="0"/>
              <a:t>Data cannot be collected until consent is given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8B6255-EE6A-432E-9744-14B3A6F96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79" y="3428456"/>
            <a:ext cx="8386241" cy="34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7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0017-B14E-4A2E-ABEB-6496C066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3714-D90A-400A-857C-8592FA51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federal-level privacy law in the 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CCPA is opt-out, not opt-in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Compliance with these laws is still spotty</a:t>
            </a:r>
          </a:p>
          <a:p>
            <a:pPr lvl="1"/>
            <a:r>
              <a:rPr lang="en-US" dirty="0"/>
              <a:t>Very few enforcement actions</a:t>
            </a:r>
          </a:p>
          <a:p>
            <a:pPr lvl="1"/>
            <a:r>
              <a:rPr lang="en-US" dirty="0"/>
              <a:t>No jurisprudence</a:t>
            </a:r>
          </a:p>
        </p:txBody>
      </p:sp>
    </p:spTree>
    <p:extLst>
      <p:ext uri="{BB962C8B-B14F-4D97-AF65-F5344CB8AC3E}">
        <p14:creationId xmlns:p14="http://schemas.microsoft.com/office/powerpoint/2010/main" val="15837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7DE12-FF9A-417C-9774-E0DFC342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Online Advertising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B2316-6C77-4252-BAB3-B4C57919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90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reen Shot 2018-03-31 at 11.22.13 AM.png" descr="Screen Shot 2018-03-31 at 11.22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31" y="0"/>
            <a:ext cx="564333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tangle"/>
          <p:cNvSpPr/>
          <p:nvPr/>
        </p:nvSpPr>
        <p:spPr>
          <a:xfrm>
            <a:off x="6962180" y="0"/>
            <a:ext cx="1733058" cy="1394811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5" name="Rectangle"/>
          <p:cNvSpPr/>
          <p:nvPr/>
        </p:nvSpPr>
        <p:spPr>
          <a:xfrm>
            <a:off x="3167062" y="4697015"/>
            <a:ext cx="5701118" cy="1586450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6" name="Rectangle"/>
          <p:cNvSpPr/>
          <p:nvPr/>
        </p:nvSpPr>
        <p:spPr>
          <a:xfrm>
            <a:off x="3840730" y="6321661"/>
            <a:ext cx="4426475" cy="536305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7" name="Rectangle"/>
          <p:cNvSpPr/>
          <p:nvPr/>
        </p:nvSpPr>
        <p:spPr>
          <a:xfrm>
            <a:off x="3434953" y="1328151"/>
            <a:ext cx="1064203" cy="323353"/>
          </a:xfrm>
          <a:prstGeom prst="rect">
            <a:avLst/>
          </a:prstGeom>
          <a:ln w="508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8" name="Rectangle"/>
          <p:cNvSpPr/>
          <p:nvPr/>
        </p:nvSpPr>
        <p:spPr>
          <a:xfrm>
            <a:off x="3434953" y="20022"/>
            <a:ext cx="3448604" cy="1243041"/>
          </a:xfrm>
          <a:prstGeom prst="rect">
            <a:avLst/>
          </a:prstGeom>
          <a:ln w="508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9" name="Rectangle"/>
          <p:cNvSpPr/>
          <p:nvPr/>
        </p:nvSpPr>
        <p:spPr>
          <a:xfrm>
            <a:off x="3434953" y="1850608"/>
            <a:ext cx="3448604" cy="2647304"/>
          </a:xfrm>
          <a:prstGeom prst="rect">
            <a:avLst/>
          </a:prstGeom>
          <a:ln w="508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0" name="Line"/>
          <p:cNvSpPr/>
          <p:nvPr/>
        </p:nvSpPr>
        <p:spPr>
          <a:xfrm flipH="1">
            <a:off x="2341876" y="1544500"/>
            <a:ext cx="1023204" cy="16812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1" name="Line"/>
          <p:cNvSpPr/>
          <p:nvPr/>
        </p:nvSpPr>
        <p:spPr>
          <a:xfrm flipV="1">
            <a:off x="7873007" y="2803329"/>
            <a:ext cx="653752" cy="183118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9" name="Connection Line"/>
          <p:cNvSpPr/>
          <p:nvPr/>
        </p:nvSpPr>
        <p:spPr>
          <a:xfrm>
            <a:off x="8385721" y="2863801"/>
            <a:ext cx="1430112" cy="3765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59" h="21600" extrusionOk="0">
                <a:moveTo>
                  <a:pt x="0" y="21600"/>
                </a:moveTo>
                <a:cubicBezTo>
                  <a:pt x="18525" y="21372"/>
                  <a:pt x="21600" y="14172"/>
                  <a:pt x="9224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213" name="Advertisements (Third party)"/>
          <p:cNvSpPr txBox="1"/>
          <p:nvPr/>
        </p:nvSpPr>
        <p:spPr>
          <a:xfrm>
            <a:off x="8267205" y="2033904"/>
            <a:ext cx="2037930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Advertisements</a:t>
            </a:r>
            <a:br>
              <a:rPr sz="2400" dirty="0"/>
            </a:br>
            <a:r>
              <a:rPr sz="2400" dirty="0"/>
              <a:t>(Third </a:t>
            </a:r>
            <a:r>
              <a:rPr lang="en-US" sz="2400" dirty="0"/>
              <a:t>P</a:t>
            </a:r>
            <a:r>
              <a:rPr sz="2400" dirty="0"/>
              <a:t>arty)</a:t>
            </a:r>
          </a:p>
        </p:txBody>
      </p:sp>
      <p:sp>
        <p:nvSpPr>
          <p:cNvPr id="214" name="Line"/>
          <p:cNvSpPr/>
          <p:nvPr/>
        </p:nvSpPr>
        <p:spPr>
          <a:xfrm flipH="1" flipV="1">
            <a:off x="2691862" y="1261472"/>
            <a:ext cx="674231" cy="67423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5" name="Line"/>
          <p:cNvSpPr/>
          <p:nvPr/>
        </p:nvSpPr>
        <p:spPr>
          <a:xfrm flipH="1">
            <a:off x="2604564" y="292639"/>
            <a:ext cx="672233" cy="3512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6" name="Content (First party)"/>
          <p:cNvSpPr txBox="1"/>
          <p:nvPr/>
        </p:nvSpPr>
        <p:spPr>
          <a:xfrm>
            <a:off x="580007" y="686937"/>
            <a:ext cx="257724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Content</a:t>
            </a:r>
            <a:r>
              <a:rPr lang="en-US" sz="2400" dirty="0"/>
              <a:t> </a:t>
            </a:r>
            <a:r>
              <a:rPr sz="2400" dirty="0"/>
              <a:t>(First </a:t>
            </a:r>
            <a:r>
              <a:rPr lang="en-US" sz="2400" dirty="0"/>
              <a:t>P</a:t>
            </a:r>
            <a:r>
              <a:rPr sz="2400" dirty="0"/>
              <a:t>arty)</a:t>
            </a:r>
          </a:p>
        </p:txBody>
      </p:sp>
      <p:sp>
        <p:nvSpPr>
          <p:cNvPr id="217" name="Line"/>
          <p:cNvSpPr/>
          <p:nvPr/>
        </p:nvSpPr>
        <p:spPr>
          <a:xfrm>
            <a:off x="8060532" y="1571625"/>
            <a:ext cx="466228" cy="4622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8" name="Social Widgets (Third party)"/>
          <p:cNvSpPr txBox="1"/>
          <p:nvPr/>
        </p:nvSpPr>
        <p:spPr>
          <a:xfrm>
            <a:off x="893897" y="3236439"/>
            <a:ext cx="188570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Social Widgets</a:t>
            </a:r>
            <a:endParaRPr lang="en-US" sz="2400" dirty="0"/>
          </a:p>
          <a:p>
            <a:pPr algn="r"/>
            <a:r>
              <a:rPr sz="2400" dirty="0"/>
              <a:t>(Third </a:t>
            </a:r>
            <a:r>
              <a:rPr lang="en-US" sz="2400" dirty="0"/>
              <a:t>P</a:t>
            </a:r>
            <a:r>
              <a:rPr sz="2400" dirty="0"/>
              <a:t>arty)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 advAuto="0"/>
      <p:bldP spid="205" grpId="0" animBg="1" advAuto="0"/>
      <p:bldP spid="206" grpId="0" animBg="1" advAuto="0"/>
      <p:bldP spid="207" grpId="0" animBg="1" advAuto="0"/>
      <p:bldP spid="208" grpId="0" animBg="1" advAuto="0"/>
      <p:bldP spid="209" grpId="0" animBg="1" advAuto="0"/>
      <p:bldP spid="210" grpId="0" animBg="1" advAuto="0"/>
      <p:bldP spid="211" grpId="0" animBg="1"/>
      <p:bldP spid="219" grpId="0" animBg="1"/>
      <p:bldP spid="213" grpId="0" animBg="1" advAuto="0"/>
      <p:bldP spid="214" grpId="0" animBg="1"/>
      <p:bldP spid="215" grpId="0" animBg="1"/>
      <p:bldP spid="216" grpId="0" animBg="1" advAuto="0"/>
      <p:bldP spid="217" grpId="0" animBg="1"/>
      <p:bldP spid="21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8" name="Rectangle 102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104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itle 1"/>
          <p:cNvSpPr txBox="1"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Cost of the “Free” Web</a:t>
            </a:r>
          </a:p>
        </p:txBody>
      </p:sp>
      <p:sp>
        <p:nvSpPr>
          <p:cNvPr id="230" name="Arc 10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Content Placeholder 2"/>
          <p:cNvSpPr txBox="1"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defTabSz="804643">
              <a:spcBef>
                <a:spcPts val="844"/>
              </a:spcBef>
              <a:buNone/>
              <a:defRPr sz="3343"/>
            </a:pPr>
            <a:r>
              <a:rPr dirty="0"/>
              <a:t>The Web has allowed </a:t>
            </a:r>
            <a:r>
              <a:rPr b="1" dirty="0"/>
              <a:t>free</a:t>
            </a:r>
            <a:r>
              <a:rPr dirty="0"/>
              <a:t>, convenient services to proliferate</a:t>
            </a:r>
          </a:p>
          <a:p>
            <a:pPr marL="483257" lvl="1" indent="-200375" defTabSz="804643">
              <a:spcBef>
                <a:spcPts val="422"/>
              </a:spcBef>
              <a:defRPr sz="2992"/>
            </a:pPr>
            <a:r>
              <a:rPr dirty="0"/>
              <a:t>Google, </a:t>
            </a:r>
            <a:r>
              <a:rPr lang="en-US" dirty="0"/>
              <a:t>Gmail, </a:t>
            </a:r>
            <a:r>
              <a:rPr dirty="0"/>
              <a:t>Android</a:t>
            </a:r>
            <a:r>
              <a:rPr lang="en-US" dirty="0"/>
              <a:t>, Chrome</a:t>
            </a:r>
            <a:endParaRPr dirty="0"/>
          </a:p>
          <a:p>
            <a:pPr marL="483257" lvl="1" indent="-200375" defTabSz="804643">
              <a:spcBef>
                <a:spcPts val="422"/>
              </a:spcBef>
              <a:defRPr sz="2992"/>
            </a:pPr>
            <a:r>
              <a:rPr dirty="0"/>
              <a:t>Facebook, Instagram</a:t>
            </a:r>
            <a:endParaRPr lang="en-US" dirty="0"/>
          </a:p>
          <a:p>
            <a:pPr marL="483257" lvl="1" indent="-200375" defTabSz="804643">
              <a:spcBef>
                <a:spcPts val="422"/>
              </a:spcBef>
              <a:defRPr sz="2992"/>
            </a:pPr>
            <a:r>
              <a:rPr lang="en-US" dirty="0"/>
              <a:t>News and journalism</a:t>
            </a:r>
            <a:endParaRPr dirty="0"/>
          </a:p>
          <a:p>
            <a:pPr marL="483257" lvl="1" indent="-200375" defTabSz="804643">
              <a:spcBef>
                <a:spcPts val="422"/>
              </a:spcBef>
              <a:defRPr sz="2992"/>
            </a:pPr>
            <a:r>
              <a:rPr dirty="0"/>
              <a:t>Millions of smartphone apps</a:t>
            </a:r>
            <a:endParaRPr lang="en-US" dirty="0"/>
          </a:p>
          <a:p>
            <a:pPr marL="483257" lvl="1" indent="-200375" defTabSz="804643">
              <a:spcBef>
                <a:spcPts val="422"/>
              </a:spcBef>
              <a:defRPr sz="2992"/>
            </a:pPr>
            <a:endParaRPr dirty="0"/>
          </a:p>
          <a:p>
            <a:pPr marL="0" indent="0" defTabSz="804643">
              <a:spcBef>
                <a:spcPts val="844"/>
              </a:spcBef>
              <a:buNone/>
              <a:defRPr sz="3343"/>
            </a:pPr>
            <a:r>
              <a:rPr dirty="0"/>
              <a:t>Who pays for the costs of all these services?</a:t>
            </a:r>
          </a:p>
          <a:p>
            <a:pPr marL="483257" lvl="1" indent="-200375" defTabSz="804643">
              <a:spcBef>
                <a:spcPts val="422"/>
              </a:spcBef>
              <a:defRPr sz="2992"/>
            </a:pPr>
            <a:r>
              <a:rPr lang="en-US" dirty="0"/>
              <a:t>Advertisers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34D0-6258-4240-B26D-885B462A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2" y="365125"/>
            <a:ext cx="10885967" cy="1325563"/>
          </a:xfrm>
        </p:spPr>
        <p:txBody>
          <a:bodyPr/>
          <a:lstStyle/>
          <a:p>
            <a:r>
              <a:rPr lang="en-US" dirty="0"/>
              <a:t>Surveillance Capitalism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8B17B8-779C-4137-B040-A64D382A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825624"/>
            <a:ext cx="7570381" cy="4788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Google - $46B in revenue in Q4 2019, &gt;$1 trillion market cap</a:t>
            </a:r>
          </a:p>
          <a:p>
            <a:pPr marL="0" indent="0">
              <a:buNone/>
            </a:pPr>
            <a:r>
              <a:rPr lang="en-US" dirty="0"/>
              <a:t>Facebook - $21B in revenue in Q4 2019</a:t>
            </a:r>
          </a:p>
          <a:p>
            <a:pPr marL="0" indent="0">
              <a:buNone/>
            </a:pPr>
            <a:r>
              <a:rPr lang="en-US" dirty="0"/>
              <a:t>Total money spent on digital ads - $333B in 2019</a:t>
            </a:r>
          </a:p>
          <a:p>
            <a:pPr lvl="1"/>
            <a:r>
              <a:rPr lang="en-US" dirty="0"/>
              <a:t>Roughly half of all spending on ads globally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Why is online advertising worth so much money?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Data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2D6CF0E9-4D9B-4B90-A1FE-DAF0538C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0" r="15727"/>
          <a:stretch/>
        </p:blipFill>
        <p:spPr>
          <a:xfrm>
            <a:off x="8229600" y="0"/>
            <a:ext cx="396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3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2776</Words>
  <Application>Microsoft Office PowerPoint</Application>
  <PresentationFormat>Widescreen</PresentationFormat>
  <Paragraphs>569</Paragraphs>
  <Slides>59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Helvetica</vt:lpstr>
      <vt:lpstr>Helvetica Neue</vt:lpstr>
      <vt:lpstr>Helvetica Neue Medium</vt:lpstr>
      <vt:lpstr>Menlo</vt:lpstr>
      <vt:lpstr>Wingdings</vt:lpstr>
      <vt:lpstr>Office Theme</vt:lpstr>
      <vt:lpstr>1_Office Theme</vt:lpstr>
      <vt:lpstr>CY 2550 Foundations of Cybersecurity</vt:lpstr>
      <vt:lpstr>Web Security</vt:lpstr>
      <vt:lpstr>What is Privacy?</vt:lpstr>
      <vt:lpstr>Privacy on the Web</vt:lpstr>
      <vt:lpstr>Tracking</vt:lpstr>
      <vt:lpstr>Online Advertising</vt:lpstr>
      <vt:lpstr>PowerPoint Presentation</vt:lpstr>
      <vt:lpstr>The Cost of the “Free” Web</vt:lpstr>
      <vt:lpstr>Surveillance Capitalism</vt:lpstr>
      <vt:lpstr>Advertising on the Web</vt:lpstr>
      <vt:lpstr>"I have come to believe that advertising is the original sin of the web"</vt:lpstr>
      <vt:lpstr>“If you are not paying for it, you're not the customer; you're the product being sold”</vt:lpstr>
      <vt:lpstr>PowerPoint Presentation</vt:lpstr>
      <vt:lpstr>Who Tracks You</vt:lpstr>
      <vt:lpstr>Prevalence of Trackers</vt:lpstr>
      <vt:lpstr>Stateful Tracking</vt:lpstr>
      <vt:lpstr>PowerPoint Presentation</vt:lpstr>
      <vt:lpstr>IP Address Tracking</vt:lpstr>
      <vt:lpstr>Fetching A Web Page</vt:lpstr>
      <vt:lpstr>Web Pages</vt:lpstr>
      <vt:lpstr>Cookies</vt:lpstr>
      <vt:lpstr>Login Cookie Example</vt:lpstr>
      <vt:lpstr>Tracking Cookie Example</vt:lpstr>
      <vt:lpstr>Locally Shared Objects (LSOs)</vt:lpstr>
      <vt:lpstr>Cache Based Tracking (E-Tags)</vt:lpstr>
      <vt:lpstr>Local Storage</vt:lpstr>
      <vt:lpstr>Evercookies</vt:lpstr>
      <vt:lpstr>Stateless Tracking</vt:lpstr>
      <vt:lpstr>PowerPoint Presentation</vt:lpstr>
      <vt:lpstr>Your Browser is Unique</vt:lpstr>
      <vt:lpstr>Fingerprinting</vt:lpstr>
      <vt:lpstr>High-entropy Browser Characteristics</vt:lpstr>
      <vt:lpstr>Canvas Fingerprinting</vt:lpstr>
      <vt:lpstr>Audio and Battery</vt:lpstr>
      <vt:lpstr>PowerPoint Presentation</vt:lpstr>
      <vt:lpstr>Real-Time Bidding and Cookie Matching</vt:lpstr>
      <vt:lpstr>How Do Ads Get Served?</vt:lpstr>
      <vt:lpstr>PowerPoint Presentation</vt:lpstr>
      <vt:lpstr>Cookie Matching</vt:lpstr>
      <vt:lpstr>PowerPoint Presentation</vt:lpstr>
      <vt:lpstr>Your Privacy Footprint</vt:lpstr>
      <vt:lpstr>What Goes On Out of Sight</vt:lpstr>
      <vt:lpstr>Impact of RTB on Privacy</vt:lpstr>
      <vt:lpstr>Prevention and Mitigation</vt:lpstr>
      <vt:lpstr>Basic Mitigation Tactics</vt:lpstr>
      <vt:lpstr>Clearing Stateful Trackers</vt:lpstr>
      <vt:lpstr>Ad &amp; Tracker Blocking</vt:lpstr>
      <vt:lpstr>Ad &amp; Tracker Blocking</vt:lpstr>
      <vt:lpstr>Browser Extensions</vt:lpstr>
      <vt:lpstr>Efficacy of Blocking Extensions</vt:lpstr>
      <vt:lpstr>Avoiding Fingerprinting</vt:lpstr>
      <vt:lpstr>uMatrix UI is Complicated</vt:lpstr>
      <vt:lpstr>Defense In Depth</vt:lpstr>
      <vt:lpstr>Online Privacy Regulation</vt:lpstr>
      <vt:lpstr>Notice and Consent</vt:lpstr>
      <vt:lpstr>Regulating Data Collection</vt:lpstr>
      <vt:lpstr>Subject Access Rights</vt:lpstr>
      <vt:lpstr>Affirmative Notice and Consent</vt:lpstr>
      <vt:lpstr>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 2550 Foundations of Cybersecurity</dc:title>
  <dc:creator>Wilson, Christo</dc:creator>
  <cp:lastModifiedBy>Wilson, Christo</cp:lastModifiedBy>
  <cp:revision>30</cp:revision>
  <dcterms:created xsi:type="dcterms:W3CDTF">2020-12-04T05:41:32Z</dcterms:created>
  <dcterms:modified xsi:type="dcterms:W3CDTF">2020-12-15T06:21:10Z</dcterms:modified>
</cp:coreProperties>
</file>