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7"/>
  </p:notesMasterIdLst>
  <p:handoutMasterIdLst>
    <p:handoutMasterId r:id="rId38"/>
  </p:handoutMasterIdLst>
  <p:sldIdLst>
    <p:sldId id="388" r:id="rId2"/>
    <p:sldId id="390" r:id="rId3"/>
    <p:sldId id="434" r:id="rId4"/>
    <p:sldId id="435" r:id="rId5"/>
    <p:sldId id="436" r:id="rId6"/>
    <p:sldId id="437" r:id="rId7"/>
    <p:sldId id="438" r:id="rId8"/>
    <p:sldId id="439" r:id="rId9"/>
    <p:sldId id="441" r:id="rId10"/>
    <p:sldId id="440" r:id="rId11"/>
    <p:sldId id="442" r:id="rId12"/>
    <p:sldId id="443" r:id="rId13"/>
    <p:sldId id="444" r:id="rId14"/>
    <p:sldId id="446" r:id="rId15"/>
    <p:sldId id="447" r:id="rId16"/>
    <p:sldId id="448" r:id="rId17"/>
    <p:sldId id="450" r:id="rId18"/>
    <p:sldId id="457" r:id="rId19"/>
    <p:sldId id="458" r:id="rId20"/>
    <p:sldId id="459" r:id="rId21"/>
    <p:sldId id="460" r:id="rId22"/>
    <p:sldId id="456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472" r:id="rId35"/>
    <p:sldId id="473" r:id="rId3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434"/>
            <p14:sldId id="435"/>
            <p14:sldId id="436"/>
            <p14:sldId id="437"/>
            <p14:sldId id="438"/>
            <p14:sldId id="439"/>
            <p14:sldId id="441"/>
            <p14:sldId id="440"/>
            <p14:sldId id="442"/>
            <p14:sldId id="443"/>
            <p14:sldId id="444"/>
            <p14:sldId id="446"/>
            <p14:sldId id="447"/>
            <p14:sldId id="448"/>
            <p14:sldId id="450"/>
            <p14:sldId id="457"/>
            <p14:sldId id="458"/>
            <p14:sldId id="459"/>
            <p14:sldId id="460"/>
            <p14:sldId id="456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037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circles to rectangles, don’t block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circles to rectangles, don’t block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circles to rectangles, don’t block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circles to rectangles, don’t block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FE24F-46A9-467A-AC82-63D12339F1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69233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 smtClean="0">
                <a:solidFill>
                  <a:schemeClr val="tx1"/>
                </a:solidFill>
              </a:rPr>
              <a:t>13: Beyond TCP Congestion Control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(a.k.a. how to get a job at MIT)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the Stage for XCP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ECN uses a 1-bit congestion indicator</a:t>
            </a:r>
          </a:p>
          <a:p>
            <a:pPr lvl="1"/>
            <a:r>
              <a:rPr lang="en-US" dirty="0" smtClean="0"/>
              <a:t>Is there congestion: yes or no?</a:t>
            </a:r>
          </a:p>
          <a:p>
            <a:pPr lvl="1"/>
            <a:r>
              <a:rPr lang="en-US" dirty="0" smtClean="0"/>
              <a:t>Does not indicate </a:t>
            </a:r>
            <a:r>
              <a:rPr lang="en-US" dirty="0" smtClean="0">
                <a:solidFill>
                  <a:schemeClr val="accent1"/>
                </a:solidFill>
              </a:rPr>
              <a:t>amount</a:t>
            </a:r>
            <a:r>
              <a:rPr lang="en-US" dirty="0" smtClean="0"/>
              <a:t> of congestion</a:t>
            </a:r>
          </a:p>
          <a:p>
            <a:r>
              <a:rPr lang="en-US" dirty="0" smtClean="0"/>
              <a:t>TCP combines utilization and fairness control</a:t>
            </a:r>
          </a:p>
          <a:p>
            <a:pPr lvl="1"/>
            <a:r>
              <a:rPr lang="en-US" dirty="0" smtClean="0"/>
              <a:t>AIMD</a:t>
            </a:r>
          </a:p>
          <a:p>
            <a:pPr lvl="1"/>
            <a:r>
              <a:rPr lang="en-US" dirty="0" smtClean="0"/>
              <a:t>Probes for bandwidth (utilization)</a:t>
            </a:r>
          </a:p>
          <a:p>
            <a:pPr lvl="1"/>
            <a:r>
              <a:rPr lang="en-US" dirty="0" smtClean="0"/>
              <a:t>Converges to fairness (if we ignore RTT…)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Performance of TCP CC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7026" y="1937651"/>
            <a:ext cx="4184974" cy="4436144"/>
            <a:chOff x="387026" y="2209801"/>
            <a:chExt cx="4184974" cy="4436144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63575" y="6248400"/>
              <a:ext cx="3908425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/>
                <a:t>Bottleneck Bandwidth (Mb/</a:t>
              </a:r>
              <a:r>
                <a:rPr lang="en-US" sz="2000" dirty="0" err="1"/>
                <a:t>s</a:t>
              </a:r>
              <a:r>
                <a:rPr lang="en-US" sz="2000" dirty="0"/>
                <a:t>)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 rot="-10785117">
              <a:off x="387026" y="2515649"/>
              <a:ext cx="490520" cy="278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 lIns="90488" tIns="44450" rIns="90488" bIns="44450" numCol="1" anchor="b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Avg. TCP Utilization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925513" y="2209801"/>
            <a:ext cx="3457798" cy="403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6" name="Bitmap Image" r:id="rId3" imgW="4952381" imgH="5447619" progId="">
                    <p:embed/>
                  </p:oleObj>
                </mc:Choice>
                <mc:Fallback>
                  <p:oleObj name="Bitmap Image" r:id="rId3" imgW="4952381" imgH="544761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513" y="2209801"/>
                          <a:ext cx="3457798" cy="403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225550" y="2286000"/>
              <a:ext cx="28194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dirty="0"/>
                <a:t>50 flows in both directions</a:t>
              </a:r>
            </a:p>
            <a:p>
              <a:pPr algn="r"/>
              <a:r>
                <a:rPr lang="en-US" sz="1800" dirty="0"/>
                <a:t>Buffer = BW x Delay</a:t>
              </a:r>
            </a:p>
            <a:p>
              <a:pPr algn="r"/>
              <a:r>
                <a:rPr lang="en-US" sz="1800" dirty="0"/>
                <a:t>RTT = 80 ms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29998" y="1942810"/>
            <a:ext cx="3925118" cy="4354785"/>
            <a:chOff x="4729998" y="2214960"/>
            <a:chExt cx="3925118" cy="4354785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5424554" y="6172200"/>
              <a:ext cx="3078162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/>
                <a:t>Round Trip Delay (sec)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 rot="-10785117">
              <a:off x="4729998" y="2786442"/>
              <a:ext cx="490520" cy="2586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 lIns="90488" tIns="44450" rIns="90488" bIns="44450" numCol="1" anchor="b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Avg. TCP Utilization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/>
          </p:nvGraphicFramePr>
          <p:xfrm>
            <a:off x="5253104" y="2214960"/>
            <a:ext cx="3402012" cy="3986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7" name="Bitmap Image" r:id="rId5" imgW="4571429" imgH="5420482" progId="">
                    <p:embed/>
                  </p:oleObj>
                </mc:Choice>
                <mc:Fallback>
                  <p:oleObj name="Bitmap Image" r:id="rId5" imgW="4571429" imgH="542048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3104" y="2214960"/>
                          <a:ext cx="3402012" cy="3986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5535613" y="2287588"/>
              <a:ext cx="2892425" cy="91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dirty="0"/>
                <a:t>50 flows in both directions</a:t>
              </a:r>
            </a:p>
            <a:p>
              <a:pPr algn="r"/>
              <a:r>
                <a:rPr lang="en-US" sz="1800" dirty="0"/>
                <a:t>Buffer = BW x Delay</a:t>
              </a:r>
            </a:p>
            <a:p>
              <a:pPr algn="r"/>
              <a:r>
                <a:rPr lang="en-US" sz="1800" dirty="0"/>
                <a:t>BW = 155 Mb/s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71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80000"/>
              <a:buFont typeface="+mj-lt"/>
              <a:buAutoNum type="arabicPeriod"/>
            </a:pPr>
            <a:r>
              <a:rPr lang="en-US" sz="2800" dirty="0"/>
              <a:t>Packet loss is a poor signal of </a:t>
            </a:r>
            <a:r>
              <a:rPr lang="en-US" sz="2800" dirty="0" smtClean="0"/>
              <a:t>congestion</a:t>
            </a:r>
            <a:endParaRPr lang="en-US" sz="2800" dirty="0"/>
          </a:p>
          <a:p>
            <a:pPr lvl="1"/>
            <a:r>
              <a:rPr lang="en-US" sz="2400" dirty="0"/>
              <a:t>Why?</a:t>
            </a:r>
          </a:p>
          <a:p>
            <a:pPr lvl="1"/>
            <a:r>
              <a:rPr lang="en-US" sz="2400" dirty="0"/>
              <a:t>Congestion is not only source of </a:t>
            </a:r>
            <a:r>
              <a:rPr lang="en-US" sz="2400" dirty="0" smtClean="0"/>
              <a:t>loss (i.e. wireless)</a:t>
            </a:r>
            <a:endParaRPr lang="en-US" sz="2400" dirty="0"/>
          </a:p>
          <a:p>
            <a:pPr lvl="1"/>
            <a:r>
              <a:rPr lang="en-US" sz="2400" dirty="0"/>
              <a:t>Loss takes time to </a:t>
            </a:r>
            <a:r>
              <a:rPr lang="en-US" sz="2400" dirty="0" smtClean="0"/>
              <a:t>detect</a:t>
            </a:r>
          </a:p>
          <a:p>
            <a:pPr lvl="2"/>
            <a:r>
              <a:rPr lang="en-US" sz="2100" dirty="0" smtClean="0"/>
              <a:t>By the time you see loss, congestion has already occurred</a:t>
            </a:r>
          </a:p>
          <a:p>
            <a:pPr lvl="2"/>
            <a:r>
              <a:rPr lang="en-US" sz="2100" dirty="0" smtClean="0"/>
              <a:t>Relies on timeouts, which are slow</a:t>
            </a:r>
            <a:endParaRPr lang="en-US" sz="2100" dirty="0"/>
          </a:p>
          <a:p>
            <a:pPr lvl="1"/>
            <a:r>
              <a:rPr lang="en-US" sz="2400" dirty="0"/>
              <a:t>Loss/no-loss a binary value: are you at the cliff?</a:t>
            </a:r>
          </a:p>
          <a:p>
            <a:pPr lvl="2"/>
            <a:r>
              <a:rPr lang="en-US" sz="2400" dirty="0"/>
              <a:t>Result: slowly and blindly walk towards </a:t>
            </a:r>
            <a:r>
              <a:rPr lang="en-US" sz="2400" dirty="0" smtClean="0"/>
              <a:t>cliff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549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 startAt="2"/>
            </a:pPr>
            <a:r>
              <a:rPr lang="en-US" dirty="0"/>
              <a:t>Rate of feedback </a:t>
            </a:r>
            <a:r>
              <a:rPr lang="en-US" dirty="0" smtClean="0"/>
              <a:t>is a </a:t>
            </a:r>
            <a:r>
              <a:rPr lang="en-US" dirty="0"/>
              <a:t>function of delay to source</a:t>
            </a:r>
          </a:p>
          <a:p>
            <a:pPr lvl="1"/>
            <a:r>
              <a:rPr lang="en-US" dirty="0"/>
              <a:t>Congestion control as control loop w/ feedback delay</a:t>
            </a:r>
          </a:p>
          <a:p>
            <a:pPr lvl="1"/>
            <a:r>
              <a:rPr lang="en-US" dirty="0"/>
              <a:t>Large delays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instability. Why?</a:t>
            </a:r>
          </a:p>
          <a:p>
            <a:pPr marL="365760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514350" indent="-514350">
              <a:buSzPct val="80000"/>
              <a:buFont typeface="+mj-lt"/>
              <a:buAutoNum type="arabicPeriod" startAt="3"/>
            </a:pPr>
            <a:r>
              <a:rPr lang="en-US" dirty="0" smtClean="0"/>
              <a:t>TCP couples congestion control and fairness</a:t>
            </a: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2645231" y="4465075"/>
            <a:ext cx="2773896" cy="1384995"/>
            <a:chOff x="1219200" y="4876799"/>
            <a:chExt cx="5181606" cy="1420706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7075"/>
                <a:gd name="adj2" fmla="val -8093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6" y="4876799"/>
              <a:ext cx="5181600" cy="1420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High utilization,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Small queues,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Few drops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6215746" y="4460712"/>
            <a:ext cx="1970314" cy="1350182"/>
            <a:chOff x="1219200" y="4876799"/>
            <a:chExt cx="5181606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7075"/>
                <a:gd name="adj2" fmla="val -8093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6" y="4876799"/>
              <a:ext cx="5181600" cy="978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Bandwidth allocation policy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849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eXplicit</a:t>
            </a:r>
            <a:r>
              <a:rPr lang="en-US" dirty="0" smtClean="0"/>
              <a:t> Control Protocol (XCP)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Uses multi-bit, explicit congestion feedback</a:t>
            </a:r>
          </a:p>
          <a:p>
            <a:pPr lvl="1"/>
            <a:r>
              <a:rPr lang="en-US" dirty="0" smtClean="0"/>
              <a:t>Improves congestion control</a:t>
            </a:r>
          </a:p>
          <a:p>
            <a:pPr lvl="1"/>
            <a:r>
              <a:rPr lang="en-US" dirty="0" smtClean="0"/>
              <a:t>Small queues at routers</a:t>
            </a:r>
          </a:p>
          <a:p>
            <a:pPr lvl="1"/>
            <a:r>
              <a:rPr lang="en-US" dirty="0" smtClean="0"/>
              <a:t>Almost zero drops</a:t>
            </a:r>
          </a:p>
          <a:p>
            <a:r>
              <a:rPr lang="en-US" dirty="0" smtClean="0"/>
              <a:t>Decouples congestion control from fairness</a:t>
            </a:r>
          </a:p>
          <a:p>
            <a:pPr lvl="1"/>
            <a:r>
              <a:rPr lang="en-US" dirty="0" smtClean="0"/>
              <a:t>MIMD for congestion control</a:t>
            </a:r>
          </a:p>
          <a:p>
            <a:pPr lvl="1"/>
            <a:r>
              <a:rPr lang="en-US" dirty="0" smtClean="0"/>
              <a:t>AIMD for fairness</a:t>
            </a:r>
          </a:p>
          <a:p>
            <a:pPr lvl="1"/>
            <a:r>
              <a:rPr lang="en-US" dirty="0" smtClean="0"/>
              <a:t>Fair even when RTTs differ</a:t>
            </a:r>
          </a:p>
          <a:p>
            <a:r>
              <a:rPr lang="en-US" dirty="0" smtClean="0"/>
              <a:t>Scalable: no per flow state in routers</a:t>
            </a:r>
          </a:p>
        </p:txBody>
      </p:sp>
    </p:spTree>
    <p:extLst>
      <p:ext uri="{BB962C8B-B14F-4D97-AF65-F5344CB8AC3E}">
        <p14:creationId xmlns:p14="http://schemas.microsoft.com/office/powerpoint/2010/main" val="11814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XCP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some TCP functionality</a:t>
            </a:r>
          </a:p>
          <a:p>
            <a:pPr lvl="1"/>
            <a:r>
              <a:rPr lang="en-US" dirty="0" smtClean="0"/>
              <a:t>Keep most of the TCP header</a:t>
            </a:r>
          </a:p>
          <a:p>
            <a:pPr lvl="1"/>
            <a:r>
              <a:rPr lang="en-US" dirty="0" smtClean="0"/>
              <a:t>Sequence numbers, reliable in-order delivery</a:t>
            </a:r>
          </a:p>
          <a:p>
            <a:pPr lvl="1"/>
            <a:r>
              <a:rPr lang="en-US" dirty="0" smtClean="0"/>
              <a:t>Retransmit timers</a:t>
            </a:r>
          </a:p>
          <a:p>
            <a:r>
              <a:rPr lang="en-US" dirty="0" smtClean="0"/>
              <a:t>Replace TCP’s </a:t>
            </a:r>
            <a:r>
              <a:rPr lang="en-US" i="1" dirty="0" err="1" smtClean="0"/>
              <a:t>cwnd</a:t>
            </a:r>
            <a:r>
              <a:rPr lang="en-US" dirty="0"/>
              <a:t>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Add additional fields to the TCP header</a:t>
            </a:r>
          </a:p>
          <a:p>
            <a:r>
              <a:rPr lang="en-US" dirty="0" smtClean="0"/>
              <a:t>Modify routers to compute feedback</a:t>
            </a:r>
          </a:p>
          <a:p>
            <a:pPr lvl="1"/>
            <a:r>
              <a:rPr lang="en-US" dirty="0" smtClean="0"/>
              <a:t>Like ECN and CSFQ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XCP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187015"/>
            <a:ext cx="8839200" cy="1518585"/>
          </a:xfrm>
        </p:spPr>
        <p:txBody>
          <a:bodyPr>
            <a:normAutofit/>
          </a:bodyPr>
          <a:lstStyle/>
          <a:p>
            <a:r>
              <a:rPr lang="en-US" dirty="0" smtClean="0"/>
              <a:t>XCP extends ECN and CSFQ</a:t>
            </a:r>
          </a:p>
          <a:p>
            <a:r>
              <a:rPr lang="en-US" dirty="0" smtClean="0"/>
              <a:t>Routers compute feedback without any per flow state</a:t>
            </a:r>
            <a:endParaRPr lang="en-US" dirty="0"/>
          </a:p>
        </p:txBody>
      </p:sp>
      <p:cxnSp>
        <p:nvCxnSpPr>
          <p:cNvPr id="29" name="Straight Connector 28"/>
          <p:cNvCxnSpPr>
            <a:endCxn id="30" idx="1"/>
          </p:cNvCxnSpPr>
          <p:nvPr/>
        </p:nvCxnSpPr>
        <p:spPr>
          <a:xfrm>
            <a:off x="1761324" y="2435182"/>
            <a:ext cx="127492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46" y="22449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>
            <a:stCxn id="35" idx="1"/>
            <a:endCxn id="30" idx="3"/>
          </p:cNvCxnSpPr>
          <p:nvPr/>
        </p:nvCxnSpPr>
        <p:spPr>
          <a:xfrm flipH="1">
            <a:off x="3681361" y="2435181"/>
            <a:ext cx="1952563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1212211" y="1637812"/>
            <a:ext cx="1055199" cy="353786"/>
            <a:chOff x="1212211" y="1637812"/>
            <a:chExt cx="1055199" cy="353786"/>
          </a:xfrm>
        </p:grpSpPr>
        <p:sp>
          <p:nvSpPr>
            <p:cNvPr id="32" name="Rectangle 31"/>
            <p:cNvSpPr/>
            <p:nvPr/>
          </p:nvSpPr>
          <p:spPr>
            <a:xfrm>
              <a:off x="1212211" y="1637812"/>
              <a:ext cx="859980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2415" y="1637812"/>
              <a:ext cx="214995" cy="35378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01" y="2131682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24" y="22449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Connector 35"/>
          <p:cNvCxnSpPr>
            <a:stCxn id="35" idx="3"/>
          </p:cNvCxnSpPr>
          <p:nvPr/>
        </p:nvCxnSpPr>
        <p:spPr>
          <a:xfrm flipV="1">
            <a:off x="6279039" y="2435180"/>
            <a:ext cx="1209093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844" y="2131682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oup 53"/>
          <p:cNvGrpSpPr/>
          <p:nvPr/>
        </p:nvGrpSpPr>
        <p:grpSpPr>
          <a:xfrm>
            <a:off x="7199354" y="1637812"/>
            <a:ext cx="1074975" cy="353786"/>
            <a:chOff x="7199354" y="1637812"/>
            <a:chExt cx="1074975" cy="353786"/>
          </a:xfrm>
        </p:grpSpPr>
        <p:sp>
          <p:nvSpPr>
            <p:cNvPr id="39" name="Rectangle 38"/>
            <p:cNvSpPr/>
            <p:nvPr/>
          </p:nvSpPr>
          <p:spPr>
            <a:xfrm>
              <a:off x="7199354" y="1637812"/>
              <a:ext cx="859980" cy="35378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059334" y="1637812"/>
              <a:ext cx="214995" cy="35378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 flipH="1">
            <a:off x="2426480" y="2971023"/>
            <a:ext cx="2276141" cy="1384995"/>
            <a:chOff x="1219204" y="4876799"/>
            <a:chExt cx="5181602" cy="2010478"/>
          </a:xfrm>
          <a:solidFill>
            <a:schemeClr val="accent1"/>
          </a:solidFill>
        </p:grpSpPr>
        <p:sp>
          <p:nvSpPr>
            <p:cNvPr id="56" name="Rectangular Callout 55"/>
            <p:cNvSpPr/>
            <p:nvPr/>
          </p:nvSpPr>
          <p:spPr>
            <a:xfrm>
              <a:off x="1219204" y="4876799"/>
              <a:ext cx="5181602" cy="2010478"/>
            </a:xfrm>
            <a:prstGeom prst="wedgeRectCallout">
              <a:avLst>
                <a:gd name="adj1" fmla="val -9976"/>
                <a:gd name="adj2" fmla="val -133085"/>
              </a:avLst>
            </a:prstGeom>
            <a:solidFill>
              <a:schemeClr val="bg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19204" y="4876799"/>
              <a:ext cx="5181602" cy="20104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RTT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1" kern="0" noProof="0" dirty="0" err="1" smtClean="0">
                  <a:solidFill>
                    <a:schemeClr val="tx2"/>
                  </a:solidFill>
                </a:rPr>
                <a:t>cwnd</a:t>
              </a:r>
              <a:endParaRPr lang="en-US" sz="2800" i="1" kern="0" noProof="0" dirty="0" smtClean="0">
                <a:solidFill>
                  <a:schemeClr val="tx2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rPr>
                <a:t>+0.1 packets</a:t>
              </a:r>
              <a:endPara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flipH="1">
            <a:off x="5032108" y="2972945"/>
            <a:ext cx="2276141" cy="1384995"/>
            <a:chOff x="1219204" y="4876799"/>
            <a:chExt cx="5181602" cy="2010478"/>
          </a:xfrm>
          <a:solidFill>
            <a:schemeClr val="accent1"/>
          </a:solidFill>
        </p:grpSpPr>
        <p:sp>
          <p:nvSpPr>
            <p:cNvPr id="59" name="Rectangular Callout 58"/>
            <p:cNvSpPr/>
            <p:nvPr/>
          </p:nvSpPr>
          <p:spPr>
            <a:xfrm>
              <a:off x="1219204" y="4876799"/>
              <a:ext cx="5181602" cy="2010478"/>
            </a:xfrm>
            <a:prstGeom prst="wedgeRectCallout">
              <a:avLst>
                <a:gd name="adj1" fmla="val -9976"/>
                <a:gd name="adj2" fmla="val -133085"/>
              </a:avLst>
            </a:prstGeom>
            <a:solidFill>
              <a:schemeClr val="bg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9204" y="4876799"/>
              <a:ext cx="5181602" cy="20104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RTT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1" kern="0" noProof="0" dirty="0" err="1" smtClean="0">
                  <a:solidFill>
                    <a:schemeClr val="tx2"/>
                  </a:solidFill>
                </a:rPr>
                <a:t>cwnd</a:t>
              </a:r>
              <a:endParaRPr lang="en-US" sz="2800" i="1" kern="0" noProof="0" dirty="0" smtClean="0">
                <a:solidFill>
                  <a:schemeClr val="tx2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chemeClr val="accent2"/>
                  </a:solidFill>
                </a:rPr>
                <a:t>-0.3</a:t>
              </a:r>
              <a:r>
                <a:rPr kumimoji="0" lang="en-US" sz="2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</a:rPr>
                <a:t> packets</a:t>
              </a:r>
              <a:endPara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073506" y="4356018"/>
            <a:ext cx="1744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Congestion</a:t>
            </a:r>
          </a:p>
          <a:p>
            <a:pPr algn="ctr"/>
            <a:r>
              <a:rPr lang="en-US" sz="2400" dirty="0" smtClean="0"/>
              <a:t>Header</a:t>
            </a:r>
            <a:endParaRPr lang="en-US" sz="2400" dirty="0"/>
          </a:p>
        </p:txBody>
      </p:sp>
      <p:grpSp>
        <p:nvGrpSpPr>
          <p:cNvPr id="50" name="Group 49"/>
          <p:cNvGrpSpPr/>
          <p:nvPr/>
        </p:nvGrpSpPr>
        <p:grpSpPr>
          <a:xfrm flipH="1">
            <a:off x="1098432" y="2971024"/>
            <a:ext cx="1694537" cy="1384995"/>
            <a:chOff x="1219204" y="4876799"/>
            <a:chExt cx="5181602" cy="2010478"/>
          </a:xfrm>
          <a:solidFill>
            <a:schemeClr val="accent1"/>
          </a:solidFill>
        </p:grpSpPr>
        <p:sp>
          <p:nvSpPr>
            <p:cNvPr id="51" name="Rectangular Callout 50"/>
            <p:cNvSpPr/>
            <p:nvPr/>
          </p:nvSpPr>
          <p:spPr>
            <a:xfrm>
              <a:off x="1219204" y="4876799"/>
              <a:ext cx="5181602" cy="2010478"/>
            </a:xfrm>
            <a:prstGeom prst="wedgeRectCallout">
              <a:avLst>
                <a:gd name="adj1" fmla="val -9976"/>
                <a:gd name="adj2" fmla="val -133085"/>
              </a:avLst>
            </a:prstGeom>
            <a:solidFill>
              <a:schemeClr val="bg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5" y="4876799"/>
              <a:ext cx="5181601" cy="20104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RTT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1" kern="0" noProof="0" dirty="0" err="1" smtClean="0">
                  <a:solidFill>
                    <a:schemeClr val="tx2"/>
                  </a:solidFill>
                </a:rPr>
                <a:t>cwnd</a:t>
              </a:r>
              <a:endParaRPr lang="en-US" sz="2800" i="1" kern="0" noProof="0" dirty="0" smtClean="0">
                <a:solidFill>
                  <a:schemeClr val="tx2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feedback</a:t>
              </a:r>
              <a:endPara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6687641" y="2971022"/>
            <a:ext cx="2109383" cy="1384995"/>
            <a:chOff x="1219200" y="4876799"/>
            <a:chExt cx="5181606" cy="1384995"/>
          </a:xfrm>
        </p:grpSpPr>
        <p:sp>
          <p:nvSpPr>
            <p:cNvPr id="48" name="Rectangular Callout 47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9468"/>
                <a:gd name="adj2" fmla="val -12730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4" y="4876799"/>
              <a:ext cx="518160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Feedback copied into ACK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1437227" y="3051466"/>
            <a:ext cx="4196697" cy="572144"/>
            <a:chOff x="1219200" y="4876799"/>
            <a:chExt cx="5181606" cy="1384995"/>
          </a:xfrm>
        </p:grpSpPr>
        <p:sp>
          <p:nvSpPr>
            <p:cNvPr id="63" name="Rectangular Callout 62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41229"/>
                <a:gd name="adj2" fmla="val -129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19204" y="4876799"/>
              <a:ext cx="51816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cwnd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= </a:t>
              </a:r>
              <a:r>
                <a:rPr lang="en-US" sz="2800" i="1" kern="0" dirty="0" err="1" smtClean="0">
                  <a:solidFill>
                    <a:sysClr val="window" lastClr="FFFFFF"/>
                  </a:solidFill>
                </a:rPr>
                <a:t>cwnd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+ feedback</a:t>
              </a:r>
              <a:endPara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27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175 0.0009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 0.00093 L 0.45937 0.00023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1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937 0.00023 L 0.64861 0.00093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0092 L -0.66077 0.00023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9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273050"/>
            <a:ext cx="8523514" cy="869950"/>
          </a:xfrm>
        </p:spPr>
        <p:txBody>
          <a:bodyPr/>
          <a:lstStyle/>
          <a:p>
            <a:r>
              <a:rPr lang="en-US" dirty="0" smtClean="0"/>
              <a:t>Feedback Computation</a:t>
            </a:r>
            <a:endParaRPr lang="en-US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2"/>
          </p:nvPr>
        </p:nvSpPr>
        <p:spPr>
          <a:xfrm>
            <a:off x="185057" y="2318653"/>
            <a:ext cx="4310743" cy="44304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Goals</a:t>
            </a:r>
          </a:p>
          <a:p>
            <a:pPr lvl="1"/>
            <a:r>
              <a:rPr lang="en-US" sz="2000" dirty="0" smtClean="0"/>
              <a:t>Match input traffic to link capacity</a:t>
            </a:r>
          </a:p>
          <a:p>
            <a:pPr lvl="1"/>
            <a:r>
              <a:rPr lang="en-US" sz="2000" dirty="0" smtClean="0"/>
              <a:t>Drain the queue</a:t>
            </a:r>
          </a:p>
          <a:p>
            <a:r>
              <a:rPr lang="en-US" sz="2400" dirty="0" smtClean="0"/>
              <a:t>Looks at aggregate traffic and queue</a:t>
            </a:r>
          </a:p>
          <a:p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i="1" dirty="0">
                <a:sym typeface="Symbol" pitchFamily="18" charset="2"/>
              </a:rPr>
              <a:t> =  </a:t>
            </a:r>
            <a:r>
              <a:rPr lang="en-US" sz="2400" i="1" dirty="0" err="1">
                <a:sym typeface="Symbol" pitchFamily="18" charset="2"/>
              </a:rPr>
              <a:t>d</a:t>
            </a:r>
            <a:r>
              <a:rPr lang="en-US" sz="2400" i="1" baseline="-25000" dirty="0" err="1">
                <a:sym typeface="Symbol" pitchFamily="18" charset="2"/>
              </a:rPr>
              <a:t>avg</a:t>
            </a:r>
            <a:r>
              <a:rPr lang="en-US" sz="2400" i="1" dirty="0">
                <a:sym typeface="Symbol" pitchFamily="18" charset="2"/>
              </a:rPr>
              <a:t> Spare -  </a:t>
            </a:r>
            <a:r>
              <a:rPr lang="en-US" sz="2400" i="1" dirty="0" smtClean="0">
                <a:sym typeface="Symbol" pitchFamily="18" charset="2"/>
              </a:rPr>
              <a:t>Queue</a:t>
            </a:r>
          </a:p>
          <a:p>
            <a:pPr lvl="1"/>
            <a:r>
              <a:rPr lang="en-US" sz="2000" i="1" dirty="0" err="1" smtClean="0">
                <a:sym typeface="Symbol" pitchFamily="18" charset="2"/>
              </a:rPr>
              <a:t>d</a:t>
            </a:r>
            <a:r>
              <a:rPr lang="en-US" sz="2000" i="1" baseline="-25000" dirty="0" err="1" smtClean="0">
                <a:sym typeface="Symbol" pitchFamily="18" charset="2"/>
              </a:rPr>
              <a:t>avg</a:t>
            </a:r>
            <a:r>
              <a:rPr lang="en-US" sz="2000" i="1" baseline="-25000" dirty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is avg. RTT</a:t>
            </a:r>
            <a:endParaRPr lang="en-US" sz="2100" i="1" dirty="0">
              <a:sym typeface="Symbol" pitchFamily="18" charset="2"/>
            </a:endParaRPr>
          </a:p>
          <a:p>
            <a:pPr lvl="1"/>
            <a:r>
              <a:rPr lang="en-US" sz="2000" i="1" dirty="0" smtClean="0">
                <a:sym typeface="Symbol" pitchFamily="18" charset="2"/>
              </a:rPr>
              <a:t>Spare</a:t>
            </a:r>
            <a:r>
              <a:rPr lang="en-US" sz="2000" dirty="0" smtClean="0">
                <a:sym typeface="Symbol" pitchFamily="18" charset="2"/>
              </a:rPr>
              <a:t> capacity</a:t>
            </a:r>
          </a:p>
          <a:p>
            <a:pPr lvl="1"/>
            <a:r>
              <a:rPr lang="en-US" sz="2000" i="1" dirty="0" smtClean="0">
                <a:sym typeface="Symbol" pitchFamily="18" charset="2"/>
              </a:rPr>
              <a:t>Queue</a:t>
            </a:r>
            <a:r>
              <a:rPr lang="en-US" sz="2000" dirty="0" smtClean="0">
                <a:sym typeface="Symbol" pitchFamily="18" charset="2"/>
              </a:rPr>
              <a:t> length</a:t>
            </a:r>
            <a:endParaRPr lang="en-US" sz="2000" i="1" dirty="0" smtClean="0">
              <a:sym typeface="Symbol" pitchFamily="18" charset="2"/>
            </a:endParaRPr>
          </a:p>
          <a:p>
            <a:pPr lvl="1"/>
            <a:r>
              <a:rPr lang="en-US" sz="2000" i="1" dirty="0" smtClean="0">
                <a:sym typeface="Symbol" pitchFamily="18" charset="2"/>
              </a:rPr>
              <a:t> </a:t>
            </a:r>
            <a:r>
              <a:rPr lang="en-US" sz="2000" dirty="0" smtClean="0">
                <a:sym typeface="Symbol" pitchFamily="18" charset="2"/>
              </a:rPr>
              <a:t>and </a:t>
            </a:r>
            <a:r>
              <a:rPr lang="en-US" sz="2000" i="1" dirty="0" smtClean="0">
                <a:sym typeface="Symbol" pitchFamily="18" charset="2"/>
              </a:rPr>
              <a:t></a:t>
            </a:r>
            <a:r>
              <a:rPr lang="en-US" sz="2000" dirty="0" smtClean="0">
                <a:sym typeface="Symbol" pitchFamily="18" charset="2"/>
              </a:rPr>
              <a:t> are const. parameters</a:t>
            </a:r>
            <a:endParaRPr lang="en-US" sz="2100" dirty="0" smtClean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4"/>
          </p:nvPr>
        </p:nvSpPr>
        <p:spPr>
          <a:xfrm>
            <a:off x="4800599" y="2318653"/>
            <a:ext cx="4158343" cy="453934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Goal: divide </a:t>
            </a:r>
            <a:r>
              <a:rPr lang="en-US" sz="2400" dirty="0" smtClean="0">
                <a:sym typeface="Symbol" pitchFamily="18" charset="2"/>
              </a:rPr>
              <a:t> fairly among flows</a:t>
            </a:r>
          </a:p>
          <a:p>
            <a:r>
              <a:rPr lang="en-US" sz="2400" dirty="0" smtClean="0">
                <a:sym typeface="Symbol" pitchFamily="18" charset="2"/>
              </a:rPr>
              <a:t>Looks at each flow’s state in their congestion header</a:t>
            </a:r>
          </a:p>
          <a:p>
            <a:r>
              <a:rPr lang="en-US" sz="2400" dirty="0" smtClean="0">
                <a:sym typeface="Symbol" pitchFamily="18" charset="2"/>
              </a:rPr>
              <a:t>Algorithm:</a:t>
            </a:r>
          </a:p>
          <a:p>
            <a:pPr lvl="1"/>
            <a:r>
              <a:rPr lang="en-US" sz="2100" dirty="0" smtClean="0">
                <a:sym typeface="Symbol" pitchFamily="18" charset="2"/>
              </a:rPr>
              <a:t>If </a:t>
            </a:r>
            <a:r>
              <a:rPr lang="en-US" sz="2000" dirty="0" smtClean="0">
                <a:sym typeface="Symbol" pitchFamily="18" charset="2"/>
              </a:rPr>
              <a:t> &gt; 0 </a:t>
            </a:r>
            <a:r>
              <a:rPr lang="en-US" sz="2000" dirty="0" smtClean="0">
                <a:sym typeface="Wingdings" pitchFamily="2" charset="2"/>
              </a:rPr>
              <a:t> divide </a:t>
            </a:r>
            <a:r>
              <a:rPr lang="en-US" sz="2000" dirty="0" smtClean="0">
                <a:sym typeface="Symbol" pitchFamily="18" charset="2"/>
              </a:rPr>
              <a:t> equally between flows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If  &lt; 0 </a:t>
            </a:r>
            <a:r>
              <a:rPr lang="en-US" sz="2000" dirty="0" smtClean="0">
                <a:sym typeface="Wingdings" pitchFamily="2" charset="2"/>
              </a:rPr>
              <a:t> divide </a:t>
            </a:r>
            <a:r>
              <a:rPr lang="en-US" sz="2000" dirty="0" smtClean="0">
                <a:sym typeface="Symbol" pitchFamily="18" charset="2"/>
              </a:rPr>
              <a:t> between flows proportionally to their current rate</a:t>
            </a:r>
          </a:p>
          <a:p>
            <a:r>
              <a:rPr lang="en-US" sz="2400" dirty="0" smtClean="0">
                <a:sym typeface="Symbol" pitchFamily="18" charset="2"/>
              </a:rPr>
              <a:t>Need to estimate 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, number of flows…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"/>
          </p:nvPr>
        </p:nvSpPr>
        <p:spPr>
          <a:xfrm>
            <a:off x="185057" y="1632854"/>
            <a:ext cx="4310743" cy="640080"/>
          </a:xfrm>
        </p:spPr>
        <p:txBody>
          <a:bodyPr/>
          <a:lstStyle/>
          <a:p>
            <a:r>
              <a:rPr lang="en-US" dirty="0" smtClean="0"/>
              <a:t>Congestion Controller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3"/>
          </p:nvPr>
        </p:nvSpPr>
        <p:spPr>
          <a:xfrm>
            <a:off x="4800599" y="1632854"/>
            <a:ext cx="4158343" cy="640080"/>
          </a:xfrm>
        </p:spPr>
        <p:txBody>
          <a:bodyPr/>
          <a:lstStyle/>
          <a:p>
            <a:r>
              <a:rPr lang="en-US" dirty="0" smtClean="0"/>
              <a:t>Fairness Controller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816429" y="2373086"/>
            <a:ext cx="3907971" cy="2405743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6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/>
      <p:bldP spid="37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3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18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3058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Utilization vs. B/W and Delay</a:t>
            </a:r>
            <a:endParaRPr 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3313" y="5967280"/>
            <a:ext cx="4181475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Bottleneck Bandwidth (Mb/</a:t>
            </a:r>
            <a:r>
              <a:rPr lang="en-US" sz="2000" dirty="0" err="1"/>
              <a:t>s</a:t>
            </a:r>
            <a:r>
              <a:rPr lang="en-US" sz="2000" dirty="0"/>
              <a:t>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 rot="-10785117">
            <a:off x="662479" y="2248976"/>
            <a:ext cx="4905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0488" tIns="44450" rIns="90488" bIns="44450" numCol="1" anchor="b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Avg. Utilization</a:t>
            </a: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82578"/>
              </p:ext>
            </p:extLst>
          </p:nvPr>
        </p:nvGraphicFramePr>
        <p:xfrm>
          <a:off x="1140050" y="1827750"/>
          <a:ext cx="3487738" cy="403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Bitmap Image" r:id="rId4" imgW="3933333" imgH="4552381" progId="">
                  <p:embed/>
                </p:oleObj>
              </mc:Choice>
              <mc:Fallback>
                <p:oleObj name="Bitmap Image" r:id="rId4" imgW="3933333" imgH="455238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050" y="1827750"/>
                        <a:ext cx="3487738" cy="403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437188" y="5967280"/>
            <a:ext cx="3554412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Round Trip Delay (sec)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 rot="-10785117">
            <a:off x="4964916" y="2089688"/>
            <a:ext cx="4905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0488" tIns="44450" rIns="90488" bIns="44450" numCol="1" anchor="b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Avg. Utilization</a:t>
            </a: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45505"/>
              </p:ext>
            </p:extLst>
          </p:nvPr>
        </p:nvGraphicFramePr>
        <p:xfrm>
          <a:off x="5483226" y="1799175"/>
          <a:ext cx="3389312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Bitmap Image" r:id="rId6" imgW="3723810" imgH="4533333" progId="">
                  <p:embed/>
                </p:oleObj>
              </mc:Choice>
              <mc:Fallback>
                <p:oleObj name="Bitmap Image" r:id="rId6" imgW="3723810" imgH="453333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6" y="1799175"/>
                        <a:ext cx="3389312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89669"/>
              </p:ext>
            </p:extLst>
          </p:nvPr>
        </p:nvGraphicFramePr>
        <p:xfrm>
          <a:off x="1141638" y="1842038"/>
          <a:ext cx="3497262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Bitmap Image" r:id="rId8" imgW="5020376" imgH="5439534" progId="">
                  <p:embed/>
                </p:oleObj>
              </mc:Choice>
              <mc:Fallback>
                <p:oleObj name="Bitmap Image" r:id="rId8" imgW="5020376" imgH="543953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638" y="1842038"/>
                        <a:ext cx="3497262" cy="401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387693"/>
              </p:ext>
            </p:extLst>
          </p:nvPr>
        </p:nvGraphicFramePr>
        <p:xfrm>
          <a:off x="5483226" y="1826163"/>
          <a:ext cx="3414712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Bitmap Image" r:id="rId10" imgW="4667902" imgH="5466667" progId="">
                  <p:embed/>
                </p:oleObj>
              </mc:Choice>
              <mc:Fallback>
                <p:oleObj name="Bitmap Image" r:id="rId10" imgW="4667902" imgH="546666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6" y="1826163"/>
                        <a:ext cx="3414712" cy="407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98712" y="1350712"/>
            <a:ext cx="4410075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Utilization as a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B/W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092700" y="1350712"/>
            <a:ext cx="4267200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Utilization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Delay 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02098" y="2247927"/>
            <a:ext cx="0" cy="2396955"/>
          </a:xfrm>
          <a:prstGeom prst="straightConnector1">
            <a:avLst/>
          </a:prstGeom>
          <a:ln w="571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554357" y="2181825"/>
            <a:ext cx="0" cy="2396955"/>
          </a:xfrm>
          <a:prstGeom prst="straightConnector1">
            <a:avLst/>
          </a:prstGeom>
          <a:ln w="571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 flipH="1">
            <a:off x="5092700" y="3811076"/>
            <a:ext cx="3036480" cy="1384995"/>
            <a:chOff x="1219200" y="4876799"/>
            <a:chExt cx="5181606" cy="1384995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59978"/>
                <a:gd name="adj2" fmla="val -9822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3" y="4876799"/>
              <a:ext cx="518160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 dirty="0">
                  <a:solidFill>
                    <a:schemeClr val="bg1"/>
                  </a:solidFill>
                  <a:sym typeface="Symbol" pitchFamily="18" charset="2"/>
                </a:rPr>
                <a:t> and  chosen to make XCP robust to delay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685800" y="3811076"/>
            <a:ext cx="3036480" cy="1815882"/>
            <a:chOff x="1219200" y="4876799"/>
            <a:chExt cx="5181606" cy="1815882"/>
          </a:xfrm>
        </p:grpSpPr>
        <p:sp>
          <p:nvSpPr>
            <p:cNvPr id="29" name="Rectangular Callout 28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59978"/>
                <a:gd name="adj2" fmla="val -9822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4" y="4876799"/>
              <a:ext cx="518160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XCP increases proportionally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to spare bandwidth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258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3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19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3058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Response to Flow Dynamics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542164"/>
              </p:ext>
            </p:extLst>
          </p:nvPr>
        </p:nvGraphicFramePr>
        <p:xfrm>
          <a:off x="685800" y="1156670"/>
          <a:ext cx="8305800" cy="516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Bitmap Image" r:id="rId4" imgW="9554909" imgH="5706272" progId="PBrush">
                  <p:embed/>
                </p:oleObj>
              </mc:Choice>
              <mc:Fallback>
                <p:oleObj name="Bitmap Image" r:id="rId4" imgW="9554909" imgH="5706272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56670"/>
                        <a:ext cx="8305800" cy="516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 flipH="1">
            <a:off x="899686" y="317319"/>
            <a:ext cx="1335709" cy="830997"/>
            <a:chOff x="1219200" y="4876799"/>
            <a:chExt cx="5181606" cy="1384995"/>
          </a:xfrm>
        </p:grpSpPr>
        <p:sp>
          <p:nvSpPr>
            <p:cNvPr id="32" name="Rectangular Callout 31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-46938"/>
                <a:gd name="adj2" fmla="val 12184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19203" y="4876799"/>
              <a:ext cx="5181603" cy="1125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40 flows start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2246281" y="1807029"/>
            <a:ext cx="0" cy="1469572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35394" y="4196315"/>
            <a:ext cx="0" cy="1268315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36881" y="4196315"/>
            <a:ext cx="0" cy="1072372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 flipH="1">
            <a:off x="3022400" y="317319"/>
            <a:ext cx="1335709" cy="830997"/>
            <a:chOff x="1219200" y="4876799"/>
            <a:chExt cx="5181606" cy="1384995"/>
          </a:xfrm>
        </p:grpSpPr>
        <p:sp>
          <p:nvSpPr>
            <p:cNvPr id="38" name="Rectangular Callout 37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33745"/>
                <a:gd name="adj2" fmla="val 864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19204" y="4876799"/>
              <a:ext cx="518160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40 flows stop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78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Between Network and Transport…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691116" cy="5105400"/>
          </a:xfrm>
        </p:spPr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Replace TCP congestion control</a:t>
            </a:r>
          </a:p>
          <a:p>
            <a:pPr lvl="1"/>
            <a:r>
              <a:rPr lang="en-US" dirty="0" smtClean="0"/>
              <a:t>Keep queues/delay short</a:t>
            </a:r>
          </a:p>
          <a:p>
            <a:pPr lvl="1"/>
            <a:r>
              <a:rPr lang="en-US" dirty="0" smtClean="0"/>
              <a:t>Drop ~0 (data) packets</a:t>
            </a:r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smtClean="0"/>
              <a:t>challenge:</a:t>
            </a:r>
          </a:p>
          <a:p>
            <a:pPr lvl="1"/>
            <a:r>
              <a:rPr lang="en-US" dirty="0" smtClean="0"/>
              <a:t>How to estimate network congestion better than TCP</a:t>
            </a:r>
          </a:p>
          <a:p>
            <a:pPr lvl="1"/>
            <a:r>
              <a:rPr lang="en-US" dirty="0" smtClean="0"/>
              <a:t>How to make the solutions practical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5719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3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20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3058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Short Flows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926719"/>
              </p:ext>
            </p:extLst>
          </p:nvPr>
        </p:nvGraphicFramePr>
        <p:xfrm>
          <a:off x="1850562" y="950913"/>
          <a:ext cx="5638800" cy="552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Bitmap Image" r:id="rId4" imgW="4466667" imgH="5687219" progId="PBrush">
                  <p:embed/>
                </p:oleObj>
              </mc:Choice>
              <mc:Fallback>
                <p:oleObj name="Bitmap Image" r:id="rId4" imgW="4466667" imgH="5687219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562" y="950913"/>
                        <a:ext cx="5638800" cy="552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54650" y="1148316"/>
            <a:ext cx="1642225" cy="1257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Utilization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7818" y="2928002"/>
            <a:ext cx="1642225" cy="1257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Queue Length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(Packets)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5536" y="4653517"/>
            <a:ext cx="1642225" cy="1257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Drops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(Packets)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04979" y="6226629"/>
            <a:ext cx="6444343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Short Flow Arrival Rate (New Flows per Second)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 flipH="1">
            <a:off x="3229228" y="158659"/>
            <a:ext cx="2986514" cy="830997"/>
            <a:chOff x="1219200" y="4876799"/>
            <a:chExt cx="5181606" cy="138499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33745"/>
                <a:gd name="adj2" fmla="val 864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3" y="4876799"/>
              <a:ext cx="518160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High utilization with few short flows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6484056" y="2405743"/>
            <a:ext cx="2333372" cy="830997"/>
            <a:chOff x="1219200" y="4876799"/>
            <a:chExt cx="5181606" cy="1384995"/>
          </a:xfrm>
        </p:grpSpPr>
        <p:sp>
          <p:nvSpPr>
            <p:cNvPr id="27" name="Rectangular Callout 26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33745"/>
                <a:gd name="adj2" fmla="val 864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19203" y="4876799"/>
              <a:ext cx="518160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Significantly shorter queues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flipH="1">
            <a:off x="6760028" y="4653517"/>
            <a:ext cx="2057403" cy="830997"/>
            <a:chOff x="1219200" y="4876799"/>
            <a:chExt cx="5181606" cy="1384995"/>
          </a:xfrm>
        </p:grpSpPr>
        <p:sp>
          <p:nvSpPr>
            <p:cNvPr id="30" name="Rectangular Callout 29"/>
            <p:cNvSpPr/>
            <p:nvPr/>
          </p:nvSpPr>
          <p:spPr>
            <a:xfrm>
              <a:off x="1219200" y="4876799"/>
              <a:ext cx="5181596" cy="1384995"/>
            </a:xfrm>
            <a:prstGeom prst="wedgeRectCallout">
              <a:avLst>
                <a:gd name="adj1" fmla="val 30701"/>
                <a:gd name="adj2" fmla="val 8779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9202" y="4876799"/>
              <a:ext cx="518160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Almost 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zero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drops!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22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3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21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3058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Fairness</a:t>
            </a:r>
            <a:endParaRPr lang="en-US" dirty="0"/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383093"/>
              </p:ext>
            </p:extLst>
          </p:nvPr>
        </p:nvGraphicFramePr>
        <p:xfrm>
          <a:off x="1181393" y="1535112"/>
          <a:ext cx="34163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Bitmap Image" r:id="rId4" imgW="3238952" imgH="3982006" progId="">
                  <p:embed/>
                </p:oleObj>
              </mc:Choice>
              <mc:Fallback>
                <p:oleObj name="Bitmap Image" r:id="rId4" imgW="3238952" imgH="398200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393" y="1535112"/>
                        <a:ext cx="3416300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943393" y="5659437"/>
            <a:ext cx="1828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/>
              <a:t>Flow ID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473993" y="1081087"/>
            <a:ext cx="351760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rgbClr val="000000"/>
                </a:solidFill>
              </a:rPr>
              <a:t>Different RTT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7993" y="1069975"/>
            <a:ext cx="45354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/>
              <a:t>Same RTT 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 rot="-10785117">
            <a:off x="527094" y="2187575"/>
            <a:ext cx="5778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0488" tIns="44450" rIns="90488" bIns="44450" numCol="1" anchor="b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 dirty="0"/>
              <a:t>Avg. Throughput</a:t>
            </a:r>
          </a:p>
        </p:txBody>
      </p:sp>
      <p:graphicFrame>
        <p:nvGraphicFramePr>
          <p:cNvPr id="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27652"/>
              </p:ext>
            </p:extLst>
          </p:nvPr>
        </p:nvGraphicFramePr>
        <p:xfrm>
          <a:off x="5581943" y="1612900"/>
          <a:ext cx="344805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Bitmap Image" r:id="rId6" imgW="3448531" imgH="4001058" progId="">
                  <p:embed/>
                </p:oleObj>
              </mc:Choice>
              <mc:Fallback>
                <p:oleObj name="Bitmap Image" r:id="rId6" imgW="3448531" imgH="400105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943" y="1612900"/>
                        <a:ext cx="3448050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820193" y="5605462"/>
            <a:ext cx="1828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/>
              <a:t>Flow ID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 rot="-10785117">
            <a:off x="4890042" y="2111375"/>
            <a:ext cx="5778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0488" tIns="44450" rIns="90488" bIns="44450" numCol="1" anchor="b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 dirty="0"/>
              <a:t>Avg. Throughput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5050971" y="6034087"/>
            <a:ext cx="3940629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(RTT is 40 ms 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330 ms )</a:t>
            </a:r>
          </a:p>
        </p:txBody>
      </p:sp>
    </p:spTree>
    <p:extLst>
      <p:ext uri="{BB962C8B-B14F-4D97-AF65-F5344CB8AC3E}">
        <p14:creationId xmlns:p14="http://schemas.microsoft.com/office/powerpoint/2010/main" val="376481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8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XCP Bonus Prizes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Differentiating error loss from congestion loss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Easy to differentiate unresponsive flows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Easy to do differential bandwidth allocation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What about performance metrics like queuing delay and jitter?</a:t>
            </a:r>
          </a:p>
          <a:p>
            <a:r>
              <a:rPr lang="en-US" dirty="0" smtClean="0"/>
              <a:t>Question: are there any weaknesses to XCP?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1073A147-71BB-46D6-A4D0-8437106DD9E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Thoughts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XCP paper is exceptionally good</a:t>
            </a:r>
          </a:p>
          <a:p>
            <a:pPr lvl="1"/>
            <a:r>
              <a:rPr lang="en-US" dirty="0" smtClean="0"/>
              <a:t>Innovative ideas</a:t>
            </a:r>
          </a:p>
          <a:p>
            <a:pPr lvl="1"/>
            <a:r>
              <a:rPr lang="en-US" dirty="0" smtClean="0"/>
              <a:t>Challenges entrenched preconceptions</a:t>
            </a:r>
          </a:p>
          <a:p>
            <a:r>
              <a:rPr lang="en-US" dirty="0" smtClean="0"/>
              <a:t>Other </a:t>
            </a:r>
            <a:r>
              <a:rPr lang="en-US" dirty="0"/>
              <a:t>g</a:t>
            </a:r>
            <a:r>
              <a:rPr lang="en-US" dirty="0" smtClean="0"/>
              <a:t>oodness metrics</a:t>
            </a:r>
          </a:p>
          <a:p>
            <a:pPr lvl="1"/>
            <a:r>
              <a:rPr lang="en-US" dirty="0" smtClean="0"/>
              <a:t>SIGCOMM best paper award</a:t>
            </a:r>
          </a:p>
          <a:p>
            <a:pPr lvl="1"/>
            <a:r>
              <a:rPr lang="en-US" dirty="0" smtClean="0"/>
              <a:t>Got Dina </a:t>
            </a:r>
            <a:r>
              <a:rPr lang="en-US" dirty="0" err="1" smtClean="0"/>
              <a:t>Katabi</a:t>
            </a:r>
            <a:r>
              <a:rPr lang="en-US" dirty="0" smtClean="0"/>
              <a:t> a faculty job at MIT</a:t>
            </a:r>
          </a:p>
          <a:p>
            <a:r>
              <a:rPr lang="en-US" dirty="0" smtClean="0"/>
              <a:t>Inspired me to get a PhD</a:t>
            </a:r>
          </a:p>
          <a:p>
            <a:pPr lvl="1"/>
            <a:r>
              <a:rPr lang="en-US" dirty="0" smtClean="0"/>
              <a:t>Originally, I was just a Masters student</a:t>
            </a:r>
          </a:p>
          <a:p>
            <a:pPr lvl="1"/>
            <a:r>
              <a:rPr lang="en-US" dirty="0" smtClean="0"/>
              <a:t>My first paper ever was on XCP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5" y="1894114"/>
            <a:ext cx="8508567" cy="4301970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ECN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Explicit Congestion Notification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XCP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err="1" smtClean="0"/>
              <a:t>eXplicit</a:t>
            </a:r>
            <a:r>
              <a:rPr lang="en-US" sz="3400" dirty="0" smtClean="0"/>
              <a:t> Congestion Control Protocol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PCP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Probe Control Protocol</a:t>
            </a:r>
            <a:endParaRPr lang="en-US" sz="3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Network-Assisted 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Routers provide feedback to end-systems</a:t>
            </a:r>
          </a:p>
          <a:p>
            <a:pPr lvl="1"/>
            <a:r>
              <a:rPr lang="en-US" dirty="0"/>
              <a:t>Add TCP-specific support to routers</a:t>
            </a:r>
          </a:p>
          <a:p>
            <a:pPr lvl="1"/>
            <a:r>
              <a:rPr lang="en-US" dirty="0"/>
              <a:t>Signal end-hosts to reduce their sending rates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akes </a:t>
            </a:r>
            <a:r>
              <a:rPr lang="en-US" dirty="0"/>
              <a:t>routers </a:t>
            </a:r>
            <a:r>
              <a:rPr lang="en-US" dirty="0" smtClean="0"/>
              <a:t>complicated/expensive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inders </a:t>
            </a:r>
            <a:r>
              <a:rPr lang="en-US" dirty="0"/>
              <a:t>adoption</a:t>
            </a:r>
          </a:p>
          <a:p>
            <a:r>
              <a:rPr lang="en-US" dirty="0" smtClean="0"/>
              <a:t>How can we improve congestion control without requiring network support?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9637"/>
              </p:ext>
            </p:extLst>
          </p:nvPr>
        </p:nvGraphicFramePr>
        <p:xfrm>
          <a:off x="1066798" y="1903954"/>
          <a:ext cx="6872878" cy="4300904"/>
        </p:xfrm>
        <a:graphic>
          <a:graphicData uri="http://schemas.openxmlformats.org/drawingml/2006/table">
            <a:tbl>
              <a:tblPr/>
              <a:tblGrid>
                <a:gridCol w="2246086"/>
                <a:gridCol w="2294219"/>
                <a:gridCol w="2332573"/>
              </a:tblGrid>
              <a:tr h="673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074" marR="101074" marT="50537" marB="5053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Endpoint</a:t>
                      </a:r>
                    </a:p>
                  </a:txBody>
                  <a:tcPr marL="101074" marR="101074" marT="50537" marB="505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Router Support</a:t>
                      </a:r>
                    </a:p>
                  </a:txBody>
                  <a:tcPr marL="101074" marR="101074" marT="50537" marB="505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9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Try 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Backoff</a:t>
                      </a:r>
                      <a:endParaRPr kumimoji="0" lang="en-US" sz="2200" b="1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074" marR="101074" marT="50537" marB="5053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TCP, Vegas,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RAP, FastTCP,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Scalable TCP,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HighSpeed TCP</a:t>
                      </a:r>
                    </a:p>
                  </a:txBody>
                  <a:tcPr marL="101074" marR="101074" marT="50537" marB="505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DecBit, ECN,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RED, AQM</a:t>
                      </a:r>
                    </a:p>
                  </a:txBody>
                  <a:tcPr marL="101074" marR="101074" marT="50537" marB="505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7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Set</a:t>
                      </a:r>
                    </a:p>
                  </a:txBody>
                  <a:tcPr marL="101074" marR="101074" marT="50537" marB="5053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101074" marR="101074" marT="50537" marB="505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ATM, XCP,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WFQ, RCP</a:t>
                      </a:r>
                    </a:p>
                  </a:txBody>
                  <a:tcPr marL="101074" marR="101074" marT="50537" marB="505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41914" y="2699656"/>
            <a:ext cx="2209800" cy="170905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49686" y="2699655"/>
            <a:ext cx="2209800" cy="170905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49686" y="4659086"/>
            <a:ext cx="2209800" cy="145868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41914" y="4637315"/>
            <a:ext cx="2209800" cy="145868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Control Protocol (PCP)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 for bandwidth </a:t>
            </a:r>
            <a:r>
              <a:rPr lang="en-US" dirty="0"/>
              <a:t>using short, non-intrusive probes</a:t>
            </a:r>
          </a:p>
          <a:p>
            <a:r>
              <a:rPr lang="en-US" dirty="0"/>
              <a:t>If bandwidth is available, send at the desired </a:t>
            </a:r>
            <a:r>
              <a:rPr lang="en-US" dirty="0" smtClean="0"/>
              <a:t>rate</a:t>
            </a:r>
            <a:endParaRPr lang="en-US" dirty="0"/>
          </a:p>
          <a:p>
            <a:pPr lvl="1"/>
            <a:r>
              <a:rPr lang="en-US" dirty="0"/>
              <a:t>Sending at desired rate is “safe”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Probe is a </a:t>
            </a:r>
            <a:r>
              <a:rPr lang="en-US" dirty="0" smtClean="0">
                <a:solidFill>
                  <a:schemeClr val="accent1"/>
                </a:solidFill>
              </a:rPr>
              <a:t>request</a:t>
            </a:r>
            <a:endParaRPr lang="en-US" dirty="0"/>
          </a:p>
          <a:p>
            <a:pPr lvl="1"/>
            <a:r>
              <a:rPr lang="en-US" dirty="0" smtClean="0"/>
              <a:t>Successful </a:t>
            </a:r>
            <a:r>
              <a:rPr lang="en-US" dirty="0"/>
              <a:t>probe </a:t>
            </a:r>
            <a:r>
              <a:rPr lang="en-US" dirty="0">
                <a:solidFill>
                  <a:schemeClr val="accent1"/>
                </a:solidFill>
              </a:rPr>
              <a:t>sets </a:t>
            </a:r>
            <a:r>
              <a:rPr lang="en-US" dirty="0"/>
              <a:t>the sending </a:t>
            </a:r>
            <a:r>
              <a:rPr lang="en-US" dirty="0" smtClean="0"/>
              <a:t>rate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flows cannot acquire the allocated </a:t>
            </a:r>
            <a:r>
              <a:rPr lang="en-US" dirty="0" smtClean="0"/>
              <a:t>bandwidth</a:t>
            </a:r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01357" y="3147175"/>
            <a:ext cx="0" cy="1939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stealth" w="lg" len="lg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01357" y="5087100"/>
            <a:ext cx="7086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960495" y="4975975"/>
            <a:ext cx="8985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dirty="0">
                <a:latin typeface="Arial" pitchFamily="34" charset="0"/>
              </a:rPr>
              <a:t>Time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 rot="16200000">
            <a:off x="43954" y="3860421"/>
            <a:ext cx="85440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dirty="0">
                <a:latin typeface="Arial" pitchFamily="34" charset="0"/>
              </a:rPr>
              <a:t>Rate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01357" y="3966321"/>
            <a:ext cx="7337425" cy="0"/>
          </a:xfrm>
          <a:prstGeom prst="line">
            <a:avLst/>
          </a:prstGeom>
          <a:noFill/>
          <a:ln w="19050">
            <a:solidFill>
              <a:schemeClr val="accent3"/>
            </a:solidFill>
            <a:prstDash val="dashDot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01357" y="5001373"/>
            <a:ext cx="671513" cy="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1372870" y="4663236"/>
            <a:ext cx="0" cy="338137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1371282" y="4660061"/>
            <a:ext cx="146050" cy="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2925445" y="4672761"/>
            <a:ext cx="457200" cy="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3382645" y="3688511"/>
            <a:ext cx="0" cy="974725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1512570" y="4666411"/>
            <a:ext cx="0" cy="338137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2915920" y="4672761"/>
            <a:ext cx="0" cy="338137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3382645" y="3688511"/>
            <a:ext cx="146050" cy="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3528695" y="3685336"/>
            <a:ext cx="0" cy="974725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528695" y="4667998"/>
            <a:ext cx="1403350" cy="1588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4932045" y="4290173"/>
            <a:ext cx="0" cy="36830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4932045" y="4290173"/>
            <a:ext cx="146050" cy="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5086032" y="4291761"/>
            <a:ext cx="0" cy="36830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086032" y="4666411"/>
            <a:ext cx="1403350" cy="1587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6486207" y="4304461"/>
            <a:ext cx="0" cy="36830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6489382" y="4306048"/>
            <a:ext cx="457200" cy="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123404" y="4340292"/>
            <a:ext cx="7649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Probe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068091" y="3367154"/>
            <a:ext cx="7649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Probe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512570" y="5010898"/>
            <a:ext cx="1403350" cy="1588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886878" y="3597113"/>
            <a:ext cx="11833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Channel</a:t>
            </a:r>
          </a:p>
          <a:p>
            <a:r>
              <a:rPr lang="en-US" sz="2000" dirty="0"/>
              <a:t>Capacity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614316" y="3945004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Probe</a:t>
            </a:r>
          </a:p>
        </p:txBody>
      </p:sp>
    </p:spTree>
    <p:extLst>
      <p:ext uri="{BB962C8B-B14F-4D97-AF65-F5344CB8AC3E}">
        <p14:creationId xmlns:p14="http://schemas.microsoft.com/office/powerpoint/2010/main" val="35467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PCP Mechanisms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/>
            </a:pPr>
            <a:r>
              <a:rPr lang="en-US" dirty="0"/>
              <a:t>Probes: how to check for available bandwidth</a:t>
            </a:r>
          </a:p>
          <a:p>
            <a:pPr marL="514350" indent="-514350">
              <a:buSzPct val="80000"/>
              <a:buFont typeface="+mj-lt"/>
              <a:buAutoNum type="arabicPeriod"/>
            </a:pPr>
            <a:endParaRPr lang="en-US" dirty="0"/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en-US" dirty="0"/>
              <a:t>Probe control: how to vary the requests?</a:t>
            </a:r>
          </a:p>
          <a:p>
            <a:pPr marL="514350" indent="-514350">
              <a:buSzPct val="80000"/>
              <a:buFont typeface="+mj-lt"/>
              <a:buAutoNum type="arabicPeriod"/>
            </a:pPr>
            <a:endParaRPr lang="en-US" dirty="0"/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en-US" dirty="0"/>
              <a:t>Rate compensation: deal with queue build-ups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Send packet train </a:t>
            </a:r>
            <a:r>
              <a:rPr lang="en-US" dirty="0" smtClean="0"/>
              <a:t>spaced at an </a:t>
            </a:r>
            <a:r>
              <a:rPr lang="en-US" dirty="0"/>
              <a:t>interval to achieve desired rate</a:t>
            </a:r>
          </a:p>
          <a:p>
            <a:pPr lvl="1"/>
            <a:r>
              <a:rPr lang="en-US" dirty="0"/>
              <a:t>Currently, five packets whose size could be </a:t>
            </a:r>
            <a:r>
              <a:rPr lang="en-US" dirty="0" smtClean="0"/>
              <a:t>varied</a:t>
            </a:r>
            <a:endParaRPr lang="en-US" dirty="0"/>
          </a:p>
          <a:p>
            <a:r>
              <a:rPr lang="en-US" dirty="0"/>
              <a:t>Check for </a:t>
            </a:r>
            <a:r>
              <a:rPr lang="en-US"/>
              <a:t>queuing </a:t>
            </a:r>
            <a:r>
              <a:rPr lang="en-US" smtClean="0"/>
              <a:t>based </a:t>
            </a:r>
            <a:r>
              <a:rPr lang="en-US" dirty="0"/>
              <a:t>on </a:t>
            </a:r>
            <a:r>
              <a:rPr lang="en-US" dirty="0" smtClean="0"/>
              <a:t>time delays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32823" y="5548515"/>
            <a:ext cx="156629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65" y="524501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890876" y="5548515"/>
            <a:ext cx="156629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065" y="524501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344469" y="4726144"/>
            <a:ext cx="1451820" cy="353786"/>
            <a:chOff x="975102" y="4544297"/>
            <a:chExt cx="1451820" cy="353786"/>
          </a:xfrm>
        </p:grpSpPr>
        <p:sp>
          <p:nvSpPr>
            <p:cNvPr id="12" name="Rectangle 11"/>
            <p:cNvSpPr/>
            <p:nvPr/>
          </p:nvSpPr>
          <p:spPr>
            <a:xfrm>
              <a:off x="1904853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94936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85019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14769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75102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17682" y="4726144"/>
            <a:ext cx="2050550" cy="353786"/>
            <a:chOff x="822698" y="4544297"/>
            <a:chExt cx="2050550" cy="353786"/>
          </a:xfrm>
        </p:grpSpPr>
        <p:sp>
          <p:nvSpPr>
            <p:cNvPr id="19" name="Rectangle 18"/>
            <p:cNvSpPr/>
            <p:nvPr/>
          </p:nvSpPr>
          <p:spPr>
            <a:xfrm>
              <a:off x="2187889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32402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72107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61095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22698" y="4544297"/>
              <a:ext cx="212153" cy="3537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loud 4"/>
          <p:cNvSpPr/>
          <p:nvPr/>
        </p:nvSpPr>
        <p:spPr>
          <a:xfrm>
            <a:off x="2426922" y="4338897"/>
            <a:ext cx="3738149" cy="188983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9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35 -0.0009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35 -0.0009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TCP CC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5311" y="1600200"/>
            <a:ext cx="9078687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Fairness: throughput depends on RTT</a:t>
            </a:r>
          </a:p>
          <a:p>
            <a:r>
              <a:rPr lang="en-US" sz="2800" dirty="0" smtClean="0"/>
              <a:t>High speed networks: slow start is too slow @10Gbps</a:t>
            </a:r>
          </a:p>
          <a:p>
            <a:r>
              <a:rPr lang="en-US" sz="2800" dirty="0" smtClean="0"/>
              <a:t>Short flows: how to set the initial </a:t>
            </a:r>
            <a:r>
              <a:rPr lang="en-US" sz="2800" i="1" dirty="0" err="1" smtClean="0"/>
              <a:t>cwnd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Lossy</a:t>
            </a:r>
            <a:r>
              <a:rPr lang="en-US" sz="2800" dirty="0" smtClean="0"/>
              <a:t> links: poor performance over wireless</a:t>
            </a:r>
          </a:p>
          <a:p>
            <a:r>
              <a:rPr lang="en-US" sz="2800" dirty="0"/>
              <a:t>Synchronization </a:t>
            </a:r>
            <a:r>
              <a:rPr lang="en-US" sz="2800" dirty="0" smtClean="0"/>
              <a:t>and Oscillations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an’t sustain throughput near capacity</a:t>
            </a:r>
          </a:p>
          <a:p>
            <a:pPr lvl="1"/>
            <a:r>
              <a:rPr lang="en-US" sz="2400" dirty="0" smtClean="0"/>
              <a:t>Periods of high queuing delay</a:t>
            </a:r>
          </a:p>
          <a:p>
            <a:pPr lvl="1"/>
            <a:r>
              <a:rPr lang="en-US" sz="2400" dirty="0" smtClean="0"/>
              <a:t>Guaranteed to drop packets</a:t>
            </a:r>
          </a:p>
          <a:p>
            <a:r>
              <a:rPr lang="en-US" sz="2800" dirty="0" smtClean="0"/>
              <a:t>Full buffers: queues are usually full, no burst tolerance</a:t>
            </a:r>
          </a:p>
          <a:p>
            <a:r>
              <a:rPr lang="en-US" sz="2800" dirty="0" smtClean="0"/>
              <a:t>Lock out: queue space is monopolized by few flows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31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Base protocol:</a:t>
            </a:r>
          </a:p>
          <a:p>
            <a:pPr lvl="1"/>
            <a:r>
              <a:rPr lang="en-US" dirty="0"/>
              <a:t>Start with a baseline rate:</a:t>
            </a:r>
          </a:p>
          <a:p>
            <a:pPr lvl="2"/>
            <a:r>
              <a:rPr lang="en-US" dirty="0"/>
              <a:t>One maximum sized packet per round-trip</a:t>
            </a:r>
          </a:p>
          <a:p>
            <a:pPr lvl="1"/>
            <a:r>
              <a:rPr lang="en-US" dirty="0"/>
              <a:t>If probe succeeds, double the requested bandwidth</a:t>
            </a:r>
          </a:p>
          <a:p>
            <a:pPr lvl="1"/>
            <a:r>
              <a:rPr lang="en-US" dirty="0"/>
              <a:t>If probe fails, halve the requested bandwidth</a:t>
            </a:r>
          </a:p>
          <a:p>
            <a:pPr lvl="1"/>
            <a:r>
              <a:rPr lang="en-US" dirty="0"/>
              <a:t>If probed rate falls below baseline rate:</a:t>
            </a:r>
          </a:p>
          <a:p>
            <a:pPr lvl="2"/>
            <a:r>
              <a:rPr lang="en-US" dirty="0"/>
              <a:t>Keep probed rate constant</a:t>
            </a:r>
          </a:p>
          <a:p>
            <a:pPr lvl="2"/>
            <a:r>
              <a:rPr lang="en-US" dirty="0"/>
              <a:t>Issue probes less frequently (exponential back-off)</a:t>
            </a:r>
          </a:p>
          <a:p>
            <a:r>
              <a:rPr lang="en-US" dirty="0"/>
              <a:t>Augmented with history:</a:t>
            </a:r>
          </a:p>
          <a:p>
            <a:pPr lvl="1"/>
            <a:r>
              <a:rPr lang="en-US" dirty="0"/>
              <a:t>Endpoint keeps track of previously used rates for different paths</a:t>
            </a:r>
          </a:p>
          <a:p>
            <a:pPr lvl="1"/>
            <a:r>
              <a:rPr lang="en-US" dirty="0"/>
              <a:t>Directly jumps to probe for a rate based on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3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Compensation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Queue build-ups could occur:</a:t>
            </a:r>
          </a:p>
          <a:p>
            <a:pPr lvl="1"/>
            <a:r>
              <a:rPr lang="en-US" dirty="0" smtClean="0"/>
              <a:t>Even short probes</a:t>
            </a:r>
            <a:r>
              <a:rPr lang="en-US" dirty="0"/>
              <a:t>, </a:t>
            </a:r>
            <a:r>
              <a:rPr lang="en-US" dirty="0" smtClean="0"/>
              <a:t>can trigger queuing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imultaneous </a:t>
            </a:r>
            <a:r>
              <a:rPr lang="en-US" dirty="0"/>
              <a:t>probes could allocate the same bandwidth to two flows</a:t>
            </a:r>
          </a:p>
          <a:p>
            <a:pPr lvl="1"/>
            <a:r>
              <a:rPr lang="en-US" dirty="0" smtClean="0"/>
              <a:t>Measurement errors could </a:t>
            </a:r>
            <a:r>
              <a:rPr lang="en-US" dirty="0"/>
              <a:t>result in too much load</a:t>
            </a:r>
          </a:p>
          <a:p>
            <a:r>
              <a:rPr lang="en-US" dirty="0"/>
              <a:t>Solution: rate compensation</a:t>
            </a:r>
          </a:p>
          <a:p>
            <a:pPr lvl="1"/>
            <a:r>
              <a:rPr lang="en-US" dirty="0"/>
              <a:t>Monitor packet delays</a:t>
            </a:r>
          </a:p>
          <a:p>
            <a:pPr lvl="1"/>
            <a:r>
              <a:rPr lang="en-US" dirty="0"/>
              <a:t>Notice queue-buildups</a:t>
            </a:r>
          </a:p>
          <a:p>
            <a:pPr lvl="1"/>
            <a:r>
              <a:rPr lang="en-US" dirty="0"/>
              <a:t>Slow down the transmission rate to drain </a:t>
            </a:r>
            <a:r>
              <a:rPr lang="en-US" dirty="0" smtClean="0"/>
              <a:t>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1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98714"/>
          </a:xfrm>
        </p:spPr>
        <p:txBody>
          <a:bodyPr/>
          <a:lstStyle/>
          <a:p>
            <a:r>
              <a:rPr lang="en-US" dirty="0" smtClean="0"/>
              <a:t>PCP vs. TCP vs. 4 concurrent PCP flows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40570080"/>
              </p:ext>
            </p:extLst>
          </p:nvPr>
        </p:nvGraphicFramePr>
        <p:xfrm>
          <a:off x="1052739" y="2273300"/>
          <a:ext cx="7112000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Worksheet" r:id="rId3" imgW="4975849" imgH="3246048" progId="Excel.Sheet.8">
                  <p:embed/>
                </p:oleObj>
              </mc:Choice>
              <mc:Fallback>
                <p:oleObj name="Worksheet" r:id="rId3" imgW="4975849" imgH="3246048" progId="Excel.Sheet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739" y="2273300"/>
                        <a:ext cx="7112000" cy="425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5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PCP Fair vs. TCP?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132114"/>
          </a:xfrm>
        </p:spPr>
        <p:txBody>
          <a:bodyPr/>
          <a:lstStyle/>
          <a:p>
            <a:r>
              <a:rPr lang="en-US" dirty="0" smtClean="0"/>
              <a:t>Is PCP getting its performance gains by being aggressive to TCP traffic?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56047540"/>
              </p:ext>
            </p:extLst>
          </p:nvPr>
        </p:nvGraphicFramePr>
        <p:xfrm>
          <a:off x="804863" y="2667000"/>
          <a:ext cx="7315880" cy="405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Worksheet" r:id="rId3" imgW="4823494" imgH="2666952" progId="Excel.Sheet.8">
                  <p:embed/>
                </p:oleObj>
              </mc:Choice>
              <mc:Fallback>
                <p:oleObj name="Worksheet" r:id="rId3" imgW="4823494" imgH="2666952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2667000"/>
                        <a:ext cx="7315880" cy="4052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1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on PCP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PCP decouples B/W estimation from data traffic</a:t>
            </a:r>
          </a:p>
          <a:p>
            <a:pPr lvl="1"/>
            <a:r>
              <a:rPr lang="en-US" dirty="0"/>
              <a:t>Control traffic now more light-weight</a:t>
            </a:r>
          </a:p>
          <a:p>
            <a:pPr lvl="2"/>
            <a:r>
              <a:rPr lang="en-US" dirty="0"/>
              <a:t>Probe more often</a:t>
            </a:r>
          </a:p>
          <a:p>
            <a:pPr lvl="2"/>
            <a:r>
              <a:rPr lang="en-US" dirty="0"/>
              <a:t>Minimal impact on data flows</a:t>
            </a:r>
          </a:p>
          <a:p>
            <a:pPr lvl="1"/>
            <a:r>
              <a:rPr lang="en-US" dirty="0"/>
              <a:t>No need to incur data loss</a:t>
            </a:r>
          </a:p>
          <a:p>
            <a:pPr lvl="2"/>
            <a:r>
              <a:rPr lang="en-US" dirty="0"/>
              <a:t>Probe loss is OK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Perspectives on CC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very different approaches to congestion control</a:t>
            </a:r>
          </a:p>
          <a:p>
            <a:pPr lvl="1"/>
            <a:r>
              <a:rPr lang="en-US" dirty="0" smtClean="0"/>
              <a:t>Implicit router feedback (RED)</a:t>
            </a:r>
          </a:p>
          <a:p>
            <a:pPr lvl="1"/>
            <a:r>
              <a:rPr lang="en-US" dirty="0" smtClean="0"/>
              <a:t>Explicit router feedback (ECN, XCP)</a:t>
            </a:r>
          </a:p>
          <a:p>
            <a:pPr lvl="1"/>
            <a:r>
              <a:rPr lang="en-US" dirty="0" smtClean="0"/>
              <a:t>Light-weight bandwidth measurements (PCP)</a:t>
            </a:r>
          </a:p>
          <a:p>
            <a:r>
              <a:rPr lang="en-US" dirty="0" smtClean="0"/>
              <a:t>Which approach is best?</a:t>
            </a:r>
          </a:p>
          <a:p>
            <a:pPr lvl="1"/>
            <a:r>
              <a:rPr lang="en-US" dirty="0" smtClean="0"/>
              <a:t>Ease of deployment?</a:t>
            </a:r>
          </a:p>
          <a:p>
            <a:pPr lvl="1"/>
            <a:r>
              <a:rPr lang="en-US" dirty="0" smtClean="0"/>
              <a:t>Stability?</a:t>
            </a:r>
          </a:p>
          <a:p>
            <a:pPr lvl="1"/>
            <a:r>
              <a:rPr lang="en-US" dirty="0" smtClean="0"/>
              <a:t>Fairness?</a:t>
            </a:r>
          </a:p>
          <a:p>
            <a:pPr lvl="1"/>
            <a:r>
              <a:rPr lang="en-US" dirty="0" smtClean="0"/>
              <a:t>Utilization?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5" y="1894114"/>
            <a:ext cx="8508567" cy="4301970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ECN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Explicit Congestion Notification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XCP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err="1" smtClean="0"/>
              <a:t>eXplicit</a:t>
            </a:r>
            <a:r>
              <a:rPr lang="en-US" sz="3400" dirty="0" smtClean="0"/>
              <a:t> Congestion Control Protocol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PCP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Probe Control Protocol</a:t>
            </a:r>
            <a:endParaRPr lang="en-US" sz="3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Detect “incipient” (early) congestion in the router</a:t>
            </a:r>
          </a:p>
          <a:p>
            <a:r>
              <a:rPr lang="en-US" dirty="0" smtClean="0"/>
              <a:t>Try to keep average queue size in “good” range</a:t>
            </a:r>
          </a:p>
          <a:p>
            <a:r>
              <a:rPr lang="en-US" dirty="0" smtClean="0"/>
              <a:t>Randomly choose flows to notify about congestion</a:t>
            </a:r>
          </a:p>
          <a:p>
            <a:pPr lvl="1"/>
            <a:r>
              <a:rPr lang="en-US" dirty="0" smtClean="0"/>
              <a:t>E.g. RED, packet drops are </a:t>
            </a:r>
            <a:r>
              <a:rPr lang="en-US" dirty="0" smtClean="0">
                <a:solidFill>
                  <a:schemeClr val="accent1"/>
                </a:solidFill>
              </a:rPr>
              <a:t>implicit</a:t>
            </a:r>
            <a:r>
              <a:rPr lang="en-US" dirty="0" smtClean="0"/>
              <a:t> notification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27971" y="5651995"/>
            <a:ext cx="1208314" cy="75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2571" y="5651995"/>
            <a:ext cx="1208314" cy="75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26283" y="5651995"/>
            <a:ext cx="1208314" cy="75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14554" y="5651995"/>
            <a:ext cx="1208314" cy="75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996994" y="4980278"/>
            <a:ext cx="7259033" cy="1515360"/>
            <a:chOff x="996994" y="4980278"/>
            <a:chExt cx="7259033" cy="1515360"/>
          </a:xfrm>
        </p:grpSpPr>
        <p:grpSp>
          <p:nvGrpSpPr>
            <p:cNvPr id="7" name="Group 6"/>
            <p:cNvGrpSpPr/>
            <p:nvPr/>
          </p:nvGrpSpPr>
          <p:grpSpPr>
            <a:xfrm>
              <a:off x="1687287" y="5559466"/>
              <a:ext cx="6568740" cy="936172"/>
              <a:chOff x="2688771" y="3145972"/>
              <a:chExt cx="5312228" cy="93617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2688771" y="3145972"/>
                <a:ext cx="5312228" cy="0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688771" y="4082144"/>
                <a:ext cx="5312228" cy="0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8000999" y="3145972"/>
                <a:ext cx="0" cy="936172"/>
              </a:xfrm>
              <a:prstGeom prst="line">
                <a:avLst/>
              </a:prstGeom>
              <a:ln w="571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Line 9"/>
            <p:cNvSpPr>
              <a:spLocks noChangeShapeType="1"/>
            </p:cNvSpPr>
            <p:nvPr/>
          </p:nvSpPr>
          <p:spPr bwMode="auto">
            <a:xfrm flipV="1">
              <a:off x="2970225" y="5439378"/>
              <a:ext cx="0" cy="12008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horz" wrap="none" lIns="90488" tIns="44450" rIns="90488" bIns="4445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4315396" y="5439378"/>
              <a:ext cx="0" cy="12008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horz" wrap="none" lIns="90488" tIns="44450" rIns="90488" bIns="4445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985177" y="4980278"/>
              <a:ext cx="660438" cy="45910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</a:rPr>
                <a:t>min</a:t>
              </a:r>
              <a:endParaRPr lang="en-US" sz="2400" baseline="-25000" dirty="0">
                <a:latin typeface="Times New Roman" pitchFamily="18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2614358" y="4994764"/>
              <a:ext cx="711734" cy="45910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</a:rPr>
                <a:t>max</a:t>
              </a:r>
              <a:endParaRPr lang="en-US" sz="2400" baseline="-25000" dirty="0">
                <a:latin typeface="Times New Roman" pitchFamily="18" charset="0"/>
              </a:endParaRPr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V="1">
              <a:off x="1719945" y="5439378"/>
              <a:ext cx="0" cy="12008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horz" wrap="none" lIns="90488" tIns="44450" rIns="90488" bIns="4445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996994" y="4994764"/>
              <a:ext cx="1445910" cy="45910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 err="1">
                  <a:latin typeface="Times New Roman" pitchFamily="18" charset="0"/>
                </a:rPr>
                <a:t>q</a:t>
              </a:r>
              <a:r>
                <a:rPr lang="en-US" sz="2400" dirty="0" err="1" smtClean="0">
                  <a:latin typeface="Times New Roman" pitchFamily="18" charset="0"/>
                </a:rPr>
                <a:t>ueue_len</a:t>
              </a:r>
              <a:endParaRPr lang="en-US" sz="2400" baseline="-25000" dirty="0">
                <a:latin typeface="Times New Roman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flipH="1">
            <a:off x="2877445" y="3890466"/>
            <a:ext cx="3536339" cy="954107"/>
            <a:chOff x="1219200" y="4876799"/>
            <a:chExt cx="5181606" cy="138499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3320"/>
                <a:gd name="adj2" fmla="val 13584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4" y="4876799"/>
              <a:ext cx="518160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Randomly “notify” flow via packet drop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483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Congestion Notification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45770"/>
            <a:ext cx="8839200" cy="3004457"/>
          </a:xfrm>
        </p:spPr>
        <p:txBody>
          <a:bodyPr/>
          <a:lstStyle/>
          <a:p>
            <a:r>
              <a:rPr lang="en-US" dirty="0" smtClean="0"/>
              <a:t>ECN is an AQM mechanism</a:t>
            </a:r>
          </a:p>
          <a:p>
            <a:r>
              <a:rPr lang="en-US" dirty="0" smtClean="0"/>
              <a:t>Use TCP/IP headers to send ECN signals</a:t>
            </a:r>
          </a:p>
          <a:p>
            <a:pPr lvl="1"/>
            <a:r>
              <a:rPr lang="en-US" dirty="0" smtClean="0"/>
              <a:t>Router sets ECN bit in header if there is congestion</a:t>
            </a:r>
          </a:p>
          <a:p>
            <a:pPr lvl="1"/>
            <a:r>
              <a:rPr lang="en-US" dirty="0" smtClean="0"/>
              <a:t>Host TCP treats ECN marked packets the same as packet drops (i.e. congestion signal)</a:t>
            </a:r>
          </a:p>
          <a:p>
            <a:pPr lvl="2"/>
            <a:r>
              <a:rPr lang="en-US" dirty="0" smtClean="0"/>
              <a:t>But no packets are dropped :)</a:t>
            </a:r>
            <a:endParaRPr lang="en-US" dirty="0"/>
          </a:p>
        </p:txBody>
      </p:sp>
      <p:cxnSp>
        <p:nvCxnSpPr>
          <p:cNvPr id="5" name="Straight Connector 4"/>
          <p:cNvCxnSpPr>
            <a:endCxn id="6" idx="1"/>
          </p:cNvCxnSpPr>
          <p:nvPr/>
        </p:nvCxnSpPr>
        <p:spPr>
          <a:xfrm>
            <a:off x="1740972" y="5341667"/>
            <a:ext cx="127492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894" y="515146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>
            <a:stCxn id="22" idx="1"/>
            <a:endCxn id="6" idx="3"/>
          </p:cNvCxnSpPr>
          <p:nvPr/>
        </p:nvCxnSpPr>
        <p:spPr>
          <a:xfrm flipH="1">
            <a:off x="3661009" y="5341666"/>
            <a:ext cx="1952563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91859" y="4544297"/>
            <a:ext cx="859980" cy="353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97900" y="4543845"/>
            <a:ext cx="214995" cy="35378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349" y="5038167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72" y="515146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Connector 26"/>
          <p:cNvCxnSpPr>
            <a:stCxn id="22" idx="3"/>
          </p:cNvCxnSpPr>
          <p:nvPr/>
        </p:nvCxnSpPr>
        <p:spPr>
          <a:xfrm flipV="1">
            <a:off x="6258687" y="5341665"/>
            <a:ext cx="1209093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92" y="5038167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31"/>
          <p:cNvGrpSpPr/>
          <p:nvPr/>
        </p:nvGrpSpPr>
        <p:grpSpPr>
          <a:xfrm>
            <a:off x="7179002" y="4544297"/>
            <a:ext cx="859980" cy="353786"/>
            <a:chOff x="2155914" y="4718496"/>
            <a:chExt cx="859980" cy="353786"/>
          </a:xfrm>
        </p:grpSpPr>
        <p:sp>
          <p:nvSpPr>
            <p:cNvPr id="30" name="Rectangle 29"/>
            <p:cNvSpPr/>
            <p:nvPr/>
          </p:nvSpPr>
          <p:spPr>
            <a:xfrm>
              <a:off x="2155914" y="4718496"/>
              <a:ext cx="859980" cy="35378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74994" y="4718496"/>
              <a:ext cx="214995" cy="35378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 flipH="1">
            <a:off x="2917920" y="5790686"/>
            <a:ext cx="2021127" cy="954107"/>
            <a:chOff x="1219200" y="4876799"/>
            <a:chExt cx="5181606" cy="1384995"/>
          </a:xfrm>
        </p:grpSpPr>
        <p:sp>
          <p:nvSpPr>
            <p:cNvPr id="34" name="Rectangular Callout 3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320"/>
                <a:gd name="adj2" fmla="val -8663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19204" y="4876799"/>
              <a:ext cx="5181602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 Congestion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5576947" y="5764362"/>
            <a:ext cx="2021127" cy="527485"/>
            <a:chOff x="1219200" y="4876799"/>
            <a:chExt cx="5181606" cy="1384995"/>
          </a:xfrm>
        </p:grpSpPr>
        <p:sp>
          <p:nvSpPr>
            <p:cNvPr id="37" name="Rectangular Callout 36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859"/>
                <a:gd name="adj2" fmla="val -11035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19204" y="4876799"/>
              <a:ext cx="5181602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6587512" y="5790686"/>
            <a:ext cx="2021127" cy="954107"/>
            <a:chOff x="1219200" y="4876799"/>
            <a:chExt cx="5181606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7075"/>
                <a:gd name="adj2" fmla="val -8093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5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ECN-bit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set in ACK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357302" y="5790686"/>
            <a:ext cx="2981146" cy="954107"/>
            <a:chOff x="1219200" y="4876799"/>
            <a:chExt cx="5181606" cy="1384995"/>
          </a:xfrm>
        </p:grpSpPr>
        <p:sp>
          <p:nvSpPr>
            <p:cNvPr id="47" name="Rectangular Callout 46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8836"/>
                <a:gd name="adj2" fmla="val -7865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19205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Sender receives feedback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734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19045 -0.000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45 -0.0007 L 0.47031 1.85185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031 -7.40741E-7 L 0.64791 0.00093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72" y="4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7.40741E-7 L 0.17552 -0.00069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6 -0.0007 L -0.66545 -0.00139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4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16" grpId="1" animBg="1"/>
      <p:bldP spid="1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two 1-bit flags in the TCP header</a:t>
            </a:r>
          </a:p>
          <a:p>
            <a:pPr lvl="1"/>
            <a:r>
              <a:rPr lang="en-US" dirty="0" smtClean="0"/>
              <a:t>Congestion Window Reduce (CWR): slow down</a:t>
            </a:r>
          </a:p>
          <a:p>
            <a:pPr lvl="1"/>
            <a:r>
              <a:rPr lang="en-US" dirty="0" smtClean="0"/>
              <a:t>ECN-Echo (ECE): feedback in the ACK</a:t>
            </a:r>
          </a:p>
          <a:p>
            <a:r>
              <a:rPr lang="en-US" dirty="0" smtClean="0"/>
              <a:t>Also uses two bits in the IP header </a:t>
            </a:r>
            <a:r>
              <a:rPr lang="en-US" dirty="0" err="1" smtClean="0"/>
              <a:t>ToS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01/10 – ECT, indicates ECN compatibility</a:t>
            </a:r>
          </a:p>
          <a:p>
            <a:pPr lvl="1"/>
            <a:r>
              <a:rPr lang="en-US" dirty="0" smtClean="0"/>
              <a:t>11 – CE, indicates congestion</a:t>
            </a:r>
          </a:p>
          <a:p>
            <a:r>
              <a:rPr lang="en-US" dirty="0" smtClean="0"/>
              <a:t>Supported by…</a:t>
            </a:r>
          </a:p>
          <a:p>
            <a:pPr lvl="1"/>
            <a:r>
              <a:rPr lang="en-US" dirty="0" smtClean="0"/>
              <a:t>Windows (Vista+), OS X (10.5+), Linux</a:t>
            </a:r>
          </a:p>
          <a:p>
            <a:pPr lvl="1"/>
            <a:r>
              <a:rPr lang="en-US" dirty="0" smtClean="0"/>
              <a:t>Cisco routers, *BSD</a:t>
            </a:r>
          </a:p>
          <a:p>
            <a:pPr lvl="1"/>
            <a:r>
              <a:rPr lang="en-US" dirty="0" smtClean="0"/>
              <a:t>… but usually turned </a:t>
            </a:r>
            <a:r>
              <a:rPr lang="en-US" dirty="0" smtClean="0">
                <a:solidFill>
                  <a:schemeClr val="accent1"/>
                </a:solidFill>
              </a:rPr>
              <a:t>off</a:t>
            </a:r>
            <a:r>
              <a:rPr lang="en-US" dirty="0" smtClean="0"/>
              <a:t> by default</a:t>
            </a:r>
          </a:p>
        </p:txBody>
      </p:sp>
    </p:spTree>
    <p:extLst>
      <p:ext uri="{BB962C8B-B14F-4D97-AF65-F5344CB8AC3E}">
        <p14:creationId xmlns:p14="http://schemas.microsoft.com/office/powerpoint/2010/main" val="265848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Internet ECN-Ready?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of 2011, not really</a:t>
            </a:r>
          </a:p>
          <a:p>
            <a:pPr lvl="1"/>
            <a:r>
              <a:rPr lang="en-US" dirty="0" smtClean="0"/>
              <a:t>Measuring the State of ECN Readiness (IMC 2011)</a:t>
            </a:r>
          </a:p>
          <a:p>
            <a:pPr lvl="1"/>
            <a:r>
              <a:rPr lang="en-US" dirty="0" smtClean="0"/>
              <a:t>ECN incompatible servers: 83-86%</a:t>
            </a:r>
          </a:p>
          <a:p>
            <a:pPr lvl="1"/>
            <a:r>
              <a:rPr lang="en-US" dirty="0" smtClean="0"/>
              <a:t>ECN incompatible clients: 96-100%</a:t>
            </a:r>
          </a:p>
          <a:p>
            <a:pPr lvl="1"/>
            <a:r>
              <a:rPr lang="en-US" dirty="0" smtClean="0"/>
              <a:t>… but results are better than for 2004 and 2008</a:t>
            </a:r>
          </a:p>
          <a:p>
            <a:r>
              <a:rPr lang="en-US" dirty="0" smtClean="0"/>
              <a:t>Caught many routers mangling ECN bits!</a:t>
            </a:r>
          </a:p>
          <a:p>
            <a:pPr lvl="1"/>
            <a:r>
              <a:rPr lang="en-US" dirty="0" smtClean="0"/>
              <a:t>Typically done by ISP border routers</a:t>
            </a:r>
          </a:p>
          <a:p>
            <a:pPr lvl="1"/>
            <a:r>
              <a:rPr lang="en-US" dirty="0" smtClean="0"/>
              <a:t>Legacy routers clear IP </a:t>
            </a:r>
            <a:r>
              <a:rPr lang="en-US" dirty="0" err="1" smtClean="0"/>
              <a:t>ToS</a:t>
            </a:r>
            <a:r>
              <a:rPr lang="en-US" dirty="0" smtClean="0"/>
              <a:t> field, destroy ECN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9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5" y="1894114"/>
            <a:ext cx="8508567" cy="4301970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ECN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Explicit Congestion Notification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XCP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err="1" smtClean="0"/>
              <a:t>eXplicit</a:t>
            </a:r>
            <a:r>
              <a:rPr lang="en-US" sz="3400" dirty="0" smtClean="0"/>
              <a:t> Congestion Control Protocol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PCP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Probe Control Protocol</a:t>
            </a:r>
            <a:endParaRPr lang="en-US" sz="3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66389</TotalTime>
  <Words>1608</Words>
  <Application>Microsoft Office PowerPoint</Application>
  <PresentationFormat>On-screen Show (4:3)</PresentationFormat>
  <Paragraphs>385</Paragraphs>
  <Slides>35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Median</vt:lpstr>
      <vt:lpstr>Bitmap Image</vt:lpstr>
      <vt:lpstr>Microsoft Excel 97-2003 Worksheet</vt:lpstr>
      <vt:lpstr>CS 4700 / CS 5700 Network Fundamentals</vt:lpstr>
      <vt:lpstr>In Between Network and Transport…</vt:lpstr>
      <vt:lpstr>Issues with TCP CC</vt:lpstr>
      <vt:lpstr>Outline</vt:lpstr>
      <vt:lpstr>Active Queue Management (AQM)</vt:lpstr>
      <vt:lpstr>Explicit Congestion Notification</vt:lpstr>
      <vt:lpstr>ECN Implementation</vt:lpstr>
      <vt:lpstr>Is the Internet ECN-Ready?</vt:lpstr>
      <vt:lpstr>Outline</vt:lpstr>
      <vt:lpstr>Settings the Stage for XCP</vt:lpstr>
      <vt:lpstr>Poor Performance of TCP CC</vt:lpstr>
      <vt:lpstr>Key Observations</vt:lpstr>
      <vt:lpstr>Key Observations</vt:lpstr>
      <vt:lpstr>eXplicit Control Protocol (XCP)</vt:lpstr>
      <vt:lpstr>XCP Implementation</vt:lpstr>
      <vt:lpstr>XCP Example</vt:lpstr>
      <vt:lpstr>Feedback Computation</vt:lpstr>
      <vt:lpstr>PowerPoint Presentation</vt:lpstr>
      <vt:lpstr>PowerPoint Presentation</vt:lpstr>
      <vt:lpstr>PowerPoint Presentation</vt:lpstr>
      <vt:lpstr>PowerPoint Presentation</vt:lpstr>
      <vt:lpstr>XCP Bonus Prizes</vt:lpstr>
      <vt:lpstr>Other Thoughts</vt:lpstr>
      <vt:lpstr>Outline</vt:lpstr>
      <vt:lpstr>Network-Assisted CC</vt:lpstr>
      <vt:lpstr>Context</vt:lpstr>
      <vt:lpstr>Probe Control Protocol (PCP)</vt:lpstr>
      <vt:lpstr>PCP Mechanisms</vt:lpstr>
      <vt:lpstr>Probes</vt:lpstr>
      <vt:lpstr>Probe Control</vt:lpstr>
      <vt:lpstr>Rate Compensation</vt:lpstr>
      <vt:lpstr>Performance</vt:lpstr>
      <vt:lpstr>Is PCP Fair vs. TCP?</vt:lpstr>
      <vt:lpstr>Another View on PCP</vt:lpstr>
      <vt:lpstr>Different Perspectives on CC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859</cp:revision>
  <cp:lastPrinted>2012-08-22T04:00:45Z</cp:lastPrinted>
  <dcterms:created xsi:type="dcterms:W3CDTF">2012-01-03T02:22:46Z</dcterms:created>
  <dcterms:modified xsi:type="dcterms:W3CDTF">2012-10-10T19:46:39Z</dcterms:modified>
</cp:coreProperties>
</file>