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6"/>
  </p:notesMasterIdLst>
  <p:handoutMasterIdLst>
    <p:handoutMasterId r:id="rId17"/>
  </p:handoutMasterIdLst>
  <p:sldIdLst>
    <p:sldId id="388" r:id="rId2"/>
    <p:sldId id="390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3" r:id="rId14"/>
    <p:sldId id="402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3"/>
            <p14:sldId id="4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3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1138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15: NAT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(You Better Forward </a:t>
            </a:r>
            <a:r>
              <a:rPr lang="en-US" sz="3600" b="1" dirty="0">
                <a:solidFill>
                  <a:schemeClr val="tx1"/>
                </a:solidFill>
              </a:rPr>
              <a:t>T</a:t>
            </a:r>
            <a:r>
              <a:rPr lang="en-US" sz="3600" b="1" dirty="0" smtClean="0">
                <a:solidFill>
                  <a:schemeClr val="tx1"/>
                </a:solidFill>
              </a:rPr>
              <a:t>hose Ports)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3/9/2013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Forwarding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208" y="1611086"/>
            <a:ext cx="4400477" cy="50836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24" y="3287711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916" y="2963918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16429" y="1621969"/>
            <a:ext cx="2512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Private Network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59089" y="1626434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Internet</a:t>
            </a:r>
            <a:endParaRPr lang="en-US" sz="2400" b="1" dirty="0"/>
          </a:p>
        </p:txBody>
      </p: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752" y="3287711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373558" y="4052498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66.31.210.69</a:t>
            </a:r>
          </a:p>
        </p:txBody>
      </p:sp>
      <p:sp>
        <p:nvSpPr>
          <p:cNvPr id="14" name="Left Arrow Callout 13"/>
          <p:cNvSpPr/>
          <p:nvPr/>
        </p:nvSpPr>
        <p:spPr>
          <a:xfrm>
            <a:off x="4945094" y="4583601"/>
            <a:ext cx="4100932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Source: 74.125.228.67:8679</a:t>
            </a:r>
          </a:p>
          <a:p>
            <a:pPr algn="r"/>
            <a:r>
              <a:rPr lang="en-US" sz="2000" dirty="0" err="1" smtClean="0"/>
              <a:t>Dest</a:t>
            </a:r>
            <a:r>
              <a:rPr lang="en-US" sz="2000" dirty="0" smtClean="0"/>
              <a:t>: 66.31.210.69:7000 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1960" y="4053141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74.125.228.67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208" y="4052498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192.168.0.1</a:t>
            </a:r>
            <a:endParaRPr lang="en-US" sz="2400" dirty="0"/>
          </a:p>
        </p:txBody>
      </p:sp>
      <p:sp>
        <p:nvSpPr>
          <p:cNvPr id="17" name="Left Arrow Callout 16"/>
          <p:cNvSpPr/>
          <p:nvPr/>
        </p:nvSpPr>
        <p:spPr>
          <a:xfrm>
            <a:off x="261253" y="4583601"/>
            <a:ext cx="4071256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Source: 74.125.228.67:8679</a:t>
            </a:r>
          </a:p>
          <a:p>
            <a:pPr algn="r"/>
            <a:r>
              <a:rPr lang="en-US" sz="2000" dirty="0" err="1" smtClean="0"/>
              <a:t>Dest</a:t>
            </a:r>
            <a:r>
              <a:rPr lang="en-US" sz="2000" dirty="0" smtClean="0"/>
              <a:t>: 192.168.0.1:7000 </a:t>
            </a:r>
            <a:endParaRPr lang="en-US" sz="20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90006"/>
              </p:ext>
            </p:extLst>
          </p:nvPr>
        </p:nvGraphicFramePr>
        <p:xfrm>
          <a:off x="1328056" y="2180736"/>
          <a:ext cx="6389916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4958"/>
                <a:gridCol w="31949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192.168.0.1:7000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*.*.*.*:*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48" y="3058886"/>
            <a:ext cx="630066" cy="63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 rot="14672827">
            <a:off x="2721478" y="2971885"/>
            <a:ext cx="702128" cy="53327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672827">
            <a:off x="8428371" y="5432056"/>
            <a:ext cx="702128" cy="53327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7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Punching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5312" y="1600200"/>
            <a:ext cx="8991600" cy="609600"/>
          </a:xfrm>
        </p:spPr>
        <p:txBody>
          <a:bodyPr/>
          <a:lstStyle/>
          <a:p>
            <a:r>
              <a:rPr lang="en-US" dirty="0" smtClean="0"/>
              <a:t>Problem: How to enable connectivity through NATs?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209" y="2547265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20" y="3141570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216" y="3748484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1109" y="2492831"/>
            <a:ext cx="105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NAT 1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51035" y="447990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66.31.210.69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208" y="376155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192.168.0.1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716425" y="2547265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103" y="3001647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060" y="3739635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51325" y="2492831"/>
            <a:ext cx="105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NAT 2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3692" y="4471052"/>
            <a:ext cx="127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59.1.72.13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34783" y="362163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192.168.0.2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959854" y="2860129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106209" y="5225143"/>
            <a:ext cx="8991600" cy="15893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Two application-level protocols for hole punching</a:t>
            </a:r>
          </a:p>
          <a:p>
            <a:pPr lvl="1"/>
            <a:r>
              <a:rPr lang="en-US" dirty="0" smtClean="0"/>
              <a:t>STUN</a:t>
            </a:r>
          </a:p>
          <a:p>
            <a:pPr lvl="1"/>
            <a:r>
              <a:rPr lang="en-US" dirty="0" smtClean="0"/>
              <a:t>TURN</a:t>
            </a:r>
            <a:endParaRPr lang="en-US" dirty="0" smtClean="0"/>
          </a:p>
        </p:txBody>
      </p:sp>
      <p:sp>
        <p:nvSpPr>
          <p:cNvPr id="20" name="Right Arrow 19"/>
          <p:cNvSpPr/>
          <p:nvPr/>
        </p:nvSpPr>
        <p:spPr>
          <a:xfrm rot="10800000">
            <a:off x="2784589" y="3330988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6291937" y="2653295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1998574" y="3114907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22" y="2943610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159" y="2797107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1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 animBg="1"/>
      <p:bldP spid="18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13112"/>
            <a:ext cx="8839200" cy="1894114"/>
          </a:xfrm>
        </p:spPr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ession </a:t>
            </a:r>
            <a:r>
              <a:rPr lang="en-US" b="1" dirty="0" smtClean="0"/>
              <a:t>T</a:t>
            </a:r>
            <a:r>
              <a:rPr lang="en-US" dirty="0" smtClean="0"/>
              <a:t>raversal </a:t>
            </a:r>
            <a:r>
              <a:rPr lang="en-US" b="1" dirty="0" smtClean="0"/>
              <a:t>U</a:t>
            </a:r>
            <a:r>
              <a:rPr lang="en-US" dirty="0" smtClean="0"/>
              <a:t>tilities for </a:t>
            </a:r>
            <a:r>
              <a:rPr lang="en-US" b="1" dirty="0" smtClean="0"/>
              <a:t>N</a:t>
            </a:r>
            <a:r>
              <a:rPr lang="en-US" dirty="0" smtClean="0"/>
              <a:t>AT</a:t>
            </a:r>
          </a:p>
          <a:p>
            <a:pPr lvl="1"/>
            <a:r>
              <a:rPr lang="en-US" dirty="0" smtClean="0"/>
              <a:t>Use a third-party to echo your global IP address</a:t>
            </a:r>
          </a:p>
          <a:p>
            <a:pPr lvl="1"/>
            <a:r>
              <a:rPr lang="en-US" dirty="0" smtClean="0"/>
              <a:t>Also used to probe for symmetric NATs/firewalls</a:t>
            </a:r>
          </a:p>
          <a:p>
            <a:pPr lvl="2"/>
            <a:r>
              <a:rPr lang="en-US" dirty="0" smtClean="0"/>
              <a:t>i.e. are external ports open or closed?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209" y="4484973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20" y="5079278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216" y="5686192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51035" y="641760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66.31.210.69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208" y="569926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192.168.0.1</a:t>
            </a:r>
            <a:endParaRPr lang="en-US" dirty="0"/>
          </a:p>
        </p:txBody>
      </p:sp>
      <p:pic>
        <p:nvPicPr>
          <p:cNvPr id="12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22" y="4881318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169349" y="5983673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STUN Server</a:t>
            </a:r>
            <a:endParaRPr lang="en-US" sz="2000" dirty="0"/>
          </a:p>
        </p:txBody>
      </p:sp>
      <p:pic>
        <p:nvPicPr>
          <p:cNvPr id="14" name="Picture 2" descr="D:\Classes\CS 4700\assets\serv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211" y="4948524"/>
            <a:ext cx="982999" cy="9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 flipH="1">
            <a:off x="558202" y="3537858"/>
            <a:ext cx="3317112" cy="922567"/>
            <a:chOff x="1219201" y="4876799"/>
            <a:chExt cx="5211555" cy="1384995"/>
          </a:xfrm>
        </p:grpSpPr>
        <p:sp>
          <p:nvSpPr>
            <p:cNvPr id="16" name="Rectangular Callout 15"/>
            <p:cNvSpPr/>
            <p:nvPr/>
          </p:nvSpPr>
          <p:spPr>
            <a:xfrm>
              <a:off x="1249153" y="4876799"/>
              <a:ext cx="5181603" cy="1384995"/>
            </a:xfrm>
            <a:prstGeom prst="wedgeRectCallout">
              <a:avLst>
                <a:gd name="adj1" fmla="val 46442"/>
                <a:gd name="adj2" fmla="val 126005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What is my global IP address?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" name="Right Arrow Callout 17"/>
          <p:cNvSpPr/>
          <p:nvPr/>
        </p:nvSpPr>
        <p:spPr>
          <a:xfrm>
            <a:off x="1895216" y="4650545"/>
            <a:ext cx="2341257" cy="859972"/>
          </a:xfrm>
          <a:prstGeom prst="rightArrowCallout">
            <a:avLst>
              <a:gd name="adj1" fmla="val 25000"/>
              <a:gd name="adj2" fmla="val 25000"/>
              <a:gd name="adj3" fmla="val 27326"/>
              <a:gd name="adj4" fmla="val 85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Please echo my IP address</a:t>
            </a:r>
            <a:endParaRPr lang="en-US" sz="2000" dirty="0"/>
          </a:p>
        </p:txBody>
      </p:sp>
      <p:sp>
        <p:nvSpPr>
          <p:cNvPr id="19" name="Left Arrow Callout 18"/>
          <p:cNvSpPr/>
          <p:nvPr/>
        </p:nvSpPr>
        <p:spPr>
          <a:xfrm>
            <a:off x="5082887" y="5510517"/>
            <a:ext cx="2086462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2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Your IP is 66.31.210.69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06208" y="5686192"/>
            <a:ext cx="1402948" cy="38240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3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41545 0.000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6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49289 0.00093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9" grpId="0" animBg="1"/>
      <p:bldP spid="19" grpId="1" animBg="1"/>
      <p:bldP spid="20" grpId="0" animBg="1"/>
      <p:bldP spid="2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STUN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Only useful in certain situations</a:t>
            </a:r>
          </a:p>
          <a:p>
            <a:pPr lvl="1"/>
            <a:r>
              <a:rPr lang="en-US" dirty="0" smtClean="0"/>
              <a:t>One peer is behind a symmetric NAT</a:t>
            </a:r>
          </a:p>
          <a:p>
            <a:pPr lvl="1"/>
            <a:r>
              <a:rPr lang="en-US" dirty="0" smtClean="0"/>
              <a:t>Both peers are behind partial NATs</a:t>
            </a:r>
          </a:p>
          <a:p>
            <a:r>
              <a:rPr lang="en-US" dirty="0" smtClean="0"/>
              <a:t>Not useful when both peers are fully behind full NATs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349" y="3972789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60" y="4567094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356" y="5174008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1249" y="3918355"/>
            <a:ext cx="105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NAT 1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31175" y="590542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66.31.210.69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348" y="51870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192.168.0.1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96565" y="3972789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243" y="4427171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200" y="5165159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31465" y="3918355"/>
            <a:ext cx="105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NAT 2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53832" y="5896576"/>
            <a:ext cx="127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59.1.72.13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14923" y="504715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192.168.0.2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939994" y="4285653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2764729" y="4756512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6272077" y="4078819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1978714" y="4540431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62" y="4369134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299" y="4222631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0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n-US" dirty="0" smtClean="0"/>
              <a:t>raversal </a:t>
            </a:r>
            <a:r>
              <a:rPr lang="en-US" b="1" dirty="0" smtClean="0"/>
              <a:t>U</a:t>
            </a:r>
            <a:r>
              <a:rPr lang="en-US" dirty="0" smtClean="0"/>
              <a:t>sing </a:t>
            </a:r>
            <a:r>
              <a:rPr lang="en-US" b="1" dirty="0" smtClean="0"/>
              <a:t>R</a:t>
            </a:r>
            <a:r>
              <a:rPr lang="en-US" dirty="0" smtClean="0"/>
              <a:t>elays </a:t>
            </a:r>
            <a:r>
              <a:rPr lang="en-US" dirty="0"/>
              <a:t>a</a:t>
            </a:r>
            <a:r>
              <a:rPr lang="en-US" dirty="0" smtClean="0"/>
              <a:t>round </a:t>
            </a:r>
            <a:r>
              <a:rPr lang="en-US" b="1" dirty="0" smtClean="0"/>
              <a:t>N</a:t>
            </a:r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209" y="2547265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216" y="3748484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1109" y="2492831"/>
            <a:ext cx="105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NAT 1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51035" y="447990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66.31.210.69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16425" y="2547265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3" descr="D:\Classes\CS 4700\assets\wrt54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060" y="3739635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51325" y="2492831"/>
            <a:ext cx="105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NAT 2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3692" y="4471052"/>
            <a:ext cx="127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59.1.72.13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959854" y="2860129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1266862" y="3330988"/>
            <a:ext cx="6904241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720364" y="6435933"/>
            <a:ext cx="172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TURN Server</a:t>
            </a:r>
            <a:endParaRPr lang="en-US" sz="2000" dirty="0"/>
          </a:p>
        </p:txBody>
      </p:sp>
      <p:pic>
        <p:nvPicPr>
          <p:cNvPr id="24" name="Picture 2" descr="D:\Classes\CS 4700\assets\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439" y="5400784"/>
            <a:ext cx="982999" cy="9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Elbow Connector 27"/>
          <p:cNvCxnSpPr>
            <a:stCxn id="6" idx="2"/>
            <a:endCxn id="24" idx="1"/>
          </p:cNvCxnSpPr>
          <p:nvPr/>
        </p:nvCxnSpPr>
        <p:spPr>
          <a:xfrm rot="16200000" flipH="1">
            <a:off x="1267918" y="3068763"/>
            <a:ext cx="2179120" cy="3467921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20" y="3141570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6208" y="376155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192.168.0.1</a:t>
            </a:r>
            <a:endParaRPr lang="en-US" dirty="0"/>
          </a:p>
        </p:txBody>
      </p:sp>
      <p:cxnSp>
        <p:nvCxnSpPr>
          <p:cNvPr id="31" name="Elbow Connector 30"/>
          <p:cNvCxnSpPr>
            <a:stCxn id="12" idx="2"/>
            <a:endCxn id="24" idx="3"/>
          </p:cNvCxnSpPr>
          <p:nvPr/>
        </p:nvCxnSpPr>
        <p:spPr>
          <a:xfrm rot="5400000">
            <a:off x="5606149" y="3041531"/>
            <a:ext cx="2319043" cy="3382463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103" y="3001647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634783" y="362163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192.168.0.2</a:t>
            </a:r>
            <a:endParaRPr lang="en-US" dirty="0"/>
          </a:p>
        </p:txBody>
      </p:sp>
      <p:pic>
        <p:nvPicPr>
          <p:cNvPr id="22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159" y="2797107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22" y="2943610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Multiply 35"/>
          <p:cNvSpPr/>
          <p:nvPr/>
        </p:nvSpPr>
        <p:spPr>
          <a:xfrm>
            <a:off x="6291937" y="2653295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66862" y="4161139"/>
            <a:ext cx="2032034" cy="33745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192.168.0.1:7000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849455" y="4161139"/>
            <a:ext cx="2032034" cy="33745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192.168.0.2:7000</a:t>
            </a:r>
            <a:endParaRPr lang="en-US" dirty="0"/>
          </a:p>
        </p:txBody>
      </p:sp>
      <p:sp>
        <p:nvSpPr>
          <p:cNvPr id="34" name="Right Arrow Callout 33"/>
          <p:cNvSpPr/>
          <p:nvPr/>
        </p:nvSpPr>
        <p:spPr>
          <a:xfrm>
            <a:off x="201240" y="3808977"/>
            <a:ext cx="3182749" cy="859972"/>
          </a:xfrm>
          <a:prstGeom prst="rightArrowCallout">
            <a:avLst>
              <a:gd name="adj1" fmla="val 25000"/>
              <a:gd name="adj2" fmla="val 25000"/>
              <a:gd name="adj3" fmla="val 27326"/>
              <a:gd name="adj4" fmla="val 85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Please connec</a:t>
            </a:r>
            <a:r>
              <a:rPr lang="en-US" sz="2000" dirty="0" smtClean="0"/>
              <a:t>t to me on 66.31.210.69:7000</a:t>
            </a:r>
            <a:endParaRPr lang="en-US" sz="2000" dirty="0"/>
          </a:p>
        </p:txBody>
      </p:sp>
      <p:sp>
        <p:nvSpPr>
          <p:cNvPr id="41" name="Left-Right Arrow 40"/>
          <p:cNvSpPr/>
          <p:nvPr/>
        </p:nvSpPr>
        <p:spPr>
          <a:xfrm>
            <a:off x="1125282" y="3150823"/>
            <a:ext cx="6951918" cy="4541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0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18368 0.17431 C 0.22222 0.21389 0.27986 0.23519 0.33993 0.23519 C 0.40833 0.23519 0.46319 0.21389 0.50156 0.17431 L 0.68559 -4.81481E-6 " pathEditMode="relative" rAng="0" ptsTypes="FffFF">
                                      <p:cBhvr>
                                        <p:cTn id="4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71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36" grpId="0" animBg="1"/>
      <p:bldP spid="36" grpId="1" animBg="1"/>
      <p:bldP spid="39" grpId="0" animBg="1"/>
      <p:bldP spid="40" grpId="0" animBg="1"/>
      <p:bldP spid="34" grpId="0" animBg="1"/>
      <p:bldP spid="34" grpId="3" animBg="1"/>
      <p:bldP spid="34" grpId="4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IPv4 Shortage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 consumer ISPs typically only give one IP address per-household</a:t>
            </a:r>
          </a:p>
          <a:p>
            <a:pPr lvl="1"/>
            <a:r>
              <a:rPr lang="en-US" dirty="0" smtClean="0"/>
              <a:t>Additional IPs cost extra</a:t>
            </a:r>
          </a:p>
          <a:p>
            <a:pPr lvl="1"/>
            <a:r>
              <a:rPr lang="en-US" dirty="0" smtClean="0"/>
              <a:t>More IPs may not be available</a:t>
            </a:r>
          </a:p>
          <a:p>
            <a:r>
              <a:rPr lang="en-US" dirty="0" smtClean="0"/>
              <a:t>Today’s households have more networked devices than ever</a:t>
            </a:r>
          </a:p>
          <a:p>
            <a:pPr lvl="1"/>
            <a:r>
              <a:rPr lang="en-US" dirty="0" smtClean="0"/>
              <a:t>Laptops and desktops</a:t>
            </a:r>
          </a:p>
          <a:p>
            <a:pPr lvl="1"/>
            <a:r>
              <a:rPr lang="en-US" dirty="0" smtClean="0"/>
              <a:t>TV, </a:t>
            </a:r>
            <a:r>
              <a:rPr lang="en-US" dirty="0" err="1"/>
              <a:t>b</a:t>
            </a:r>
            <a:r>
              <a:rPr lang="en-US" dirty="0" err="1" smtClean="0"/>
              <a:t>luray</a:t>
            </a:r>
            <a:r>
              <a:rPr lang="en-US" dirty="0" smtClean="0"/>
              <a:t> players, game consoles</a:t>
            </a:r>
          </a:p>
          <a:p>
            <a:pPr lvl="1"/>
            <a:r>
              <a:rPr lang="en-US" dirty="0" smtClean="0"/>
              <a:t>Tablets, smartphones, </a:t>
            </a:r>
            <a:r>
              <a:rPr lang="en-US" dirty="0" err="1" smtClean="0"/>
              <a:t>eReaders</a:t>
            </a:r>
            <a:endParaRPr lang="en-US" dirty="0" smtClean="0"/>
          </a:p>
          <a:p>
            <a:r>
              <a:rPr lang="en-US" dirty="0" smtClean="0"/>
              <a:t>How to get all these devices online?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IP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4577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Idea: create a range of private IPs that are separate from the rest of the network</a:t>
            </a:r>
          </a:p>
          <a:p>
            <a:pPr lvl="1"/>
            <a:r>
              <a:rPr lang="en-US" dirty="0" smtClean="0"/>
              <a:t>Use the private IPs for internal routing</a:t>
            </a:r>
          </a:p>
          <a:p>
            <a:pPr lvl="1"/>
            <a:r>
              <a:rPr lang="en-US" dirty="0" smtClean="0"/>
              <a:t>Use a special router to bridge the LAN and the WAN</a:t>
            </a:r>
          </a:p>
          <a:p>
            <a:r>
              <a:rPr lang="en-US" dirty="0" smtClean="0"/>
              <a:t>Properties of private IPs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globally unique</a:t>
            </a:r>
          </a:p>
          <a:p>
            <a:pPr lvl="1"/>
            <a:r>
              <a:rPr lang="en-US" dirty="0" smtClean="0"/>
              <a:t>Usually taken from non-routable IP ranges (why?)</a:t>
            </a:r>
          </a:p>
          <a:p>
            <a:r>
              <a:rPr lang="en-US" dirty="0" smtClean="0"/>
              <a:t>Typical private IP ranges</a:t>
            </a:r>
          </a:p>
          <a:p>
            <a:pPr lvl="1"/>
            <a:r>
              <a:rPr lang="en-US" sz="2400" dirty="0" smtClean="0"/>
              <a:t>10.0.0.0 – 10.255.255.255</a:t>
            </a:r>
          </a:p>
          <a:p>
            <a:pPr lvl="1"/>
            <a:r>
              <a:rPr lang="en-US" sz="2400" dirty="0" smtClean="0"/>
              <a:t>172.16.0.0 – 172.31.255.255</a:t>
            </a:r>
          </a:p>
          <a:p>
            <a:pPr lvl="1"/>
            <a:r>
              <a:rPr lang="en-US" sz="2400" dirty="0" smtClean="0"/>
              <a:t>192.168.0.0 – 192.168.255.255</a:t>
            </a:r>
          </a:p>
        </p:txBody>
      </p:sp>
    </p:spTree>
    <p:extLst>
      <p:ext uri="{BB962C8B-B14F-4D97-AF65-F5344CB8AC3E}">
        <p14:creationId xmlns:p14="http://schemas.microsoft.com/office/powerpoint/2010/main" val="29257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Elbow Connector 20"/>
          <p:cNvCxnSpPr/>
          <p:nvPr/>
        </p:nvCxnSpPr>
        <p:spPr>
          <a:xfrm rot="10800000" flipV="1">
            <a:off x="3409446" y="4691569"/>
            <a:ext cx="1632829" cy="1600200"/>
          </a:xfrm>
          <a:prstGeom prst="bentConnector3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1"/>
          </p:cNvCxnSpPr>
          <p:nvPr/>
        </p:nvCxnSpPr>
        <p:spPr>
          <a:xfrm rot="16200000" flipH="1">
            <a:off x="456106" y="4461862"/>
            <a:ext cx="2696397" cy="963391"/>
          </a:xfrm>
          <a:prstGeom prst="bentConnector3">
            <a:avLst>
              <a:gd name="adj1" fmla="val 100060"/>
            </a:avLst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169739" y="1939266"/>
            <a:ext cx="2305740" cy="165785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Private</a:t>
            </a:r>
          </a:p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781" y="2597936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781" y="1673218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553" y="5455368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393280" y="1824778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192.168.0.1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8838" y="6291770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192.168.0.0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49061" y="6291757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66.31.210.69</a:t>
            </a:r>
          </a:p>
        </p:txBody>
      </p:sp>
      <p:grpSp>
        <p:nvGrpSpPr>
          <p:cNvPr id="25" name="Group 24"/>
          <p:cNvGrpSpPr/>
          <p:nvPr/>
        </p:nvGrpSpPr>
        <p:grpSpPr>
          <a:xfrm flipH="1">
            <a:off x="1740449" y="4628992"/>
            <a:ext cx="1165372" cy="629130"/>
            <a:chOff x="1219200" y="4756974"/>
            <a:chExt cx="5181605" cy="1384995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756974"/>
              <a:ext cx="5181601" cy="1384995"/>
            </a:xfrm>
            <a:prstGeom prst="wedgeRectCallout">
              <a:avLst>
                <a:gd name="adj1" fmla="val -15140"/>
                <a:gd name="adj2" fmla="val 1685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NAT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393280" y="2749496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192.168.0.2</a:t>
            </a:r>
            <a:endParaRPr lang="en-US" dirty="0"/>
          </a:p>
        </p:txBody>
      </p:sp>
      <p:sp>
        <p:nvSpPr>
          <p:cNvPr id="41" name="Cloud 40"/>
          <p:cNvSpPr/>
          <p:nvPr/>
        </p:nvSpPr>
        <p:spPr>
          <a:xfrm>
            <a:off x="6725683" y="1939266"/>
            <a:ext cx="2305740" cy="165785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Private</a:t>
            </a:r>
          </a:p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88459" y="2749494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192.168.0.2</a:t>
            </a:r>
            <a:endParaRPr lang="en-US" dirty="0"/>
          </a:p>
        </p:txBody>
      </p:sp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313" y="1673218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788459" y="1824777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192.168.0.1</a:t>
            </a:r>
            <a:endParaRPr lang="en-US" dirty="0"/>
          </a:p>
        </p:txBody>
      </p: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313" y="2597934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Elbow Connector 44"/>
          <p:cNvCxnSpPr>
            <a:stCxn id="41" idx="1"/>
          </p:cNvCxnSpPr>
          <p:nvPr/>
        </p:nvCxnSpPr>
        <p:spPr>
          <a:xfrm rot="5400000">
            <a:off x="6433737" y="4291766"/>
            <a:ext cx="2141223" cy="748410"/>
          </a:xfrm>
          <a:prstGeom prst="bentConnector3">
            <a:avLst>
              <a:gd name="adj1" fmla="val 99822"/>
            </a:avLst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H="1">
            <a:off x="5157848" y="4580774"/>
            <a:ext cx="1348199" cy="963391"/>
          </a:xfrm>
          <a:prstGeom prst="bentConnector3">
            <a:avLst>
              <a:gd name="adj1" fmla="val 100061"/>
            </a:avLst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906" y="4900182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loud 10"/>
          <p:cNvSpPr/>
          <p:nvPr/>
        </p:nvSpPr>
        <p:spPr>
          <a:xfrm>
            <a:off x="3444427" y="3819685"/>
            <a:ext cx="2305417" cy="165762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Internet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168645" y="5774268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192.168.0.0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4" grpId="0"/>
      <p:bldP spid="32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Network Address Translation (NAT)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 allows hosts on a private network to communicate with the Internet</a:t>
            </a:r>
          </a:p>
          <a:p>
            <a:pPr lvl="1"/>
            <a:r>
              <a:rPr lang="en-US" dirty="0" smtClean="0"/>
              <a:t>Warning: connectivity is not seamless</a:t>
            </a:r>
          </a:p>
          <a:p>
            <a:r>
              <a:rPr lang="en-US" dirty="0" smtClean="0"/>
              <a:t>Special router at the boundary of a private network</a:t>
            </a:r>
          </a:p>
          <a:p>
            <a:pPr lvl="1"/>
            <a:r>
              <a:rPr lang="en-US" dirty="0" smtClean="0"/>
              <a:t>Replaces internal IPs with external </a:t>
            </a:r>
            <a:r>
              <a:rPr lang="en-US" dirty="0" smtClean="0"/>
              <a:t>IP</a:t>
            </a:r>
          </a:p>
          <a:p>
            <a:pPr lvl="2"/>
            <a:r>
              <a:rPr lang="en-US" dirty="0" smtClean="0"/>
              <a:t>This is “Network Address Translation”</a:t>
            </a:r>
            <a:endParaRPr lang="en-US" dirty="0" smtClean="0"/>
          </a:p>
          <a:p>
            <a:pPr lvl="1"/>
            <a:r>
              <a:rPr lang="en-US" dirty="0" smtClean="0"/>
              <a:t>May also replace TCP/UDP port numbers</a:t>
            </a:r>
          </a:p>
          <a:p>
            <a:r>
              <a:rPr lang="en-US" dirty="0" smtClean="0"/>
              <a:t>Maintains a table of active flows</a:t>
            </a:r>
          </a:p>
          <a:p>
            <a:pPr lvl="1"/>
            <a:r>
              <a:rPr lang="en-US" dirty="0" smtClean="0"/>
              <a:t>Outgoing packets initialize a table entry</a:t>
            </a:r>
          </a:p>
          <a:p>
            <a:pPr lvl="1"/>
            <a:r>
              <a:rPr lang="en-US" dirty="0" smtClean="0"/>
              <a:t>Incoming packets are rewritten based on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208" y="1611086"/>
            <a:ext cx="4400477" cy="50836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NAT Operation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24" y="4452513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916" y="4128720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16429" y="1621969"/>
            <a:ext cx="2512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Private Network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59089" y="1626434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Internet</a:t>
            </a:r>
            <a:endParaRPr lang="en-US" sz="2400" b="1" dirty="0"/>
          </a:p>
        </p:txBody>
      </p: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752" y="4452513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Arrow Callout 10"/>
          <p:cNvSpPr/>
          <p:nvPr/>
        </p:nvSpPr>
        <p:spPr>
          <a:xfrm>
            <a:off x="438662" y="2184197"/>
            <a:ext cx="3063309" cy="859972"/>
          </a:xfrm>
          <a:prstGeom prst="rightArrowCallout">
            <a:avLst>
              <a:gd name="adj1" fmla="val 25000"/>
              <a:gd name="adj2" fmla="val 25000"/>
              <a:gd name="adj3" fmla="val 27326"/>
              <a:gd name="adj4" fmla="val 85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Source: 192.168.0.1</a:t>
            </a:r>
          </a:p>
          <a:p>
            <a:r>
              <a:rPr lang="en-US" sz="2000" dirty="0" err="1" smtClean="0"/>
              <a:t>Dest</a:t>
            </a:r>
            <a:r>
              <a:rPr lang="en-US" sz="2000" dirty="0" smtClean="0"/>
              <a:t>: 74.125.228.67</a:t>
            </a:r>
            <a:endParaRPr lang="en-US" sz="2000" dirty="0"/>
          </a:p>
        </p:txBody>
      </p:sp>
      <p:sp>
        <p:nvSpPr>
          <p:cNvPr id="12" name="Right Arrow Callout 11"/>
          <p:cNvSpPr/>
          <p:nvPr/>
        </p:nvSpPr>
        <p:spPr>
          <a:xfrm>
            <a:off x="5356794" y="2202146"/>
            <a:ext cx="3063309" cy="859972"/>
          </a:xfrm>
          <a:prstGeom prst="rightArrowCallout">
            <a:avLst>
              <a:gd name="adj1" fmla="val 25000"/>
              <a:gd name="adj2" fmla="val 25000"/>
              <a:gd name="adj3" fmla="val 27326"/>
              <a:gd name="adj4" fmla="val 85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Source: 66.31.210.69</a:t>
            </a:r>
          </a:p>
          <a:p>
            <a:r>
              <a:rPr lang="en-US" sz="2000" dirty="0" err="1" smtClean="0"/>
              <a:t>Dest</a:t>
            </a:r>
            <a:r>
              <a:rPr lang="en-US" sz="2000" dirty="0" smtClean="0"/>
              <a:t>: 74.125.228.67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373558" y="5217300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66.31.210.69</a:t>
            </a:r>
          </a:p>
        </p:txBody>
      </p:sp>
      <p:sp>
        <p:nvSpPr>
          <p:cNvPr id="15" name="Left Arrow Callout 14"/>
          <p:cNvSpPr/>
          <p:nvPr/>
        </p:nvSpPr>
        <p:spPr>
          <a:xfrm>
            <a:off x="5043068" y="5748403"/>
            <a:ext cx="3331077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Source: 74.125.228.67</a:t>
            </a:r>
          </a:p>
          <a:p>
            <a:pPr algn="r"/>
            <a:r>
              <a:rPr lang="en-US" sz="2000" dirty="0" err="1" smtClean="0"/>
              <a:t>Dest</a:t>
            </a:r>
            <a:r>
              <a:rPr lang="en-US" sz="2000" dirty="0" smtClean="0"/>
              <a:t>: 66.31.210.69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991960" y="5217943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74.125.228.67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208" y="5217300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192.168.0.1</a:t>
            </a:r>
            <a:endParaRPr lang="en-US" sz="2400" dirty="0"/>
          </a:p>
        </p:txBody>
      </p:sp>
      <p:sp>
        <p:nvSpPr>
          <p:cNvPr id="18" name="Left Arrow Callout 17"/>
          <p:cNvSpPr/>
          <p:nvPr/>
        </p:nvSpPr>
        <p:spPr>
          <a:xfrm>
            <a:off x="640907" y="5748403"/>
            <a:ext cx="3331077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Source: 74.125.228.67</a:t>
            </a:r>
          </a:p>
          <a:p>
            <a:pPr algn="r"/>
            <a:r>
              <a:rPr lang="en-US" sz="2000" dirty="0" err="1" smtClean="0"/>
              <a:t>Dest</a:t>
            </a:r>
            <a:r>
              <a:rPr lang="en-US" sz="2000" dirty="0" smtClean="0"/>
              <a:t>: 192.168.0.1 </a:t>
            </a:r>
            <a:endParaRPr lang="en-US" sz="20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94497"/>
              </p:ext>
            </p:extLst>
          </p:nvPr>
        </p:nvGraphicFramePr>
        <p:xfrm>
          <a:off x="1328056" y="3345538"/>
          <a:ext cx="6389916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4958"/>
                <a:gridCol w="31949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192.168.0.1:2345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74.125.228.67:80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11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NATs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3998"/>
            <a:ext cx="8839200" cy="3525835"/>
          </a:xfrm>
        </p:spPr>
        <p:txBody>
          <a:bodyPr/>
          <a:lstStyle/>
          <a:p>
            <a:r>
              <a:rPr lang="en-US" dirty="0" smtClean="0"/>
              <a:t>Allow multiple hosts to share a single public IP</a:t>
            </a:r>
          </a:p>
          <a:p>
            <a:r>
              <a:rPr lang="en-US" dirty="0" smtClean="0"/>
              <a:t>Allow migration between ISPs</a:t>
            </a:r>
          </a:p>
          <a:p>
            <a:pPr lvl="1"/>
            <a:r>
              <a:rPr lang="en-US" dirty="0" smtClean="0"/>
              <a:t>Even if the public IP address changes, you don’t need to reconfigure the machines on the LAN</a:t>
            </a:r>
          </a:p>
          <a:p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Forward traffic from a single public IP to multiple private hosts</a:t>
            </a:r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14" y="4427948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554" y="4884886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14" y="5239313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13" y="6049668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1861457" y="5088430"/>
            <a:ext cx="1404257" cy="1066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0092093">
            <a:off x="5007429" y="4784579"/>
            <a:ext cx="1404257" cy="533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8857">
            <a:off x="5007429" y="5975431"/>
            <a:ext cx="1404257" cy="533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080075" y="5409498"/>
            <a:ext cx="1268839" cy="533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8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Firewall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208" y="1611086"/>
            <a:ext cx="4400477" cy="50836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24" y="3398847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916" y="3075054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16429" y="1621969"/>
            <a:ext cx="2512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Private Network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59089" y="1626434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Internet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73558" y="4163634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66.31.210.69</a:t>
            </a:r>
          </a:p>
        </p:txBody>
      </p:sp>
      <p:sp>
        <p:nvSpPr>
          <p:cNvPr id="14" name="Left Arrow Callout 13"/>
          <p:cNvSpPr/>
          <p:nvPr/>
        </p:nvSpPr>
        <p:spPr>
          <a:xfrm>
            <a:off x="5532925" y="4746917"/>
            <a:ext cx="3331077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Source: 74.125.228.67</a:t>
            </a:r>
          </a:p>
          <a:p>
            <a:pPr algn="r"/>
            <a:r>
              <a:rPr lang="en-US" sz="2000" dirty="0" err="1" smtClean="0"/>
              <a:t>Dest</a:t>
            </a:r>
            <a:r>
              <a:rPr lang="en-US" sz="2000" dirty="0" smtClean="0"/>
              <a:t>: 192.168.0.1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1960" y="4164277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74.125.228.67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208" y="4163634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192.168.0.1</a:t>
            </a:r>
            <a:endParaRPr lang="en-US" sz="2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70950"/>
              </p:ext>
            </p:extLst>
          </p:nvPr>
        </p:nvGraphicFramePr>
        <p:xfrm>
          <a:off x="1360714" y="2291872"/>
          <a:ext cx="6357258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78629"/>
                <a:gridCol w="31786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D:\Pictures\soft-scraps icons\Button Warning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01" y="3184579"/>
            <a:ext cx="601219" cy="60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Classes\CS 4700\assets\devil-ic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275" y="304784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Left Arrow Callout 20"/>
          <p:cNvSpPr/>
          <p:nvPr/>
        </p:nvSpPr>
        <p:spPr>
          <a:xfrm>
            <a:off x="5532924" y="4744126"/>
            <a:ext cx="3331077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/>
              <a:t>Source: 74.125.228.67</a:t>
            </a:r>
          </a:p>
          <a:p>
            <a:pPr algn="r"/>
            <a:r>
              <a:rPr lang="en-US" sz="2000" dirty="0" err="1" smtClean="0"/>
              <a:t>Dest</a:t>
            </a:r>
            <a:r>
              <a:rPr lang="en-US" sz="2000" dirty="0" smtClean="0"/>
              <a:t>: 66.31.210.69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394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32135 -0.0007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7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1" grpId="0" animBg="1"/>
      <p:bldP spid="21" grpId="1" animBg="1"/>
      <p:bldP spid="21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About NAT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Performance/scalability issues</a:t>
            </a:r>
          </a:p>
          <a:p>
            <a:pPr lvl="1"/>
            <a:r>
              <a:rPr lang="en-US" dirty="0" smtClean="0"/>
              <a:t>Per flow state!</a:t>
            </a:r>
          </a:p>
          <a:p>
            <a:pPr lvl="1"/>
            <a:r>
              <a:rPr lang="en-US" dirty="0" smtClean="0"/>
              <a:t>Modifying IP and Port numbers means NAT must </a:t>
            </a:r>
            <a:r>
              <a:rPr lang="en-US" dirty="0" err="1" smtClean="0"/>
              <a:t>recompute</a:t>
            </a:r>
            <a:r>
              <a:rPr lang="en-US" dirty="0" smtClean="0"/>
              <a:t> IP and TCP checksums</a:t>
            </a:r>
          </a:p>
          <a:p>
            <a:r>
              <a:rPr lang="en-US" dirty="0" smtClean="0"/>
              <a:t>Breaks the layered network abstraction</a:t>
            </a:r>
          </a:p>
          <a:p>
            <a:r>
              <a:rPr lang="en-US" dirty="0" smtClean="0"/>
              <a:t>Breaks end-to-end Internet connectivity</a:t>
            </a:r>
          </a:p>
          <a:p>
            <a:pPr lvl="1"/>
            <a:r>
              <a:rPr lang="en-US" dirty="0" smtClean="0"/>
              <a:t>192.168.*.* addresses are private</a:t>
            </a:r>
          </a:p>
          <a:p>
            <a:pPr lvl="1"/>
            <a:r>
              <a:rPr lang="en-US" dirty="0" smtClean="0"/>
              <a:t>Cannot be routed to on the Internet</a:t>
            </a:r>
          </a:p>
          <a:p>
            <a:pPr lvl="1"/>
            <a:r>
              <a:rPr lang="en-US" dirty="0" smtClean="0"/>
              <a:t>Problem is worse when </a:t>
            </a:r>
            <a:r>
              <a:rPr lang="en-US" dirty="0" smtClean="0">
                <a:solidFill>
                  <a:schemeClr val="accent1"/>
                </a:solidFill>
              </a:rPr>
              <a:t>both</a:t>
            </a:r>
            <a:r>
              <a:rPr lang="en-US" dirty="0" smtClean="0"/>
              <a:t> hosts are behind NATs</a:t>
            </a:r>
          </a:p>
          <a:p>
            <a:r>
              <a:rPr lang="en-US" dirty="0" smtClean="0"/>
              <a:t>What about IPs embedded in data payloads?</a:t>
            </a:r>
          </a:p>
        </p:txBody>
      </p:sp>
    </p:spTree>
    <p:extLst>
      <p:ext uri="{BB962C8B-B14F-4D97-AF65-F5344CB8AC3E}">
        <p14:creationId xmlns:p14="http://schemas.microsoft.com/office/powerpoint/2010/main" val="397170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66229</TotalTime>
  <Words>582</Words>
  <Application>Microsoft Office PowerPoint</Application>
  <PresentationFormat>On-screen Show (4:3)</PresentationFormat>
  <Paragraphs>170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CS 4700 / CS 5700 Network Fundamentals</vt:lpstr>
      <vt:lpstr>The IPv4 Shortage</vt:lpstr>
      <vt:lpstr>Private IP Networks</vt:lpstr>
      <vt:lpstr>Private Networks</vt:lpstr>
      <vt:lpstr>Network Address Translation (NAT)</vt:lpstr>
      <vt:lpstr>Basic NAT Operation</vt:lpstr>
      <vt:lpstr>Advantages of NATs</vt:lpstr>
      <vt:lpstr>Natural Firewall</vt:lpstr>
      <vt:lpstr>Concerns About NAT</vt:lpstr>
      <vt:lpstr>Port Forwarding</vt:lpstr>
      <vt:lpstr>Hole Punching</vt:lpstr>
      <vt:lpstr>STUN</vt:lpstr>
      <vt:lpstr>Problems With STUN</vt:lpstr>
      <vt:lpstr>TURN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783</cp:revision>
  <cp:lastPrinted>2012-08-22T04:00:45Z</cp:lastPrinted>
  <dcterms:created xsi:type="dcterms:W3CDTF">2012-01-03T02:22:46Z</dcterms:created>
  <dcterms:modified xsi:type="dcterms:W3CDTF">2013-03-10T19:35:29Z</dcterms:modified>
</cp:coreProperties>
</file>