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63"/>
  </p:notesMasterIdLst>
  <p:handoutMasterIdLst>
    <p:handoutMasterId r:id="rId64"/>
  </p:handoutMasterIdLst>
  <p:sldIdLst>
    <p:sldId id="388" r:id="rId2"/>
    <p:sldId id="390" r:id="rId3"/>
    <p:sldId id="392" r:id="rId4"/>
    <p:sldId id="393" r:id="rId5"/>
    <p:sldId id="394" r:id="rId6"/>
    <p:sldId id="395" r:id="rId7"/>
    <p:sldId id="397" r:id="rId8"/>
    <p:sldId id="396" r:id="rId9"/>
    <p:sldId id="398" r:id="rId10"/>
    <p:sldId id="399" r:id="rId11"/>
    <p:sldId id="400" r:id="rId12"/>
    <p:sldId id="391" r:id="rId13"/>
    <p:sldId id="403" r:id="rId14"/>
    <p:sldId id="404" r:id="rId15"/>
    <p:sldId id="405" r:id="rId16"/>
    <p:sldId id="401" r:id="rId17"/>
    <p:sldId id="452" r:id="rId18"/>
    <p:sldId id="406" r:id="rId19"/>
    <p:sldId id="407" r:id="rId20"/>
    <p:sldId id="408" r:id="rId21"/>
    <p:sldId id="410" r:id="rId22"/>
    <p:sldId id="411" r:id="rId23"/>
    <p:sldId id="412" r:id="rId24"/>
    <p:sldId id="413" r:id="rId25"/>
    <p:sldId id="420" r:id="rId26"/>
    <p:sldId id="454" r:id="rId27"/>
    <p:sldId id="421" r:id="rId28"/>
    <p:sldId id="422" r:id="rId29"/>
    <p:sldId id="424" r:id="rId30"/>
    <p:sldId id="423" r:id="rId31"/>
    <p:sldId id="425" r:id="rId32"/>
    <p:sldId id="426" r:id="rId33"/>
    <p:sldId id="455" r:id="rId34"/>
    <p:sldId id="419" r:id="rId35"/>
    <p:sldId id="416" r:id="rId36"/>
    <p:sldId id="417" r:id="rId37"/>
    <p:sldId id="418" r:id="rId38"/>
    <p:sldId id="427" r:id="rId39"/>
    <p:sldId id="428" r:id="rId40"/>
    <p:sldId id="409" r:id="rId41"/>
    <p:sldId id="430" r:id="rId42"/>
    <p:sldId id="429" r:id="rId43"/>
    <p:sldId id="402" r:id="rId44"/>
    <p:sldId id="431" r:id="rId45"/>
    <p:sldId id="432" r:id="rId46"/>
    <p:sldId id="433" r:id="rId47"/>
    <p:sldId id="434" r:id="rId48"/>
    <p:sldId id="435" r:id="rId49"/>
    <p:sldId id="436" r:id="rId50"/>
    <p:sldId id="437" r:id="rId51"/>
    <p:sldId id="438" r:id="rId52"/>
    <p:sldId id="448" r:id="rId53"/>
    <p:sldId id="439" r:id="rId54"/>
    <p:sldId id="447" r:id="rId55"/>
    <p:sldId id="440" r:id="rId56"/>
    <p:sldId id="441" r:id="rId57"/>
    <p:sldId id="442" r:id="rId58"/>
    <p:sldId id="444" r:id="rId59"/>
    <p:sldId id="445" r:id="rId60"/>
    <p:sldId id="446" r:id="rId61"/>
    <p:sldId id="449" r:id="rId6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390"/>
            <p14:sldId id="392"/>
            <p14:sldId id="393"/>
            <p14:sldId id="394"/>
            <p14:sldId id="395"/>
            <p14:sldId id="397"/>
            <p14:sldId id="396"/>
            <p14:sldId id="398"/>
            <p14:sldId id="399"/>
            <p14:sldId id="400"/>
            <p14:sldId id="391"/>
            <p14:sldId id="403"/>
            <p14:sldId id="404"/>
            <p14:sldId id="405"/>
            <p14:sldId id="401"/>
            <p14:sldId id="452"/>
            <p14:sldId id="406"/>
            <p14:sldId id="407"/>
            <p14:sldId id="408"/>
            <p14:sldId id="410"/>
            <p14:sldId id="411"/>
            <p14:sldId id="412"/>
            <p14:sldId id="413"/>
            <p14:sldId id="420"/>
            <p14:sldId id="454"/>
            <p14:sldId id="421"/>
            <p14:sldId id="422"/>
            <p14:sldId id="424"/>
            <p14:sldId id="423"/>
            <p14:sldId id="425"/>
            <p14:sldId id="426"/>
            <p14:sldId id="455"/>
            <p14:sldId id="419"/>
            <p14:sldId id="416"/>
            <p14:sldId id="417"/>
            <p14:sldId id="418"/>
            <p14:sldId id="427"/>
            <p14:sldId id="428"/>
            <p14:sldId id="409"/>
            <p14:sldId id="430"/>
            <p14:sldId id="429"/>
            <p14:sldId id="402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48"/>
            <p14:sldId id="439"/>
            <p14:sldId id="447"/>
            <p14:sldId id="440"/>
            <p14:sldId id="441"/>
            <p14:sldId id="442"/>
            <p14:sldId id="444"/>
            <p14:sldId id="445"/>
            <p14:sldId id="446"/>
            <p14:sldId id="44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4" autoAdjust="0"/>
    <p:restoredTop sz="90232" autoAdjust="0"/>
  </p:normalViewPr>
  <p:slideViewPr>
    <p:cSldViewPr snapToGrid="0">
      <p:cViewPr>
        <p:scale>
          <a:sx n="70" d="100"/>
          <a:sy n="70" d="100"/>
        </p:scale>
        <p:origin x="-1133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DB9256-C1C2-4535-B09F-3156D6FF9D7F}" type="slidenum">
              <a:rPr lang="en-US"/>
              <a:pPr/>
              <a:t>47</a:t>
            </a:fld>
            <a:endParaRPr lang="en-US"/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467E08-55B1-470D-A059-A7BA8DFA95B4}" type="slidenum">
              <a:rPr lang="en-US"/>
              <a:pPr/>
              <a:t>48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68FFB6-8A35-43D9-A6A2-E7DA5137B9BE}" type="slidenum">
              <a:rPr lang="en-US"/>
              <a:pPr/>
              <a:t>49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07BDC8-63C4-4546-9399-71BB9DD1F09F}" type="slidenum">
              <a:rPr lang="en-US"/>
              <a:pPr/>
              <a:t>50</a:t>
            </a:fld>
            <a:endParaRPr 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Soln</a:t>
            </a:r>
            <a:r>
              <a:rPr lang="en-US" dirty="0" smtClean="0"/>
              <a:t>: use more</a:t>
            </a:r>
            <a:r>
              <a:rPr lang="en-US" baseline="0" dirty="0" smtClean="0"/>
              <a:t> replicas and skip over sibling nodes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37D22B-FA81-4BA8-9F37-50F90482294E}" type="slidenum">
              <a:rPr lang="en-US"/>
              <a:pPr/>
              <a:t>51</a:t>
            </a:fld>
            <a:endParaRPr lang="en-US"/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8DA5F-E2B4-47E4-B0B6-54FA6F482823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8DA5F-E2B4-47E4-B0B6-54FA6F482823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B73020-E2E2-481E-9DA5-5AB636E1A4CE}" type="slidenum">
              <a:rPr lang="en-US"/>
              <a:pPr/>
              <a:t>55</a:t>
            </a:fld>
            <a:endParaRPr lang="en-US"/>
          </a:p>
        </p:txBody>
      </p:sp>
      <p:sp>
        <p:nvSpPr>
          <p:cNvPr id="53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B96BE7-7D23-4AFF-BB28-8D97BD1A3C8B}" type="slidenum">
              <a:rPr lang="en-US"/>
              <a:pPr/>
              <a:t>56</a:t>
            </a:fld>
            <a:endParaRPr lang="en-US"/>
          </a:p>
        </p:txBody>
      </p:sp>
      <p:sp>
        <p:nvSpPr>
          <p:cNvPr id="53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585BA-2EA1-4CA3-86F4-1542DAA5A789}" type="slidenum">
              <a:rPr lang="en-US"/>
              <a:pPr/>
              <a:t>57</a:t>
            </a:fld>
            <a:endParaRPr lang="en-US"/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246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D4F847-638D-4EA9-9DA9-7FC1E3FB5BD4}" type="slidenum">
              <a:rPr lang="en-US"/>
              <a:pPr/>
              <a:t>58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0B3B3B-757E-458F-9B39-AA3D1C1D5667}" type="slidenum">
              <a:rPr lang="en-US"/>
              <a:pPr/>
              <a:t>59</a:t>
            </a:fld>
            <a:endParaRPr lang="en-US"/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8DA5F-E2B4-47E4-B0B6-54FA6F482823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24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B7646-A273-4C89-A8FD-87A8EC8ED1D2}" type="slidenum">
              <a:rPr lang="en-US"/>
              <a:pPr/>
              <a:t>17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00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1107B-19A9-498B-B853-362FD07F76A3}" type="slidenum">
              <a:rPr lang="en-US"/>
              <a:pPr/>
              <a:t>41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182" y="4416510"/>
            <a:ext cx="5505450" cy="41832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1FB6BF-FBA2-46F1-867B-051FCB4F47CF}" type="slidenum">
              <a:rPr lang="en-US"/>
              <a:pPr/>
              <a:t>44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2E609E-A9A4-43B2-9336-9296FEAA5139}" type="slidenum">
              <a:rPr lang="en-US"/>
              <a:pPr/>
              <a:t>45</a:t>
            </a:fld>
            <a:endParaRPr lang="en-US"/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BC44DD-EFFF-448D-8B1F-C7FAAFBE3889}" type="slidenum">
              <a:rPr lang="en-US"/>
              <a:pPr/>
              <a:t>46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5418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FA8D98F-CAA1-40D4-B875-252A4292E7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3048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4634" y="1257917"/>
            <a:ext cx="595184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43000"/>
            <a:ext cx="7395883" cy="1828800"/>
          </a:xfrm>
        </p:spPr>
        <p:txBody>
          <a:bodyPr>
            <a:normAutofit/>
          </a:bodyPr>
          <a:lstStyle/>
          <a:p>
            <a:r>
              <a:rPr lang="en-US" sz="6000" cap="none" dirty="0" smtClean="0"/>
              <a:t>CS 4700 / CS 5700</a:t>
            </a:r>
            <a:br>
              <a:rPr lang="en-US" sz="6000" cap="none" dirty="0" smtClean="0"/>
            </a:br>
            <a:r>
              <a:rPr lang="en-US" sz="4900" cap="none" dirty="0" smtClean="0"/>
              <a:t>Network Fundamentals</a:t>
            </a:r>
            <a:endParaRPr lang="en-US" sz="4900" cap="non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799" y="3496235"/>
            <a:ext cx="6662784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tx1"/>
                </a:solidFill>
              </a:rPr>
              <a:t>Lecture 19: Overlays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(P2P DHT via KBR FTW)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Revised 4/1/2013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Arrow Connector 69"/>
          <p:cNvCxnSpPr/>
          <p:nvPr/>
        </p:nvCxnSpPr>
        <p:spPr>
          <a:xfrm>
            <a:off x="2593073" y="3734891"/>
            <a:ext cx="394420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VPN Layering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10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8822" y="1980561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Application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227713" y="3419367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Transport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227713" y="4972284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Network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227713" y="5550018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Link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227844" y="6123195"/>
            <a:ext cx="2269960" cy="573177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Physical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3437207" y="4976841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Network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3437207" y="5554575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Link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3437338" y="6127752"/>
            <a:ext cx="1134849" cy="573177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644303" y="1980560"/>
            <a:ext cx="226996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Application</a:t>
            </a:r>
            <a:endParaRPr lang="en-US" sz="2400" dirty="0"/>
          </a:p>
        </p:txBody>
      </p:sp>
      <p:sp>
        <p:nvSpPr>
          <p:cNvPr id="44" name="Rectangle 43"/>
          <p:cNvSpPr/>
          <p:nvPr/>
        </p:nvSpPr>
        <p:spPr>
          <a:xfrm>
            <a:off x="6644434" y="3419366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Transport</a:t>
            </a:r>
            <a:endParaRPr lang="en-US" sz="2400" dirty="0"/>
          </a:p>
        </p:txBody>
      </p:sp>
      <p:sp>
        <p:nvSpPr>
          <p:cNvPr id="46" name="Rectangle 45"/>
          <p:cNvSpPr/>
          <p:nvPr/>
        </p:nvSpPr>
        <p:spPr>
          <a:xfrm>
            <a:off x="6644434" y="4972283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Network</a:t>
            </a:r>
            <a:endParaRPr lang="en-US" sz="2400" dirty="0"/>
          </a:p>
        </p:txBody>
      </p:sp>
      <p:sp>
        <p:nvSpPr>
          <p:cNvPr id="48" name="Rectangle 47"/>
          <p:cNvSpPr/>
          <p:nvPr/>
        </p:nvSpPr>
        <p:spPr>
          <a:xfrm>
            <a:off x="6644434" y="5550017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Link</a:t>
            </a:r>
            <a:endParaRPr lang="en-US" sz="2400" dirty="0"/>
          </a:p>
        </p:txBody>
      </p:sp>
      <p:sp>
        <p:nvSpPr>
          <p:cNvPr id="50" name="Rectangle 49"/>
          <p:cNvSpPr/>
          <p:nvPr/>
        </p:nvSpPr>
        <p:spPr>
          <a:xfrm>
            <a:off x="6644565" y="6123194"/>
            <a:ext cx="2269960" cy="573177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Physical</a:t>
            </a:r>
            <a:endParaRPr lang="en-US" sz="2400" dirty="0"/>
          </a:p>
        </p:txBody>
      </p:sp>
      <p:sp>
        <p:nvSpPr>
          <p:cNvPr id="52" name="Content Placeholder 5"/>
          <p:cNvSpPr txBox="1">
            <a:spLocks/>
          </p:cNvSpPr>
          <p:nvPr/>
        </p:nvSpPr>
        <p:spPr>
          <a:xfrm>
            <a:off x="607118" y="1438059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 smtClean="0"/>
              <a:t>Host 1</a:t>
            </a:r>
          </a:p>
        </p:txBody>
      </p:sp>
      <p:sp>
        <p:nvSpPr>
          <p:cNvPr id="53" name="Content Placeholder 5"/>
          <p:cNvSpPr txBox="1">
            <a:spLocks/>
          </p:cNvSpPr>
          <p:nvPr/>
        </p:nvSpPr>
        <p:spPr>
          <a:xfrm>
            <a:off x="3857954" y="1467606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 smtClean="0"/>
              <a:t>Router</a:t>
            </a:r>
          </a:p>
        </p:txBody>
      </p:sp>
      <p:sp>
        <p:nvSpPr>
          <p:cNvPr id="54" name="Content Placeholder 5"/>
          <p:cNvSpPr txBox="1">
            <a:spLocks/>
          </p:cNvSpPr>
          <p:nvPr/>
        </p:nvSpPr>
        <p:spPr>
          <a:xfrm>
            <a:off x="7070670" y="1438059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 smtClean="0"/>
              <a:t>Host 2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569057" y="6127752"/>
            <a:ext cx="1134849" cy="573177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437206" y="6118637"/>
            <a:ext cx="2269961" cy="5731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3450859" y="6183954"/>
            <a:ext cx="2242654" cy="47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dirty="0" smtClean="0">
                <a:solidFill>
                  <a:schemeClr val="bg1"/>
                </a:solidFill>
              </a:rPr>
              <a:t>Physical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2579425" y="5841163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579425" y="6391499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775273" y="5841163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775273" y="6391499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579425" y="5263429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775273" y="5263429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2606721" y="2264195"/>
            <a:ext cx="3946478" cy="2954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227713" y="4177631"/>
            <a:ext cx="2269960" cy="573177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VPN Network</a:t>
            </a:r>
            <a:endParaRPr lang="en-US" sz="2400" dirty="0"/>
          </a:p>
        </p:txBody>
      </p:sp>
      <p:sp>
        <p:nvSpPr>
          <p:cNvPr id="59" name="Rectangle 58"/>
          <p:cNvSpPr/>
          <p:nvPr/>
        </p:nvSpPr>
        <p:spPr>
          <a:xfrm>
            <a:off x="6644303" y="4177630"/>
            <a:ext cx="2269960" cy="573177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VPN Network</a:t>
            </a:r>
            <a:endParaRPr lang="en-US" sz="2400" dirty="0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2579425" y="4464219"/>
            <a:ext cx="394420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238822" y="2699892"/>
            <a:ext cx="2269960" cy="573177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P2P Overlay</a:t>
            </a:r>
            <a:endParaRPr lang="en-US" sz="2400" dirty="0"/>
          </a:p>
        </p:txBody>
      </p:sp>
      <p:sp>
        <p:nvSpPr>
          <p:cNvPr id="63" name="Rectangle 62"/>
          <p:cNvSpPr/>
          <p:nvPr/>
        </p:nvSpPr>
        <p:spPr>
          <a:xfrm>
            <a:off x="6655412" y="2699891"/>
            <a:ext cx="2269960" cy="573177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P2P Overlay</a:t>
            </a:r>
            <a:endParaRPr lang="en-US" sz="2400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2590534" y="2986480"/>
            <a:ext cx="394420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51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Reasons to Overlay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IP provides best-effort, point-to-point datagram service</a:t>
            </a:r>
          </a:p>
          <a:p>
            <a:pPr lvl="1"/>
            <a:r>
              <a:rPr lang="en-US" dirty="0" smtClean="0"/>
              <a:t>Maybe you want additional features not supported by IP or even TCP</a:t>
            </a:r>
          </a:p>
          <a:p>
            <a:r>
              <a:rPr lang="en-US" dirty="0" smtClean="0"/>
              <a:t>Like what?</a:t>
            </a:r>
          </a:p>
          <a:p>
            <a:pPr lvl="1"/>
            <a:r>
              <a:rPr lang="en-US" dirty="0" smtClean="0"/>
              <a:t>Multicast</a:t>
            </a:r>
          </a:p>
          <a:p>
            <a:pPr lvl="1"/>
            <a:r>
              <a:rPr lang="en-US" smtClean="0"/>
              <a:t>Security</a:t>
            </a:r>
            <a:endParaRPr lang="en-US" dirty="0" smtClean="0"/>
          </a:p>
          <a:p>
            <a:pPr lvl="1"/>
            <a:r>
              <a:rPr lang="en-US" dirty="0" smtClean="0"/>
              <a:t>Reliable, performance-based routing</a:t>
            </a:r>
          </a:p>
          <a:p>
            <a:pPr lvl="1"/>
            <a:r>
              <a:rPr lang="en-US" dirty="0" smtClean="0"/>
              <a:t>Content addressing, reliable data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70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0376" y="2388359"/>
            <a:ext cx="8338782" cy="3807725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Multicast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Structured Overlays / DHTs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Dynamo / CAP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Unicast Streaming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283B9EA5-CE9A-4950-A80C-5ADF06B45BB8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69" y="3785017"/>
            <a:ext cx="850353" cy="85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820" y="2017090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248" y="2005465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3899" y="3323352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Source</a:t>
            </a:r>
            <a:endParaRPr lang="en-US" sz="2400" dirty="0"/>
          </a:p>
        </p:txBody>
      </p:sp>
      <p:pic>
        <p:nvPicPr>
          <p:cNvPr id="11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497" y="2888230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668" y="2017090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431" y="2017090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896" y="2017090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497" y="3606687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16" y="2017090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497" y="5143811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497" y="4428536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248" y="5967293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896" y="5967293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820" y="5967293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68" y="5967293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668" y="5967293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16" y="5967293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Straight Arrow Connector 41"/>
          <p:cNvCxnSpPr>
            <a:stCxn id="6" idx="3"/>
            <a:endCxn id="8" idx="2"/>
          </p:cNvCxnSpPr>
          <p:nvPr/>
        </p:nvCxnSpPr>
        <p:spPr>
          <a:xfrm flipV="1">
            <a:off x="1169522" y="2622113"/>
            <a:ext cx="803050" cy="15880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6" idx="3"/>
            <a:endCxn id="16" idx="2"/>
          </p:cNvCxnSpPr>
          <p:nvPr/>
        </p:nvCxnSpPr>
        <p:spPr>
          <a:xfrm flipV="1">
            <a:off x="1169522" y="2633738"/>
            <a:ext cx="1419698" cy="15764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" idx="3"/>
            <a:endCxn id="7" idx="2"/>
          </p:cNvCxnSpPr>
          <p:nvPr/>
        </p:nvCxnSpPr>
        <p:spPr>
          <a:xfrm flipV="1">
            <a:off x="1169522" y="2633738"/>
            <a:ext cx="3034622" cy="15764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6" idx="3"/>
            <a:endCxn id="15" idx="2"/>
          </p:cNvCxnSpPr>
          <p:nvPr/>
        </p:nvCxnSpPr>
        <p:spPr>
          <a:xfrm flipV="1">
            <a:off x="1169522" y="2633738"/>
            <a:ext cx="3693233" cy="15764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" idx="3"/>
            <a:endCxn id="12" idx="2"/>
          </p:cNvCxnSpPr>
          <p:nvPr/>
        </p:nvCxnSpPr>
        <p:spPr>
          <a:xfrm flipV="1">
            <a:off x="1169522" y="2633738"/>
            <a:ext cx="5308470" cy="15764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6" idx="3"/>
            <a:endCxn id="18" idx="2"/>
          </p:cNvCxnSpPr>
          <p:nvPr/>
        </p:nvCxnSpPr>
        <p:spPr>
          <a:xfrm flipV="1">
            <a:off x="1169522" y="2633738"/>
            <a:ext cx="5925118" cy="15764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6" idx="3"/>
            <a:endCxn id="11" idx="1"/>
          </p:cNvCxnSpPr>
          <p:nvPr/>
        </p:nvCxnSpPr>
        <p:spPr>
          <a:xfrm flipV="1">
            <a:off x="1169522" y="3196554"/>
            <a:ext cx="7241975" cy="10136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3"/>
            <a:endCxn id="17" idx="1"/>
          </p:cNvCxnSpPr>
          <p:nvPr/>
        </p:nvCxnSpPr>
        <p:spPr>
          <a:xfrm flipV="1">
            <a:off x="1169522" y="3915011"/>
            <a:ext cx="7241975" cy="2951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6" idx="3"/>
            <a:endCxn id="34" idx="1"/>
          </p:cNvCxnSpPr>
          <p:nvPr/>
        </p:nvCxnSpPr>
        <p:spPr>
          <a:xfrm>
            <a:off x="1169522" y="4210194"/>
            <a:ext cx="7241975" cy="52666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" idx="3"/>
            <a:endCxn id="33" idx="1"/>
          </p:cNvCxnSpPr>
          <p:nvPr/>
        </p:nvCxnSpPr>
        <p:spPr>
          <a:xfrm>
            <a:off x="1169522" y="4210194"/>
            <a:ext cx="7241975" cy="124194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" idx="3"/>
            <a:endCxn id="35" idx="0"/>
          </p:cNvCxnSpPr>
          <p:nvPr/>
        </p:nvCxnSpPr>
        <p:spPr>
          <a:xfrm>
            <a:off x="1169522" y="4210194"/>
            <a:ext cx="803050" cy="17570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" idx="3"/>
            <a:endCxn id="36" idx="0"/>
          </p:cNvCxnSpPr>
          <p:nvPr/>
        </p:nvCxnSpPr>
        <p:spPr>
          <a:xfrm>
            <a:off x="1169522" y="4210194"/>
            <a:ext cx="1419698" cy="17570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6" idx="3"/>
            <a:endCxn id="37" idx="0"/>
          </p:cNvCxnSpPr>
          <p:nvPr/>
        </p:nvCxnSpPr>
        <p:spPr>
          <a:xfrm>
            <a:off x="1169522" y="4210194"/>
            <a:ext cx="3034622" cy="17570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" idx="3"/>
            <a:endCxn id="38" idx="0"/>
          </p:cNvCxnSpPr>
          <p:nvPr/>
        </p:nvCxnSpPr>
        <p:spPr>
          <a:xfrm>
            <a:off x="1169522" y="4210194"/>
            <a:ext cx="3651270" cy="17570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6" idx="3"/>
            <a:endCxn id="39" idx="0"/>
          </p:cNvCxnSpPr>
          <p:nvPr/>
        </p:nvCxnSpPr>
        <p:spPr>
          <a:xfrm>
            <a:off x="1169522" y="4210194"/>
            <a:ext cx="5308470" cy="17570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" idx="3"/>
            <a:endCxn id="40" idx="0"/>
          </p:cNvCxnSpPr>
          <p:nvPr/>
        </p:nvCxnSpPr>
        <p:spPr>
          <a:xfrm>
            <a:off x="1169522" y="4210194"/>
            <a:ext cx="5925118" cy="17570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2339921" y="3703374"/>
            <a:ext cx="4461001" cy="811183"/>
            <a:chOff x="414979" y="3333623"/>
            <a:chExt cx="8263530" cy="1523216"/>
          </a:xfrm>
        </p:grpSpPr>
        <p:sp>
          <p:nvSpPr>
            <p:cNvPr id="91" name="Rectangle 90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Content Placeholder 2"/>
            <p:cNvSpPr txBox="1">
              <a:spLocks/>
            </p:cNvSpPr>
            <p:nvPr/>
          </p:nvSpPr>
          <p:spPr>
            <a:xfrm>
              <a:off x="514377" y="3537095"/>
              <a:ext cx="8118849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This does not scale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181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Multicast Streaming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283B9EA5-CE9A-4950-A80C-5ADF06B45BB8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69" y="3785017"/>
            <a:ext cx="850353" cy="85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820" y="2017090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248" y="2005465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3899" y="3323352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Source</a:t>
            </a:r>
            <a:endParaRPr lang="en-US" sz="2400" dirty="0"/>
          </a:p>
        </p:txBody>
      </p:sp>
      <p:pic>
        <p:nvPicPr>
          <p:cNvPr id="11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497" y="2888230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668" y="2017090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431" y="2017090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896" y="2017090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497" y="3606687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16" y="2017090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497" y="5143811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497" y="4428536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248" y="5967293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896" y="5967293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820" y="5967293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68" y="5967293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668" y="5967293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16" y="5967293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Straight Arrow Connector 41"/>
          <p:cNvCxnSpPr>
            <a:stCxn id="50" idx="0"/>
            <a:endCxn id="8" idx="2"/>
          </p:cNvCxnSpPr>
          <p:nvPr/>
        </p:nvCxnSpPr>
        <p:spPr>
          <a:xfrm flipH="1" flipV="1">
            <a:off x="1972572" y="2622113"/>
            <a:ext cx="253886" cy="61130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50" idx="0"/>
            <a:endCxn id="16" idx="2"/>
          </p:cNvCxnSpPr>
          <p:nvPr/>
        </p:nvCxnSpPr>
        <p:spPr>
          <a:xfrm flipV="1">
            <a:off x="2226458" y="2633738"/>
            <a:ext cx="362762" cy="59967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51" idx="0"/>
            <a:endCxn id="7" idx="2"/>
          </p:cNvCxnSpPr>
          <p:nvPr/>
        </p:nvCxnSpPr>
        <p:spPr>
          <a:xfrm flipH="1" flipV="1">
            <a:off x="4204144" y="2633738"/>
            <a:ext cx="308324" cy="6489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51" idx="0"/>
            <a:endCxn id="15" idx="2"/>
          </p:cNvCxnSpPr>
          <p:nvPr/>
        </p:nvCxnSpPr>
        <p:spPr>
          <a:xfrm flipV="1">
            <a:off x="4512468" y="2633738"/>
            <a:ext cx="350287" cy="6489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52" idx="0"/>
            <a:endCxn id="12" idx="2"/>
          </p:cNvCxnSpPr>
          <p:nvPr/>
        </p:nvCxnSpPr>
        <p:spPr>
          <a:xfrm flipH="1" flipV="1">
            <a:off x="6477992" y="2633738"/>
            <a:ext cx="217038" cy="6489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2" idx="0"/>
            <a:endCxn id="18" idx="2"/>
          </p:cNvCxnSpPr>
          <p:nvPr/>
        </p:nvCxnSpPr>
        <p:spPr>
          <a:xfrm flipV="1">
            <a:off x="6695030" y="2633738"/>
            <a:ext cx="399610" cy="6489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3"/>
            <a:endCxn id="11" idx="1"/>
          </p:cNvCxnSpPr>
          <p:nvPr/>
        </p:nvCxnSpPr>
        <p:spPr>
          <a:xfrm flipV="1">
            <a:off x="7210149" y="3196554"/>
            <a:ext cx="1201348" cy="167579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3" idx="3"/>
            <a:endCxn id="17" idx="1"/>
          </p:cNvCxnSpPr>
          <p:nvPr/>
        </p:nvCxnSpPr>
        <p:spPr>
          <a:xfrm flipV="1">
            <a:off x="7210149" y="3915011"/>
            <a:ext cx="1201348" cy="9573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3" idx="3"/>
            <a:endCxn id="34" idx="1"/>
          </p:cNvCxnSpPr>
          <p:nvPr/>
        </p:nvCxnSpPr>
        <p:spPr>
          <a:xfrm flipV="1">
            <a:off x="7210149" y="4736860"/>
            <a:ext cx="1201348" cy="13548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3" idx="3"/>
            <a:endCxn id="33" idx="1"/>
          </p:cNvCxnSpPr>
          <p:nvPr/>
        </p:nvCxnSpPr>
        <p:spPr>
          <a:xfrm>
            <a:off x="7210149" y="4872349"/>
            <a:ext cx="1201348" cy="57978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8" idx="2"/>
            <a:endCxn id="35" idx="0"/>
          </p:cNvCxnSpPr>
          <p:nvPr/>
        </p:nvCxnSpPr>
        <p:spPr>
          <a:xfrm flipH="1">
            <a:off x="1972572" y="5450185"/>
            <a:ext cx="1294289" cy="5171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48" idx="2"/>
            <a:endCxn id="36" idx="0"/>
          </p:cNvCxnSpPr>
          <p:nvPr/>
        </p:nvCxnSpPr>
        <p:spPr>
          <a:xfrm flipH="1">
            <a:off x="2589220" y="5450185"/>
            <a:ext cx="677641" cy="5171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48" idx="2"/>
            <a:endCxn id="37" idx="0"/>
          </p:cNvCxnSpPr>
          <p:nvPr/>
        </p:nvCxnSpPr>
        <p:spPr>
          <a:xfrm>
            <a:off x="3266861" y="5450185"/>
            <a:ext cx="937283" cy="5171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48" idx="2"/>
            <a:endCxn id="38" idx="0"/>
          </p:cNvCxnSpPr>
          <p:nvPr/>
        </p:nvCxnSpPr>
        <p:spPr>
          <a:xfrm>
            <a:off x="3266861" y="5450185"/>
            <a:ext cx="1553931" cy="5171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53" idx="2"/>
            <a:endCxn id="39" idx="0"/>
          </p:cNvCxnSpPr>
          <p:nvPr/>
        </p:nvCxnSpPr>
        <p:spPr>
          <a:xfrm flipH="1">
            <a:off x="6477992" y="5143811"/>
            <a:ext cx="271782" cy="82348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53" idx="2"/>
            <a:endCxn id="40" idx="0"/>
          </p:cNvCxnSpPr>
          <p:nvPr/>
        </p:nvCxnSpPr>
        <p:spPr>
          <a:xfrm>
            <a:off x="6749774" y="5143811"/>
            <a:ext cx="344866" cy="82348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486" y="4907260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083" y="3233415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093" y="3282721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655" y="3282721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399" y="4600886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4" name="Straight Arrow Connector 63"/>
          <p:cNvCxnSpPr>
            <a:stCxn id="6" idx="3"/>
            <a:endCxn id="50" idx="2"/>
          </p:cNvCxnSpPr>
          <p:nvPr/>
        </p:nvCxnSpPr>
        <p:spPr>
          <a:xfrm flipV="1">
            <a:off x="1169522" y="3776340"/>
            <a:ext cx="1056936" cy="43385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0" idx="3"/>
            <a:endCxn id="51" idx="1"/>
          </p:cNvCxnSpPr>
          <p:nvPr/>
        </p:nvCxnSpPr>
        <p:spPr>
          <a:xfrm>
            <a:off x="2686833" y="3504878"/>
            <a:ext cx="1365260" cy="4930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1" idx="3"/>
            <a:endCxn id="52" idx="1"/>
          </p:cNvCxnSpPr>
          <p:nvPr/>
        </p:nvCxnSpPr>
        <p:spPr>
          <a:xfrm>
            <a:off x="4972843" y="3554184"/>
            <a:ext cx="126181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51" idx="2"/>
            <a:endCxn id="48" idx="0"/>
          </p:cNvCxnSpPr>
          <p:nvPr/>
        </p:nvCxnSpPr>
        <p:spPr>
          <a:xfrm flipH="1">
            <a:off x="3266861" y="3825646"/>
            <a:ext cx="1245607" cy="108161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52" idx="2"/>
            <a:endCxn id="53" idx="0"/>
          </p:cNvCxnSpPr>
          <p:nvPr/>
        </p:nvCxnSpPr>
        <p:spPr>
          <a:xfrm>
            <a:off x="6695030" y="3825646"/>
            <a:ext cx="54744" cy="7752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2662530" y="3836324"/>
            <a:ext cx="6307640" cy="2072049"/>
            <a:chOff x="414979" y="3333623"/>
            <a:chExt cx="8263530" cy="1534811"/>
          </a:xfrm>
        </p:grpSpPr>
        <p:sp>
          <p:nvSpPr>
            <p:cNvPr id="83" name="Rectangle 82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Content Placeholder 2"/>
            <p:cNvSpPr txBox="1">
              <a:spLocks/>
            </p:cNvSpPr>
            <p:nvPr/>
          </p:nvSpPr>
          <p:spPr>
            <a:xfrm>
              <a:off x="514376" y="3399955"/>
              <a:ext cx="8118848" cy="1468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2800" dirty="0" smtClean="0">
                  <a:solidFill>
                    <a:schemeClr val="bg1"/>
                  </a:solidFill>
                </a:rPr>
                <a:t>Much </a:t>
              </a:r>
              <a:r>
                <a:rPr lang="en-US" sz="2800" dirty="0" smtClean="0">
                  <a:solidFill>
                    <a:schemeClr val="bg1"/>
                  </a:solidFill>
                </a:rPr>
                <a:t>better scalability</a:t>
              </a:r>
            </a:p>
            <a:p>
              <a:pPr>
                <a:buClr>
                  <a:schemeClr val="bg1"/>
                </a:buClr>
              </a:pPr>
              <a:r>
                <a:rPr lang="en-US" sz="2800" dirty="0" smtClean="0">
                  <a:solidFill>
                    <a:schemeClr val="bg1"/>
                  </a:solidFill>
                </a:rPr>
                <a:t>IP multicast not deployed in reality</a:t>
              </a:r>
            </a:p>
            <a:p>
              <a:pPr lvl="1">
                <a:buClr>
                  <a:schemeClr val="bg1"/>
                </a:buClr>
              </a:pPr>
              <a:r>
                <a:rPr lang="en-US" dirty="0" smtClean="0">
                  <a:solidFill>
                    <a:schemeClr val="bg1"/>
                  </a:solidFill>
                </a:rPr>
                <a:t>Good luck trying to make it work on the Internet</a:t>
              </a:r>
            </a:p>
            <a:p>
              <a:pPr lvl="1">
                <a:buClr>
                  <a:schemeClr val="bg1"/>
                </a:buClr>
              </a:pPr>
              <a:r>
                <a:rPr lang="en-US" dirty="0" smtClean="0">
                  <a:solidFill>
                    <a:schemeClr val="bg1"/>
                  </a:solidFill>
                </a:rPr>
                <a:t>People have been trying for 20 years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 flipH="1">
            <a:off x="79016" y="4804604"/>
            <a:ext cx="2181011" cy="1398340"/>
            <a:chOff x="1219200" y="4876799"/>
            <a:chExt cx="5181605" cy="1384995"/>
          </a:xfrm>
        </p:grpSpPr>
        <p:sp>
          <p:nvSpPr>
            <p:cNvPr id="55" name="Rectangular Callout 54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9394"/>
                <a:gd name="adj2" fmla="val -9277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219204" y="4876799"/>
              <a:ext cx="5181601" cy="137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Source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only sends one stream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 flipH="1">
            <a:off x="1068059" y="430066"/>
            <a:ext cx="3103314" cy="1412416"/>
            <a:chOff x="1219200" y="4876799"/>
            <a:chExt cx="5181605" cy="1384995"/>
          </a:xfrm>
        </p:grpSpPr>
        <p:sp>
          <p:nvSpPr>
            <p:cNvPr id="59" name="Rectangular Callout 58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975"/>
                <a:gd name="adj2" fmla="val 15462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219205" y="4876799"/>
              <a:ext cx="5181600" cy="1358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IP routers forward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to multiple destinations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440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System Multicast Overlay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283B9EA5-CE9A-4950-A80C-5ADF06B45BB8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69" y="3785017"/>
            <a:ext cx="850353" cy="85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820" y="2017090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248" y="2005465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3899" y="3323352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Source</a:t>
            </a:r>
            <a:endParaRPr lang="en-US" sz="2400" dirty="0"/>
          </a:p>
        </p:txBody>
      </p:sp>
      <p:pic>
        <p:nvPicPr>
          <p:cNvPr id="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497" y="2888230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668" y="2017090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431" y="2017090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896" y="2017090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497" y="3606687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16" y="2017090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497" y="5143811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497" y="4428536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248" y="5967293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896" y="5967293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820" y="5967293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68" y="5967293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668" y="5967293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16" y="5967293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/>
          <p:cNvCxnSpPr>
            <a:stCxn id="4" idx="3"/>
            <a:endCxn id="6" idx="2"/>
          </p:cNvCxnSpPr>
          <p:nvPr/>
        </p:nvCxnSpPr>
        <p:spPr>
          <a:xfrm flipV="1">
            <a:off x="1169522" y="2622113"/>
            <a:ext cx="803050" cy="15880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4" idx="3"/>
            <a:endCxn id="9" idx="2"/>
          </p:cNvCxnSpPr>
          <p:nvPr/>
        </p:nvCxnSpPr>
        <p:spPr>
          <a:xfrm flipV="1">
            <a:off x="1169522" y="2633738"/>
            <a:ext cx="5308470" cy="15764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4" idx="3"/>
            <a:endCxn id="16" idx="0"/>
          </p:cNvCxnSpPr>
          <p:nvPr/>
        </p:nvCxnSpPr>
        <p:spPr>
          <a:xfrm>
            <a:off x="1169522" y="4210194"/>
            <a:ext cx="803050" cy="17570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2"/>
          <p:cNvSpPr txBox="1">
            <a:spLocks/>
          </p:cNvSpPr>
          <p:nvPr/>
        </p:nvSpPr>
        <p:spPr>
          <a:xfrm>
            <a:off x="5593980" y="-297234"/>
            <a:ext cx="4382896" cy="643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This does not scale</a:t>
            </a:r>
          </a:p>
        </p:txBody>
      </p:sp>
      <p:sp>
        <p:nvSpPr>
          <p:cNvPr id="41" name="Curved Up Arrow 40"/>
          <p:cNvSpPr/>
          <p:nvPr/>
        </p:nvSpPr>
        <p:spPr>
          <a:xfrm>
            <a:off x="2059658" y="2677881"/>
            <a:ext cx="705314" cy="30480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Curved Up Arrow 41"/>
          <p:cNvSpPr/>
          <p:nvPr/>
        </p:nvSpPr>
        <p:spPr>
          <a:xfrm>
            <a:off x="2059658" y="2688167"/>
            <a:ext cx="2144486" cy="50838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Curved Up Arrow 42"/>
          <p:cNvSpPr/>
          <p:nvPr/>
        </p:nvSpPr>
        <p:spPr>
          <a:xfrm>
            <a:off x="2059657" y="2677881"/>
            <a:ext cx="2803097" cy="64547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Curved Up Arrow 43"/>
          <p:cNvSpPr/>
          <p:nvPr/>
        </p:nvSpPr>
        <p:spPr>
          <a:xfrm flipV="1">
            <a:off x="2059659" y="5611732"/>
            <a:ext cx="529561" cy="29745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Curved Up Arrow 44"/>
          <p:cNvSpPr/>
          <p:nvPr/>
        </p:nvSpPr>
        <p:spPr>
          <a:xfrm flipV="1">
            <a:off x="4288970" y="5611732"/>
            <a:ext cx="573783" cy="29745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Curved Up Arrow 45"/>
          <p:cNvSpPr/>
          <p:nvPr/>
        </p:nvSpPr>
        <p:spPr>
          <a:xfrm flipV="1">
            <a:off x="2709162" y="5452135"/>
            <a:ext cx="1448277" cy="45705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Curved Up Arrow 46"/>
          <p:cNvSpPr/>
          <p:nvPr/>
        </p:nvSpPr>
        <p:spPr>
          <a:xfrm>
            <a:off x="6566344" y="2688167"/>
            <a:ext cx="705314" cy="30480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Bent Arrow 47"/>
          <p:cNvSpPr/>
          <p:nvPr/>
        </p:nvSpPr>
        <p:spPr>
          <a:xfrm flipV="1">
            <a:off x="6552131" y="2688164"/>
            <a:ext cx="1859365" cy="1350435"/>
          </a:xfrm>
          <a:prstGeom prst="bentArrow">
            <a:avLst>
              <a:gd name="adj1" fmla="val 7682"/>
              <a:gd name="adj2" fmla="val 10241"/>
              <a:gd name="adj3" fmla="val 14266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Curved Up Arrow 48"/>
          <p:cNvSpPr/>
          <p:nvPr/>
        </p:nvSpPr>
        <p:spPr>
          <a:xfrm rot="16200000" flipV="1">
            <a:off x="7975879" y="3214653"/>
            <a:ext cx="573783" cy="29745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Curved Up Arrow 49"/>
          <p:cNvSpPr/>
          <p:nvPr/>
        </p:nvSpPr>
        <p:spPr>
          <a:xfrm rot="16200000" flipH="1" flipV="1">
            <a:off x="7969060" y="4192933"/>
            <a:ext cx="587419" cy="29745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Curved Up Arrow 50"/>
          <p:cNvSpPr/>
          <p:nvPr/>
        </p:nvSpPr>
        <p:spPr>
          <a:xfrm rot="16200000" flipH="1" flipV="1">
            <a:off x="7449727" y="4490369"/>
            <a:ext cx="1404185" cy="51935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 flipH="1">
            <a:off x="5151072" y="5127063"/>
            <a:ext cx="2330741" cy="566057"/>
            <a:chOff x="1219200" y="4876799"/>
            <a:chExt cx="5181605" cy="1384995"/>
          </a:xfrm>
        </p:grpSpPr>
        <p:sp>
          <p:nvSpPr>
            <p:cNvPr id="54" name="Rectangular Callout 53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34289"/>
                <a:gd name="adj2" fmla="val 12130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19204" y="4876799"/>
              <a:ext cx="5181601" cy="759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How to join?</a:t>
              </a:r>
            </a:p>
          </p:txBody>
        </p:sp>
      </p:grpSp>
      <p:sp>
        <p:nvSpPr>
          <p:cNvPr id="56" name="Multiply 55"/>
          <p:cNvSpPr/>
          <p:nvPr/>
        </p:nvSpPr>
        <p:spPr>
          <a:xfrm>
            <a:off x="5240194" y="2588574"/>
            <a:ext cx="707572" cy="707572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 flipH="1">
            <a:off x="3985698" y="3528566"/>
            <a:ext cx="1957902" cy="1384995"/>
            <a:chOff x="1219200" y="4876799"/>
            <a:chExt cx="5181605" cy="1433089"/>
          </a:xfrm>
        </p:grpSpPr>
        <p:sp>
          <p:nvSpPr>
            <p:cNvPr id="58" name="Rectangular Callout 57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32621"/>
                <a:gd name="adj2" fmla="val -7632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219204" y="4876799"/>
              <a:ext cx="5181601" cy="1433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How to rebuild the tree?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 flipH="1">
            <a:off x="159418" y="1722437"/>
            <a:ext cx="2330741" cy="1398340"/>
            <a:chOff x="1219200" y="4876799"/>
            <a:chExt cx="5181605" cy="1384995"/>
          </a:xfrm>
        </p:grpSpPr>
        <p:sp>
          <p:nvSpPr>
            <p:cNvPr id="64" name="Rectangular Callout 63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32032"/>
                <a:gd name="adj2" fmla="val 10573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219204" y="4876799"/>
              <a:ext cx="5181601" cy="1371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How to build an efficient tree?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66053" y="2874099"/>
            <a:ext cx="8182898" cy="2545381"/>
            <a:chOff x="414979" y="3333623"/>
            <a:chExt cx="8263530" cy="1523216"/>
          </a:xfrm>
        </p:grpSpPr>
        <p:sp>
          <p:nvSpPr>
            <p:cNvPr id="61" name="Rectangle 60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Content Placeholder 2"/>
            <p:cNvSpPr txBox="1">
              <a:spLocks/>
            </p:cNvSpPr>
            <p:nvPr/>
          </p:nvSpPr>
          <p:spPr>
            <a:xfrm>
              <a:off x="514376" y="3373896"/>
              <a:ext cx="8118848" cy="1468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2800" dirty="0" smtClean="0">
                  <a:solidFill>
                    <a:schemeClr val="bg1"/>
                  </a:solidFill>
                </a:rPr>
                <a:t>Enlist the help of end-hosts to distribute stream</a:t>
              </a:r>
            </a:p>
            <a:p>
              <a:pPr>
                <a:buClr>
                  <a:schemeClr val="bg1"/>
                </a:buClr>
              </a:pPr>
              <a:r>
                <a:rPr lang="en-US" sz="2800" dirty="0" smtClean="0">
                  <a:solidFill>
                    <a:schemeClr val="bg1"/>
                  </a:solidFill>
                </a:rPr>
                <a:t>Scalable</a:t>
              </a:r>
            </a:p>
            <a:p>
              <a:pPr>
                <a:buClr>
                  <a:schemeClr val="bg1"/>
                </a:buClr>
              </a:pPr>
              <a:r>
                <a:rPr lang="en-US" sz="2800" dirty="0" smtClean="0">
                  <a:solidFill>
                    <a:schemeClr val="bg1"/>
                  </a:solidFill>
                </a:rPr>
                <a:t>Overlay implemented in the application layer</a:t>
              </a:r>
            </a:p>
            <a:p>
              <a:pPr lvl="1">
                <a:buClr>
                  <a:schemeClr val="bg1"/>
                </a:buClr>
              </a:pPr>
              <a:r>
                <a:rPr lang="en-US" dirty="0" smtClean="0">
                  <a:solidFill>
                    <a:schemeClr val="bg1"/>
                  </a:solidFill>
                </a:rPr>
                <a:t>No IP-level support necessary</a:t>
              </a:r>
            </a:p>
            <a:p>
              <a:pPr>
                <a:buClr>
                  <a:schemeClr val="bg1"/>
                </a:buClr>
              </a:pPr>
              <a:r>
                <a:rPr lang="en-US" sz="2800" dirty="0" smtClean="0">
                  <a:solidFill>
                    <a:schemeClr val="bg1"/>
                  </a:solidFill>
                </a:rPr>
                <a:t>But…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894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0376" y="2388359"/>
            <a:ext cx="8338782" cy="3807725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Multicast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Structured Overlays / DHTs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Dynamo / CAP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9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loud 40"/>
          <p:cNvSpPr/>
          <p:nvPr/>
        </p:nvSpPr>
        <p:spPr>
          <a:xfrm>
            <a:off x="152399" y="1665515"/>
            <a:ext cx="8697685" cy="5028522"/>
          </a:xfrm>
          <a:prstGeom prst="cloud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5" name="Straight Connector 154"/>
          <p:cNvCxnSpPr/>
          <p:nvPr/>
        </p:nvCxnSpPr>
        <p:spPr>
          <a:xfrm>
            <a:off x="5856738" y="2575890"/>
            <a:ext cx="1005566" cy="101940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Unstructured P2P Review</a:t>
            </a:r>
            <a:endParaRPr lang="en-US" dirty="0"/>
          </a:p>
        </p:txBody>
      </p:sp>
      <p:sp>
        <p:nvSpPr>
          <p:cNvPr id="4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3156466" y="2715691"/>
            <a:ext cx="1295787" cy="18482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1743794" y="2884199"/>
            <a:ext cx="1412672" cy="34266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1383865" y="3226859"/>
            <a:ext cx="359929" cy="128451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743794" y="3226859"/>
            <a:ext cx="1086327" cy="109991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1383865" y="4359092"/>
            <a:ext cx="1446256" cy="12008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2177431" y="4359092"/>
            <a:ext cx="652690" cy="12842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1383865" y="4479176"/>
            <a:ext cx="793566" cy="115298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2830121" y="4032747"/>
            <a:ext cx="1412672" cy="34266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4121250" y="3711754"/>
            <a:ext cx="1412672" cy="34266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4405738" y="2584716"/>
            <a:ext cx="1467330" cy="14728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3156466" y="2884406"/>
            <a:ext cx="1086327" cy="114834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3156466" y="2911062"/>
            <a:ext cx="2377456" cy="7953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5533922" y="2584716"/>
            <a:ext cx="339146" cy="115423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4827586" y="3633715"/>
            <a:ext cx="706336" cy="167209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4242794" y="4065293"/>
            <a:ext cx="1940289" cy="103300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2177432" y="5523979"/>
            <a:ext cx="1497174" cy="10817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2830122" y="4391638"/>
            <a:ext cx="844484" cy="113234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3674606" y="4054414"/>
            <a:ext cx="568187" cy="146956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2830122" y="2911062"/>
            <a:ext cx="326344" cy="141571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5873068" y="2584716"/>
            <a:ext cx="310015" cy="24709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5873068" y="2584716"/>
            <a:ext cx="1603825" cy="3682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6797672" y="2621538"/>
            <a:ext cx="679221" cy="108486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6797672" y="3633716"/>
            <a:ext cx="1005566" cy="101940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7476893" y="2584716"/>
            <a:ext cx="326345" cy="199707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6199413" y="4653121"/>
            <a:ext cx="1603825" cy="44517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5533922" y="3706402"/>
            <a:ext cx="2269316" cy="87539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4242793" y="4065293"/>
            <a:ext cx="584793" cy="124051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86" y="5317035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20" y="4185028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76" y="4032747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449" y="2900514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121" y="2574169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896" y="2400224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551" y="3738948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261" y="5197634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253" y="4979466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3" y="2258371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842" y="3412603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738" y="4771953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327" y="3380057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893" y="4326776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548" y="2295193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Oval 138"/>
          <p:cNvSpPr/>
          <p:nvPr/>
        </p:nvSpPr>
        <p:spPr>
          <a:xfrm>
            <a:off x="7237407" y="2458252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7237407" y="2458252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7243074" y="2458252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7638472" y="4445382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6674980" y="3542545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7638471" y="4445381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5719532" y="2421430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5719531" y="2421430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7636878" y="4450521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4371903" y="2565529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5229901" y="3548468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5229900" y="3548467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229901" y="3561661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046103" y="4935012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" name="Group 155"/>
          <p:cNvGrpSpPr/>
          <p:nvPr/>
        </p:nvGrpSpPr>
        <p:grpSpPr>
          <a:xfrm>
            <a:off x="2545081" y="2286184"/>
            <a:ext cx="732487" cy="1171980"/>
            <a:chOff x="5125371" y="2694245"/>
            <a:chExt cx="3421033" cy="5473655"/>
          </a:xfrm>
        </p:grpSpPr>
        <p:sp>
          <p:nvSpPr>
            <p:cNvPr id="157" name="Oval 156"/>
            <p:cNvSpPr/>
            <p:nvPr/>
          </p:nvSpPr>
          <p:spPr>
            <a:xfrm>
              <a:off x="5997836" y="2862944"/>
              <a:ext cx="1447993" cy="20465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8" name="Picture 4" descr="D:\Classes\CS 4700\assets\gangnam-styl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5371" y="2694245"/>
              <a:ext cx="3421033" cy="5473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9" name="Group 158"/>
          <p:cNvGrpSpPr/>
          <p:nvPr/>
        </p:nvGrpSpPr>
        <p:grpSpPr>
          <a:xfrm>
            <a:off x="4207276" y="4731045"/>
            <a:ext cx="732487" cy="1171980"/>
            <a:chOff x="5125371" y="2694245"/>
            <a:chExt cx="3421033" cy="5473655"/>
          </a:xfrm>
        </p:grpSpPr>
        <p:sp>
          <p:nvSpPr>
            <p:cNvPr id="160" name="Oval 159"/>
            <p:cNvSpPr/>
            <p:nvPr/>
          </p:nvSpPr>
          <p:spPr>
            <a:xfrm>
              <a:off x="5997836" y="2862944"/>
              <a:ext cx="1447993" cy="20465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1" name="Picture 4" descr="D:\Classes\CS 4700\assets\gangnam-styl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5371" y="2694245"/>
              <a:ext cx="3421033" cy="5473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2" name="Group 161"/>
          <p:cNvGrpSpPr/>
          <p:nvPr/>
        </p:nvGrpSpPr>
        <p:grpSpPr>
          <a:xfrm>
            <a:off x="691276" y="3995805"/>
            <a:ext cx="732487" cy="1171980"/>
            <a:chOff x="5125371" y="2694245"/>
            <a:chExt cx="3421033" cy="5473655"/>
          </a:xfrm>
        </p:grpSpPr>
        <p:sp>
          <p:nvSpPr>
            <p:cNvPr id="163" name="Oval 162"/>
            <p:cNvSpPr/>
            <p:nvPr/>
          </p:nvSpPr>
          <p:spPr>
            <a:xfrm>
              <a:off x="5997836" y="2862944"/>
              <a:ext cx="1447993" cy="20465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4" name="Picture 4" descr="D:\Classes\CS 4700\assets\gangnam-styl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5371" y="2694245"/>
              <a:ext cx="3421033" cy="5473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5" name="Oval 164"/>
          <p:cNvSpPr/>
          <p:nvPr/>
        </p:nvSpPr>
        <p:spPr>
          <a:xfrm>
            <a:off x="6668580" y="3524295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6" name="Group 165"/>
          <p:cNvGrpSpPr/>
          <p:nvPr/>
        </p:nvGrpSpPr>
        <p:grpSpPr>
          <a:xfrm flipH="1">
            <a:off x="186141" y="1680089"/>
            <a:ext cx="2263721" cy="1556325"/>
            <a:chOff x="1219200" y="4876799"/>
            <a:chExt cx="5181605" cy="1491538"/>
          </a:xfrm>
        </p:grpSpPr>
        <p:sp>
          <p:nvSpPr>
            <p:cNvPr id="167" name="Rectangular Callout 166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12508"/>
                <a:gd name="adj2" fmla="val 11772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1219205" y="4876799"/>
              <a:ext cx="5181600" cy="1491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What if the file is rare or far away?</a:t>
              </a:r>
            </a:p>
          </p:txBody>
        </p:sp>
      </p:grpSp>
      <p:grpSp>
        <p:nvGrpSpPr>
          <p:cNvPr id="169" name="Group 168"/>
          <p:cNvGrpSpPr/>
          <p:nvPr/>
        </p:nvGrpSpPr>
        <p:grpSpPr>
          <a:xfrm flipH="1">
            <a:off x="5006230" y="1421513"/>
            <a:ext cx="2263721" cy="517151"/>
            <a:chOff x="1219200" y="4876799"/>
            <a:chExt cx="5181605" cy="1384995"/>
          </a:xfrm>
        </p:grpSpPr>
        <p:sp>
          <p:nvSpPr>
            <p:cNvPr id="170" name="Rectangular Callout 169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12508"/>
                <a:gd name="adj2" fmla="val 15561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1219205" y="4876799"/>
              <a:ext cx="5181600" cy="501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Redundancy</a:t>
              </a:r>
            </a:p>
          </p:txBody>
        </p:sp>
      </p:grpSp>
      <p:grpSp>
        <p:nvGrpSpPr>
          <p:cNvPr id="172" name="Group 171"/>
          <p:cNvGrpSpPr/>
          <p:nvPr/>
        </p:nvGrpSpPr>
        <p:grpSpPr>
          <a:xfrm flipH="1">
            <a:off x="6674980" y="5335877"/>
            <a:ext cx="2029106" cy="954107"/>
            <a:chOff x="1219200" y="4876799"/>
            <a:chExt cx="5181605" cy="1414760"/>
          </a:xfrm>
        </p:grpSpPr>
        <p:sp>
          <p:nvSpPr>
            <p:cNvPr id="173" name="Rectangular Callout 172"/>
            <p:cNvSpPr/>
            <p:nvPr/>
          </p:nvSpPr>
          <p:spPr>
            <a:xfrm>
              <a:off x="1219200" y="4876799"/>
              <a:ext cx="5181600" cy="1384996"/>
            </a:xfrm>
            <a:prstGeom prst="wedgeRectCallout">
              <a:avLst>
                <a:gd name="adj1" fmla="val 40418"/>
                <a:gd name="adj2" fmla="val -19886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1219205" y="4876799"/>
              <a:ext cx="5181600" cy="1414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Traffic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Overhead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64437" y="5205352"/>
            <a:ext cx="4007466" cy="1423675"/>
            <a:chOff x="414979" y="3333623"/>
            <a:chExt cx="8263530" cy="1523216"/>
          </a:xfrm>
        </p:grpSpPr>
        <p:sp>
          <p:nvSpPr>
            <p:cNvPr id="85" name="Rectangle 84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Content Placeholder 2"/>
            <p:cNvSpPr txBox="1">
              <a:spLocks/>
            </p:cNvSpPr>
            <p:nvPr/>
          </p:nvSpPr>
          <p:spPr>
            <a:xfrm>
              <a:off x="514376" y="3373896"/>
              <a:ext cx="8118848" cy="1468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2800" dirty="0" smtClean="0">
                  <a:solidFill>
                    <a:schemeClr val="bg1"/>
                  </a:solidFill>
                </a:rPr>
                <a:t>Search is broken</a:t>
              </a:r>
            </a:p>
            <a:p>
              <a:pPr lvl="1">
                <a:buClr>
                  <a:schemeClr val="bg1"/>
                </a:buClr>
              </a:pPr>
              <a:r>
                <a:rPr lang="en-US" dirty="0" smtClean="0">
                  <a:solidFill>
                    <a:schemeClr val="bg1"/>
                  </a:solidFill>
                </a:rPr>
                <a:t>High overhead</a:t>
              </a:r>
            </a:p>
            <a:p>
              <a:pPr lvl="1">
                <a:buClr>
                  <a:schemeClr val="bg1"/>
                </a:buClr>
              </a:pPr>
              <a:r>
                <a:rPr lang="en-US" dirty="0" smtClean="0">
                  <a:solidFill>
                    <a:schemeClr val="bg1"/>
                  </a:solidFill>
                </a:rPr>
                <a:t>No guarantee is will work</a:t>
              </a:r>
              <a:endParaRPr lang="en-US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694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15712 -0.0069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34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06076 0.1564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8" y="782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04166 0.2835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625 L -0.17066 0.0629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5" y="344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92 L -0.09723 -0.15371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773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162 L 0.10678 0.13125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5" y="664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625 L -0.2599 -0.13843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-66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162 L 0.03611 0.36273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1821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-0.00162 L -0.13524 0.0169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5" y="92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694 L -0.10972 -0.14236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-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0231 L -0.14514 0.0287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26" y="1319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00764 L -0.22621 -0.12106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-567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209 L -0.12275 0.04584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2176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023 L -0.06441 0.23935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" y="1194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0.00301 L -0.2085 -0.14537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8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C 0.00087 -0.00162 0.00139 -0.00347 0.00243 -0.00486 C 0.00347 -0.00625 0.00504 -0.00648 0.0059 -0.00787 C 0.00677 -0.00926 0.00643 -0.01134 0.00712 -0.01273 C 0.01042 -0.01921 0.01615 -0.02639 0.02014 -0.03171 C 0.03698 -0.05417 0.05139 -0.075 0.07136 -0.09213 C 0.08264 -0.10185 0.09427 -0.11643 0.10712 -0.12222 C 0.11893 -0.13449 0.13351 -0.14375 0.14757 -0.15069 C 0.15677 -0.15532 0.1665 -0.1625 0.17622 -0.16505 C 0.18386 -0.16921 0.19184 -0.17268 0.2 -0.17454 C 0.2092 -0.17893 0.21875 -0.18241 0.22847 -0.18403 C 0.24913 -0.19329 0.27327 -0.19236 0.29514 -0.19514 C 0.32448 -0.19467 0.354 -0.19467 0.38316 -0.19375 C 0.38872 -0.19352 0.39479 -0.19028 0.4 -0.18889 C 0.43386 -0.18055 0.46684 -0.15185 0.48681 -0.11435 C 0.49236 -0.1037 0.49497 -0.0919 0.5 -0.08102 C 0.50174 -0.07176 0.50573 -0.06435 0.50834 -0.05555 C 0.50972 -0.05092 0.51025 -0.04583 0.51181 -0.0412 " pathEditMode="relative" ptsTypes="fffffffffffffffffA">
                                      <p:cBhvr>
                                        <p:cTn id="90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C 0.01459 0.0125 0.02987 0.02153 0.04532 0.03171 C 0.05209 0.03611 0.05764 0.04328 0.06441 0.04745 C 0.06667 0.04884 0.0691 0.04977 0.07153 0.05069 C 0.07309 0.05139 0.07466 0.05139 0.07622 0.05231 C 0.07952 0.05416 0.08282 0.05602 0.08577 0.05856 C 0.08698 0.05972 0.08803 0.06111 0.08941 0.0618 C 0.09688 0.0662 0.1066 0.06643 0.11441 0.06805 C 0.12205 0.07153 0.129 0.07291 0.13698 0.07453 C 0.15573 0.08287 0.17726 0.08426 0.19653 0.08565 C 0.22136 0.0912 0.24688 0.08495 0.27153 0.08078 C 0.27622 0.07916 0.28108 0.07824 0.28577 0.07616 C 0.29115 0.07384 0.29601 0.06944 0.30122 0.06666 C 0.30851 0.06273 0.31407 0.05555 0.32153 0.05231 C 0.34445 0.03148 0.31563 0.05671 0.33455 0.04282 C 0.34063 0.03842 0.34462 0.03171 0.35 0.02685 C 0.35469 0.02268 0.36164 0.01921 0.36667 0.01574 C 0.37101 0.00833 0.37553 0.00671 0.38108 0.00139 C 0.38768 -0.00486 0.39184 -0.01459 0.39896 -0.01922 C 0.40018 -0.02176 0.40087 -0.02477 0.40243 -0.02709 C 0.40573 -0.03218 0.4132 -0.04144 0.4132 -0.04144 C 0.4158 -0.05162 0.42396 -0.06528 0.42987 -0.07315 C 0.43264 -0.0838 0.43837 -0.09213 0.44289 -0.10162 C 0.44566 -0.10718 0.44757 -0.11343 0.45 -0.11922 C 0.45191 -0.12871 0.45417 -0.1382 0.45608 -0.14769 C 0.45834 -0.17523 0.46077 -0.20625 0.45122 -0.23195 C 0.44862 -0.24861 0.44428 -0.2581 0.4382 -0.27315 C 0.43351 -0.28496 0.42969 -0.29838 0.42275 -0.3081 C 0.41684 -0.33079 0.4 -0.34144 0.38698 -0.35556 C 0.38125 -0.36181 0.37535 -0.36736 0.36789 -0.36991 C 0.36077 -0.37986 0.34549 -0.38403 0.33577 -0.3875 C 0.33091 -0.38935 0.32674 -0.39213 0.32153 -0.39213 " pathEditMode="relative" ptsTypes="fffffffffffffffffffffffffffffffA">
                                      <p:cBhvr>
                                        <p:cTn id="92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65" grpId="0" animBg="1"/>
      <p:bldP spid="16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Structure?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18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Without structure, it is difficult to search</a:t>
            </a:r>
          </a:p>
          <a:p>
            <a:pPr lvl="1"/>
            <a:r>
              <a:rPr lang="en-US" dirty="0" smtClean="0"/>
              <a:t>Any file can </a:t>
            </a:r>
            <a:r>
              <a:rPr lang="en-US" dirty="0" smtClean="0"/>
              <a:t>be </a:t>
            </a:r>
            <a:r>
              <a:rPr lang="en-US" dirty="0" smtClean="0"/>
              <a:t>on any machine</a:t>
            </a:r>
            <a:endParaRPr lang="en-US" dirty="0" smtClean="0"/>
          </a:p>
          <a:p>
            <a:pPr lvl="1"/>
            <a:r>
              <a:rPr lang="en-US" dirty="0" smtClean="0"/>
              <a:t>Example: multicast trees</a:t>
            </a:r>
          </a:p>
          <a:p>
            <a:pPr lvl="2"/>
            <a:r>
              <a:rPr lang="en-US" dirty="0" smtClean="0"/>
              <a:t>How do you join? Who is part of the tree?</a:t>
            </a:r>
          </a:p>
          <a:p>
            <a:pPr lvl="2"/>
            <a:r>
              <a:rPr lang="en-US" dirty="0" smtClean="0"/>
              <a:t>How do you rebuild a broken link?</a:t>
            </a:r>
          </a:p>
          <a:p>
            <a:r>
              <a:rPr lang="en-US" dirty="0" smtClean="0"/>
              <a:t>How do you build an overlay with structure?</a:t>
            </a:r>
          </a:p>
          <a:p>
            <a:pPr lvl="1"/>
            <a:r>
              <a:rPr lang="en-US" dirty="0" smtClean="0"/>
              <a:t>Give every machine a unique name</a:t>
            </a:r>
          </a:p>
          <a:p>
            <a:pPr lvl="1"/>
            <a:r>
              <a:rPr lang="en-US" dirty="0" smtClean="0"/>
              <a:t>Give every object a unique name</a:t>
            </a:r>
          </a:p>
          <a:p>
            <a:pPr lvl="1"/>
            <a:r>
              <a:rPr lang="en-US" dirty="0" smtClean="0"/>
              <a:t>Map from objects </a:t>
            </a:r>
            <a:r>
              <a:rPr lang="en-US" dirty="0" smtClean="0">
                <a:sym typeface="Wingdings" pitchFamily="2" charset="2"/>
              </a:rPr>
              <a:t> machines</a:t>
            </a:r>
            <a:endParaRPr lang="en-US" dirty="0" smtClean="0"/>
          </a:p>
          <a:p>
            <a:pPr lvl="2"/>
            <a:r>
              <a:rPr lang="en-US" dirty="0" smtClean="0"/>
              <a:t>Looking </a:t>
            </a:r>
            <a:r>
              <a:rPr lang="en-US" dirty="0" smtClean="0"/>
              <a:t>for object </a:t>
            </a:r>
            <a:r>
              <a:rPr lang="en-US" i="1" dirty="0" smtClean="0"/>
              <a:t>A</a:t>
            </a:r>
            <a:r>
              <a:rPr lang="en-US" dirty="0" smtClean="0"/>
              <a:t>? Map(</a:t>
            </a:r>
            <a:r>
              <a:rPr lang="en-US" i="1" dirty="0"/>
              <a:t>A</a:t>
            </a:r>
            <a:r>
              <a:rPr lang="en-US" dirty="0" smtClean="0"/>
              <a:t>)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i="1" dirty="0">
                <a:sym typeface="Wingdings" pitchFamily="2" charset="2"/>
              </a:rPr>
              <a:t>X</a:t>
            </a:r>
            <a:r>
              <a:rPr lang="en-US" dirty="0" smtClean="0"/>
              <a:t>, </a:t>
            </a:r>
            <a:r>
              <a:rPr lang="en-US" dirty="0" smtClean="0"/>
              <a:t>talk to machine </a:t>
            </a:r>
            <a:r>
              <a:rPr lang="en-US" i="1" dirty="0"/>
              <a:t>X</a:t>
            </a:r>
            <a:endParaRPr lang="en-US" i="1" dirty="0" smtClean="0"/>
          </a:p>
          <a:p>
            <a:pPr lvl="2"/>
            <a:r>
              <a:rPr lang="en-US" dirty="0" smtClean="0"/>
              <a:t>Looking for object </a:t>
            </a:r>
            <a:r>
              <a:rPr lang="en-US" i="1" dirty="0" smtClean="0"/>
              <a:t>B?</a:t>
            </a:r>
            <a:r>
              <a:rPr lang="en-US" dirty="0" smtClean="0"/>
              <a:t> Map(</a:t>
            </a:r>
            <a:r>
              <a:rPr lang="en-US" i="1" dirty="0" smtClean="0"/>
              <a:t>B</a:t>
            </a:r>
            <a:r>
              <a:rPr lang="en-US" dirty="0" smtClean="0"/>
              <a:t>)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i="1" dirty="0" smtClean="0">
                <a:sym typeface="Wingdings" pitchFamily="2" charset="2"/>
              </a:rPr>
              <a:t>Y</a:t>
            </a:r>
            <a:r>
              <a:rPr lang="en-US" dirty="0" smtClean="0">
                <a:sym typeface="Wingdings" pitchFamily="2" charset="2"/>
              </a:rPr>
              <a:t>, talk to machine </a:t>
            </a:r>
            <a:r>
              <a:rPr lang="en-US" i="1" dirty="0" smtClean="0">
                <a:sym typeface="Wingdings" pitchFamily="2" charset="2"/>
              </a:rPr>
              <a:t>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6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34803" y="3426187"/>
            <a:ext cx="2658421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34804" y="3580075"/>
            <a:ext cx="1532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Hash(…) </a:t>
            </a:r>
            <a:r>
              <a:rPr lang="en-US" sz="20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7596" y="3426187"/>
            <a:ext cx="1125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Memory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Address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Left Bracket 9"/>
          <p:cNvSpPr/>
          <p:nvPr/>
        </p:nvSpPr>
        <p:spPr>
          <a:xfrm>
            <a:off x="6869945" y="2724216"/>
            <a:ext cx="402771" cy="2710543"/>
          </a:xfrm>
          <a:prstGeom prst="lef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6869945" y="3257616"/>
            <a:ext cx="40277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69945" y="3780130"/>
            <a:ext cx="40277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69944" y="4335302"/>
            <a:ext cx="40277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72823" y="2324106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Array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980782" y="2872504"/>
            <a:ext cx="1252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“A String”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40451" y="3580075"/>
            <a:ext cx="1992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“Another String”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4372071"/>
            <a:ext cx="2233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“One More String”</a:t>
            </a:r>
            <a:endParaRPr lang="en-US" sz="2000" dirty="0"/>
          </a:p>
        </p:txBody>
      </p:sp>
      <p:cxnSp>
        <p:nvCxnSpPr>
          <p:cNvPr id="20" name="Straight Arrow Connector 19"/>
          <p:cNvCxnSpPr>
            <a:stCxn id="16" idx="3"/>
          </p:cNvCxnSpPr>
          <p:nvPr/>
        </p:nvCxnSpPr>
        <p:spPr>
          <a:xfrm>
            <a:off x="2233304" y="3072559"/>
            <a:ext cx="706850" cy="50751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3"/>
          </p:cNvCxnSpPr>
          <p:nvPr/>
        </p:nvCxnSpPr>
        <p:spPr>
          <a:xfrm>
            <a:off x="2233304" y="3780130"/>
            <a:ext cx="706850" cy="21771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</p:cNvCxnSpPr>
          <p:nvPr/>
        </p:nvCxnSpPr>
        <p:spPr>
          <a:xfrm flipV="1">
            <a:off x="2233304" y="3980185"/>
            <a:ext cx="706850" cy="591941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792211" y="3791015"/>
            <a:ext cx="880612" cy="78111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869945" y="4901359"/>
            <a:ext cx="40277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792212" y="2974587"/>
            <a:ext cx="880611" cy="827314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792212" y="3801901"/>
            <a:ext cx="880611" cy="1393372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935268" y="4415615"/>
            <a:ext cx="1252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“A String”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6935268" y="2785418"/>
            <a:ext cx="1992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“Another String”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6935268" y="4924581"/>
            <a:ext cx="2233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“One More String”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438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Layer, version 2?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452884" y="1600200"/>
            <a:ext cx="5538716" cy="5105400"/>
          </a:xfrm>
        </p:spPr>
        <p:txBody>
          <a:bodyPr/>
          <a:lstStyle/>
          <a:p>
            <a:r>
              <a:rPr lang="en-US" dirty="0" smtClean="0"/>
              <a:t>Function:</a:t>
            </a:r>
          </a:p>
          <a:p>
            <a:pPr lvl="1"/>
            <a:r>
              <a:rPr lang="en-US" dirty="0" smtClean="0"/>
              <a:t>Provide natural, resilient routes</a:t>
            </a:r>
          </a:p>
          <a:p>
            <a:pPr lvl="1"/>
            <a:r>
              <a:rPr lang="en-US" dirty="0" smtClean="0"/>
              <a:t>Enable new classes of P2P applications</a:t>
            </a:r>
          </a:p>
          <a:p>
            <a:r>
              <a:rPr lang="en-US" dirty="0" smtClean="0"/>
              <a:t>Key challenge:</a:t>
            </a:r>
          </a:p>
          <a:p>
            <a:pPr lvl="1"/>
            <a:r>
              <a:rPr lang="en-US" dirty="0" smtClean="0"/>
              <a:t>Routing table overhead</a:t>
            </a:r>
          </a:p>
          <a:p>
            <a:pPr lvl="1"/>
            <a:r>
              <a:rPr lang="en-US" dirty="0" smtClean="0"/>
              <a:t>Performance penalty vs. IP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0798" y="2238270"/>
            <a:ext cx="2242663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70807" y="3100346"/>
            <a:ext cx="2242654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0667" y="3960112"/>
            <a:ext cx="2242654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70667" y="4533289"/>
            <a:ext cx="2242654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70667" y="5111023"/>
            <a:ext cx="2242654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70798" y="5684200"/>
            <a:ext cx="2242654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20" name="Left Brace 19"/>
          <p:cNvSpPr/>
          <p:nvPr/>
        </p:nvSpPr>
        <p:spPr>
          <a:xfrm>
            <a:off x="2647665" y="1869744"/>
            <a:ext cx="559559" cy="4653886"/>
          </a:xfrm>
          <a:prstGeom prst="leftBrace">
            <a:avLst>
              <a:gd name="adj1" fmla="val 8333"/>
              <a:gd name="adj2" fmla="val 32863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9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(Bad) Distributed </a:t>
            </a:r>
            <a:r>
              <a:rPr lang="en-US" dirty="0" smtClean="0"/>
              <a:t>Hash Tables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24673" y="3426187"/>
            <a:ext cx="2658421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24674" y="3580075"/>
            <a:ext cx="1532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Hash(…) </a:t>
            </a:r>
            <a:r>
              <a:rPr lang="en-US" sz="20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7466" y="3426187"/>
            <a:ext cx="1154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Machine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Address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Left Bracket 7"/>
          <p:cNvSpPr/>
          <p:nvPr/>
        </p:nvSpPr>
        <p:spPr>
          <a:xfrm>
            <a:off x="7359815" y="2724216"/>
            <a:ext cx="402771" cy="3676584"/>
          </a:xfrm>
          <a:prstGeom prst="lef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37982" y="2002468"/>
            <a:ext cx="1125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Network</a:t>
            </a:r>
            <a:endParaRPr lang="en-US" sz="2000" dirty="0" smtClean="0"/>
          </a:p>
          <a:p>
            <a:pPr algn="ctr"/>
            <a:r>
              <a:rPr lang="en-US" sz="2000" dirty="0" smtClean="0"/>
              <a:t>Nodes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986801" y="2872504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“Google.com”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5838" y="3580075"/>
            <a:ext cx="2677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“Britney_Spears.mp3”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78695" y="4372071"/>
            <a:ext cx="2544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“Christo’s Computer”</a:t>
            </a:r>
            <a:endParaRPr lang="en-US" sz="2000" dirty="0"/>
          </a:p>
        </p:txBody>
      </p:sp>
      <p:cxnSp>
        <p:nvCxnSpPr>
          <p:cNvPr id="16" name="Straight Arrow Connector 15"/>
          <p:cNvCxnSpPr>
            <a:stCxn id="13" idx="3"/>
          </p:cNvCxnSpPr>
          <p:nvPr/>
        </p:nvCxnSpPr>
        <p:spPr>
          <a:xfrm>
            <a:off x="2723174" y="3072559"/>
            <a:ext cx="706850" cy="50751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3"/>
          </p:cNvCxnSpPr>
          <p:nvPr/>
        </p:nvCxnSpPr>
        <p:spPr>
          <a:xfrm>
            <a:off x="2723174" y="3780130"/>
            <a:ext cx="706850" cy="21771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5" idx="3"/>
          </p:cNvCxnSpPr>
          <p:nvPr/>
        </p:nvCxnSpPr>
        <p:spPr>
          <a:xfrm flipV="1">
            <a:off x="2723174" y="3980186"/>
            <a:ext cx="706850" cy="59194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282081" y="3791015"/>
            <a:ext cx="880612" cy="78111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282082" y="3072559"/>
            <a:ext cx="989575" cy="729342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282082" y="3801901"/>
            <a:ext cx="880611" cy="1393372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359" y="2859120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359" y="3560969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431" y="4254184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431" y="4981834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100" y="5685270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87829"/>
          </a:xfrm>
        </p:spPr>
        <p:txBody>
          <a:bodyPr/>
          <a:lstStyle/>
          <a:p>
            <a:r>
              <a:rPr lang="en-US" dirty="0" smtClean="0"/>
              <a:t>Mapping of keys </a:t>
            </a:r>
            <a:r>
              <a:rPr lang="en-US" dirty="0" smtClean="0"/>
              <a:t>to nodes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282082" y="3835598"/>
            <a:ext cx="880611" cy="194317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282081" y="3835599"/>
            <a:ext cx="989576" cy="33694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6282082" y="3072559"/>
            <a:ext cx="989575" cy="763038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 flipH="1">
            <a:off x="178692" y="4870830"/>
            <a:ext cx="6543693" cy="1866338"/>
            <a:chOff x="1219200" y="4876799"/>
            <a:chExt cx="5181605" cy="1384995"/>
          </a:xfrm>
        </p:grpSpPr>
        <p:sp>
          <p:nvSpPr>
            <p:cNvPr id="32" name="Rectangular Callout 31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62555"/>
                <a:gd name="adj2" fmla="val 916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19204" y="4876799"/>
              <a:ext cx="5181601" cy="1347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Size of overlay network will change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Need a deterministic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mapping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800" kern="0" baseline="0" dirty="0" smtClean="0">
                  <a:solidFill>
                    <a:sysClr val="window" lastClr="FFFFFF"/>
                  </a:solidFill>
                </a:rPr>
                <a:t>As few changes as possible when machines join/leave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240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Overlay Fundamentals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Deterministic </a:t>
            </a:r>
            <a:r>
              <a:rPr lang="en-US" dirty="0" err="1" smtClean="0"/>
              <a:t>Key</a:t>
            </a:r>
            <a:r>
              <a:rPr lang="en-US" dirty="0" err="1" smtClean="0">
                <a:sym typeface="Wingdings" pitchFamily="2" charset="2"/>
              </a:rPr>
              <a:t>Node</a:t>
            </a:r>
            <a:r>
              <a:rPr lang="en-US" dirty="0" smtClean="0">
                <a:sym typeface="Wingdings" pitchFamily="2" charset="2"/>
              </a:rPr>
              <a:t> mapping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Consistent hashing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(Somewhat) resilient to churn/failures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Allows peer rendezvous using a common name</a:t>
            </a:r>
          </a:p>
          <a:p>
            <a:r>
              <a:rPr lang="en-US" dirty="0" smtClean="0">
                <a:sym typeface="Wingdings" pitchFamily="2" charset="2"/>
              </a:rPr>
              <a:t>Key-based routing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Scalable to any network of size </a:t>
            </a:r>
            <a:r>
              <a:rPr lang="en-US" i="1" dirty="0" smtClean="0">
                <a:sym typeface="Wingdings" pitchFamily="2" charset="2"/>
              </a:rPr>
              <a:t>N</a:t>
            </a:r>
            <a:endParaRPr lang="en-US" dirty="0" smtClean="0">
              <a:sym typeface="Wingdings" pitchFamily="2" charset="2"/>
            </a:endParaRPr>
          </a:p>
          <a:p>
            <a:pPr lvl="2"/>
            <a:r>
              <a:rPr lang="en-US" dirty="0" smtClean="0">
                <a:sym typeface="Wingdings" pitchFamily="2" charset="2"/>
              </a:rPr>
              <a:t>Each node needs to know the IP of log(</a:t>
            </a:r>
            <a:r>
              <a:rPr lang="en-US" i="1" dirty="0" smtClean="0">
                <a:sym typeface="Wingdings" pitchFamily="2" charset="2"/>
              </a:rPr>
              <a:t>N</a:t>
            </a:r>
            <a:r>
              <a:rPr lang="en-US" dirty="0" smtClean="0">
                <a:sym typeface="Wingdings" pitchFamily="2" charset="2"/>
              </a:rPr>
              <a:t>) other nodes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Much better scalability than OSPF/RIP/BGP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Routing from node AB takes at most log(</a:t>
            </a:r>
            <a:r>
              <a:rPr lang="en-US" i="1" dirty="0" smtClean="0">
                <a:sym typeface="Wingdings" pitchFamily="2" charset="2"/>
              </a:rPr>
              <a:t>N</a:t>
            </a:r>
            <a:r>
              <a:rPr lang="en-US" dirty="0" smtClean="0">
                <a:sym typeface="Wingdings" pitchFamily="2" charset="2"/>
              </a:rPr>
              <a:t>) hops</a:t>
            </a:r>
          </a:p>
        </p:txBody>
      </p:sp>
    </p:spTree>
    <p:extLst>
      <p:ext uri="{BB962C8B-B14F-4D97-AF65-F5344CB8AC3E}">
        <p14:creationId xmlns:p14="http://schemas.microsoft.com/office/powerpoint/2010/main" val="216977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Overlays at 10,000ft.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491340"/>
            <a:ext cx="8839200" cy="199208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Node IDs and keys from a randomized namespace</a:t>
            </a:r>
          </a:p>
          <a:p>
            <a:pPr lvl="1"/>
            <a:r>
              <a:rPr lang="en-US" sz="2000" dirty="0" smtClean="0"/>
              <a:t>Incrementally route towards to destination ID</a:t>
            </a:r>
          </a:p>
          <a:p>
            <a:pPr lvl="1"/>
            <a:r>
              <a:rPr lang="en-US" sz="2000" dirty="0" smtClean="0"/>
              <a:t>Each node knows a small number of IDs + IPs</a:t>
            </a:r>
          </a:p>
          <a:p>
            <a:pPr lvl="2"/>
            <a:r>
              <a:rPr lang="en-US" sz="1800" dirty="0" smtClean="0"/>
              <a:t>log(</a:t>
            </a:r>
            <a:r>
              <a:rPr lang="en-US" sz="1800" i="1" dirty="0" smtClean="0"/>
              <a:t>N</a:t>
            </a:r>
            <a:r>
              <a:rPr lang="en-US" sz="1800" dirty="0" smtClean="0"/>
              <a:t>) neighbors per node, log(</a:t>
            </a:r>
            <a:r>
              <a:rPr lang="en-US" sz="1800" i="1" dirty="0" smtClean="0"/>
              <a:t>N</a:t>
            </a:r>
            <a:r>
              <a:rPr lang="en-US" sz="1800" dirty="0" smtClean="0"/>
              <a:t>) hops between nodes</a:t>
            </a:r>
            <a:endParaRPr lang="en-US" sz="1800" dirty="0"/>
          </a:p>
        </p:txBody>
      </p:sp>
      <p:pic>
        <p:nvPicPr>
          <p:cNvPr id="3074" name="Picture 2" descr="D:\Classes\CS 4700\assets\usa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8" t="14869" r="-957" b="11154"/>
          <a:stretch/>
        </p:blipFill>
        <p:spPr bwMode="auto">
          <a:xfrm>
            <a:off x="2797664" y="3094704"/>
            <a:ext cx="6034251" cy="376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664" y="4976352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253" y="5422636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658" y="3898667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190" y="3234638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991" y="3648265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778" y="4421180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35" y="3648265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607" y="3703261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64" y="3715190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911" y="6337036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453" y="5825347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64" y="6032115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64" y="5389975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770" y="4881998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940" y="5520607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548" y="6359167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158" y="5159738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636" y="5052497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588" y="4487329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752" y="3715190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103" y="3541526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669" y="4163703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488" y="4585540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Classes\CS 4700\assets\Email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35" y="5059242"/>
            <a:ext cx="558800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25718" y="5509721"/>
            <a:ext cx="1185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To: ABCD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573025" y="642369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</a:t>
            </a:r>
            <a:r>
              <a:rPr lang="en-US" dirty="0" smtClean="0"/>
              <a:t>930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631609" y="572675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AB</a:t>
            </a:r>
            <a:r>
              <a:rPr lang="en-US" dirty="0" smtClean="0"/>
              <a:t>5F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297241" y="469347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ABC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542927" y="336854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ABC</a:t>
            </a:r>
            <a:r>
              <a:rPr lang="en-US" dirty="0"/>
              <a:t>E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960950" y="4106002"/>
            <a:ext cx="3167206" cy="2231034"/>
            <a:chOff x="1611086" y="4106002"/>
            <a:chExt cx="3167206" cy="2231034"/>
          </a:xfrm>
        </p:grpSpPr>
        <p:cxnSp>
          <p:nvCxnSpPr>
            <p:cNvPr id="31" name="Curved Connector 30"/>
            <p:cNvCxnSpPr>
              <a:stCxn id="7" idx="3"/>
              <a:endCxn id="8" idx="0"/>
            </p:cNvCxnSpPr>
            <p:nvPr/>
          </p:nvCxnSpPr>
          <p:spPr>
            <a:xfrm>
              <a:off x="1849498" y="5171758"/>
              <a:ext cx="260183" cy="250878"/>
            </a:xfrm>
            <a:prstGeom prst="curvedConnector2">
              <a:avLst/>
            </a:prstGeom>
            <a:ln w="57150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urved Connector 44"/>
            <p:cNvCxnSpPr>
              <a:stCxn id="7" idx="3"/>
              <a:endCxn id="12" idx="1"/>
            </p:cNvCxnSpPr>
            <p:nvPr/>
          </p:nvCxnSpPr>
          <p:spPr>
            <a:xfrm flipV="1">
              <a:off x="1849498" y="4616586"/>
              <a:ext cx="360302" cy="55517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urved Connector 47"/>
            <p:cNvCxnSpPr>
              <a:stCxn id="7" idx="3"/>
              <a:endCxn id="9" idx="2"/>
            </p:cNvCxnSpPr>
            <p:nvPr/>
          </p:nvCxnSpPr>
          <p:spPr>
            <a:xfrm flipH="1" flipV="1">
              <a:off x="1611086" y="4289479"/>
              <a:ext cx="238412" cy="882279"/>
            </a:xfrm>
            <a:prstGeom prst="curvedConnector4">
              <a:avLst>
                <a:gd name="adj1" fmla="val 4566"/>
                <a:gd name="adj2" fmla="val 61074"/>
              </a:avLst>
            </a:prstGeom>
            <a:ln w="57150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urved Connector 51"/>
            <p:cNvCxnSpPr>
              <a:stCxn id="7" idx="3"/>
              <a:endCxn id="16" idx="0"/>
            </p:cNvCxnSpPr>
            <p:nvPr/>
          </p:nvCxnSpPr>
          <p:spPr>
            <a:xfrm>
              <a:off x="1849498" y="5171758"/>
              <a:ext cx="2197841" cy="1165278"/>
            </a:xfrm>
            <a:prstGeom prst="curvedConnector2">
              <a:avLst/>
            </a:prstGeom>
            <a:ln w="57150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urved Connector 54"/>
            <p:cNvCxnSpPr>
              <a:stCxn id="7" idx="3"/>
              <a:endCxn id="15" idx="2"/>
            </p:cNvCxnSpPr>
            <p:nvPr/>
          </p:nvCxnSpPr>
          <p:spPr>
            <a:xfrm flipV="1">
              <a:off x="1849498" y="4106002"/>
              <a:ext cx="2928794" cy="1065756"/>
            </a:xfrm>
            <a:prstGeom prst="curvedConnector2">
              <a:avLst/>
            </a:prstGeom>
            <a:ln w="57150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4044690" y="3843671"/>
            <a:ext cx="3345136" cy="2493366"/>
            <a:chOff x="-3520917" y="6017004"/>
            <a:chExt cx="3345136" cy="2493366"/>
          </a:xfrm>
        </p:grpSpPr>
        <p:cxnSp>
          <p:nvCxnSpPr>
            <p:cNvPr id="60" name="Curved Connector 59"/>
            <p:cNvCxnSpPr>
              <a:stCxn id="16" idx="0"/>
              <a:endCxn id="18" idx="1"/>
            </p:cNvCxnSpPr>
            <p:nvPr/>
          </p:nvCxnSpPr>
          <p:spPr>
            <a:xfrm rot="5400000" flipH="1" flipV="1">
              <a:off x="-1955388" y="8187839"/>
              <a:ext cx="109515" cy="535547"/>
            </a:xfrm>
            <a:prstGeom prst="curvedConnector2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urved Connector 60"/>
            <p:cNvCxnSpPr>
              <a:stCxn id="16" idx="0"/>
              <a:endCxn id="19" idx="1"/>
            </p:cNvCxnSpPr>
            <p:nvPr/>
          </p:nvCxnSpPr>
          <p:spPr>
            <a:xfrm rot="5400000" flipH="1" flipV="1">
              <a:off x="-2276458" y="7866769"/>
              <a:ext cx="751655" cy="535547"/>
            </a:xfrm>
            <a:prstGeom prst="curvedConnector2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urved Connector 61"/>
            <p:cNvCxnSpPr>
              <a:stCxn id="16" idx="0"/>
              <a:endCxn id="17" idx="3"/>
            </p:cNvCxnSpPr>
            <p:nvPr/>
          </p:nvCxnSpPr>
          <p:spPr>
            <a:xfrm rot="16200000" flipV="1">
              <a:off x="-2588071" y="8090702"/>
              <a:ext cx="316283" cy="523052"/>
            </a:xfrm>
            <a:prstGeom prst="curvedConnector2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urved Connector 62"/>
            <p:cNvCxnSpPr>
              <a:stCxn id="16" idx="0"/>
              <a:endCxn id="11" idx="3"/>
            </p:cNvCxnSpPr>
            <p:nvPr/>
          </p:nvCxnSpPr>
          <p:spPr>
            <a:xfrm rot="16200000" flipV="1">
              <a:off x="-4091343" y="6587430"/>
              <a:ext cx="2493365" cy="1352514"/>
            </a:xfrm>
            <a:prstGeom prst="curvedConnector2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urved Connector 63"/>
            <p:cNvCxnSpPr>
              <a:stCxn id="16" idx="0"/>
              <a:endCxn id="21" idx="1"/>
            </p:cNvCxnSpPr>
            <p:nvPr/>
          </p:nvCxnSpPr>
          <p:spPr>
            <a:xfrm rot="5400000" flipH="1" flipV="1">
              <a:off x="-1482604" y="7203547"/>
              <a:ext cx="621023" cy="1992623"/>
            </a:xfrm>
            <a:prstGeom prst="curvedConnector2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4778327" y="4039077"/>
            <a:ext cx="3447553" cy="2320090"/>
            <a:chOff x="-7683363" y="7370426"/>
            <a:chExt cx="3447553" cy="2320090"/>
          </a:xfrm>
        </p:grpSpPr>
        <p:cxnSp>
          <p:nvCxnSpPr>
            <p:cNvPr id="76" name="Curved Connector 75"/>
            <p:cNvCxnSpPr>
              <a:stCxn id="21" idx="0"/>
              <a:endCxn id="24" idx="3"/>
            </p:cNvCxnSpPr>
            <p:nvPr/>
          </p:nvCxnSpPr>
          <p:spPr>
            <a:xfrm rot="16200000" flipV="1">
              <a:off x="-5230259" y="8498155"/>
              <a:ext cx="272704" cy="434898"/>
            </a:xfrm>
            <a:prstGeom prst="curvedConnector2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urved Connector 76"/>
            <p:cNvCxnSpPr>
              <a:stCxn id="21" idx="0"/>
              <a:endCxn id="25" idx="2"/>
            </p:cNvCxnSpPr>
            <p:nvPr/>
          </p:nvCxnSpPr>
          <p:spPr>
            <a:xfrm rot="5400000" flipH="1" flipV="1">
              <a:off x="-4877367" y="8210399"/>
              <a:ext cx="642466" cy="640648"/>
            </a:xfrm>
            <a:prstGeom prst="curvedConnector3">
              <a:avLst>
                <a:gd name="adj1" fmla="val 61861"/>
              </a:avLst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urved Connector 77"/>
            <p:cNvCxnSpPr>
              <a:stCxn id="21" idx="3"/>
              <a:endCxn id="23" idx="2"/>
            </p:cNvCxnSpPr>
            <p:nvPr/>
          </p:nvCxnSpPr>
          <p:spPr>
            <a:xfrm flipV="1">
              <a:off x="-4681052" y="8881899"/>
              <a:ext cx="390812" cy="165463"/>
            </a:xfrm>
            <a:prstGeom prst="curvedConnector2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urved Connector 78"/>
            <p:cNvCxnSpPr>
              <a:stCxn id="21" idx="2"/>
              <a:endCxn id="22" idx="0"/>
            </p:cNvCxnSpPr>
            <p:nvPr/>
          </p:nvCxnSpPr>
          <p:spPr>
            <a:xfrm rot="16200000" flipH="1">
              <a:off x="-4964528" y="9330838"/>
              <a:ext cx="447748" cy="271608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urved Connector 79"/>
            <p:cNvCxnSpPr>
              <a:stCxn id="21" idx="0"/>
              <a:endCxn id="13" idx="2"/>
            </p:cNvCxnSpPr>
            <p:nvPr/>
          </p:nvCxnSpPr>
          <p:spPr>
            <a:xfrm rot="16200000" flipV="1">
              <a:off x="-7020675" y="6707738"/>
              <a:ext cx="1481530" cy="2806905"/>
            </a:xfrm>
            <a:prstGeom prst="curvedConnector3">
              <a:avLst>
                <a:gd name="adj1" fmla="val 69838"/>
              </a:avLst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5485900" y="3932339"/>
            <a:ext cx="3161495" cy="1145064"/>
            <a:chOff x="-7101757" y="8608014"/>
            <a:chExt cx="3161495" cy="1145064"/>
          </a:xfrm>
        </p:grpSpPr>
        <p:cxnSp>
          <p:nvCxnSpPr>
            <p:cNvPr id="93" name="Curved Connector 92"/>
            <p:cNvCxnSpPr>
              <a:stCxn id="25" idx="0"/>
              <a:endCxn id="28" idx="3"/>
            </p:cNvCxnSpPr>
            <p:nvPr/>
          </p:nvCxnSpPr>
          <p:spPr>
            <a:xfrm rot="16200000" flipV="1">
              <a:off x="-4721143" y="8803637"/>
              <a:ext cx="128220" cy="590513"/>
            </a:xfrm>
            <a:prstGeom prst="curvedConnector2">
              <a:avLst/>
            </a:prstGeom>
            <a:ln w="57150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urved Connector 93"/>
            <p:cNvCxnSpPr>
              <a:stCxn id="25" idx="0"/>
              <a:endCxn id="26" idx="2"/>
            </p:cNvCxnSpPr>
            <p:nvPr/>
          </p:nvCxnSpPr>
          <p:spPr>
            <a:xfrm rot="16200000" flipV="1">
              <a:off x="-4677358" y="8847423"/>
              <a:ext cx="381327" cy="249836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urved Connector 94"/>
            <p:cNvCxnSpPr>
              <a:stCxn id="25" idx="0"/>
              <a:endCxn id="27" idx="2"/>
            </p:cNvCxnSpPr>
            <p:nvPr/>
          </p:nvCxnSpPr>
          <p:spPr>
            <a:xfrm rot="5400000" flipH="1" flipV="1">
              <a:off x="-4428515" y="8674752"/>
              <a:ext cx="554991" cy="421515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urved Connector 95"/>
            <p:cNvCxnSpPr>
              <a:stCxn id="25" idx="1"/>
              <a:endCxn id="20" idx="3"/>
            </p:cNvCxnSpPr>
            <p:nvPr/>
          </p:nvCxnSpPr>
          <p:spPr>
            <a:xfrm rot="10800000" flipV="1">
              <a:off x="-6954189" y="9358409"/>
              <a:ext cx="2397006" cy="394669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urved Connector 96"/>
            <p:cNvCxnSpPr>
              <a:stCxn id="25" idx="1"/>
              <a:endCxn id="14" idx="2"/>
            </p:cNvCxnSpPr>
            <p:nvPr/>
          </p:nvCxnSpPr>
          <p:spPr>
            <a:xfrm rot="10800000">
              <a:off x="-7101757" y="8769748"/>
              <a:ext cx="2544575" cy="588662"/>
            </a:xfrm>
            <a:prstGeom prst="curvedConnector2">
              <a:avLst/>
            </a:prstGeom>
            <a:ln w="57150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 flipH="1">
            <a:off x="433457" y="3592930"/>
            <a:ext cx="1928780" cy="1233808"/>
            <a:chOff x="1219200" y="4876799"/>
            <a:chExt cx="5181605" cy="1384995"/>
          </a:xfrm>
        </p:grpSpPr>
        <p:sp>
          <p:nvSpPr>
            <p:cNvPr id="66" name="Rectangular Callout 65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77229"/>
                <a:gd name="adj2" fmla="val 6919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219205" y="4876799"/>
              <a:ext cx="5181600" cy="1150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Each node has a routing table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 flipH="1">
            <a:off x="96938" y="5374552"/>
            <a:ext cx="1928780" cy="1233808"/>
            <a:chOff x="1219200" y="4876799"/>
            <a:chExt cx="5181605" cy="1384995"/>
          </a:xfrm>
        </p:grpSpPr>
        <p:sp>
          <p:nvSpPr>
            <p:cNvPr id="146" name="Rectangular Callout 145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184462"/>
                <a:gd name="adj2" fmla="val 4802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219205" y="4876799"/>
              <a:ext cx="5181600" cy="1347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Forward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to the </a:t>
              </a:r>
              <a:r>
                <a:rPr lang="en-US" sz="2400" kern="0" dirty="0" smtClean="0">
                  <a:solidFill>
                    <a:sysClr val="window" lastClr="FFFFFF"/>
                  </a:solidFill>
                </a:rPr>
                <a:t>longest 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prefix match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776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2" grpId="0"/>
      <p:bldP spid="33" grpId="0"/>
      <p:bldP spid="34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Structured Overlay Implementations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958943" cy="5105400"/>
          </a:xfrm>
        </p:spPr>
        <p:txBody>
          <a:bodyPr/>
          <a:lstStyle/>
          <a:p>
            <a:r>
              <a:rPr lang="en-US" dirty="0" smtClean="0"/>
              <a:t>Many P2P structured overlay implementations</a:t>
            </a:r>
          </a:p>
          <a:p>
            <a:pPr lvl="1"/>
            <a:r>
              <a:rPr lang="en-US" dirty="0" smtClean="0"/>
              <a:t>Generation 1: Chord, Tapestry, Pastry, CAN</a:t>
            </a:r>
          </a:p>
          <a:p>
            <a:pPr lvl="1"/>
            <a:r>
              <a:rPr lang="en-US" dirty="0" smtClean="0"/>
              <a:t>Generation 2: </a:t>
            </a:r>
            <a:r>
              <a:rPr lang="en-US" dirty="0" err="1" smtClean="0"/>
              <a:t>Kademlia</a:t>
            </a:r>
            <a:r>
              <a:rPr lang="en-US" dirty="0" smtClean="0"/>
              <a:t>, </a:t>
            </a:r>
            <a:r>
              <a:rPr lang="en-US" dirty="0" err="1" smtClean="0"/>
              <a:t>SkipNet</a:t>
            </a:r>
            <a:r>
              <a:rPr lang="en-US" dirty="0" smtClean="0"/>
              <a:t>, Viceroy, Symphony, </a:t>
            </a:r>
            <a:r>
              <a:rPr lang="en-US" dirty="0" err="1" smtClean="0"/>
              <a:t>Koorde</a:t>
            </a:r>
            <a:r>
              <a:rPr lang="en-US" dirty="0" smtClean="0"/>
              <a:t>, </a:t>
            </a:r>
            <a:r>
              <a:rPr lang="en-US" dirty="0" err="1" smtClean="0"/>
              <a:t>Ulysseus</a:t>
            </a:r>
            <a:r>
              <a:rPr lang="en-US" dirty="0" smtClean="0"/>
              <a:t>, …</a:t>
            </a:r>
          </a:p>
          <a:p>
            <a:r>
              <a:rPr lang="en-US" dirty="0" smtClean="0"/>
              <a:t>Shared goals and design</a:t>
            </a:r>
          </a:p>
          <a:p>
            <a:pPr lvl="1"/>
            <a:r>
              <a:rPr lang="en-US" dirty="0" smtClean="0"/>
              <a:t>Large, sparse, randomized ID space</a:t>
            </a:r>
          </a:p>
          <a:p>
            <a:pPr lvl="1"/>
            <a:r>
              <a:rPr lang="en-US" dirty="0" smtClean="0"/>
              <a:t>All nodes choose IDs randomly</a:t>
            </a:r>
          </a:p>
          <a:p>
            <a:pPr lvl="1"/>
            <a:r>
              <a:rPr lang="en-US" dirty="0" smtClean="0"/>
              <a:t>Nodes insert themselves into overlay based on ID</a:t>
            </a:r>
          </a:p>
          <a:p>
            <a:pPr lvl="1"/>
            <a:r>
              <a:rPr lang="en-US" dirty="0" smtClean="0"/>
              <a:t>Given a key </a:t>
            </a:r>
            <a:r>
              <a:rPr lang="en-US" i="1" dirty="0" smtClean="0"/>
              <a:t>k</a:t>
            </a:r>
            <a:r>
              <a:rPr lang="en-US" dirty="0" smtClean="0"/>
              <a:t>, overlay deterministically maps </a:t>
            </a:r>
            <a:r>
              <a:rPr lang="en-US" i="1" dirty="0" smtClean="0"/>
              <a:t>k </a:t>
            </a:r>
            <a:r>
              <a:rPr lang="en-US" dirty="0" smtClean="0"/>
              <a:t>to its </a:t>
            </a:r>
            <a:r>
              <a:rPr lang="en-US" dirty="0" smtClean="0">
                <a:solidFill>
                  <a:schemeClr val="accent1"/>
                </a:solidFill>
              </a:rPr>
              <a:t>root</a:t>
            </a:r>
            <a:r>
              <a:rPr lang="en-US" dirty="0" smtClean="0"/>
              <a:t> node (a live node in the overlay)</a:t>
            </a:r>
          </a:p>
        </p:txBody>
      </p:sp>
    </p:spTree>
    <p:extLst>
      <p:ext uri="{BB962C8B-B14F-4D97-AF65-F5344CB8AC3E}">
        <p14:creationId xmlns:p14="http://schemas.microsoft.com/office/powerpoint/2010/main" val="321527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Similarities and Differences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Similar APIs</a:t>
            </a:r>
          </a:p>
          <a:p>
            <a:pPr lvl="1"/>
            <a:r>
              <a:rPr lang="en-US" dirty="0" smtClean="0"/>
              <a:t>route(key, </a:t>
            </a:r>
            <a:r>
              <a:rPr lang="en-US" dirty="0" err="1" smtClean="0"/>
              <a:t>msg</a:t>
            </a:r>
            <a:r>
              <a:rPr lang="en-US" dirty="0" smtClean="0"/>
              <a:t>) : route </a:t>
            </a:r>
            <a:r>
              <a:rPr lang="en-US" dirty="0" err="1" smtClean="0"/>
              <a:t>msg</a:t>
            </a:r>
            <a:r>
              <a:rPr lang="en-US" dirty="0" smtClean="0"/>
              <a:t> to node responsible for key</a:t>
            </a:r>
          </a:p>
          <a:p>
            <a:pPr lvl="2"/>
            <a:r>
              <a:rPr lang="en-US" dirty="0" smtClean="0"/>
              <a:t>Just like sending a packet to an IP address</a:t>
            </a:r>
          </a:p>
          <a:p>
            <a:pPr lvl="1"/>
            <a:r>
              <a:rPr lang="en-US" dirty="0" smtClean="0"/>
              <a:t>Distributed hash table functionality</a:t>
            </a:r>
          </a:p>
          <a:p>
            <a:pPr lvl="2"/>
            <a:r>
              <a:rPr lang="en-US" dirty="0" smtClean="0"/>
              <a:t>insert(key, value) : store value at node/key</a:t>
            </a:r>
          </a:p>
          <a:p>
            <a:pPr lvl="2"/>
            <a:r>
              <a:rPr lang="en-US" dirty="0" smtClean="0"/>
              <a:t>lookup(key) : retrieve stored value for key at node</a:t>
            </a:r>
          </a:p>
          <a:p>
            <a:r>
              <a:rPr lang="en-US" dirty="0" smtClean="0"/>
              <a:t>Differences</a:t>
            </a:r>
          </a:p>
          <a:p>
            <a:pPr lvl="1"/>
            <a:r>
              <a:rPr lang="en-US" dirty="0" smtClean="0"/>
              <a:t>Node ID space, what does it represent?</a:t>
            </a:r>
          </a:p>
          <a:p>
            <a:pPr lvl="1"/>
            <a:r>
              <a:rPr lang="en-US" dirty="0" smtClean="0"/>
              <a:t>How do you route within the ID space?</a:t>
            </a:r>
          </a:p>
          <a:p>
            <a:pPr lvl="1"/>
            <a:r>
              <a:rPr lang="en-US" dirty="0" smtClean="0"/>
              <a:t>How big are the routing tables?</a:t>
            </a:r>
          </a:p>
          <a:p>
            <a:pPr lvl="1"/>
            <a:r>
              <a:rPr lang="en-US" dirty="0" smtClean="0"/>
              <a:t>How many hops to a destination (in the worst case)?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44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Tapestry/Pastry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-4" y="1600200"/>
            <a:ext cx="5715008" cy="5105400"/>
          </a:xfrm>
        </p:spPr>
        <p:txBody>
          <a:bodyPr/>
          <a:lstStyle/>
          <a:p>
            <a:r>
              <a:rPr lang="en-US" dirty="0" smtClean="0"/>
              <a:t>Node IDs are numbers in a ring</a:t>
            </a:r>
          </a:p>
          <a:p>
            <a:pPr lvl="1"/>
            <a:r>
              <a:rPr lang="en-US" dirty="0" smtClean="0"/>
              <a:t>128-bit circular ID space</a:t>
            </a:r>
          </a:p>
          <a:p>
            <a:r>
              <a:rPr lang="en-US" dirty="0" smtClean="0"/>
              <a:t>Node IDs chosen at random</a:t>
            </a:r>
          </a:p>
          <a:p>
            <a:r>
              <a:rPr lang="en-US" dirty="0" smtClean="0"/>
              <a:t>Messages for key </a:t>
            </a:r>
            <a:r>
              <a:rPr lang="en-US" i="1" dirty="0" smtClean="0"/>
              <a:t>X</a:t>
            </a:r>
            <a:r>
              <a:rPr lang="en-US" dirty="0" smtClean="0"/>
              <a:t> is routed to live node with longest prefix match to </a:t>
            </a:r>
            <a:r>
              <a:rPr lang="en-US" i="1" dirty="0" smtClean="0"/>
              <a:t>X</a:t>
            </a:r>
          </a:p>
          <a:p>
            <a:pPr lvl="1"/>
            <a:r>
              <a:rPr lang="en-US" dirty="0" smtClean="0"/>
              <a:t>Incremental prefix routing</a:t>
            </a:r>
          </a:p>
          <a:p>
            <a:pPr lvl="1"/>
            <a:r>
              <a:rPr lang="en-US" dirty="0" smtClean="0"/>
              <a:t>1110</a:t>
            </a:r>
            <a:r>
              <a:rPr lang="en-US" dirty="0" smtClean="0">
                <a:sym typeface="Wingdings" pitchFamily="2" charset="2"/>
              </a:rPr>
              <a:t>: 1XXX11XX111X</a:t>
            </a:r>
            <a:r>
              <a:rPr lang="en-US" dirty="0" smtClean="0">
                <a:sym typeface="Wingdings" pitchFamily="2" charset="2"/>
              </a:rPr>
              <a:t>1110</a:t>
            </a:r>
            <a:endParaRPr lang="en-US" dirty="0" smtClean="0">
              <a:sym typeface="Wingdings" pitchFamily="2" charset="2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867408" y="2667000"/>
            <a:ext cx="3124200" cy="33528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289808" y="2800350"/>
            <a:ext cx="33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charset="0"/>
              </a:rPr>
              <a:t>0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010408" y="554355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charset="0"/>
              </a:rPr>
              <a:t>1000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136174" y="41433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Tahoma" charset="0"/>
              </a:rPr>
              <a:t>0100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918458" y="320040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charset="0"/>
              </a:rPr>
              <a:t>0010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7448558" y="2667000"/>
            <a:ext cx="0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346833" y="318135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charset="0"/>
              </a:rPr>
              <a:t>1110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995996" y="416242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charset="0"/>
              </a:rPr>
              <a:t>1100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318258" y="5043488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charset="0"/>
              </a:rPr>
              <a:t>1010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988308" y="510540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charset="0"/>
              </a:rPr>
              <a:t>0110</a:t>
            </a: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7424746" y="5867400"/>
            <a:ext cx="0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rot="-5326868">
            <a:off x="8914616" y="4261644"/>
            <a:ext cx="1588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rot="-7652711">
            <a:off x="8433602" y="3091657"/>
            <a:ext cx="1587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rot="-2252711">
            <a:off x="8456621" y="5410200"/>
            <a:ext cx="1587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rot="-7652711">
            <a:off x="6400014" y="5409407"/>
            <a:ext cx="1587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rot="-5326868">
            <a:off x="5942814" y="4267994"/>
            <a:ext cx="1588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rot="-2252711">
            <a:off x="6432558" y="3076575"/>
            <a:ext cx="1588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637117" y="2122715"/>
            <a:ext cx="1223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1111 | 0</a:t>
            </a:r>
            <a:endParaRPr lang="en-US" sz="2400" dirty="0"/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 rot="-7652711">
            <a:off x="8446070" y="3057300"/>
            <a:ext cx="1587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21"/>
          <p:cNvSpPr>
            <a:spLocks noChangeShapeType="1"/>
          </p:cNvSpPr>
          <p:nvPr/>
        </p:nvSpPr>
        <p:spPr bwMode="auto">
          <a:xfrm rot="-5326868">
            <a:off x="5955282" y="4233637"/>
            <a:ext cx="1588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6346832" y="3089843"/>
            <a:ext cx="2200043" cy="2235365"/>
          </a:xfrm>
          <a:custGeom>
            <a:avLst/>
            <a:gdLst/>
            <a:ahLst/>
            <a:cxnLst>
              <a:cxn ang="0">
                <a:pos x="1392" y="0"/>
              </a:cxn>
              <a:cxn ang="0">
                <a:pos x="384" y="432"/>
              </a:cxn>
              <a:cxn ang="0">
                <a:pos x="0" y="1536"/>
              </a:cxn>
            </a:cxnLst>
            <a:rect l="0" t="0" r="r" b="b"/>
            <a:pathLst>
              <a:path w="1392" h="1536">
                <a:moveTo>
                  <a:pt x="1392" y="0"/>
                </a:moveTo>
                <a:cubicBezTo>
                  <a:pt x="1004" y="88"/>
                  <a:pt x="616" y="176"/>
                  <a:pt x="384" y="432"/>
                </a:cubicBezTo>
                <a:cubicBezTo>
                  <a:pt x="152" y="688"/>
                  <a:pt x="76" y="1112"/>
                  <a:pt x="0" y="1536"/>
                </a:cubicBezTo>
              </a:path>
            </a:pathLst>
          </a:custGeom>
          <a:noFill/>
          <a:ln w="38100">
            <a:solidFill>
              <a:schemeClr val="accent3"/>
            </a:solidFill>
            <a:round/>
            <a:headEnd type="none" w="med" len="med"/>
            <a:tailEnd type="stealth" w="lg" len="lg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>
            <a:off x="6019808" y="4430485"/>
            <a:ext cx="413544" cy="1021557"/>
          </a:xfrm>
          <a:custGeom>
            <a:avLst/>
            <a:gdLst/>
            <a:ahLst/>
            <a:cxnLst>
              <a:cxn ang="0">
                <a:pos x="288" y="720"/>
              </a:cxn>
              <a:cxn ang="0">
                <a:pos x="336" y="240"/>
              </a:cxn>
              <a:cxn ang="0">
                <a:pos x="0" y="0"/>
              </a:cxn>
            </a:cxnLst>
            <a:rect l="0" t="0" r="r" b="b"/>
            <a:pathLst>
              <a:path w="384" h="720">
                <a:moveTo>
                  <a:pt x="288" y="720"/>
                </a:moveTo>
                <a:cubicBezTo>
                  <a:pt x="336" y="540"/>
                  <a:pt x="384" y="360"/>
                  <a:pt x="336" y="240"/>
                </a:cubicBezTo>
                <a:cubicBezTo>
                  <a:pt x="288" y="120"/>
                  <a:pt x="144" y="60"/>
                  <a:pt x="0" y="0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>
            <a:off x="5966964" y="3657599"/>
            <a:ext cx="406400" cy="651443"/>
          </a:xfrm>
          <a:custGeom>
            <a:avLst/>
            <a:gdLst/>
            <a:ahLst/>
            <a:cxnLst>
              <a:cxn ang="0">
                <a:pos x="0" y="480"/>
              </a:cxn>
              <a:cxn ang="0">
                <a:pos x="240" y="240"/>
              </a:cxn>
              <a:cxn ang="0">
                <a:pos x="96" y="0"/>
              </a:cxn>
            </a:cxnLst>
            <a:rect l="0" t="0" r="r" b="b"/>
            <a:pathLst>
              <a:path w="256" h="480">
                <a:moveTo>
                  <a:pt x="0" y="480"/>
                </a:moveTo>
                <a:cubicBezTo>
                  <a:pt x="112" y="400"/>
                  <a:pt x="224" y="320"/>
                  <a:pt x="240" y="240"/>
                </a:cubicBezTo>
                <a:cubicBezTo>
                  <a:pt x="256" y="160"/>
                  <a:pt x="176" y="80"/>
                  <a:pt x="96" y="0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890" y="2896468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402" y="3351637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70" y="4147994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670" y="5325208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052" y="5748194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658" y="3771613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Freeform 49"/>
          <p:cNvSpPr>
            <a:spLocks/>
          </p:cNvSpPr>
          <p:nvPr/>
        </p:nvSpPr>
        <p:spPr bwMode="auto">
          <a:xfrm rot="8240043" flipH="1">
            <a:off x="6261980" y="2825444"/>
            <a:ext cx="2075124" cy="1165476"/>
          </a:xfrm>
          <a:custGeom>
            <a:avLst/>
            <a:gdLst/>
            <a:ahLst/>
            <a:cxnLst>
              <a:cxn ang="0">
                <a:pos x="1392" y="0"/>
              </a:cxn>
              <a:cxn ang="0">
                <a:pos x="384" y="432"/>
              </a:cxn>
              <a:cxn ang="0">
                <a:pos x="0" y="1536"/>
              </a:cxn>
            </a:cxnLst>
            <a:rect l="0" t="0" r="r" b="b"/>
            <a:pathLst>
              <a:path w="1392" h="1536">
                <a:moveTo>
                  <a:pt x="1392" y="0"/>
                </a:moveTo>
                <a:cubicBezTo>
                  <a:pt x="1004" y="88"/>
                  <a:pt x="616" y="176"/>
                  <a:pt x="384" y="432"/>
                </a:cubicBezTo>
                <a:cubicBezTo>
                  <a:pt x="152" y="688"/>
                  <a:pt x="76" y="1112"/>
                  <a:pt x="0" y="1536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 type="none" w="med" len="med"/>
            <a:tailEnd type="stealth" w="lg" len="lg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2" name="Picture 3" descr="D:\Classes\CS 4700\assets\Email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926" y="1998778"/>
            <a:ext cx="558800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8108652" y="2426703"/>
            <a:ext cx="10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To: 1110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6308278" y="3004457"/>
            <a:ext cx="185057" cy="1850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5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50" grpId="0" animBg="1"/>
      <p:bldP spid="50" grpId="1" animBg="1"/>
      <p:bldP spid="53" grpId="0"/>
      <p:bldP spid="5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and Virtual Routing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867408" y="2667000"/>
            <a:ext cx="3124200" cy="33528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289808" y="2800350"/>
            <a:ext cx="33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charset="0"/>
              </a:rPr>
              <a:t>0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010408" y="554355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charset="0"/>
              </a:rPr>
              <a:t>1000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136174" y="41433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Tahoma" charset="0"/>
              </a:rPr>
              <a:t>0100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918458" y="320040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charset="0"/>
              </a:rPr>
              <a:t>0010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7448558" y="2667000"/>
            <a:ext cx="0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346833" y="318135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charset="0"/>
              </a:rPr>
              <a:t>1110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995996" y="416242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charset="0"/>
              </a:rPr>
              <a:t>1100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318258" y="5043488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charset="0"/>
              </a:rPr>
              <a:t>1010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988308" y="510540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charset="0"/>
              </a:rPr>
              <a:t>0110</a:t>
            </a: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7424746" y="5867400"/>
            <a:ext cx="0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rot="-5326868">
            <a:off x="8914616" y="4261644"/>
            <a:ext cx="1588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rot="-7652711">
            <a:off x="8433602" y="3091657"/>
            <a:ext cx="1587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rot="-2252711">
            <a:off x="8456621" y="5410200"/>
            <a:ext cx="1587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rot="-7652711">
            <a:off x="6400014" y="5409407"/>
            <a:ext cx="1587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rot="-5326868">
            <a:off x="5942814" y="4267994"/>
            <a:ext cx="1588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rot="-2252711">
            <a:off x="6432558" y="3076575"/>
            <a:ext cx="1588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637117" y="2122715"/>
            <a:ext cx="1223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1111 | 0</a:t>
            </a:r>
            <a:endParaRPr lang="en-US" sz="2400" dirty="0"/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 rot="-7652711">
            <a:off x="8446070" y="3057300"/>
            <a:ext cx="1587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rot="-5326868">
            <a:off x="5955282" y="4233637"/>
            <a:ext cx="1588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6346832" y="3089843"/>
            <a:ext cx="2200043" cy="2235365"/>
          </a:xfrm>
          <a:custGeom>
            <a:avLst/>
            <a:gdLst/>
            <a:ahLst/>
            <a:cxnLst>
              <a:cxn ang="0">
                <a:pos x="1392" y="0"/>
              </a:cxn>
              <a:cxn ang="0">
                <a:pos x="384" y="432"/>
              </a:cxn>
              <a:cxn ang="0">
                <a:pos x="0" y="1536"/>
              </a:cxn>
            </a:cxnLst>
            <a:rect l="0" t="0" r="r" b="b"/>
            <a:pathLst>
              <a:path w="1392" h="1536">
                <a:moveTo>
                  <a:pt x="1392" y="0"/>
                </a:moveTo>
                <a:cubicBezTo>
                  <a:pt x="1004" y="88"/>
                  <a:pt x="616" y="176"/>
                  <a:pt x="384" y="432"/>
                </a:cubicBezTo>
                <a:cubicBezTo>
                  <a:pt x="152" y="688"/>
                  <a:pt x="76" y="1112"/>
                  <a:pt x="0" y="1536"/>
                </a:cubicBezTo>
              </a:path>
            </a:pathLst>
          </a:custGeom>
          <a:noFill/>
          <a:ln w="38100">
            <a:solidFill>
              <a:schemeClr val="accent3"/>
            </a:solidFill>
            <a:round/>
            <a:headEnd type="none" w="med" len="med"/>
            <a:tailEnd type="stealth" w="lg" len="lg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6019808" y="4430485"/>
            <a:ext cx="413544" cy="1021557"/>
          </a:xfrm>
          <a:custGeom>
            <a:avLst/>
            <a:gdLst/>
            <a:ahLst/>
            <a:cxnLst>
              <a:cxn ang="0">
                <a:pos x="288" y="720"/>
              </a:cxn>
              <a:cxn ang="0">
                <a:pos x="336" y="240"/>
              </a:cxn>
              <a:cxn ang="0">
                <a:pos x="0" y="0"/>
              </a:cxn>
            </a:cxnLst>
            <a:rect l="0" t="0" r="r" b="b"/>
            <a:pathLst>
              <a:path w="384" h="720">
                <a:moveTo>
                  <a:pt x="288" y="720"/>
                </a:moveTo>
                <a:cubicBezTo>
                  <a:pt x="336" y="540"/>
                  <a:pt x="384" y="360"/>
                  <a:pt x="336" y="240"/>
                </a:cubicBezTo>
                <a:cubicBezTo>
                  <a:pt x="288" y="120"/>
                  <a:pt x="144" y="60"/>
                  <a:pt x="0" y="0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5966964" y="3657599"/>
            <a:ext cx="406400" cy="651443"/>
          </a:xfrm>
          <a:custGeom>
            <a:avLst/>
            <a:gdLst/>
            <a:ahLst/>
            <a:cxnLst>
              <a:cxn ang="0">
                <a:pos x="0" y="480"/>
              </a:cxn>
              <a:cxn ang="0">
                <a:pos x="240" y="240"/>
              </a:cxn>
              <a:cxn ang="0">
                <a:pos x="96" y="0"/>
              </a:cxn>
            </a:cxnLst>
            <a:rect l="0" t="0" r="r" b="b"/>
            <a:pathLst>
              <a:path w="256" h="480">
                <a:moveTo>
                  <a:pt x="0" y="480"/>
                </a:moveTo>
                <a:cubicBezTo>
                  <a:pt x="112" y="400"/>
                  <a:pt x="224" y="320"/>
                  <a:pt x="240" y="240"/>
                </a:cubicBezTo>
                <a:cubicBezTo>
                  <a:pt x="256" y="160"/>
                  <a:pt x="176" y="80"/>
                  <a:pt x="96" y="0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890" y="2896468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402" y="3351637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70" y="4147994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670" y="5325208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052" y="5748194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658" y="3771613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D:\Classes\CS 4700\assets\Email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926" y="1998778"/>
            <a:ext cx="558800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8108652" y="2426703"/>
            <a:ext cx="10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To: 1110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6308278" y="3004457"/>
            <a:ext cx="185057" cy="1850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2" descr="D:\Classes\CS 4700\assets\usa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8" t="14869" r="-957" b="11154"/>
          <a:stretch/>
        </p:blipFill>
        <p:spPr bwMode="auto">
          <a:xfrm>
            <a:off x="94894" y="2667000"/>
            <a:ext cx="5068518" cy="316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63" y="4213717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704" y="5281182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185" y="4550879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42" y="3733458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704" y="3219935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186" y="3557095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3" descr="D:\Classes\CS 4700\assets\Email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68" y="3454058"/>
            <a:ext cx="558800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75594" y="3847610"/>
            <a:ext cx="10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To: </a:t>
            </a:r>
            <a:r>
              <a:rPr lang="en-US" dirty="0" smtClean="0"/>
              <a:t>1110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067296" y="562877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1010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993622" y="4911941"/>
            <a:ext cx="684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1100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2067296" y="2917948"/>
            <a:ext cx="68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1101</a:t>
            </a:r>
            <a:endParaRPr lang="en-US" dirty="0"/>
          </a:p>
        </p:txBody>
      </p:sp>
      <p:cxnSp>
        <p:nvCxnSpPr>
          <p:cNvPr id="72" name="Curved Connector 71"/>
          <p:cNvCxnSpPr>
            <a:stCxn id="39" idx="3"/>
            <a:endCxn id="48" idx="0"/>
          </p:cNvCxnSpPr>
          <p:nvPr/>
        </p:nvCxnSpPr>
        <p:spPr>
          <a:xfrm>
            <a:off x="549775" y="4409123"/>
            <a:ext cx="1866335" cy="872059"/>
          </a:xfrm>
          <a:prstGeom prst="curvedConnector2">
            <a:avLst/>
          </a:prstGeom>
          <a:ln w="5715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>
            <a:stCxn id="48" idx="0"/>
            <a:endCxn id="53" idx="1"/>
          </p:cNvCxnSpPr>
          <p:nvPr/>
        </p:nvCxnSpPr>
        <p:spPr>
          <a:xfrm rot="5400000" flipH="1" flipV="1">
            <a:off x="3007199" y="4155197"/>
            <a:ext cx="534897" cy="1717075"/>
          </a:xfrm>
          <a:prstGeom prst="curvedConnector2">
            <a:avLst/>
          </a:prstGeom>
          <a:ln w="5715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urved Connector 81"/>
          <p:cNvCxnSpPr>
            <a:stCxn id="53" idx="0"/>
            <a:endCxn id="57" idx="2"/>
          </p:cNvCxnSpPr>
          <p:nvPr/>
        </p:nvCxnSpPr>
        <p:spPr>
          <a:xfrm rot="16200000" flipV="1">
            <a:off x="2902285" y="3124572"/>
            <a:ext cx="940132" cy="1912481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5609" y="458374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38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36" grpId="0"/>
      <p:bldP spid="37" grpId="0" animBg="1"/>
      <p:bldP spid="6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Tapestry/Pastry </a:t>
            </a:r>
            <a:r>
              <a:rPr lang="en-US" dirty="0" smtClean="0"/>
              <a:t>Routing Tables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399" y="1600200"/>
            <a:ext cx="5278517" cy="5105400"/>
          </a:xfrm>
        </p:spPr>
        <p:txBody>
          <a:bodyPr/>
          <a:lstStyle/>
          <a:p>
            <a:r>
              <a:rPr lang="en-US" dirty="0" smtClean="0"/>
              <a:t>Incremental prefix </a:t>
            </a:r>
            <a:r>
              <a:rPr lang="en-US" dirty="0" smtClean="0"/>
              <a:t>routing</a:t>
            </a:r>
          </a:p>
          <a:p>
            <a:r>
              <a:rPr lang="en-US" dirty="0" smtClean="0"/>
              <a:t>How big is the routing table?</a:t>
            </a:r>
            <a:endParaRPr lang="en-US" dirty="0" smtClean="0"/>
          </a:p>
          <a:p>
            <a:pPr lvl="1"/>
            <a:r>
              <a:rPr lang="en-US" dirty="0" smtClean="0"/>
              <a:t>Keep </a:t>
            </a:r>
            <a:r>
              <a:rPr lang="en-US" i="1" dirty="0" smtClean="0"/>
              <a:t>b-1</a:t>
            </a:r>
            <a:r>
              <a:rPr lang="en-US" dirty="0" smtClean="0"/>
              <a:t> hosts at each prefix digit</a:t>
            </a:r>
          </a:p>
          <a:p>
            <a:pPr lvl="1"/>
            <a:r>
              <a:rPr lang="en-US" i="1" dirty="0" smtClean="0"/>
              <a:t>b</a:t>
            </a:r>
            <a:r>
              <a:rPr lang="en-US" dirty="0" smtClean="0"/>
              <a:t> is the base of the prefix</a:t>
            </a:r>
          </a:p>
          <a:p>
            <a:pPr lvl="1"/>
            <a:r>
              <a:rPr lang="en-US" dirty="0" smtClean="0"/>
              <a:t>Total size: </a:t>
            </a:r>
            <a:r>
              <a:rPr lang="en-US" i="1" dirty="0" smtClean="0"/>
              <a:t>b * </a:t>
            </a:r>
            <a:r>
              <a:rPr lang="en-US" i="1" dirty="0" err="1" smtClean="0"/>
              <a:t>log</a:t>
            </a:r>
            <a:r>
              <a:rPr lang="en-US" i="1" baseline="-25000" dirty="0" err="1" smtClean="0"/>
              <a:t>b</a:t>
            </a:r>
            <a:r>
              <a:rPr lang="en-US" i="1" dirty="0" smtClean="0"/>
              <a:t> n</a:t>
            </a:r>
          </a:p>
          <a:p>
            <a:r>
              <a:rPr lang="en-US" i="1" dirty="0" err="1"/>
              <a:t>log</a:t>
            </a:r>
            <a:r>
              <a:rPr lang="en-US" i="1" baseline="-25000" dirty="0" err="1"/>
              <a:t>b</a:t>
            </a:r>
            <a:r>
              <a:rPr lang="en-US" i="1" dirty="0"/>
              <a:t> </a:t>
            </a:r>
            <a:r>
              <a:rPr lang="en-US" i="1" dirty="0" smtClean="0"/>
              <a:t>n</a:t>
            </a:r>
            <a:r>
              <a:rPr lang="en-US" dirty="0" smtClean="0"/>
              <a:t> hops to any destination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562600" y="2667000"/>
            <a:ext cx="3124200" cy="33528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985000" y="2800350"/>
            <a:ext cx="33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charset="0"/>
              </a:rPr>
              <a:t>0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705600" y="554355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charset="0"/>
              </a:rPr>
              <a:t>1000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831366" y="41433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charset="0"/>
              </a:rPr>
              <a:t>0100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613650" y="320040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charset="0"/>
              </a:rPr>
              <a:t>0010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7143750" y="2667000"/>
            <a:ext cx="0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042025" y="318135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charset="0"/>
              </a:rPr>
              <a:t>1110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691188" y="416242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charset="0"/>
              </a:rPr>
              <a:t>1100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013450" y="5043488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Tahoma" charset="0"/>
              </a:rPr>
              <a:t>1010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683500" y="510540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charset="0"/>
              </a:rPr>
              <a:t>0110</a:t>
            </a: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7119938" y="5867400"/>
            <a:ext cx="0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rot="-5326868">
            <a:off x="8609808" y="4261644"/>
            <a:ext cx="1588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rot="-7652711">
            <a:off x="8128794" y="3091657"/>
            <a:ext cx="1587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rot="-2252711">
            <a:off x="8151813" y="5410200"/>
            <a:ext cx="1587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rot="-7652711">
            <a:off x="6095206" y="5409407"/>
            <a:ext cx="1587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rot="-5326868">
            <a:off x="5638006" y="4267994"/>
            <a:ext cx="1588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rot="-2252711">
            <a:off x="6127750" y="3076575"/>
            <a:ext cx="1588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5562600" y="2667000"/>
            <a:ext cx="1600200" cy="3352800"/>
            <a:chOff x="3504" y="1680"/>
            <a:chExt cx="1008" cy="2112"/>
          </a:xfrm>
        </p:grpSpPr>
        <p:sp>
          <p:nvSpPr>
            <p:cNvPr id="24" name="Arc 23"/>
            <p:cNvSpPr>
              <a:spLocks/>
            </p:cNvSpPr>
            <p:nvPr/>
          </p:nvSpPr>
          <p:spPr bwMode="auto">
            <a:xfrm rot="-5400000">
              <a:off x="3480" y="1704"/>
              <a:ext cx="1056" cy="10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Arc 24"/>
            <p:cNvSpPr>
              <a:spLocks/>
            </p:cNvSpPr>
            <p:nvPr/>
          </p:nvSpPr>
          <p:spPr bwMode="auto">
            <a:xfrm rot="5400000" flipV="1">
              <a:off x="3480" y="2760"/>
              <a:ext cx="1056" cy="10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Arc 25"/>
          <p:cNvSpPr>
            <a:spLocks/>
          </p:cNvSpPr>
          <p:nvPr/>
        </p:nvSpPr>
        <p:spPr bwMode="auto">
          <a:xfrm rot="5400000" flipV="1">
            <a:off x="5600700" y="4381500"/>
            <a:ext cx="1600200" cy="1524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rc 26"/>
          <p:cNvSpPr>
            <a:spLocks/>
          </p:cNvSpPr>
          <p:nvPr/>
        </p:nvSpPr>
        <p:spPr bwMode="auto">
          <a:xfrm rot="5400000" flipV="1">
            <a:off x="5901531" y="4160044"/>
            <a:ext cx="1074738" cy="1447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230"/>
              <a:gd name="T1" fmla="*/ 0 h 21600"/>
              <a:gd name="T2" fmla="*/ 15230 w 15230"/>
              <a:gd name="T3" fmla="*/ 6283 h 21600"/>
              <a:gd name="T4" fmla="*/ 0 w 1523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230" h="21600" fill="none" extrusionOk="0">
                <a:moveTo>
                  <a:pt x="0" y="-1"/>
                </a:moveTo>
                <a:cubicBezTo>
                  <a:pt x="5707" y="-1"/>
                  <a:pt x="11182" y="2258"/>
                  <a:pt x="15229" y="6283"/>
                </a:cubicBezTo>
              </a:path>
              <a:path w="15230" h="21600" stroke="0" extrusionOk="0">
                <a:moveTo>
                  <a:pt x="0" y="-1"/>
                </a:moveTo>
                <a:cubicBezTo>
                  <a:pt x="5707" y="-1"/>
                  <a:pt x="11182" y="2258"/>
                  <a:pt x="15229" y="6283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rc 27"/>
          <p:cNvSpPr>
            <a:spLocks/>
          </p:cNvSpPr>
          <p:nvPr/>
        </p:nvSpPr>
        <p:spPr bwMode="auto">
          <a:xfrm rot="-5400000">
            <a:off x="5600700" y="2781300"/>
            <a:ext cx="1600200" cy="1524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008000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 flipH="1">
            <a:off x="7162800" y="2667000"/>
            <a:ext cx="1524000" cy="3352800"/>
            <a:chOff x="3504" y="1680"/>
            <a:chExt cx="1008" cy="2112"/>
          </a:xfrm>
        </p:grpSpPr>
        <p:sp>
          <p:nvSpPr>
            <p:cNvPr id="30" name="Arc 29"/>
            <p:cNvSpPr>
              <a:spLocks/>
            </p:cNvSpPr>
            <p:nvPr/>
          </p:nvSpPr>
          <p:spPr bwMode="auto">
            <a:xfrm rot="-5400000">
              <a:off x="3480" y="1704"/>
              <a:ext cx="1056" cy="10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Arc 30"/>
            <p:cNvSpPr>
              <a:spLocks/>
            </p:cNvSpPr>
            <p:nvPr/>
          </p:nvSpPr>
          <p:spPr bwMode="auto">
            <a:xfrm rot="5400000" flipV="1">
              <a:off x="3480" y="2760"/>
              <a:ext cx="1056" cy="10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Arc 31"/>
          <p:cNvSpPr>
            <a:spLocks/>
          </p:cNvSpPr>
          <p:nvPr/>
        </p:nvSpPr>
        <p:spPr bwMode="auto">
          <a:xfrm rot="5400000" flipV="1">
            <a:off x="5904707" y="4606131"/>
            <a:ext cx="1522412" cy="1000125"/>
          </a:xfrm>
          <a:custGeom>
            <a:avLst/>
            <a:gdLst>
              <a:gd name="G0" fmla="+- 0 0 0"/>
              <a:gd name="G1" fmla="+- 14918 0 0"/>
              <a:gd name="G2" fmla="+- 21600 0 0"/>
              <a:gd name="T0" fmla="*/ 15621 w 21580"/>
              <a:gd name="T1" fmla="*/ 0 h 14918"/>
              <a:gd name="T2" fmla="*/ 21580 w 21580"/>
              <a:gd name="T3" fmla="*/ 14000 h 14918"/>
              <a:gd name="T4" fmla="*/ 0 w 21580"/>
              <a:gd name="T5" fmla="*/ 14918 h 14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80" h="14918" fill="none" extrusionOk="0">
                <a:moveTo>
                  <a:pt x="15620" y="0"/>
                </a:moveTo>
                <a:cubicBezTo>
                  <a:pt x="19239" y="3789"/>
                  <a:pt x="21357" y="8764"/>
                  <a:pt x="21580" y="13999"/>
                </a:cubicBezTo>
              </a:path>
              <a:path w="21580" h="14918" stroke="0" extrusionOk="0">
                <a:moveTo>
                  <a:pt x="15620" y="0"/>
                </a:moveTo>
                <a:cubicBezTo>
                  <a:pt x="19239" y="3789"/>
                  <a:pt x="21357" y="8764"/>
                  <a:pt x="21580" y="13999"/>
                </a:cubicBezTo>
                <a:lnTo>
                  <a:pt x="0" y="14918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rc 33"/>
          <p:cNvSpPr>
            <a:spLocks/>
          </p:cNvSpPr>
          <p:nvPr/>
        </p:nvSpPr>
        <p:spPr bwMode="auto">
          <a:xfrm rot="5400000" flipV="1">
            <a:off x="6249987" y="3878263"/>
            <a:ext cx="530225" cy="1447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7505"/>
              <a:gd name="T1" fmla="*/ 0 h 21600"/>
              <a:gd name="T2" fmla="*/ 7505 w 7505"/>
              <a:gd name="T3" fmla="*/ 1346 h 21600"/>
              <a:gd name="T4" fmla="*/ 0 w 750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05" h="21600" fill="none" extrusionOk="0">
                <a:moveTo>
                  <a:pt x="0" y="-1"/>
                </a:moveTo>
                <a:cubicBezTo>
                  <a:pt x="2561" y="-1"/>
                  <a:pt x="5102" y="455"/>
                  <a:pt x="7505" y="1345"/>
                </a:cubicBezTo>
              </a:path>
              <a:path w="7505" h="21600" stroke="0" extrusionOk="0">
                <a:moveTo>
                  <a:pt x="0" y="-1"/>
                </a:moveTo>
                <a:cubicBezTo>
                  <a:pt x="2561" y="-1"/>
                  <a:pt x="5102" y="455"/>
                  <a:pt x="7505" y="1345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rc 34"/>
          <p:cNvSpPr>
            <a:spLocks/>
          </p:cNvSpPr>
          <p:nvPr/>
        </p:nvSpPr>
        <p:spPr bwMode="auto">
          <a:xfrm rot="5400000" flipV="1">
            <a:off x="6036470" y="4152106"/>
            <a:ext cx="1033462" cy="1330325"/>
          </a:xfrm>
          <a:custGeom>
            <a:avLst/>
            <a:gdLst>
              <a:gd name="G0" fmla="+- 0 0 0"/>
              <a:gd name="G1" fmla="+- 19836 0 0"/>
              <a:gd name="G2" fmla="+- 21600 0 0"/>
              <a:gd name="T0" fmla="*/ 8550 w 14620"/>
              <a:gd name="T1" fmla="*/ 0 h 19836"/>
              <a:gd name="T2" fmla="*/ 14620 w 14620"/>
              <a:gd name="T3" fmla="*/ 3935 h 19836"/>
              <a:gd name="T4" fmla="*/ 0 w 14620"/>
              <a:gd name="T5" fmla="*/ 19836 h 19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620" h="19836" fill="none" extrusionOk="0">
                <a:moveTo>
                  <a:pt x="8549" y="0"/>
                </a:moveTo>
                <a:cubicBezTo>
                  <a:pt x="10779" y="961"/>
                  <a:pt x="12831" y="2291"/>
                  <a:pt x="14619" y="3935"/>
                </a:cubicBezTo>
              </a:path>
              <a:path w="14620" h="19836" stroke="0" extrusionOk="0">
                <a:moveTo>
                  <a:pt x="8549" y="0"/>
                </a:moveTo>
                <a:cubicBezTo>
                  <a:pt x="10779" y="961"/>
                  <a:pt x="12831" y="2291"/>
                  <a:pt x="14619" y="3935"/>
                </a:cubicBezTo>
                <a:lnTo>
                  <a:pt x="0" y="19836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637117" y="2122715"/>
            <a:ext cx="1223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1111 | 0</a:t>
            </a:r>
            <a:endParaRPr lang="en-US" sz="2400" dirty="0"/>
          </a:p>
        </p:txBody>
      </p:sp>
      <p:pic>
        <p:nvPicPr>
          <p:cNvPr id="3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226" y="4803374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988" y="3364706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809" y="2896468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294" y="5824394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693" y="5372792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4887148" y="4929498"/>
            <a:ext cx="68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1011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451850" y="3062914"/>
            <a:ext cx="68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0</a:t>
            </a:r>
            <a:r>
              <a:rPr lang="en-US" dirty="0" smtClean="0"/>
              <a:t>011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430917" y="258171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1</a:t>
            </a:r>
            <a:r>
              <a:rPr lang="en-US" b="1" dirty="0" smtClean="0">
                <a:solidFill>
                  <a:schemeClr val="accent2"/>
                </a:solidFill>
              </a:rPr>
              <a:t>1</a:t>
            </a:r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740961" y="616734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10</a:t>
            </a:r>
            <a:r>
              <a:rPr lang="en-US" b="1" dirty="0" smtClean="0">
                <a:solidFill>
                  <a:schemeClr val="accent2"/>
                </a:solidFill>
              </a:rPr>
              <a:t>0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284327" y="561688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101</a:t>
            </a:r>
            <a:r>
              <a:rPr lang="en-US" b="1" dirty="0" smtClean="0">
                <a:solidFill>
                  <a:schemeClr val="accent2"/>
                </a:solidFill>
              </a:rPr>
              <a:t>0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3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  <p:bldP spid="27" grpId="0" animBg="1"/>
      <p:bldP spid="28" grpId="0" animBg="1"/>
      <p:bldP spid="32" grpId="0" animBg="1"/>
      <p:bldP spid="34" grpId="0" animBg="1"/>
      <p:bldP spid="35" grpId="0" animBg="1"/>
      <p:bldP spid="43" grpId="0"/>
      <p:bldP spid="44" grpId="0"/>
      <p:bldP spid="45" grpId="0"/>
      <p:bldP spid="46" grpId="0"/>
      <p:bldP spid="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Table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534884"/>
            <a:ext cx="8839200" cy="544286"/>
          </a:xfrm>
        </p:spPr>
        <p:txBody>
          <a:bodyPr/>
          <a:lstStyle/>
          <a:p>
            <a:r>
              <a:rPr lang="en-US" dirty="0" smtClean="0"/>
              <a:t>Hexadecimal (base-16), </a:t>
            </a:r>
            <a:r>
              <a:rPr lang="en-US" dirty="0" smtClean="0"/>
              <a:t>node ID </a:t>
            </a:r>
            <a:r>
              <a:rPr lang="en-US" dirty="0" smtClean="0"/>
              <a:t>= 65a1fc4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1836" y="2259471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Row 0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1835" y="3176103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Row 1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41836" y="4324547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Row 2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41836" y="5725630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Row 3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825015" y="5936669"/>
            <a:ext cx="1080745" cy="830997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log</a:t>
            </a:r>
            <a:r>
              <a:rPr lang="en-US" sz="2400" baseline="-25000" dirty="0" smtClean="0">
                <a:solidFill>
                  <a:schemeClr val="bg1"/>
                </a:solidFill>
              </a:rPr>
              <a:t>16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</a:rPr>
              <a:t>n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rows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Classes\CS 4700\assets\row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156" y="2238534"/>
            <a:ext cx="598805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Classes\CS 4700\assets\row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156" y="3032286"/>
            <a:ext cx="5988050" cy="7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Classes\CS 4700\assets\row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156" y="4060080"/>
            <a:ext cx="60134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Classes\CS 4700\assets\row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156" y="5318288"/>
            <a:ext cx="59944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own Arrow 9"/>
          <p:cNvSpPr/>
          <p:nvPr/>
        </p:nvSpPr>
        <p:spPr>
          <a:xfrm>
            <a:off x="3973284" y="2479834"/>
            <a:ext cx="315686" cy="5524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3592281" y="3452454"/>
            <a:ext cx="315686" cy="5524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5410195" y="4698252"/>
            <a:ext cx="315686" cy="5524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046509" y="6272890"/>
            <a:ext cx="315686" cy="5524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2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5" grpId="0" animBg="1"/>
      <p:bldP spid="16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Routing, One More Time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4550229" cy="5105400"/>
          </a:xfrm>
        </p:spPr>
        <p:txBody>
          <a:bodyPr/>
          <a:lstStyle/>
          <a:p>
            <a:r>
              <a:rPr lang="en-US" dirty="0" smtClean="0"/>
              <a:t>Each node has a routing table</a:t>
            </a:r>
          </a:p>
          <a:p>
            <a:r>
              <a:rPr lang="en-US" dirty="0" smtClean="0"/>
              <a:t>Routing </a:t>
            </a:r>
            <a:r>
              <a:rPr lang="en-US" dirty="0" smtClean="0"/>
              <a:t>table size:</a:t>
            </a:r>
          </a:p>
          <a:p>
            <a:pPr lvl="1"/>
            <a:r>
              <a:rPr lang="en-US" i="1" dirty="0"/>
              <a:t>b * </a:t>
            </a:r>
            <a:r>
              <a:rPr lang="en-US" i="1" dirty="0" err="1"/>
              <a:t>log</a:t>
            </a:r>
            <a:r>
              <a:rPr lang="en-US" i="1" baseline="-25000" dirty="0" err="1"/>
              <a:t>b</a:t>
            </a:r>
            <a:r>
              <a:rPr lang="en-US" i="1" dirty="0"/>
              <a:t> n</a:t>
            </a:r>
          </a:p>
          <a:p>
            <a:r>
              <a:rPr lang="en-US" dirty="0" smtClean="0"/>
              <a:t>Hops to any destination:</a:t>
            </a:r>
          </a:p>
          <a:p>
            <a:pPr lvl="1"/>
            <a:r>
              <a:rPr lang="en-US" i="1" dirty="0" err="1"/>
              <a:t>log</a:t>
            </a:r>
            <a:r>
              <a:rPr lang="en-US" i="1" baseline="-25000" dirty="0" err="1"/>
              <a:t>b</a:t>
            </a:r>
            <a:r>
              <a:rPr lang="en-US" i="1" dirty="0"/>
              <a:t> n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226503" y="2584380"/>
            <a:ext cx="3124200" cy="33528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48903" y="2717730"/>
            <a:ext cx="33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charset="0"/>
              </a:rPr>
              <a:t>0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369503" y="546093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charset="0"/>
              </a:rPr>
              <a:t>1000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495269" y="406075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Tahoma" charset="0"/>
              </a:rPr>
              <a:t>0100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277553" y="311778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charset="0"/>
              </a:rPr>
              <a:t>0010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6807653" y="2584380"/>
            <a:ext cx="0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705928" y="309873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charset="0"/>
              </a:rPr>
              <a:t>1110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355091" y="407980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charset="0"/>
              </a:rPr>
              <a:t>1100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677353" y="4960868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charset="0"/>
              </a:rPr>
              <a:t>1010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347403" y="502278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charset="0"/>
              </a:rPr>
              <a:t>0110</a:t>
            </a: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6783841" y="5784780"/>
            <a:ext cx="0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rot="-5326868">
            <a:off x="8273711" y="4179024"/>
            <a:ext cx="1588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rot="-7652711">
            <a:off x="7792697" y="3009037"/>
            <a:ext cx="1587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rot="-2252711">
            <a:off x="7815716" y="5327580"/>
            <a:ext cx="1587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rot="-7652711">
            <a:off x="5759109" y="5326787"/>
            <a:ext cx="1587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rot="-5326868">
            <a:off x="5301909" y="4185374"/>
            <a:ext cx="1588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rot="-2252711">
            <a:off x="5791653" y="2993955"/>
            <a:ext cx="1588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996212" y="2040095"/>
            <a:ext cx="1223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1111 | 0</a:t>
            </a:r>
            <a:endParaRPr lang="en-US" sz="2400" dirty="0"/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 rot="-7652711">
            <a:off x="7805165" y="2974680"/>
            <a:ext cx="1587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rot="-5326868">
            <a:off x="5314377" y="4151017"/>
            <a:ext cx="1588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5705927" y="3007223"/>
            <a:ext cx="2200043" cy="2235365"/>
          </a:xfrm>
          <a:custGeom>
            <a:avLst/>
            <a:gdLst/>
            <a:ahLst/>
            <a:cxnLst>
              <a:cxn ang="0">
                <a:pos x="1392" y="0"/>
              </a:cxn>
              <a:cxn ang="0">
                <a:pos x="384" y="432"/>
              </a:cxn>
              <a:cxn ang="0">
                <a:pos x="0" y="1536"/>
              </a:cxn>
            </a:cxnLst>
            <a:rect l="0" t="0" r="r" b="b"/>
            <a:pathLst>
              <a:path w="1392" h="1536">
                <a:moveTo>
                  <a:pt x="1392" y="0"/>
                </a:moveTo>
                <a:cubicBezTo>
                  <a:pt x="1004" y="88"/>
                  <a:pt x="616" y="176"/>
                  <a:pt x="384" y="432"/>
                </a:cubicBezTo>
                <a:cubicBezTo>
                  <a:pt x="152" y="688"/>
                  <a:pt x="76" y="1112"/>
                  <a:pt x="0" y="1536"/>
                </a:cubicBezTo>
              </a:path>
            </a:pathLst>
          </a:custGeom>
          <a:noFill/>
          <a:ln w="38100">
            <a:solidFill>
              <a:schemeClr val="accent3"/>
            </a:solidFill>
            <a:round/>
            <a:headEnd type="none" w="med" len="med"/>
            <a:tailEnd type="stealth" w="lg" len="lg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5378903" y="4347865"/>
            <a:ext cx="413544" cy="1021557"/>
          </a:xfrm>
          <a:custGeom>
            <a:avLst/>
            <a:gdLst/>
            <a:ahLst/>
            <a:cxnLst>
              <a:cxn ang="0">
                <a:pos x="288" y="720"/>
              </a:cxn>
              <a:cxn ang="0">
                <a:pos x="336" y="240"/>
              </a:cxn>
              <a:cxn ang="0">
                <a:pos x="0" y="0"/>
              </a:cxn>
            </a:cxnLst>
            <a:rect l="0" t="0" r="r" b="b"/>
            <a:pathLst>
              <a:path w="384" h="720">
                <a:moveTo>
                  <a:pt x="288" y="720"/>
                </a:moveTo>
                <a:cubicBezTo>
                  <a:pt x="336" y="540"/>
                  <a:pt x="384" y="360"/>
                  <a:pt x="336" y="240"/>
                </a:cubicBezTo>
                <a:cubicBezTo>
                  <a:pt x="288" y="120"/>
                  <a:pt x="144" y="60"/>
                  <a:pt x="0" y="0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5326059" y="3574979"/>
            <a:ext cx="406400" cy="651443"/>
          </a:xfrm>
          <a:custGeom>
            <a:avLst/>
            <a:gdLst/>
            <a:ahLst/>
            <a:cxnLst>
              <a:cxn ang="0">
                <a:pos x="0" y="480"/>
              </a:cxn>
              <a:cxn ang="0">
                <a:pos x="240" y="240"/>
              </a:cxn>
              <a:cxn ang="0">
                <a:pos x="96" y="0"/>
              </a:cxn>
            </a:cxnLst>
            <a:rect l="0" t="0" r="r" b="b"/>
            <a:pathLst>
              <a:path w="256" h="480">
                <a:moveTo>
                  <a:pt x="0" y="480"/>
                </a:moveTo>
                <a:cubicBezTo>
                  <a:pt x="112" y="400"/>
                  <a:pt x="224" y="320"/>
                  <a:pt x="240" y="240"/>
                </a:cubicBezTo>
                <a:cubicBezTo>
                  <a:pt x="256" y="160"/>
                  <a:pt x="176" y="80"/>
                  <a:pt x="96" y="0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985" y="2813848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497" y="3269017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565" y="4065374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765" y="5242588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147" y="5665574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753" y="3688993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D:\Classes\CS 4700\assets\Email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021" y="1916158"/>
            <a:ext cx="558800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7467747" y="2344083"/>
            <a:ext cx="10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To: 1110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5667373" y="2921837"/>
            <a:ext cx="185057" cy="1850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8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36" grpId="0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View of the Internet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bunch of IP routers connected by point-to-point physical links</a:t>
            </a:r>
          </a:p>
          <a:p>
            <a:r>
              <a:rPr lang="en-US" dirty="0" smtClean="0"/>
              <a:t>Point-to-point links between routers are physically as direct as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5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Pastry Leaf Sets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773886" cy="5105400"/>
          </a:xfrm>
        </p:spPr>
        <p:txBody>
          <a:bodyPr/>
          <a:lstStyle/>
          <a:p>
            <a:r>
              <a:rPr lang="en-US" dirty="0" smtClean="0"/>
              <a:t>One difference between Tapestry and Pastry</a:t>
            </a:r>
          </a:p>
          <a:p>
            <a:r>
              <a:rPr lang="en-US" dirty="0" smtClean="0"/>
              <a:t>Each node has an additional table of the </a:t>
            </a:r>
            <a:r>
              <a:rPr lang="en-US" i="1" dirty="0"/>
              <a:t>L</a:t>
            </a:r>
            <a:r>
              <a:rPr lang="en-US" dirty="0" smtClean="0"/>
              <a:t>/2 numerically closest neighbors</a:t>
            </a:r>
          </a:p>
          <a:p>
            <a:pPr lvl="1"/>
            <a:r>
              <a:rPr lang="en-US" dirty="0" smtClean="0"/>
              <a:t>Larger and smaller</a:t>
            </a:r>
          </a:p>
          <a:p>
            <a:r>
              <a:rPr lang="en-US" dirty="0" smtClean="0"/>
              <a:t>Uses</a:t>
            </a:r>
          </a:p>
          <a:p>
            <a:pPr lvl="1"/>
            <a:r>
              <a:rPr lang="en-US" dirty="0" smtClean="0"/>
              <a:t>Alternate routes</a:t>
            </a:r>
          </a:p>
          <a:p>
            <a:pPr lvl="1"/>
            <a:r>
              <a:rPr lang="en-US" dirty="0" smtClean="0"/>
              <a:t>Fault detection (keep-alive)</a:t>
            </a:r>
          </a:p>
          <a:p>
            <a:pPr lvl="1"/>
            <a:r>
              <a:rPr lang="en-US" dirty="0" smtClean="0"/>
              <a:t>Replication of data</a:t>
            </a:r>
          </a:p>
          <a:p>
            <a:pPr lvl="1"/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310412" y="3080936"/>
            <a:ext cx="6597919" cy="6537141"/>
            <a:chOff x="4711554" y="2356488"/>
            <a:chExt cx="6597919" cy="6537141"/>
          </a:xfrm>
        </p:grpSpPr>
        <p:sp>
          <p:nvSpPr>
            <p:cNvPr id="5" name="Arc 4"/>
            <p:cNvSpPr/>
            <p:nvPr/>
          </p:nvSpPr>
          <p:spPr>
            <a:xfrm rot="16200000">
              <a:off x="5137273" y="2721429"/>
              <a:ext cx="6172200" cy="6172200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C:\Users\t0ph3r\Documents\CS 4700\assets\black_serv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412" y="3957760"/>
              <a:ext cx="532863" cy="532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t0ph3r\Documents\CS 4700\assets\black_serv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774" y="5105934"/>
              <a:ext cx="532863" cy="532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t0ph3r\Documents\CS 4700\assets\black_serv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511" y="2721428"/>
              <a:ext cx="532863" cy="532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t0ph3r\Documents\CS 4700\assets\black_serv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7196" y="2515134"/>
              <a:ext cx="532863" cy="532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Arc 10"/>
            <p:cNvSpPr/>
            <p:nvPr/>
          </p:nvSpPr>
          <p:spPr>
            <a:xfrm rot="16200000">
              <a:off x="4562132" y="2505910"/>
              <a:ext cx="5742484" cy="5443640"/>
            </a:xfrm>
            <a:prstGeom prst="arc">
              <a:avLst/>
            </a:prstGeom>
            <a:ln w="57150">
              <a:solidFill>
                <a:schemeClr val="accent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5522413" y="3199861"/>
              <a:ext cx="359476" cy="30533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2" descr="C:\Users\t0ph3r\Documents\CS 4700\assets\black_serv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9888" y="3375645"/>
              <a:ext cx="532863" cy="532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53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44"/>
          <p:cNvSpPr>
            <a:spLocks/>
          </p:cNvSpPr>
          <p:nvPr/>
        </p:nvSpPr>
        <p:spPr bwMode="auto">
          <a:xfrm rot="6014510">
            <a:off x="8521037" y="3067165"/>
            <a:ext cx="286639" cy="291899"/>
          </a:xfrm>
          <a:custGeom>
            <a:avLst/>
            <a:gdLst/>
            <a:ahLst/>
            <a:cxnLst>
              <a:cxn ang="0">
                <a:pos x="1392" y="0"/>
              </a:cxn>
              <a:cxn ang="0">
                <a:pos x="384" y="432"/>
              </a:cxn>
              <a:cxn ang="0">
                <a:pos x="0" y="1536"/>
              </a:cxn>
            </a:cxnLst>
            <a:rect l="0" t="0" r="r" b="b"/>
            <a:pathLst>
              <a:path w="1392" h="1536">
                <a:moveTo>
                  <a:pt x="1392" y="0"/>
                </a:moveTo>
                <a:cubicBezTo>
                  <a:pt x="1004" y="88"/>
                  <a:pt x="616" y="176"/>
                  <a:pt x="384" y="432"/>
                </a:cubicBezTo>
                <a:cubicBezTo>
                  <a:pt x="152" y="688"/>
                  <a:pt x="76" y="1112"/>
                  <a:pt x="0" y="1536"/>
                </a:cubicBezTo>
              </a:path>
            </a:pathLst>
          </a:custGeom>
          <a:noFill/>
          <a:ln w="38100">
            <a:solidFill>
              <a:schemeClr val="accent3"/>
            </a:solidFill>
            <a:round/>
            <a:headEnd type="none" w="med" len="med"/>
            <a:tailEnd type="stealth" w="lg" len="lg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Joining the Pastry Overlay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4082143" cy="51054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Pick a new ID </a:t>
            </a:r>
            <a:r>
              <a:rPr lang="en-US" i="1" dirty="0" smtClean="0"/>
              <a:t>X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Contact a bootstrap node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Route a message to </a:t>
            </a:r>
            <a:r>
              <a:rPr lang="en-US" i="1" dirty="0" smtClean="0"/>
              <a:t>X</a:t>
            </a:r>
            <a:r>
              <a:rPr lang="en-US" dirty="0" smtClean="0"/>
              <a:t>, discover the current owner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new node to the 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Contact new neighbors, update leaf sets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745382" y="2663345"/>
            <a:ext cx="3124200" cy="33528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167782" y="2796695"/>
            <a:ext cx="33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charset="0"/>
              </a:rPr>
              <a:t>0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888382" y="553989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charset="0"/>
              </a:rPr>
              <a:t>1000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014148" y="413972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Tahoma" charset="0"/>
              </a:rPr>
              <a:t>0100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796432" y="319674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charset="0"/>
              </a:rPr>
              <a:t>0010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7326532" y="2663345"/>
            <a:ext cx="0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224807" y="317769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charset="0"/>
              </a:rPr>
              <a:t>1110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873970" y="415877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charset="0"/>
              </a:rPr>
              <a:t>1100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196232" y="5039833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charset="0"/>
              </a:rPr>
              <a:t>1010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866282" y="510174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charset="0"/>
              </a:rPr>
              <a:t>0110</a:t>
            </a: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7302720" y="5863745"/>
            <a:ext cx="0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rot="-5326868">
            <a:off x="8792590" y="4257989"/>
            <a:ext cx="1588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rot="-7652711">
            <a:off x="8311576" y="3088002"/>
            <a:ext cx="1587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rot="-2252711">
            <a:off x="8334595" y="5406545"/>
            <a:ext cx="1587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rot="-7652711">
            <a:off x="6277988" y="5405752"/>
            <a:ext cx="1587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rot="-5326868">
            <a:off x="5820788" y="4264339"/>
            <a:ext cx="1588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rot="-2252711">
            <a:off x="6310532" y="3072920"/>
            <a:ext cx="1588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515091" y="2119060"/>
            <a:ext cx="1223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1111 | 0</a:t>
            </a:r>
            <a:endParaRPr lang="en-US" sz="2400" dirty="0"/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 rot="-7652711">
            <a:off x="8324044" y="3053645"/>
            <a:ext cx="1587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rot="-5326868">
            <a:off x="5833256" y="4229982"/>
            <a:ext cx="1588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 flipV="1">
            <a:off x="8250457" y="3211267"/>
            <a:ext cx="479487" cy="678351"/>
          </a:xfrm>
          <a:custGeom>
            <a:avLst/>
            <a:gdLst/>
            <a:ahLst/>
            <a:cxnLst>
              <a:cxn ang="0">
                <a:pos x="1392" y="0"/>
              </a:cxn>
              <a:cxn ang="0">
                <a:pos x="384" y="432"/>
              </a:cxn>
              <a:cxn ang="0">
                <a:pos x="0" y="1536"/>
              </a:cxn>
            </a:cxnLst>
            <a:rect l="0" t="0" r="r" b="b"/>
            <a:pathLst>
              <a:path w="1392" h="1536">
                <a:moveTo>
                  <a:pt x="1392" y="0"/>
                </a:moveTo>
                <a:cubicBezTo>
                  <a:pt x="1004" y="88"/>
                  <a:pt x="616" y="176"/>
                  <a:pt x="384" y="432"/>
                </a:cubicBezTo>
                <a:cubicBezTo>
                  <a:pt x="152" y="688"/>
                  <a:pt x="76" y="1112"/>
                  <a:pt x="0" y="1536"/>
                </a:cubicBezTo>
              </a:path>
            </a:pathLst>
          </a:custGeom>
          <a:noFill/>
          <a:ln w="38100">
            <a:solidFill>
              <a:schemeClr val="accent3"/>
            </a:solidFill>
            <a:round/>
            <a:headEnd type="none" w="med" len="med"/>
            <a:tailEnd type="stealth" w="lg" len="lg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 flipH="1">
            <a:off x="7524823" y="3951516"/>
            <a:ext cx="1116158" cy="1850372"/>
          </a:xfrm>
          <a:custGeom>
            <a:avLst/>
            <a:gdLst/>
            <a:ahLst/>
            <a:cxnLst>
              <a:cxn ang="0">
                <a:pos x="288" y="720"/>
              </a:cxn>
              <a:cxn ang="0">
                <a:pos x="336" y="240"/>
              </a:cxn>
              <a:cxn ang="0">
                <a:pos x="0" y="0"/>
              </a:cxn>
            </a:cxnLst>
            <a:rect l="0" t="0" r="r" b="b"/>
            <a:pathLst>
              <a:path w="384" h="720">
                <a:moveTo>
                  <a:pt x="288" y="720"/>
                </a:moveTo>
                <a:cubicBezTo>
                  <a:pt x="336" y="540"/>
                  <a:pt x="384" y="360"/>
                  <a:pt x="336" y="240"/>
                </a:cubicBezTo>
                <a:cubicBezTo>
                  <a:pt x="288" y="120"/>
                  <a:pt x="144" y="60"/>
                  <a:pt x="0" y="0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 rot="17393686" flipV="1">
            <a:off x="6900811" y="4818944"/>
            <a:ext cx="343449" cy="1366840"/>
          </a:xfrm>
          <a:custGeom>
            <a:avLst/>
            <a:gdLst/>
            <a:ahLst/>
            <a:cxnLst>
              <a:cxn ang="0">
                <a:pos x="0" y="480"/>
              </a:cxn>
              <a:cxn ang="0">
                <a:pos x="240" y="240"/>
              </a:cxn>
              <a:cxn ang="0">
                <a:pos x="96" y="0"/>
              </a:cxn>
            </a:cxnLst>
            <a:rect l="0" t="0" r="r" b="b"/>
            <a:pathLst>
              <a:path w="256" h="480">
                <a:moveTo>
                  <a:pt x="0" y="480"/>
                </a:moveTo>
                <a:cubicBezTo>
                  <a:pt x="112" y="400"/>
                  <a:pt x="224" y="320"/>
                  <a:pt x="240" y="240"/>
                </a:cubicBezTo>
                <a:cubicBezTo>
                  <a:pt x="256" y="160"/>
                  <a:pt x="176" y="80"/>
                  <a:pt x="96" y="0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864" y="2892813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76" y="3347982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444" y="4144339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644" y="5321553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026" y="5744539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632" y="3767958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720" y="5145436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4491684" y="5463204"/>
            <a:ext cx="932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0011</a:t>
            </a:r>
            <a:endParaRPr lang="en-US" sz="2400" dirty="0"/>
          </a:p>
        </p:txBody>
      </p:sp>
      <p:cxnSp>
        <p:nvCxnSpPr>
          <p:cNvPr id="40" name="Straight Arrow Connector 39"/>
          <p:cNvCxnSpPr>
            <a:stCxn id="37" idx="3"/>
            <a:endCxn id="31" idx="1"/>
          </p:cNvCxnSpPr>
          <p:nvPr/>
        </p:nvCxnSpPr>
        <p:spPr>
          <a:xfrm>
            <a:off x="5153532" y="5340842"/>
            <a:ext cx="866112" cy="176117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9" idx="0"/>
          </p:cNvCxnSpPr>
          <p:nvPr/>
        </p:nvCxnSpPr>
        <p:spPr>
          <a:xfrm flipH="1">
            <a:off x="5153532" y="3196745"/>
            <a:ext cx="3027075" cy="2026444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61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4085 -0.27037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8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8" grpId="0"/>
      <p:bldP spid="38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Departure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Leaf set members exchange periodic keep-alive messages</a:t>
            </a:r>
          </a:p>
          <a:p>
            <a:pPr lvl="1"/>
            <a:r>
              <a:rPr lang="en-US" dirty="0" smtClean="0"/>
              <a:t>Handles local failures</a:t>
            </a:r>
          </a:p>
          <a:p>
            <a:r>
              <a:rPr lang="en-US" dirty="0" smtClean="0"/>
              <a:t>Leaf set repair:</a:t>
            </a:r>
          </a:p>
          <a:p>
            <a:pPr lvl="1"/>
            <a:r>
              <a:rPr lang="en-US" dirty="0" smtClean="0"/>
              <a:t>Request the leaf set from the farthest node in the set</a:t>
            </a:r>
          </a:p>
          <a:p>
            <a:r>
              <a:rPr lang="en-US" dirty="0" smtClean="0"/>
              <a:t>Routing table repair:</a:t>
            </a:r>
          </a:p>
          <a:p>
            <a:pPr lvl="1"/>
            <a:r>
              <a:rPr lang="en-US" dirty="0" smtClean="0"/>
              <a:t>Get table from peers in row 0, then row 1, …</a:t>
            </a:r>
          </a:p>
          <a:p>
            <a:pPr lvl="1"/>
            <a:r>
              <a:rPr lang="en-US" dirty="0" smtClean="0"/>
              <a:t>Periodic, lazy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66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Consistent Hashing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Recall, when the size of a hash table changes, all items must be </a:t>
            </a:r>
            <a:r>
              <a:rPr lang="en-US" dirty="0" smtClean="0"/>
              <a:t>re-hashed</a:t>
            </a:r>
          </a:p>
          <a:p>
            <a:pPr lvl="1"/>
            <a:r>
              <a:rPr lang="en-US" dirty="0" smtClean="0"/>
              <a:t>Cannot be used in a distributed setting</a:t>
            </a:r>
          </a:p>
          <a:p>
            <a:pPr lvl="1"/>
            <a:r>
              <a:rPr lang="en-US" dirty="0" smtClean="0"/>
              <a:t>Node leaves or join </a:t>
            </a:r>
            <a:r>
              <a:rPr lang="en-US" dirty="0" smtClean="0">
                <a:sym typeface="Wingdings" pitchFamily="2" charset="2"/>
              </a:rPr>
              <a:t> complete rehash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Consistent hashing</a:t>
            </a:r>
          </a:p>
          <a:p>
            <a:pPr lvl="1"/>
            <a:r>
              <a:rPr lang="en-US" dirty="0" smtClean="0"/>
              <a:t>Each node controls a range of the </a:t>
            </a:r>
            <a:r>
              <a:rPr lang="en-US" dirty="0" err="1" smtClean="0"/>
              <a:t>keyspace</a:t>
            </a:r>
            <a:endParaRPr lang="en-US" dirty="0" smtClean="0"/>
          </a:p>
          <a:p>
            <a:pPr lvl="1"/>
            <a:r>
              <a:rPr lang="en-US" dirty="0" smtClean="0"/>
              <a:t>New nodes take over a fraction of the </a:t>
            </a:r>
            <a:r>
              <a:rPr lang="en-US" dirty="0" err="1" smtClean="0"/>
              <a:t>keyspace</a:t>
            </a:r>
            <a:endParaRPr lang="en-US" dirty="0" smtClean="0"/>
          </a:p>
          <a:p>
            <a:pPr lvl="1"/>
            <a:r>
              <a:rPr lang="en-US" dirty="0" smtClean="0"/>
              <a:t>Nodes that leave relinquish </a:t>
            </a:r>
            <a:r>
              <a:rPr lang="en-US" dirty="0" err="1" smtClean="0"/>
              <a:t>keyspace</a:t>
            </a:r>
            <a:endParaRPr lang="en-US" dirty="0" smtClean="0"/>
          </a:p>
          <a:p>
            <a:r>
              <a:rPr lang="en-US" dirty="0" smtClean="0"/>
              <a:t>… thus, all changes are local to a few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7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DHTs and Consistent Hashing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744955" y="3214922"/>
            <a:ext cx="3124200" cy="33528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167355" y="3348272"/>
            <a:ext cx="33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charset="0"/>
              </a:rPr>
              <a:t>0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887955" y="6091472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charset="0"/>
              </a:rPr>
              <a:t>1000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013721" y="4691297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Tahoma" charset="0"/>
              </a:rPr>
              <a:t>0100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796005" y="3748322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charset="0"/>
              </a:rPr>
              <a:t>0010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7326105" y="3214922"/>
            <a:ext cx="0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224380" y="3729272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charset="0"/>
              </a:rPr>
              <a:t>1110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873543" y="4710347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charset="0"/>
              </a:rPr>
              <a:t>1100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195805" y="5591410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charset="0"/>
              </a:rPr>
              <a:t>1010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865855" y="5653322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charset="0"/>
              </a:rPr>
              <a:t>0110</a:t>
            </a: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7302293" y="6415322"/>
            <a:ext cx="0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rot="-5326868">
            <a:off x="8792163" y="4809566"/>
            <a:ext cx="1588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rot="-7652711">
            <a:off x="8311149" y="3639579"/>
            <a:ext cx="1587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rot="-2252711">
            <a:off x="8334168" y="5958122"/>
            <a:ext cx="1587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rot="-7652711">
            <a:off x="6277561" y="5957329"/>
            <a:ext cx="1587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rot="-5326868">
            <a:off x="5820361" y="4815916"/>
            <a:ext cx="1588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rot="-2252711">
            <a:off x="6310105" y="3624497"/>
            <a:ext cx="1588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514664" y="2670637"/>
            <a:ext cx="1223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1111 | 0</a:t>
            </a:r>
            <a:endParaRPr lang="en-US" sz="2400" dirty="0"/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 rot="-7652711">
            <a:off x="8323617" y="3605222"/>
            <a:ext cx="1587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rot="-5326868">
            <a:off x="5832829" y="4781559"/>
            <a:ext cx="1588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6224379" y="3637765"/>
            <a:ext cx="2200043" cy="2235365"/>
          </a:xfrm>
          <a:custGeom>
            <a:avLst/>
            <a:gdLst/>
            <a:ahLst/>
            <a:cxnLst>
              <a:cxn ang="0">
                <a:pos x="1392" y="0"/>
              </a:cxn>
              <a:cxn ang="0">
                <a:pos x="384" y="432"/>
              </a:cxn>
              <a:cxn ang="0">
                <a:pos x="0" y="1536"/>
              </a:cxn>
            </a:cxnLst>
            <a:rect l="0" t="0" r="r" b="b"/>
            <a:pathLst>
              <a:path w="1392" h="1536">
                <a:moveTo>
                  <a:pt x="1392" y="0"/>
                </a:moveTo>
                <a:cubicBezTo>
                  <a:pt x="1004" y="88"/>
                  <a:pt x="616" y="176"/>
                  <a:pt x="384" y="432"/>
                </a:cubicBezTo>
                <a:cubicBezTo>
                  <a:pt x="152" y="688"/>
                  <a:pt x="76" y="1112"/>
                  <a:pt x="0" y="1536"/>
                </a:cubicBezTo>
              </a:path>
            </a:pathLst>
          </a:custGeom>
          <a:noFill/>
          <a:ln w="38100">
            <a:solidFill>
              <a:schemeClr val="accent3"/>
            </a:solidFill>
            <a:round/>
            <a:headEnd type="none" w="med" len="med"/>
            <a:tailEnd type="stealth" w="lg" len="lg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5897355" y="4978407"/>
            <a:ext cx="413544" cy="1021557"/>
          </a:xfrm>
          <a:custGeom>
            <a:avLst/>
            <a:gdLst/>
            <a:ahLst/>
            <a:cxnLst>
              <a:cxn ang="0">
                <a:pos x="288" y="720"/>
              </a:cxn>
              <a:cxn ang="0">
                <a:pos x="336" y="240"/>
              </a:cxn>
              <a:cxn ang="0">
                <a:pos x="0" y="0"/>
              </a:cxn>
            </a:cxnLst>
            <a:rect l="0" t="0" r="r" b="b"/>
            <a:pathLst>
              <a:path w="384" h="720">
                <a:moveTo>
                  <a:pt x="288" y="720"/>
                </a:moveTo>
                <a:cubicBezTo>
                  <a:pt x="336" y="540"/>
                  <a:pt x="384" y="360"/>
                  <a:pt x="336" y="240"/>
                </a:cubicBezTo>
                <a:cubicBezTo>
                  <a:pt x="288" y="120"/>
                  <a:pt x="144" y="60"/>
                  <a:pt x="0" y="0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5844511" y="4205521"/>
            <a:ext cx="406400" cy="651443"/>
          </a:xfrm>
          <a:custGeom>
            <a:avLst/>
            <a:gdLst/>
            <a:ahLst/>
            <a:cxnLst>
              <a:cxn ang="0">
                <a:pos x="0" y="480"/>
              </a:cxn>
              <a:cxn ang="0">
                <a:pos x="240" y="240"/>
              </a:cxn>
              <a:cxn ang="0">
                <a:pos x="96" y="0"/>
              </a:cxn>
            </a:cxnLst>
            <a:rect l="0" t="0" r="r" b="b"/>
            <a:pathLst>
              <a:path w="256" h="480">
                <a:moveTo>
                  <a:pt x="0" y="480"/>
                </a:moveTo>
                <a:cubicBezTo>
                  <a:pt x="112" y="400"/>
                  <a:pt x="224" y="320"/>
                  <a:pt x="240" y="240"/>
                </a:cubicBezTo>
                <a:cubicBezTo>
                  <a:pt x="256" y="160"/>
                  <a:pt x="176" y="80"/>
                  <a:pt x="96" y="0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437" y="3444390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949" y="3899559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017" y="4695916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17" y="5873130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599" y="6296116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205" y="4319535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7986199" y="2974625"/>
            <a:ext cx="10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To: 1110</a:t>
            </a:r>
            <a:endParaRPr lang="en-US" dirty="0"/>
          </a:p>
        </p:txBody>
      </p:sp>
      <p:pic>
        <p:nvPicPr>
          <p:cNvPr id="39" name="Picture 2" descr="D:\Pictures\soft-scraps icons\Folder Compressed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4473" y="2453656"/>
            <a:ext cx="552215" cy="55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eform 39"/>
          <p:cNvSpPr>
            <a:spLocks/>
          </p:cNvSpPr>
          <p:nvPr/>
        </p:nvSpPr>
        <p:spPr bwMode="auto">
          <a:xfrm rot="15147422">
            <a:off x="7231206" y="3756350"/>
            <a:ext cx="515466" cy="2875369"/>
          </a:xfrm>
          <a:custGeom>
            <a:avLst/>
            <a:gdLst/>
            <a:ahLst/>
            <a:cxnLst>
              <a:cxn ang="0">
                <a:pos x="288" y="720"/>
              </a:cxn>
              <a:cxn ang="0">
                <a:pos x="336" y="240"/>
              </a:cxn>
              <a:cxn ang="0">
                <a:pos x="0" y="0"/>
              </a:cxn>
            </a:cxnLst>
            <a:rect l="0" t="0" r="r" b="b"/>
            <a:pathLst>
              <a:path w="384" h="720">
                <a:moveTo>
                  <a:pt x="288" y="720"/>
                </a:moveTo>
                <a:cubicBezTo>
                  <a:pt x="336" y="540"/>
                  <a:pt x="384" y="360"/>
                  <a:pt x="336" y="240"/>
                </a:cubicBezTo>
                <a:cubicBezTo>
                  <a:pt x="288" y="120"/>
                  <a:pt x="144" y="60"/>
                  <a:pt x="0" y="0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075461" y="4144729"/>
            <a:ext cx="2570862" cy="291284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351" y="5457916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137" y="5293779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339" y="3394523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ontent Placeholder 3"/>
          <p:cNvSpPr txBox="1">
            <a:spLocks/>
          </p:cNvSpPr>
          <p:nvPr/>
        </p:nvSpPr>
        <p:spPr>
          <a:xfrm>
            <a:off x="152396" y="2024750"/>
            <a:ext cx="5018318" cy="43324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Mappings are deterministic in consistent hashing</a:t>
            </a:r>
          </a:p>
          <a:p>
            <a:pPr lvl="1"/>
            <a:r>
              <a:rPr lang="en-US" dirty="0" smtClean="0"/>
              <a:t>Nodes can leave</a:t>
            </a:r>
          </a:p>
          <a:p>
            <a:pPr lvl="1"/>
            <a:r>
              <a:rPr lang="en-US" dirty="0" smtClean="0"/>
              <a:t>Nodes can enter</a:t>
            </a:r>
          </a:p>
          <a:p>
            <a:pPr lvl="1"/>
            <a:r>
              <a:rPr lang="en-US" dirty="0" smtClean="0"/>
              <a:t>Most data does not move</a:t>
            </a:r>
          </a:p>
          <a:p>
            <a:r>
              <a:rPr lang="en-US" dirty="0" smtClean="0"/>
              <a:t>Only local changes impact data placement</a:t>
            </a:r>
          </a:p>
          <a:p>
            <a:pPr lvl="1"/>
            <a:r>
              <a:rPr lang="en-US" dirty="0" smtClean="0"/>
              <a:t>Data is replicated among the leaf set</a:t>
            </a:r>
          </a:p>
        </p:txBody>
      </p:sp>
      <p:pic>
        <p:nvPicPr>
          <p:cNvPr id="5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594" y="3013863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Pictures\soft-scraps icons\Folder Compressed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81408" y="3562820"/>
            <a:ext cx="552215" cy="55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19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0.04045 -0.08032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36" grpId="0"/>
      <p:bldP spid="40" grpId="0" animBg="1"/>
      <p:bldP spid="40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Content-Addressable Networks (CAN)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620486"/>
          </a:xfrm>
        </p:spPr>
        <p:txBody>
          <a:bodyPr/>
          <a:lstStyle/>
          <a:p>
            <a:r>
              <a:rPr lang="en-US" i="1" dirty="0"/>
              <a:t>d</a:t>
            </a:r>
            <a:r>
              <a:rPr lang="en-US" dirty="0" smtClean="0"/>
              <a:t>-dimensional hyperspace with </a:t>
            </a:r>
            <a:r>
              <a:rPr lang="en-US" i="1" dirty="0" smtClean="0"/>
              <a:t>n </a:t>
            </a:r>
            <a:r>
              <a:rPr lang="en-US" dirty="0" smtClean="0"/>
              <a:t>zones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08212" y="2819400"/>
            <a:ext cx="4419600" cy="3352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2208212" y="2362200"/>
            <a:ext cx="0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208212" y="6172200"/>
            <a:ext cx="51054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889125" y="2286000"/>
            <a:ext cx="319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Verdana" charset="0"/>
              </a:rPr>
              <a:t>y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418012" y="28194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2208212" y="44958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3351212" y="28194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4418012" y="44958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5561012" y="44958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418012" y="5410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208212" y="3657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208212" y="4495800"/>
            <a:ext cx="2209800" cy="1676400"/>
          </a:xfrm>
          <a:prstGeom prst="rect">
            <a:avLst/>
          </a:prstGeom>
          <a:solidFill>
            <a:srgbClr val="0000FF">
              <a:alpha val="5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208212" y="2819400"/>
            <a:ext cx="1143000" cy="838200"/>
          </a:xfrm>
          <a:prstGeom prst="rect">
            <a:avLst/>
          </a:prstGeom>
          <a:solidFill>
            <a:srgbClr val="FFFF99">
              <a:alpha val="5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208212" y="3657600"/>
            <a:ext cx="1143000" cy="838200"/>
          </a:xfrm>
          <a:prstGeom prst="rect">
            <a:avLst/>
          </a:prstGeom>
          <a:solidFill>
            <a:srgbClr val="00FFFF">
              <a:alpha val="50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351212" y="2819400"/>
            <a:ext cx="1066800" cy="1676400"/>
          </a:xfrm>
          <a:prstGeom prst="rect">
            <a:avLst/>
          </a:prstGeom>
          <a:solidFill>
            <a:srgbClr val="FF9900">
              <a:alpha val="5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418012" y="4495800"/>
            <a:ext cx="1143000" cy="914400"/>
          </a:xfrm>
          <a:prstGeom prst="rect">
            <a:avLst/>
          </a:prstGeom>
          <a:solidFill>
            <a:srgbClr val="FF0000">
              <a:alpha val="53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418012" y="2819400"/>
            <a:ext cx="2209800" cy="1676400"/>
          </a:xfrm>
          <a:prstGeom prst="rect">
            <a:avLst/>
          </a:prstGeom>
          <a:solidFill>
            <a:srgbClr val="00FF00">
              <a:alpha val="5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561012" y="4495800"/>
            <a:ext cx="1066800" cy="1676400"/>
          </a:xfrm>
          <a:prstGeom prst="rect">
            <a:avLst/>
          </a:prstGeom>
          <a:solidFill>
            <a:srgbClr val="FFFF00">
              <a:alpha val="6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418012" y="5410200"/>
            <a:ext cx="1143000" cy="762000"/>
          </a:xfrm>
          <a:prstGeom prst="rect">
            <a:avLst/>
          </a:prstGeom>
          <a:solidFill>
            <a:srgbClr val="CC99FF">
              <a:alpha val="6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31"/>
          <p:cNvSpPr>
            <a:spLocks noChangeArrowheads="1"/>
          </p:cNvSpPr>
          <p:nvPr/>
        </p:nvSpPr>
        <p:spPr bwMode="auto">
          <a:xfrm>
            <a:off x="6018212" y="3048000"/>
            <a:ext cx="228600" cy="228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auto">
          <a:xfrm>
            <a:off x="5484812" y="4038600"/>
            <a:ext cx="228600" cy="228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7646987" y="2895600"/>
            <a:ext cx="581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>
                <a:latin typeface="Verdana" charset="0"/>
              </a:rPr>
              <a:t>Peer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7618412" y="3352800"/>
            <a:ext cx="611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>
                <a:latin typeface="Verdana" charset="0"/>
              </a:rPr>
              <a:t>Keys</a:t>
            </a:r>
          </a:p>
        </p:txBody>
      </p:sp>
      <p:sp>
        <p:nvSpPr>
          <p:cNvPr id="37" name="AutoShape 36"/>
          <p:cNvSpPr>
            <a:spLocks noChangeArrowheads="1"/>
          </p:cNvSpPr>
          <p:nvPr/>
        </p:nvSpPr>
        <p:spPr bwMode="auto">
          <a:xfrm>
            <a:off x="3656012" y="3886200"/>
            <a:ext cx="228600" cy="228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37"/>
          <p:cNvSpPr>
            <a:spLocks noChangeArrowheads="1"/>
          </p:cNvSpPr>
          <p:nvPr/>
        </p:nvSpPr>
        <p:spPr bwMode="auto">
          <a:xfrm>
            <a:off x="3046412" y="2895600"/>
            <a:ext cx="228600" cy="228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38"/>
          <p:cNvSpPr>
            <a:spLocks noChangeArrowheads="1"/>
          </p:cNvSpPr>
          <p:nvPr/>
        </p:nvSpPr>
        <p:spPr bwMode="auto">
          <a:xfrm>
            <a:off x="4037012" y="5105400"/>
            <a:ext cx="228600" cy="228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39"/>
          <p:cNvSpPr>
            <a:spLocks noChangeArrowheads="1"/>
          </p:cNvSpPr>
          <p:nvPr/>
        </p:nvSpPr>
        <p:spPr bwMode="auto">
          <a:xfrm>
            <a:off x="2360612" y="5867400"/>
            <a:ext cx="228600" cy="228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40"/>
          <p:cNvSpPr>
            <a:spLocks noChangeArrowheads="1"/>
          </p:cNvSpPr>
          <p:nvPr/>
        </p:nvSpPr>
        <p:spPr bwMode="auto">
          <a:xfrm>
            <a:off x="6323012" y="4953000"/>
            <a:ext cx="228600" cy="228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41"/>
          <p:cNvSpPr>
            <a:spLocks noChangeArrowheads="1"/>
          </p:cNvSpPr>
          <p:nvPr/>
        </p:nvSpPr>
        <p:spPr bwMode="auto">
          <a:xfrm>
            <a:off x="2589212" y="4572000"/>
            <a:ext cx="228600" cy="228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AutoShape 42"/>
          <p:cNvSpPr>
            <a:spLocks noChangeArrowheads="1"/>
          </p:cNvSpPr>
          <p:nvPr/>
        </p:nvSpPr>
        <p:spPr bwMode="auto">
          <a:xfrm>
            <a:off x="7389812" y="3429000"/>
            <a:ext cx="228600" cy="228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3784600" y="5791200"/>
            <a:ext cx="633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>
                <a:latin typeface="Verdana" charset="0"/>
              </a:rPr>
              <a:t>Zone</a:t>
            </a:r>
          </a:p>
        </p:txBody>
      </p:sp>
      <p:cxnSp>
        <p:nvCxnSpPr>
          <p:cNvPr id="45" name="AutoShape 44"/>
          <p:cNvCxnSpPr>
            <a:cxnSpLocks noChangeShapeType="1"/>
            <a:stCxn id="42" idx="2"/>
          </p:cNvCxnSpPr>
          <p:nvPr/>
        </p:nvCxnSpPr>
        <p:spPr bwMode="auto">
          <a:xfrm>
            <a:off x="2703512" y="4800600"/>
            <a:ext cx="528638" cy="414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6" name="AutoShape 45"/>
          <p:cNvCxnSpPr>
            <a:cxnSpLocks noChangeShapeType="1"/>
            <a:stCxn id="40" idx="3"/>
          </p:cNvCxnSpPr>
          <p:nvPr/>
        </p:nvCxnSpPr>
        <p:spPr bwMode="auto">
          <a:xfrm flipV="1">
            <a:off x="2589212" y="5376863"/>
            <a:ext cx="642938" cy="6048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7" name="AutoShape 46"/>
          <p:cNvCxnSpPr>
            <a:cxnSpLocks noChangeShapeType="1"/>
            <a:stCxn id="39" idx="1"/>
          </p:cNvCxnSpPr>
          <p:nvPr/>
        </p:nvCxnSpPr>
        <p:spPr bwMode="auto">
          <a:xfrm flipH="1">
            <a:off x="3427412" y="5219700"/>
            <a:ext cx="6096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8" name="AutoShape 47"/>
          <p:cNvCxnSpPr>
            <a:cxnSpLocks noChangeShapeType="1"/>
            <a:stCxn id="38" idx="1"/>
          </p:cNvCxnSpPr>
          <p:nvPr/>
        </p:nvCxnSpPr>
        <p:spPr bwMode="auto">
          <a:xfrm flipH="1">
            <a:off x="2860675" y="3009900"/>
            <a:ext cx="185737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" name="AutoShape 48"/>
          <p:cNvCxnSpPr>
            <a:cxnSpLocks noChangeShapeType="1"/>
            <a:stCxn id="37" idx="0"/>
          </p:cNvCxnSpPr>
          <p:nvPr/>
        </p:nvCxnSpPr>
        <p:spPr bwMode="auto">
          <a:xfrm flipV="1">
            <a:off x="3770312" y="3733800"/>
            <a:ext cx="1524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0" name="AutoShape 49"/>
          <p:cNvCxnSpPr>
            <a:cxnSpLocks noChangeShapeType="1"/>
            <a:stCxn id="32" idx="1"/>
          </p:cNvCxnSpPr>
          <p:nvPr/>
        </p:nvCxnSpPr>
        <p:spPr bwMode="auto">
          <a:xfrm flipH="1">
            <a:off x="5680075" y="3162300"/>
            <a:ext cx="338137" cy="376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1" name="AutoShape 50"/>
          <p:cNvCxnSpPr>
            <a:cxnSpLocks noChangeShapeType="1"/>
            <a:stCxn id="33" idx="0"/>
          </p:cNvCxnSpPr>
          <p:nvPr/>
        </p:nvCxnSpPr>
        <p:spPr bwMode="auto">
          <a:xfrm flipV="1">
            <a:off x="5599112" y="37338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2" name="AutoShape 51"/>
          <p:cNvCxnSpPr>
            <a:cxnSpLocks noChangeShapeType="1"/>
            <a:stCxn id="41" idx="2"/>
          </p:cNvCxnSpPr>
          <p:nvPr/>
        </p:nvCxnSpPr>
        <p:spPr bwMode="auto">
          <a:xfrm flipH="1">
            <a:off x="6213475" y="5181600"/>
            <a:ext cx="223837" cy="1095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6842125" y="6172200"/>
            <a:ext cx="3209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Verdana" charset="0"/>
              </a:rPr>
              <a:t>x</a:t>
            </a:r>
          </a:p>
        </p:txBody>
      </p:sp>
      <p:pic>
        <p:nvPicPr>
          <p:cNvPr id="54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706" y="2852594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487" y="3093661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019" y="3919394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494" y="3419188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606" y="3430044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706" y="5095732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106" y="4757594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106" y="5595794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200" y="5138594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30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Routing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398" y="1600200"/>
            <a:ext cx="8915401" cy="5105400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d</a:t>
            </a:r>
            <a:r>
              <a:rPr lang="en-US" sz="2400" dirty="0" smtClean="0"/>
              <a:t>-dimensional space with </a:t>
            </a:r>
            <a:r>
              <a:rPr lang="en-US" sz="2400" i="1" dirty="0" smtClean="0"/>
              <a:t>n</a:t>
            </a:r>
            <a:r>
              <a:rPr lang="en-US" sz="2400" dirty="0" smtClean="0"/>
              <a:t> zones</a:t>
            </a:r>
          </a:p>
          <a:p>
            <a:r>
              <a:rPr lang="en-US" sz="2400" dirty="0" smtClean="0"/>
              <a:t>Two zones are neighbors if </a:t>
            </a:r>
            <a:r>
              <a:rPr lang="en-US" sz="2400" i="1" dirty="0" smtClean="0"/>
              <a:t>d-1</a:t>
            </a:r>
            <a:r>
              <a:rPr lang="en-US" sz="2400" dirty="0" smtClean="0"/>
              <a:t> dimensions overlap</a:t>
            </a:r>
          </a:p>
          <a:p>
            <a:r>
              <a:rPr lang="en-US" sz="2400" i="1" dirty="0" smtClean="0"/>
              <a:t>d*n</a:t>
            </a:r>
            <a:r>
              <a:rPr lang="en-US" sz="2400" i="1" baseline="30000" dirty="0" smtClean="0"/>
              <a:t>1/d </a:t>
            </a:r>
            <a:r>
              <a:rPr lang="en-US" sz="2400" i="1" dirty="0" smtClean="0"/>
              <a:t> </a:t>
            </a:r>
            <a:r>
              <a:rPr lang="en-US" sz="2400" dirty="0" smtClean="0"/>
              <a:t>routing path length</a:t>
            </a:r>
            <a:endParaRPr lang="en-US" sz="24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V="1">
            <a:off x="1959402" y="2971810"/>
            <a:ext cx="0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959402" y="6781810"/>
            <a:ext cx="51054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44058" y="2996981"/>
            <a:ext cx="319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 err="1">
                <a:latin typeface="Verdana" charset="0"/>
              </a:rPr>
              <a:t>y</a:t>
            </a:r>
            <a:endParaRPr lang="en-US" dirty="0">
              <a:latin typeface="Verdana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959402" y="3429010"/>
            <a:ext cx="4419600" cy="3352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169202" y="342901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959402" y="510541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3102402" y="342901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4169202" y="510541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5312202" y="510541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4169202" y="601981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1959402" y="426721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1959402" y="5105410"/>
            <a:ext cx="2209800" cy="1676400"/>
          </a:xfrm>
          <a:prstGeom prst="rect">
            <a:avLst/>
          </a:prstGeom>
          <a:solidFill>
            <a:srgbClr val="0000FF">
              <a:alpha val="5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1959402" y="3429010"/>
            <a:ext cx="1143000" cy="838200"/>
          </a:xfrm>
          <a:prstGeom prst="rect">
            <a:avLst/>
          </a:prstGeom>
          <a:solidFill>
            <a:srgbClr val="FFFF99">
              <a:alpha val="5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1959402" y="4267210"/>
            <a:ext cx="1143000" cy="838200"/>
          </a:xfrm>
          <a:prstGeom prst="rect">
            <a:avLst/>
          </a:prstGeom>
          <a:solidFill>
            <a:srgbClr val="00FFFF">
              <a:alpha val="50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3102402" y="3429010"/>
            <a:ext cx="1066800" cy="1676400"/>
          </a:xfrm>
          <a:prstGeom prst="rect">
            <a:avLst/>
          </a:prstGeom>
          <a:solidFill>
            <a:srgbClr val="FF9900">
              <a:alpha val="5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4169202" y="5105410"/>
            <a:ext cx="1143000" cy="914400"/>
          </a:xfrm>
          <a:prstGeom prst="rect">
            <a:avLst/>
          </a:prstGeom>
          <a:solidFill>
            <a:srgbClr val="FF0000">
              <a:alpha val="53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4169202" y="3429010"/>
            <a:ext cx="2209800" cy="1676400"/>
          </a:xfrm>
          <a:prstGeom prst="rect">
            <a:avLst/>
          </a:prstGeom>
          <a:solidFill>
            <a:schemeClr val="accent1">
              <a:alpha val="56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5312202" y="5105410"/>
            <a:ext cx="1066800" cy="1676400"/>
          </a:xfrm>
          <a:prstGeom prst="rect">
            <a:avLst/>
          </a:prstGeom>
          <a:solidFill>
            <a:srgbClr val="FFFF00">
              <a:alpha val="6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latin typeface="Verdana" charset="0"/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4169202" y="6019810"/>
            <a:ext cx="1143000" cy="762000"/>
          </a:xfrm>
          <a:prstGeom prst="rect">
            <a:avLst/>
          </a:prstGeom>
          <a:solidFill>
            <a:srgbClr val="CC99FF">
              <a:alpha val="6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 flipH="1">
            <a:off x="3864404" y="4229120"/>
            <a:ext cx="12954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flipH="1" flipV="1">
            <a:off x="2340400" y="3962410"/>
            <a:ext cx="1143002" cy="255824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 flipV="1">
            <a:off x="4762474" y="4484252"/>
            <a:ext cx="511628" cy="915081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46"/>
          <p:cNvSpPr>
            <a:spLocks noChangeShapeType="1"/>
          </p:cNvSpPr>
          <p:nvPr/>
        </p:nvSpPr>
        <p:spPr bwMode="auto">
          <a:xfrm flipH="1" flipV="1">
            <a:off x="4942114" y="5660590"/>
            <a:ext cx="762000" cy="42453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6980541" y="6504223"/>
            <a:ext cx="3209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 err="1">
                <a:latin typeface="Verdana" charset="0"/>
              </a:rPr>
              <a:t>x</a:t>
            </a:r>
            <a:endParaRPr lang="en-US" dirty="0">
              <a:latin typeface="Verdana" charset="0"/>
            </a:endParaRPr>
          </a:p>
        </p:txBody>
      </p:sp>
      <p:cxnSp>
        <p:nvCxnSpPr>
          <p:cNvPr id="49" name="AutoShape 47"/>
          <p:cNvCxnSpPr>
            <a:cxnSpLocks noChangeShapeType="1"/>
          </p:cNvCxnSpPr>
          <p:nvPr/>
        </p:nvCxnSpPr>
        <p:spPr bwMode="auto">
          <a:xfrm flipH="1">
            <a:off x="2326933" y="3700472"/>
            <a:ext cx="185737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2520041" y="3510663"/>
            <a:ext cx="468059" cy="33744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dirty="0">
                <a:latin typeface="Verdana" charset="0"/>
              </a:rPr>
              <a:t>[</a:t>
            </a:r>
            <a:r>
              <a:rPr lang="en-US" sz="1400" dirty="0" err="1" smtClean="0">
                <a:latin typeface="Verdana" charset="0"/>
              </a:rPr>
              <a:t>x,y</a:t>
            </a:r>
            <a:r>
              <a:rPr lang="en-US" sz="1400" dirty="0">
                <a:latin typeface="Verdana" charset="0"/>
              </a:rPr>
              <a:t>]</a:t>
            </a:r>
          </a:p>
        </p:txBody>
      </p:sp>
      <p:sp>
        <p:nvSpPr>
          <p:cNvPr id="52" name="Text Box 34"/>
          <p:cNvSpPr txBox="1">
            <a:spLocks noChangeArrowheads="1"/>
          </p:cNvSpPr>
          <p:nvPr/>
        </p:nvSpPr>
        <p:spPr bwMode="auto">
          <a:xfrm>
            <a:off x="7169577" y="3733139"/>
            <a:ext cx="581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>
                <a:latin typeface="Verdana" charset="0"/>
              </a:rPr>
              <a:t>Peer</a:t>
            </a:r>
          </a:p>
        </p:txBody>
      </p:sp>
      <p:sp>
        <p:nvSpPr>
          <p:cNvPr id="53" name="Text Box 35"/>
          <p:cNvSpPr txBox="1">
            <a:spLocks noChangeArrowheads="1"/>
          </p:cNvSpPr>
          <p:nvPr/>
        </p:nvSpPr>
        <p:spPr bwMode="auto">
          <a:xfrm>
            <a:off x="7141002" y="4190339"/>
            <a:ext cx="611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>
                <a:latin typeface="Verdana" charset="0"/>
              </a:rPr>
              <a:t>Keys</a:t>
            </a:r>
          </a:p>
        </p:txBody>
      </p:sp>
      <p:sp>
        <p:nvSpPr>
          <p:cNvPr id="54" name="AutoShape 42"/>
          <p:cNvSpPr>
            <a:spLocks noChangeArrowheads="1"/>
          </p:cNvSpPr>
          <p:nvPr/>
        </p:nvSpPr>
        <p:spPr bwMode="auto">
          <a:xfrm>
            <a:off x="6912402" y="4266539"/>
            <a:ext cx="228600" cy="228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 flipH="1">
            <a:off x="6586819" y="5094534"/>
            <a:ext cx="2330741" cy="566057"/>
            <a:chOff x="1219200" y="4876799"/>
            <a:chExt cx="5181605" cy="1384995"/>
          </a:xfrm>
        </p:grpSpPr>
        <p:sp>
          <p:nvSpPr>
            <p:cNvPr id="56" name="Rectangular Callout 55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69396"/>
                <a:gd name="adj2" fmla="val 12130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219204" y="4876799"/>
              <a:ext cx="5181601" cy="1280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lookup([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x,y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])</a:t>
              </a:r>
            </a:p>
          </p:txBody>
        </p:sp>
      </p:grpSp>
      <p:pic>
        <p:nvPicPr>
          <p:cNvPr id="5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281" y="3700490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264" y="4485998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96" y="5824404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02" y="4071804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568" y="4071133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219" y="3691888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02" y="5433592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296" y="6205374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14" y="5863015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89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Construction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6" name="Line 3"/>
          <p:cNvSpPr>
            <a:spLocks noChangeShapeType="1"/>
          </p:cNvSpPr>
          <p:nvPr/>
        </p:nvSpPr>
        <p:spPr bwMode="auto">
          <a:xfrm flipV="1">
            <a:off x="4245416" y="2197822"/>
            <a:ext cx="0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4"/>
          <p:cNvSpPr>
            <a:spLocks noChangeShapeType="1"/>
          </p:cNvSpPr>
          <p:nvPr/>
        </p:nvSpPr>
        <p:spPr bwMode="auto">
          <a:xfrm>
            <a:off x="4245416" y="6007822"/>
            <a:ext cx="4800627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3930072" y="2222993"/>
            <a:ext cx="319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 err="1">
                <a:latin typeface="Verdana" charset="0"/>
              </a:rPr>
              <a:t>y</a:t>
            </a:r>
            <a:endParaRPr lang="en-US" dirty="0">
              <a:latin typeface="Verdana" charset="0"/>
            </a:endParaRPr>
          </a:p>
        </p:txBody>
      </p:sp>
      <p:sp>
        <p:nvSpPr>
          <p:cNvPr id="50" name="Line 9"/>
          <p:cNvSpPr>
            <a:spLocks noChangeShapeType="1"/>
          </p:cNvSpPr>
          <p:nvPr/>
        </p:nvSpPr>
        <p:spPr bwMode="auto">
          <a:xfrm>
            <a:off x="6455216" y="2655022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10"/>
          <p:cNvSpPr>
            <a:spLocks noChangeShapeType="1"/>
          </p:cNvSpPr>
          <p:nvPr/>
        </p:nvSpPr>
        <p:spPr bwMode="auto">
          <a:xfrm>
            <a:off x="4245416" y="4331422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11"/>
          <p:cNvSpPr>
            <a:spLocks noChangeShapeType="1"/>
          </p:cNvSpPr>
          <p:nvPr/>
        </p:nvSpPr>
        <p:spPr bwMode="auto">
          <a:xfrm flipV="1">
            <a:off x="5388416" y="2655022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12"/>
          <p:cNvSpPr>
            <a:spLocks noChangeShapeType="1"/>
          </p:cNvSpPr>
          <p:nvPr/>
        </p:nvSpPr>
        <p:spPr bwMode="auto">
          <a:xfrm>
            <a:off x="6455216" y="4331422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13"/>
          <p:cNvSpPr>
            <a:spLocks noChangeShapeType="1"/>
          </p:cNvSpPr>
          <p:nvPr/>
        </p:nvSpPr>
        <p:spPr bwMode="auto">
          <a:xfrm>
            <a:off x="7598216" y="4331422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14"/>
          <p:cNvSpPr>
            <a:spLocks noChangeShapeType="1"/>
          </p:cNvSpPr>
          <p:nvPr/>
        </p:nvSpPr>
        <p:spPr bwMode="auto">
          <a:xfrm>
            <a:off x="6455216" y="5245822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15"/>
          <p:cNvSpPr>
            <a:spLocks noChangeShapeType="1"/>
          </p:cNvSpPr>
          <p:nvPr/>
        </p:nvSpPr>
        <p:spPr bwMode="auto">
          <a:xfrm>
            <a:off x="4245416" y="3493222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Rectangle 16"/>
          <p:cNvSpPr>
            <a:spLocks noChangeArrowheads="1"/>
          </p:cNvSpPr>
          <p:nvPr/>
        </p:nvSpPr>
        <p:spPr bwMode="auto">
          <a:xfrm>
            <a:off x="4245416" y="4331422"/>
            <a:ext cx="2209800" cy="1676400"/>
          </a:xfrm>
          <a:prstGeom prst="rect">
            <a:avLst/>
          </a:prstGeom>
          <a:solidFill>
            <a:srgbClr val="0000FF">
              <a:alpha val="5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Rectangle 17"/>
          <p:cNvSpPr>
            <a:spLocks noChangeArrowheads="1"/>
          </p:cNvSpPr>
          <p:nvPr/>
        </p:nvSpPr>
        <p:spPr bwMode="auto">
          <a:xfrm>
            <a:off x="4245416" y="2655022"/>
            <a:ext cx="1143000" cy="838200"/>
          </a:xfrm>
          <a:prstGeom prst="rect">
            <a:avLst/>
          </a:prstGeom>
          <a:solidFill>
            <a:srgbClr val="FFFF99">
              <a:alpha val="5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18"/>
          <p:cNvSpPr>
            <a:spLocks noChangeArrowheads="1"/>
          </p:cNvSpPr>
          <p:nvPr/>
        </p:nvSpPr>
        <p:spPr bwMode="auto">
          <a:xfrm>
            <a:off x="4245416" y="3493222"/>
            <a:ext cx="1143000" cy="838200"/>
          </a:xfrm>
          <a:prstGeom prst="rect">
            <a:avLst/>
          </a:prstGeom>
          <a:solidFill>
            <a:srgbClr val="00FFFF">
              <a:alpha val="50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19"/>
          <p:cNvSpPr>
            <a:spLocks noChangeArrowheads="1"/>
          </p:cNvSpPr>
          <p:nvPr/>
        </p:nvSpPr>
        <p:spPr bwMode="auto">
          <a:xfrm>
            <a:off x="5388416" y="2655022"/>
            <a:ext cx="1066800" cy="1676400"/>
          </a:xfrm>
          <a:prstGeom prst="rect">
            <a:avLst/>
          </a:prstGeom>
          <a:solidFill>
            <a:srgbClr val="FF9900">
              <a:alpha val="5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20"/>
          <p:cNvSpPr>
            <a:spLocks noChangeArrowheads="1"/>
          </p:cNvSpPr>
          <p:nvPr/>
        </p:nvSpPr>
        <p:spPr bwMode="auto">
          <a:xfrm>
            <a:off x="6455216" y="4331422"/>
            <a:ext cx="1143000" cy="914400"/>
          </a:xfrm>
          <a:prstGeom prst="rect">
            <a:avLst/>
          </a:prstGeom>
          <a:solidFill>
            <a:srgbClr val="FF0000">
              <a:alpha val="53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21"/>
          <p:cNvSpPr>
            <a:spLocks noChangeArrowheads="1"/>
          </p:cNvSpPr>
          <p:nvPr/>
        </p:nvSpPr>
        <p:spPr bwMode="auto">
          <a:xfrm>
            <a:off x="6455216" y="2655022"/>
            <a:ext cx="2209800" cy="1676400"/>
          </a:xfrm>
          <a:prstGeom prst="rect">
            <a:avLst/>
          </a:prstGeom>
          <a:solidFill>
            <a:schemeClr val="accent1">
              <a:alpha val="56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22"/>
          <p:cNvSpPr>
            <a:spLocks noChangeArrowheads="1"/>
          </p:cNvSpPr>
          <p:nvPr/>
        </p:nvSpPr>
        <p:spPr bwMode="auto">
          <a:xfrm>
            <a:off x="7598216" y="4331422"/>
            <a:ext cx="1066800" cy="1676400"/>
          </a:xfrm>
          <a:prstGeom prst="rect">
            <a:avLst/>
          </a:prstGeom>
          <a:solidFill>
            <a:srgbClr val="FFFF00">
              <a:alpha val="6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latin typeface="Verdana" charset="0"/>
            </a:endParaRPr>
          </a:p>
        </p:txBody>
      </p:sp>
      <p:sp>
        <p:nvSpPr>
          <p:cNvPr id="64" name="Rectangle 23"/>
          <p:cNvSpPr>
            <a:spLocks noChangeArrowheads="1"/>
          </p:cNvSpPr>
          <p:nvPr/>
        </p:nvSpPr>
        <p:spPr bwMode="auto">
          <a:xfrm>
            <a:off x="6455216" y="5245822"/>
            <a:ext cx="1143000" cy="762000"/>
          </a:xfrm>
          <a:prstGeom prst="rect">
            <a:avLst/>
          </a:prstGeom>
          <a:solidFill>
            <a:srgbClr val="CC99FF">
              <a:alpha val="6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Line 36"/>
          <p:cNvSpPr>
            <a:spLocks noChangeShapeType="1"/>
          </p:cNvSpPr>
          <p:nvPr/>
        </p:nvSpPr>
        <p:spPr bwMode="auto">
          <a:xfrm>
            <a:off x="5567494" y="5245819"/>
            <a:ext cx="1230624" cy="369349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Line 46"/>
          <p:cNvSpPr>
            <a:spLocks noChangeShapeType="1"/>
          </p:cNvSpPr>
          <p:nvPr/>
        </p:nvSpPr>
        <p:spPr bwMode="auto">
          <a:xfrm flipV="1">
            <a:off x="7304302" y="5284432"/>
            <a:ext cx="685826" cy="33073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Text Box 5"/>
          <p:cNvSpPr txBox="1">
            <a:spLocks noChangeArrowheads="1"/>
          </p:cNvSpPr>
          <p:nvPr/>
        </p:nvSpPr>
        <p:spPr bwMode="auto">
          <a:xfrm>
            <a:off x="8629508" y="5945908"/>
            <a:ext cx="3209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 err="1">
                <a:latin typeface="Verdana" charset="0"/>
              </a:rPr>
              <a:t>x</a:t>
            </a:r>
            <a:endParaRPr lang="en-US" dirty="0">
              <a:latin typeface="Verdana" charset="0"/>
            </a:endParaRPr>
          </a:p>
        </p:txBody>
      </p:sp>
      <p:pic>
        <p:nvPicPr>
          <p:cNvPr id="79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278" y="3712010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910" y="5050416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16" y="3297816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278" y="2917900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16" y="4659604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10" y="5431386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128" y="5089027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TextBox 128"/>
          <p:cNvSpPr txBox="1"/>
          <p:nvPr/>
        </p:nvSpPr>
        <p:spPr>
          <a:xfrm>
            <a:off x="2721940" y="6141314"/>
            <a:ext cx="1383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New Node</a:t>
            </a:r>
            <a:endParaRPr lang="en-US" sz="2000" dirty="0"/>
          </a:p>
        </p:txBody>
      </p:sp>
      <p:sp>
        <p:nvSpPr>
          <p:cNvPr id="132" name="Content Placeholder 3"/>
          <p:cNvSpPr>
            <a:spLocks noGrp="1"/>
          </p:cNvSpPr>
          <p:nvPr>
            <p:ph sz="quarter" idx="1"/>
          </p:nvPr>
        </p:nvSpPr>
        <p:spPr>
          <a:xfrm>
            <a:off x="152398" y="1600200"/>
            <a:ext cx="3167745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Joining CAN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2400" dirty="0" smtClean="0"/>
              <a:t>Pick a new ID [</a:t>
            </a:r>
            <a:r>
              <a:rPr lang="en-US" sz="2400" dirty="0" err="1" smtClean="0"/>
              <a:t>x,y</a:t>
            </a:r>
            <a:r>
              <a:rPr lang="en-US" sz="2400" dirty="0" smtClean="0"/>
              <a:t>]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2400" dirty="0" smtClean="0"/>
              <a:t>Contact a bootstrap node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2400" dirty="0" smtClean="0"/>
              <a:t>Route a message to [</a:t>
            </a:r>
            <a:r>
              <a:rPr lang="en-US" sz="2400" dirty="0" err="1" smtClean="0"/>
              <a:t>x,y</a:t>
            </a:r>
            <a:r>
              <a:rPr lang="en-US" sz="2400" dirty="0" smtClean="0"/>
              <a:t>], discover the current owner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2400" dirty="0" smtClean="0"/>
              <a:t>Split owners zone in half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2400" dirty="0" smtClean="0"/>
              <a:t>Contact new neighbors</a:t>
            </a:r>
            <a:endParaRPr lang="en-US" sz="2400" dirty="0"/>
          </a:p>
        </p:txBody>
      </p:sp>
      <p:sp>
        <p:nvSpPr>
          <p:cNvPr id="134" name="Rectangle 19"/>
          <p:cNvSpPr>
            <a:spLocks noChangeArrowheads="1"/>
          </p:cNvSpPr>
          <p:nvPr/>
        </p:nvSpPr>
        <p:spPr bwMode="auto">
          <a:xfrm>
            <a:off x="7598216" y="2655022"/>
            <a:ext cx="1066800" cy="16764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582" y="3297145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8"/>
          <p:cNvSpPr>
            <a:spLocks noChangeArrowheads="1"/>
          </p:cNvSpPr>
          <p:nvPr/>
        </p:nvSpPr>
        <p:spPr bwMode="auto">
          <a:xfrm>
            <a:off x="4245416" y="2655022"/>
            <a:ext cx="4419600" cy="3352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Line 37"/>
          <p:cNvSpPr>
            <a:spLocks noChangeShapeType="1"/>
          </p:cNvSpPr>
          <p:nvPr/>
        </p:nvSpPr>
        <p:spPr bwMode="auto">
          <a:xfrm flipH="1" flipV="1">
            <a:off x="7647213" y="3712008"/>
            <a:ext cx="484402" cy="1338407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Rectangle 38"/>
          <p:cNvSpPr>
            <a:spLocks noChangeArrowheads="1"/>
          </p:cNvSpPr>
          <p:nvPr/>
        </p:nvSpPr>
        <p:spPr bwMode="auto">
          <a:xfrm>
            <a:off x="7990128" y="2775859"/>
            <a:ext cx="468059" cy="33744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dirty="0">
                <a:latin typeface="Verdana" charset="0"/>
              </a:rPr>
              <a:t>[</a:t>
            </a:r>
            <a:r>
              <a:rPr lang="en-US" sz="1400" dirty="0" err="1" smtClean="0">
                <a:latin typeface="Verdana" charset="0"/>
              </a:rPr>
              <a:t>x,y</a:t>
            </a:r>
            <a:r>
              <a:rPr lang="en-US" sz="1400" dirty="0">
                <a:latin typeface="Verdana" charset="0"/>
              </a:rPr>
              <a:t>]</a:t>
            </a:r>
          </a:p>
        </p:txBody>
      </p:sp>
      <p:sp>
        <p:nvSpPr>
          <p:cNvPr id="135" name="Line 37"/>
          <p:cNvSpPr>
            <a:spLocks noChangeShapeType="1"/>
          </p:cNvSpPr>
          <p:nvPr/>
        </p:nvSpPr>
        <p:spPr bwMode="auto">
          <a:xfrm flipH="1">
            <a:off x="8174647" y="3742387"/>
            <a:ext cx="0" cy="1275928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Line 36"/>
          <p:cNvSpPr>
            <a:spLocks noChangeShapeType="1"/>
          </p:cNvSpPr>
          <p:nvPr/>
        </p:nvSpPr>
        <p:spPr bwMode="auto">
          <a:xfrm flipV="1">
            <a:off x="3609202" y="5284432"/>
            <a:ext cx="1545708" cy="661475"/>
          </a:xfrm>
          <a:prstGeom prst="line">
            <a:avLst/>
          </a:prstGeom>
          <a:noFill/>
          <a:ln w="44450">
            <a:solidFill>
              <a:schemeClr val="accent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Line 37"/>
          <p:cNvSpPr>
            <a:spLocks noChangeShapeType="1"/>
          </p:cNvSpPr>
          <p:nvPr/>
        </p:nvSpPr>
        <p:spPr bwMode="auto">
          <a:xfrm flipH="1">
            <a:off x="3609201" y="3592286"/>
            <a:ext cx="3815379" cy="2158216"/>
          </a:xfrm>
          <a:prstGeom prst="line">
            <a:avLst/>
          </a:prstGeom>
          <a:noFill/>
          <a:ln w="44450">
            <a:solidFill>
              <a:schemeClr val="accent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390" y="5750502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23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06198 0.00093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0.5191 -0.36111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55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68" grpId="0" animBg="1"/>
      <p:bldP spid="68" grpId="1" animBg="1"/>
      <p:bldP spid="129" grpId="0"/>
      <p:bldP spid="134" grpId="0" animBg="1"/>
      <p:bldP spid="67" grpId="0" animBg="1"/>
      <p:bldP spid="67" grpId="1" animBg="1"/>
      <p:bldP spid="131" grpId="0" animBg="1"/>
      <p:bldP spid="135" grpId="0" animBg="1"/>
      <p:bldP spid="130" grpId="0" animBg="1"/>
      <p:bldP spid="130" grpId="1" animBg="1"/>
      <p:bldP spid="133" grpId="0" animBg="1"/>
      <p:bldP spid="133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Structured Overlays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namespace</a:t>
            </a:r>
          </a:p>
          <a:p>
            <a:pPr lvl="1"/>
            <a:r>
              <a:rPr lang="en-US" dirty="0"/>
              <a:t>For most, this is a linear range from 0 to 2</a:t>
            </a:r>
            <a:r>
              <a:rPr lang="en-US" baseline="30000" dirty="0"/>
              <a:t>160</a:t>
            </a:r>
            <a:endParaRPr lang="en-US" dirty="0"/>
          </a:p>
          <a:p>
            <a:r>
              <a:rPr lang="en-US" dirty="0"/>
              <a:t>A mapping from key to node</a:t>
            </a:r>
          </a:p>
          <a:p>
            <a:pPr lvl="1"/>
            <a:r>
              <a:rPr lang="en-US" dirty="0"/>
              <a:t>Chord: keys between node X and its predecessor belong to X</a:t>
            </a:r>
          </a:p>
          <a:p>
            <a:pPr lvl="1"/>
            <a:r>
              <a:rPr lang="en-US" dirty="0"/>
              <a:t>Pastry/Chimera: keys belong to node w/ closest identifier</a:t>
            </a:r>
          </a:p>
          <a:p>
            <a:pPr lvl="1"/>
            <a:r>
              <a:rPr lang="en-US" dirty="0"/>
              <a:t>CAN: well defined N-dimensional space for each node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50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Summary, Continued</a:t>
            </a:r>
            <a:endParaRPr lang="en-US" dirty="0"/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514" y="1643743"/>
            <a:ext cx="8850085" cy="50945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routing algorithm</a:t>
            </a:r>
          </a:p>
          <a:p>
            <a:pPr lvl="1"/>
            <a:r>
              <a:rPr lang="en-US" dirty="0"/>
              <a:t>Numeric (Chord), prefix-based (Tapestry/Pastry/Chimera), hypercube (CAN)</a:t>
            </a:r>
          </a:p>
          <a:p>
            <a:pPr lvl="1"/>
            <a:r>
              <a:rPr lang="en-US" dirty="0"/>
              <a:t>Routing state</a:t>
            </a:r>
          </a:p>
          <a:p>
            <a:pPr lvl="1"/>
            <a:r>
              <a:rPr lang="en-US" dirty="0"/>
              <a:t>Routing performance</a:t>
            </a:r>
          </a:p>
          <a:p>
            <a:r>
              <a:rPr lang="en-US" dirty="0"/>
              <a:t>Routing state: how much info kept per node</a:t>
            </a:r>
          </a:p>
          <a:p>
            <a:pPr lvl="1"/>
            <a:r>
              <a:rPr lang="en-US" dirty="0"/>
              <a:t>Chord:  Log</a:t>
            </a:r>
            <a:r>
              <a:rPr lang="en-US" baseline="-25000" dirty="0"/>
              <a:t>2</a:t>
            </a:r>
            <a:r>
              <a:rPr lang="en-US" dirty="0"/>
              <a:t>N pointers</a:t>
            </a:r>
            <a:br>
              <a:rPr lang="en-US" dirty="0"/>
            </a:br>
            <a:r>
              <a:rPr lang="en-US" dirty="0" err="1"/>
              <a:t>i</a:t>
            </a:r>
            <a:r>
              <a:rPr lang="en-US" baseline="30000" dirty="0" err="1"/>
              <a:t>th</a:t>
            </a:r>
            <a:r>
              <a:rPr lang="en-US" dirty="0"/>
              <a:t> pointer points to </a:t>
            </a:r>
            <a:r>
              <a:rPr lang="en-US" dirty="0" err="1"/>
              <a:t>MyID</a:t>
            </a:r>
            <a:r>
              <a:rPr lang="en-US" dirty="0"/>
              <a:t>+ ( N * (0.5)</a:t>
            </a:r>
            <a:r>
              <a:rPr lang="en-US" baseline="30000" dirty="0"/>
              <a:t>i 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Tapestry/Pastry/Chimera:  </a:t>
            </a:r>
            <a:r>
              <a:rPr lang="en-US" dirty="0" err="1"/>
              <a:t>b</a:t>
            </a:r>
            <a:r>
              <a:rPr lang="en-US" dirty="0"/>
              <a:t> * </a:t>
            </a:r>
            <a:r>
              <a:rPr lang="en-US" dirty="0" err="1"/>
              <a:t>Log</a:t>
            </a:r>
            <a:r>
              <a:rPr lang="en-US" baseline="-25000" dirty="0" err="1"/>
              <a:t>b</a:t>
            </a:r>
            <a:r>
              <a:rPr lang="en-US" dirty="0" err="1"/>
              <a:t>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i</a:t>
            </a:r>
            <a:r>
              <a:rPr lang="en-US" baseline="30000" dirty="0" err="1"/>
              <a:t>th</a:t>
            </a:r>
            <a:r>
              <a:rPr lang="en-US" dirty="0"/>
              <a:t> column specifies nodes that match </a:t>
            </a:r>
            <a:r>
              <a:rPr lang="en-US" dirty="0" err="1"/>
              <a:t>i</a:t>
            </a:r>
            <a:r>
              <a:rPr lang="en-US" dirty="0"/>
              <a:t> digit prefix, but differ on (i+1)</a:t>
            </a:r>
            <a:r>
              <a:rPr lang="en-US" baseline="30000" dirty="0"/>
              <a:t>th</a:t>
            </a:r>
            <a:r>
              <a:rPr lang="en-US" dirty="0"/>
              <a:t> digit</a:t>
            </a:r>
          </a:p>
          <a:p>
            <a:pPr lvl="1"/>
            <a:r>
              <a:rPr lang="en-US" dirty="0"/>
              <a:t>CAN: 2*</a:t>
            </a:r>
            <a:r>
              <a:rPr lang="en-US" dirty="0" err="1"/>
              <a:t>d</a:t>
            </a:r>
            <a:r>
              <a:rPr lang="en-US" dirty="0"/>
              <a:t> neighbors for </a:t>
            </a:r>
            <a:r>
              <a:rPr lang="en-US" dirty="0" err="1"/>
              <a:t>d</a:t>
            </a:r>
            <a:r>
              <a:rPr lang="en-US" dirty="0"/>
              <a:t> dimensions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6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D:\Classes\CS 4700\assets\439255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278" cy="623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61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Overlay Advantages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High level advantages</a:t>
            </a:r>
          </a:p>
          <a:p>
            <a:pPr lvl="1"/>
            <a:r>
              <a:rPr lang="en-US" dirty="0" smtClean="0"/>
              <a:t>Complete decentralized</a:t>
            </a:r>
          </a:p>
          <a:p>
            <a:pPr lvl="1"/>
            <a:r>
              <a:rPr lang="en-US" dirty="0" smtClean="0"/>
              <a:t>Self-organizing</a:t>
            </a:r>
          </a:p>
          <a:p>
            <a:pPr lvl="1"/>
            <a:r>
              <a:rPr lang="en-US" dirty="0" smtClean="0"/>
              <a:t>Scalable</a:t>
            </a:r>
          </a:p>
          <a:p>
            <a:pPr lvl="1"/>
            <a:r>
              <a:rPr lang="en-US" dirty="0" smtClean="0"/>
              <a:t>Robust</a:t>
            </a:r>
          </a:p>
          <a:p>
            <a:r>
              <a:rPr lang="en-US" dirty="0" smtClean="0"/>
              <a:t>Advantages of P2P architecture</a:t>
            </a:r>
          </a:p>
          <a:p>
            <a:pPr lvl="1"/>
            <a:r>
              <a:rPr lang="en-US" dirty="0" smtClean="0"/>
              <a:t>Leverage pooled resources</a:t>
            </a:r>
          </a:p>
          <a:p>
            <a:pPr lvl="2"/>
            <a:r>
              <a:rPr lang="en-US" dirty="0" smtClean="0"/>
              <a:t>Storage, bandwidth, CPU, etc.</a:t>
            </a:r>
          </a:p>
          <a:p>
            <a:pPr lvl="1"/>
            <a:r>
              <a:rPr lang="en-US" dirty="0" smtClean="0"/>
              <a:t>Leverage resource diversity</a:t>
            </a:r>
          </a:p>
          <a:p>
            <a:pPr lvl="2"/>
            <a:r>
              <a:rPr lang="en-US" dirty="0" err="1" smtClean="0"/>
              <a:t>Geolocation</a:t>
            </a:r>
            <a:r>
              <a:rPr lang="en-US" dirty="0" smtClean="0"/>
              <a:t>, ownership, etc.</a:t>
            </a:r>
          </a:p>
        </p:txBody>
      </p:sp>
    </p:spTree>
    <p:extLst>
      <p:ext uri="{BB962C8B-B14F-4D97-AF65-F5344CB8AC3E}">
        <p14:creationId xmlns:p14="http://schemas.microsoft.com/office/powerpoint/2010/main" val="87591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Structured P2P Applications</a:t>
            </a:r>
            <a:endParaRPr lang="en-US" sz="2800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Reliable distributed storage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OceanStore, FAST’03</a:t>
            </a:r>
          </a:p>
          <a:p>
            <a:pPr lvl="1"/>
            <a:r>
              <a:rPr lang="en-US" dirty="0" smtClean="0"/>
              <a:t>Mnemosyne, IPTPS’02</a:t>
            </a:r>
          </a:p>
          <a:p>
            <a:r>
              <a:rPr lang="en-US" dirty="0" smtClean="0"/>
              <a:t>Resilient anonymous communication</a:t>
            </a:r>
          </a:p>
          <a:p>
            <a:pPr lvl="1"/>
            <a:r>
              <a:rPr lang="en-US" dirty="0" smtClean="0"/>
              <a:t>Cashmere, NSDI’05</a:t>
            </a:r>
          </a:p>
          <a:p>
            <a:r>
              <a:rPr lang="en-US" dirty="0" smtClean="0"/>
              <a:t>Consistent state management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Dynamo</a:t>
            </a:r>
            <a:r>
              <a:rPr lang="en-US" dirty="0" smtClean="0"/>
              <a:t>, SOSP’07</a:t>
            </a:r>
          </a:p>
          <a:p>
            <a:r>
              <a:rPr lang="en-US" dirty="0" smtClean="0"/>
              <a:t>Many, many others</a:t>
            </a:r>
          </a:p>
          <a:p>
            <a:pPr lvl="1"/>
            <a:r>
              <a:rPr lang="en-US" dirty="0" smtClean="0"/>
              <a:t>Multicast, spam filtering, reliable routing, email services, even distributed </a:t>
            </a:r>
            <a:r>
              <a:rPr lang="en-US" dirty="0" err="1" smtClean="0"/>
              <a:t>mutexes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34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Trackerless</a:t>
            </a:r>
            <a:r>
              <a:rPr lang="en-US" dirty="0" smtClean="0"/>
              <a:t> </a:t>
            </a:r>
            <a:r>
              <a:rPr lang="en-US" dirty="0" err="1" smtClean="0"/>
              <a:t>BitTorrent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005103" y="3171635"/>
            <a:ext cx="3124200" cy="33528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427503" y="3304985"/>
            <a:ext cx="33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charset="0"/>
              </a:rPr>
              <a:t>0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148103" y="604818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charset="0"/>
              </a:rPr>
              <a:t>1000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273869" y="464801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Tahoma" charset="0"/>
              </a:rPr>
              <a:t>0100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56153" y="370503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charset="0"/>
              </a:rPr>
              <a:t>0010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2586253" y="3171635"/>
            <a:ext cx="0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484528" y="368598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charset="0"/>
              </a:rPr>
              <a:t>1110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133691" y="466706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charset="0"/>
              </a:rPr>
              <a:t>1100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455953" y="5548123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charset="0"/>
              </a:rPr>
              <a:t>1010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126003" y="561003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ahoma" charset="0"/>
              </a:rPr>
              <a:t>0110</a:t>
            </a: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562441" y="6372035"/>
            <a:ext cx="0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rot="-5326868">
            <a:off x="4052311" y="4766279"/>
            <a:ext cx="1588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rot="-7652711">
            <a:off x="3571297" y="3596292"/>
            <a:ext cx="1587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rot="-2252711">
            <a:off x="3594316" y="5914835"/>
            <a:ext cx="1587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rot="-7652711">
            <a:off x="1537709" y="5914042"/>
            <a:ext cx="1587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rot="-5326868">
            <a:off x="1080509" y="4772629"/>
            <a:ext cx="1588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rot="-2252711">
            <a:off x="1570253" y="3581210"/>
            <a:ext cx="1588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774812" y="2627350"/>
            <a:ext cx="1223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1111 | 0</a:t>
            </a:r>
            <a:endParaRPr lang="en-US" sz="2400" dirty="0"/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 rot="-7652711">
            <a:off x="3583765" y="3561935"/>
            <a:ext cx="1587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rot="-5326868">
            <a:off x="1092977" y="4738272"/>
            <a:ext cx="1588" cy="152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1484527" y="3594478"/>
            <a:ext cx="2200043" cy="2235365"/>
          </a:xfrm>
          <a:custGeom>
            <a:avLst/>
            <a:gdLst/>
            <a:ahLst/>
            <a:cxnLst>
              <a:cxn ang="0">
                <a:pos x="1392" y="0"/>
              </a:cxn>
              <a:cxn ang="0">
                <a:pos x="384" y="432"/>
              </a:cxn>
              <a:cxn ang="0">
                <a:pos x="0" y="1536"/>
              </a:cxn>
            </a:cxnLst>
            <a:rect l="0" t="0" r="r" b="b"/>
            <a:pathLst>
              <a:path w="1392" h="1536">
                <a:moveTo>
                  <a:pt x="1392" y="0"/>
                </a:moveTo>
                <a:cubicBezTo>
                  <a:pt x="1004" y="88"/>
                  <a:pt x="616" y="176"/>
                  <a:pt x="384" y="432"/>
                </a:cubicBezTo>
                <a:cubicBezTo>
                  <a:pt x="152" y="688"/>
                  <a:pt x="76" y="1112"/>
                  <a:pt x="0" y="1536"/>
                </a:cubicBezTo>
              </a:path>
            </a:pathLst>
          </a:custGeom>
          <a:noFill/>
          <a:ln w="38100">
            <a:solidFill>
              <a:schemeClr val="accent3"/>
            </a:solidFill>
            <a:round/>
            <a:headEnd type="none" w="med" len="med"/>
            <a:tailEnd type="stealth" w="lg" len="lg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1157503" y="4935120"/>
            <a:ext cx="413544" cy="1021557"/>
          </a:xfrm>
          <a:custGeom>
            <a:avLst/>
            <a:gdLst/>
            <a:ahLst/>
            <a:cxnLst>
              <a:cxn ang="0">
                <a:pos x="288" y="720"/>
              </a:cxn>
              <a:cxn ang="0">
                <a:pos x="336" y="240"/>
              </a:cxn>
              <a:cxn ang="0">
                <a:pos x="0" y="0"/>
              </a:cxn>
            </a:cxnLst>
            <a:rect l="0" t="0" r="r" b="b"/>
            <a:pathLst>
              <a:path w="384" h="720">
                <a:moveTo>
                  <a:pt x="288" y="720"/>
                </a:moveTo>
                <a:cubicBezTo>
                  <a:pt x="336" y="540"/>
                  <a:pt x="384" y="360"/>
                  <a:pt x="336" y="240"/>
                </a:cubicBezTo>
                <a:cubicBezTo>
                  <a:pt x="288" y="120"/>
                  <a:pt x="144" y="60"/>
                  <a:pt x="0" y="0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1104659" y="4162234"/>
            <a:ext cx="406400" cy="651443"/>
          </a:xfrm>
          <a:custGeom>
            <a:avLst/>
            <a:gdLst/>
            <a:ahLst/>
            <a:cxnLst>
              <a:cxn ang="0">
                <a:pos x="0" y="480"/>
              </a:cxn>
              <a:cxn ang="0">
                <a:pos x="240" y="240"/>
              </a:cxn>
              <a:cxn ang="0">
                <a:pos x="96" y="0"/>
              </a:cxn>
            </a:cxnLst>
            <a:rect l="0" t="0" r="r" b="b"/>
            <a:pathLst>
              <a:path w="256" h="480">
                <a:moveTo>
                  <a:pt x="0" y="480"/>
                </a:moveTo>
                <a:cubicBezTo>
                  <a:pt x="112" y="400"/>
                  <a:pt x="224" y="320"/>
                  <a:pt x="240" y="240"/>
                </a:cubicBezTo>
                <a:cubicBezTo>
                  <a:pt x="256" y="160"/>
                  <a:pt x="176" y="80"/>
                  <a:pt x="96" y="0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585" y="3401103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97" y="3856272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5" y="4652629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65" y="5829843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747" y="6252829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353" y="4276248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35"/>
          <p:cNvSpPr>
            <a:spLocks/>
          </p:cNvSpPr>
          <p:nvPr/>
        </p:nvSpPr>
        <p:spPr bwMode="auto">
          <a:xfrm rot="15147422">
            <a:off x="2491354" y="3713063"/>
            <a:ext cx="515466" cy="2875369"/>
          </a:xfrm>
          <a:custGeom>
            <a:avLst/>
            <a:gdLst/>
            <a:ahLst/>
            <a:cxnLst>
              <a:cxn ang="0">
                <a:pos x="288" y="720"/>
              </a:cxn>
              <a:cxn ang="0">
                <a:pos x="336" y="240"/>
              </a:cxn>
              <a:cxn ang="0">
                <a:pos x="0" y="0"/>
              </a:cxn>
            </a:cxnLst>
            <a:rect l="0" t="0" r="r" b="b"/>
            <a:pathLst>
              <a:path w="384" h="720">
                <a:moveTo>
                  <a:pt x="288" y="720"/>
                </a:moveTo>
                <a:cubicBezTo>
                  <a:pt x="336" y="540"/>
                  <a:pt x="384" y="360"/>
                  <a:pt x="336" y="240"/>
                </a:cubicBezTo>
                <a:cubicBezTo>
                  <a:pt x="288" y="120"/>
                  <a:pt x="144" y="60"/>
                  <a:pt x="0" y="0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99" y="5414629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85" y="5250492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87" y="3351236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42" y="2970576"/>
            <a:ext cx="390812" cy="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Classes\CS 4700\assets\bittor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37" y="1596972"/>
            <a:ext cx="815362" cy="81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3809548" y="1804598"/>
            <a:ext cx="2344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Torrent Hash: 1101</a:t>
            </a:r>
            <a:endParaRPr lang="en-US" sz="2000" dirty="0"/>
          </a:p>
        </p:txBody>
      </p:sp>
      <p:pic>
        <p:nvPicPr>
          <p:cNvPr id="45" name="Picture 2" descr="D:\Classes\CS 4700\assets\bittor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303" y="4471653"/>
            <a:ext cx="439947" cy="43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D:\Classes\CS 4700\assets\bittor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26" y="3942260"/>
            <a:ext cx="439947" cy="43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35687" y="3607395"/>
            <a:ext cx="1044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Tracker</a:t>
            </a:r>
            <a:endParaRPr lang="en-US" sz="2000" dirty="0"/>
          </a:p>
        </p:txBody>
      </p:sp>
      <p:pic>
        <p:nvPicPr>
          <p:cNvPr id="48" name="Picture 2" descr="D:\Classes\CS 4700\assets\bittor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379" y="3600452"/>
            <a:ext cx="439947" cy="43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4197593" y="4111179"/>
            <a:ext cx="14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Initial Seed</a:t>
            </a: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3748841" y="3251047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Leecher</a:t>
            </a:r>
            <a:endParaRPr lang="en-US" sz="2000" dirty="0"/>
          </a:p>
        </p:txBody>
      </p:sp>
      <p:cxnSp>
        <p:nvCxnSpPr>
          <p:cNvPr id="51" name="Straight Arrow Connector 50"/>
          <p:cNvCxnSpPr>
            <a:endCxn id="28" idx="1"/>
          </p:cNvCxnSpPr>
          <p:nvPr/>
        </p:nvCxnSpPr>
        <p:spPr>
          <a:xfrm flipV="1">
            <a:off x="1329097" y="3596509"/>
            <a:ext cx="2108488" cy="48778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loud 52"/>
          <p:cNvSpPr/>
          <p:nvPr/>
        </p:nvSpPr>
        <p:spPr>
          <a:xfrm>
            <a:off x="5519057" y="3942260"/>
            <a:ext cx="3472544" cy="2815701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Swarm</a:t>
            </a:r>
            <a:endParaRPr lang="en-US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7510713" y="5929944"/>
            <a:ext cx="14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Initial Seed</a:t>
            </a:r>
            <a:endParaRPr lang="en-US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6733326" y="2570466"/>
            <a:ext cx="1044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Tracker</a:t>
            </a:r>
            <a:endParaRPr lang="en-US" sz="2000" dirty="0"/>
          </a:p>
        </p:txBody>
      </p:sp>
      <p:cxnSp>
        <p:nvCxnSpPr>
          <p:cNvPr id="59" name="Straight Connector 58"/>
          <p:cNvCxnSpPr/>
          <p:nvPr/>
        </p:nvCxnSpPr>
        <p:spPr>
          <a:xfrm flipH="1" flipV="1">
            <a:off x="7255329" y="3351237"/>
            <a:ext cx="982506" cy="238024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679263" y="5929407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Leecher</a:t>
            </a:r>
            <a:endParaRPr lang="en-US" sz="2000" dirty="0"/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6234864" y="3361389"/>
            <a:ext cx="1020465" cy="227991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753" y="5260221"/>
            <a:ext cx="762165" cy="76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246" y="2960616"/>
            <a:ext cx="762165" cy="76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782" y="5289771"/>
            <a:ext cx="762165" cy="76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7" name="Straight Arrow Connector 66"/>
          <p:cNvCxnSpPr>
            <a:stCxn id="54" idx="1"/>
          </p:cNvCxnSpPr>
          <p:nvPr/>
        </p:nvCxnSpPr>
        <p:spPr>
          <a:xfrm flipH="1">
            <a:off x="6594176" y="5641304"/>
            <a:ext cx="1262577" cy="94867"/>
          </a:xfrm>
          <a:prstGeom prst="straightConnector1">
            <a:avLst/>
          </a:prstGeom>
          <a:ln w="76200">
            <a:solidFill>
              <a:schemeClr val="accent3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58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36" grpId="0" animBg="1"/>
      <p:bldP spid="36" grpId="1" animBg="1"/>
      <p:bldP spid="44" grpId="0"/>
      <p:bldP spid="49" grpId="0"/>
      <p:bldP spid="50" grpId="0"/>
      <p:bldP spid="53" grpId="0" animBg="1"/>
      <p:bldP spid="56" grpId="0"/>
      <p:bldP spid="58" grpId="0"/>
      <p:bldP spid="6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0376" y="2388359"/>
            <a:ext cx="8338782" cy="3807725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Multicast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Structured Overlays / DHTs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Dynamo / CAP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9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DHT Applications in Practice</a:t>
            </a:r>
            <a:endParaRPr lang="en-US" altLang="zh-CN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105400"/>
          </a:xfrm>
        </p:spPr>
        <p:txBody>
          <a:bodyPr/>
          <a:lstStyle/>
          <a:p>
            <a:r>
              <a:rPr lang="en-US" altLang="zh-CN" dirty="0" smtClean="0"/>
              <a:t>Structured overlays first proposed around 2000</a:t>
            </a:r>
          </a:p>
          <a:p>
            <a:pPr lvl="1"/>
            <a:r>
              <a:rPr lang="en-US" altLang="zh-CN" dirty="0" smtClean="0"/>
              <a:t>Numerous papers (&gt;1000) written on protocols and apps</a:t>
            </a:r>
          </a:p>
          <a:p>
            <a:pPr lvl="1"/>
            <a:r>
              <a:rPr lang="en-US" altLang="zh-CN" dirty="0" smtClean="0"/>
              <a:t>What’s the real impact thus far?</a:t>
            </a:r>
          </a:p>
          <a:p>
            <a:r>
              <a:rPr lang="en-US" altLang="zh-CN" dirty="0" smtClean="0"/>
              <a:t>Integration into some widely used apps</a:t>
            </a:r>
          </a:p>
          <a:p>
            <a:pPr lvl="1"/>
            <a:r>
              <a:rPr lang="en-US" altLang="zh-CN" dirty="0" err="1" smtClean="0"/>
              <a:t>Vuze</a:t>
            </a:r>
            <a:r>
              <a:rPr lang="en-US" altLang="zh-CN" dirty="0" smtClean="0"/>
              <a:t> and other </a:t>
            </a:r>
            <a:r>
              <a:rPr lang="en-US" altLang="zh-CN" dirty="0" err="1" smtClean="0"/>
              <a:t>BitTorrent</a:t>
            </a:r>
            <a:r>
              <a:rPr lang="en-US" altLang="zh-CN" dirty="0" smtClean="0"/>
              <a:t> clients (</a:t>
            </a:r>
            <a:r>
              <a:rPr lang="en-US" altLang="zh-CN" dirty="0" err="1" smtClean="0"/>
              <a:t>trackerless</a:t>
            </a:r>
            <a:r>
              <a:rPr lang="en-US" altLang="zh-CN" dirty="0" smtClean="0"/>
              <a:t> BT)</a:t>
            </a:r>
          </a:p>
          <a:p>
            <a:pPr lvl="1"/>
            <a:r>
              <a:rPr lang="en-US" altLang="zh-CN" dirty="0" smtClean="0"/>
              <a:t>Content delivery networks</a:t>
            </a:r>
          </a:p>
          <a:p>
            <a:r>
              <a:rPr lang="en-US" altLang="zh-CN" dirty="0" smtClean="0"/>
              <a:t>Biggest impact thus far</a:t>
            </a:r>
          </a:p>
          <a:p>
            <a:pPr lvl="1"/>
            <a:r>
              <a:rPr lang="en-US" altLang="zh-CN" dirty="0" smtClean="0"/>
              <a:t>Amazon: Dynamo, used for all Amazon shopping cart operations (and other Amazon operations)</a:t>
            </a:r>
            <a:endParaRPr lang="en-US" altLang="zh-CN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41523"/>
      </p:ext>
    </p:extLst>
  </p:cSld>
  <p:clrMapOvr>
    <a:masterClrMapping/>
  </p:clrMapOvr>
  <p:transition advTm="78162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  <a:endParaRPr lang="en-US"/>
          </a:p>
        </p:txBody>
      </p:sp>
      <p:sp>
        <p:nvSpPr>
          <p:cNvPr id="5068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 a distributed storage system:</a:t>
            </a:r>
          </a:p>
          <a:p>
            <a:pPr lvl="1"/>
            <a:r>
              <a:rPr lang="en-US" dirty="0" smtClean="0"/>
              <a:t>Scale</a:t>
            </a:r>
          </a:p>
          <a:p>
            <a:pPr lvl="1"/>
            <a:r>
              <a:rPr lang="en-US" dirty="0" smtClean="0"/>
              <a:t>Simple: key-value</a:t>
            </a:r>
          </a:p>
          <a:p>
            <a:pPr lvl="1"/>
            <a:r>
              <a:rPr lang="en-US" b="1" i="1" dirty="0" smtClean="0"/>
              <a:t>Highly available</a:t>
            </a:r>
          </a:p>
          <a:p>
            <a:pPr lvl="1"/>
            <a:r>
              <a:rPr lang="en-US" b="1" i="1" dirty="0" smtClean="0"/>
              <a:t>Guarantee Service Level Agreements (SLA)</a:t>
            </a:r>
          </a:p>
          <a:p>
            <a:r>
              <a:rPr lang="en-US" dirty="0" smtClean="0"/>
              <a:t>Result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ystem that powers </a:t>
            </a:r>
            <a:r>
              <a:rPr lang="en-US" dirty="0" smtClean="0"/>
              <a:t>Amazon’s shopping cart</a:t>
            </a:r>
          </a:p>
          <a:p>
            <a:pPr lvl="1"/>
            <a:r>
              <a:rPr lang="en-US" dirty="0" smtClean="0"/>
              <a:t>In use since 2006</a:t>
            </a:r>
          </a:p>
          <a:p>
            <a:pPr lvl="1"/>
            <a:r>
              <a:rPr lang="en-US" dirty="0" smtClean="0"/>
              <a:t>A conglomeration paper: insights from aggregating multiple techniques in real system</a:t>
            </a:r>
          </a:p>
          <a:p>
            <a:pPr lvl="1"/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8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smtClean="0"/>
              <a:t>System Assumptions and Requirements</a:t>
            </a:r>
            <a:endParaRPr lang="en-US" sz="3600" dirty="0"/>
          </a:p>
        </p:txBody>
      </p:sp>
      <p:sp>
        <p:nvSpPr>
          <p:cNvPr id="4956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Query Model</a:t>
            </a:r>
            <a:r>
              <a:rPr lang="en-US" dirty="0" smtClean="0"/>
              <a:t>: simple read and write operations to a data item that is uniquely identified by key</a:t>
            </a:r>
          </a:p>
          <a:p>
            <a:pPr lvl="1"/>
            <a:r>
              <a:rPr lang="en-US" dirty="0" smtClean="0"/>
              <a:t>put(key, value), get(key)</a:t>
            </a:r>
          </a:p>
          <a:p>
            <a:r>
              <a:rPr lang="en-US" dirty="0" smtClean="0"/>
              <a:t>Relax</a:t>
            </a:r>
            <a:r>
              <a:rPr lang="en-US" i="1" dirty="0" smtClean="0"/>
              <a:t> ACID Properties</a:t>
            </a:r>
            <a:r>
              <a:rPr lang="en-US" dirty="0" smtClean="0"/>
              <a:t> for data availability</a:t>
            </a:r>
          </a:p>
          <a:p>
            <a:pPr lvl="1"/>
            <a:r>
              <a:rPr lang="en-US" dirty="0" smtClean="0"/>
              <a:t>Atomicity, consistency, isolation, durability</a:t>
            </a:r>
          </a:p>
          <a:p>
            <a:r>
              <a:rPr lang="en-US" i="1" dirty="0" smtClean="0"/>
              <a:t>Efficiency</a:t>
            </a:r>
            <a:r>
              <a:rPr lang="en-US" dirty="0" smtClean="0"/>
              <a:t>: latency measured at the 99.9% of distribution</a:t>
            </a:r>
          </a:p>
          <a:p>
            <a:pPr lvl="1"/>
            <a:r>
              <a:rPr lang="en-US" dirty="0" smtClean="0"/>
              <a:t>Must keep </a:t>
            </a:r>
            <a:r>
              <a:rPr lang="en-US" b="1" i="1" dirty="0" smtClean="0"/>
              <a:t>all</a:t>
            </a:r>
            <a:r>
              <a:rPr lang="en-US" dirty="0" smtClean="0"/>
              <a:t>  customers happy</a:t>
            </a:r>
          </a:p>
          <a:p>
            <a:pPr lvl="1"/>
            <a:r>
              <a:rPr lang="en-US" dirty="0" smtClean="0"/>
              <a:t>Otherwise they go shop somewhere else</a:t>
            </a:r>
          </a:p>
          <a:p>
            <a:r>
              <a:rPr lang="en-US" dirty="0" smtClean="0"/>
              <a:t>Assumes controlled environment</a:t>
            </a:r>
          </a:p>
          <a:p>
            <a:pPr lvl="1"/>
            <a:r>
              <a:rPr lang="en-US" dirty="0" smtClean="0"/>
              <a:t>Security is not a problem (?)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99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Service Level Agreements (SLA)</a:t>
            </a:r>
            <a:endParaRPr lang="en-US" dirty="0"/>
          </a:p>
        </p:txBody>
      </p:sp>
      <p:sp>
        <p:nvSpPr>
          <p:cNvPr id="508931" name="Rectangle 3"/>
          <p:cNvSpPr>
            <a:spLocks noGrp="1" noChangeArrowheads="1"/>
          </p:cNvSpPr>
          <p:nvPr>
            <p:ph idx="1"/>
          </p:nvPr>
        </p:nvSpPr>
        <p:spPr>
          <a:xfrm>
            <a:off x="10882" y="1600200"/>
            <a:ext cx="5170718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Application guarantees</a:t>
            </a:r>
          </a:p>
          <a:p>
            <a:pPr lvl="1"/>
            <a:r>
              <a:rPr lang="en-US" sz="2400" dirty="0" smtClean="0"/>
              <a:t>Every dependency must deliver</a:t>
            </a:r>
            <a:br>
              <a:rPr lang="en-US" sz="2400" dirty="0" smtClean="0"/>
            </a:br>
            <a:r>
              <a:rPr lang="en-US" sz="2400" dirty="0" smtClean="0"/>
              <a:t>functionality within tight bounds</a:t>
            </a:r>
          </a:p>
          <a:p>
            <a:pPr lvl="1"/>
            <a:endParaRPr lang="en-US" sz="900" dirty="0" smtClean="0"/>
          </a:p>
          <a:p>
            <a:r>
              <a:rPr lang="en-US" sz="2800" dirty="0" smtClean="0"/>
              <a:t>99% performance is key</a:t>
            </a:r>
          </a:p>
          <a:p>
            <a:pPr lvl="1"/>
            <a:endParaRPr lang="en-US" sz="900" dirty="0" smtClean="0"/>
          </a:p>
          <a:p>
            <a:r>
              <a:rPr lang="en-US" sz="2800" dirty="0" smtClean="0"/>
              <a:t>Example: response time w/in </a:t>
            </a:r>
            <a:br>
              <a:rPr lang="en-US" sz="2800" dirty="0" smtClean="0"/>
            </a:br>
            <a:r>
              <a:rPr lang="en-US" sz="2800" dirty="0" smtClean="0"/>
              <a:t>300ms for 99.9% of its requests for peak load of </a:t>
            </a:r>
            <a:br>
              <a:rPr lang="en-US" sz="2800" dirty="0" smtClean="0"/>
            </a:br>
            <a:r>
              <a:rPr lang="en-US" sz="2800" dirty="0" smtClean="0"/>
              <a:t>500 requests/second</a:t>
            </a:r>
            <a:endParaRPr lang="en-US" sz="2800" dirty="0"/>
          </a:p>
        </p:txBody>
      </p:sp>
      <p:sp>
        <p:nvSpPr>
          <p:cNvPr id="508936" name="Text Box 8"/>
          <p:cNvSpPr txBox="1">
            <a:spLocks noChangeArrowheads="1"/>
          </p:cNvSpPr>
          <p:nvPr/>
        </p:nvSpPr>
        <p:spPr bwMode="auto">
          <a:xfrm>
            <a:off x="5699125" y="5827713"/>
            <a:ext cx="2682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8937" name="Text Box 9"/>
          <p:cNvSpPr txBox="1">
            <a:spLocks noChangeArrowheads="1"/>
          </p:cNvSpPr>
          <p:nvPr/>
        </p:nvSpPr>
        <p:spPr bwMode="auto">
          <a:xfrm>
            <a:off x="1600200" y="6140450"/>
            <a:ext cx="3689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 i="1" dirty="0" smtClean="0">
                <a:latin typeface="+mj-lt"/>
              </a:rPr>
              <a:t>Amazon’s Service-Oriented Architecture</a:t>
            </a:r>
            <a:endParaRPr lang="en-US" i="1" dirty="0">
              <a:latin typeface="+mj-lt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22888" y="1970995"/>
            <a:ext cx="3821112" cy="4713287"/>
          </a:xfrm>
          <a:prstGeom prst="rect">
            <a:avLst/>
          </a:prstGeom>
        </p:spPr>
      </p:pic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16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</a:t>
            </a:r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5130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Sacrifice strong consistency for </a:t>
            </a:r>
            <a:r>
              <a:rPr lang="en-US" dirty="0" smtClean="0"/>
              <a:t>availability</a:t>
            </a:r>
          </a:p>
          <a:p>
            <a:pPr lvl="1"/>
            <a:endParaRPr lang="en-US" dirty="0"/>
          </a:p>
          <a:p>
            <a:r>
              <a:rPr lang="en-US" dirty="0"/>
              <a:t>Conflict resolution is executed during </a:t>
            </a:r>
            <a:r>
              <a:rPr lang="en-US" b="1" i="1" dirty="0"/>
              <a:t>read</a:t>
            </a:r>
            <a:r>
              <a:rPr lang="en-US" dirty="0"/>
              <a:t> instead of </a:t>
            </a:r>
            <a:r>
              <a:rPr lang="en-US" b="1" i="1" dirty="0"/>
              <a:t>write</a:t>
            </a:r>
            <a:r>
              <a:rPr lang="en-US" dirty="0"/>
              <a:t>, i.e. “always </a:t>
            </a:r>
            <a:r>
              <a:rPr lang="en-US" dirty="0" smtClean="0"/>
              <a:t>writable”</a:t>
            </a:r>
          </a:p>
          <a:p>
            <a:pPr lvl="1"/>
            <a:endParaRPr lang="en-US" dirty="0"/>
          </a:p>
          <a:p>
            <a:r>
              <a:rPr lang="en-US" dirty="0"/>
              <a:t>Other principles:</a:t>
            </a:r>
          </a:p>
          <a:p>
            <a:pPr lvl="1"/>
            <a:r>
              <a:rPr lang="en-US" dirty="0"/>
              <a:t>Incremental </a:t>
            </a:r>
            <a:r>
              <a:rPr lang="en-US" dirty="0" smtClean="0"/>
              <a:t>scalability</a:t>
            </a:r>
          </a:p>
          <a:p>
            <a:pPr lvl="2"/>
            <a:r>
              <a:rPr lang="en-US" dirty="0" smtClean="0"/>
              <a:t>Perfect for DHT and Key-based routing (KBR)</a:t>
            </a:r>
            <a:endParaRPr lang="en-US" dirty="0"/>
          </a:p>
          <a:p>
            <a:pPr lvl="1"/>
            <a:r>
              <a:rPr lang="en-US" dirty="0" smtClean="0"/>
              <a:t>Symmetry + Decentralization</a:t>
            </a:r>
          </a:p>
          <a:p>
            <a:pPr lvl="2"/>
            <a:r>
              <a:rPr lang="en-US" dirty="0" smtClean="0"/>
              <a:t>The datacenter network is a balanced tree</a:t>
            </a:r>
            <a:endParaRPr lang="en-US" dirty="0"/>
          </a:p>
          <a:p>
            <a:pPr lvl="1"/>
            <a:r>
              <a:rPr lang="en-US" dirty="0" smtClean="0"/>
              <a:t>Heterogeneity</a:t>
            </a:r>
          </a:p>
          <a:p>
            <a:pPr lvl="2"/>
            <a:r>
              <a:rPr lang="en-US" dirty="0" smtClean="0"/>
              <a:t>Not all machines are equally powerful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69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KBR and Virtual Nodes</a:t>
            </a:r>
            <a:endParaRPr lang="en-US" dirty="0"/>
          </a:p>
        </p:txBody>
      </p:sp>
      <p:sp>
        <p:nvSpPr>
          <p:cNvPr id="5181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785256"/>
            <a:ext cx="8839200" cy="507274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Consistent hashing</a:t>
            </a:r>
          </a:p>
          <a:p>
            <a:pPr lvl="1"/>
            <a:r>
              <a:rPr lang="en-US" sz="2400" dirty="0" smtClean="0"/>
              <a:t>Straightforward applying KBR to key-data pairs</a:t>
            </a:r>
            <a:endParaRPr lang="en-US" sz="2200" dirty="0" smtClean="0"/>
          </a:p>
          <a:p>
            <a:r>
              <a:rPr lang="en-US" sz="2800" dirty="0" smtClean="0"/>
              <a:t>“Virtual Nodes”</a:t>
            </a:r>
          </a:p>
          <a:p>
            <a:pPr lvl="1"/>
            <a:r>
              <a:rPr lang="en-US" sz="2500" dirty="0" smtClean="0"/>
              <a:t>Each node inserts itself into the ring multiple times</a:t>
            </a:r>
          </a:p>
          <a:p>
            <a:pPr lvl="1"/>
            <a:r>
              <a:rPr lang="en-US" sz="2400" dirty="0" smtClean="0"/>
              <a:t>Actually described in multiple papers, not cited here</a:t>
            </a:r>
            <a:endParaRPr lang="en-US" sz="2200" dirty="0" smtClean="0"/>
          </a:p>
          <a:p>
            <a:r>
              <a:rPr lang="en-US" sz="2800" dirty="0" smtClean="0"/>
              <a:t>Advantages</a:t>
            </a:r>
          </a:p>
          <a:p>
            <a:pPr lvl="1"/>
            <a:r>
              <a:rPr lang="en-US" sz="2400" dirty="0" smtClean="0"/>
              <a:t>Dynamically load balances w/ node join/leaves</a:t>
            </a:r>
          </a:p>
          <a:p>
            <a:pPr lvl="2"/>
            <a:r>
              <a:rPr lang="en-US" sz="2100" dirty="0" smtClean="0"/>
              <a:t>i.e. Data movement is spread out over multiple nodes</a:t>
            </a:r>
          </a:p>
          <a:p>
            <a:pPr lvl="1"/>
            <a:r>
              <a:rPr lang="en-US" sz="2400" dirty="0" smtClean="0"/>
              <a:t>Virtual nodes account for heterogeneous node capacity</a:t>
            </a:r>
          </a:p>
          <a:p>
            <a:pPr lvl="2"/>
            <a:r>
              <a:rPr lang="en-US" sz="2100" dirty="0" smtClean="0"/>
              <a:t>32 CPU server: insert 32 virtual nodes</a:t>
            </a:r>
          </a:p>
          <a:p>
            <a:pPr lvl="2"/>
            <a:r>
              <a:rPr lang="en-US" sz="2100" dirty="0" smtClean="0"/>
              <a:t>2 CPU laptop: insert 2 virtual nodes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115" y="115838"/>
            <a:ext cx="2928256" cy="2217265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44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8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8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8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8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8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8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8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8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8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8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8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8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8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8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8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8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8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8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Check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91600" cy="5105400"/>
          </a:xfrm>
        </p:spPr>
        <p:txBody>
          <a:bodyPr/>
          <a:lstStyle/>
          <a:p>
            <a:r>
              <a:rPr lang="en-US" dirty="0" smtClean="0"/>
              <a:t>Fibers and wires limited by physical constraints</a:t>
            </a:r>
          </a:p>
          <a:p>
            <a:pPr lvl="1"/>
            <a:r>
              <a:rPr lang="en-US" dirty="0" smtClean="0"/>
              <a:t>You can’t just dig up the ground everywhere</a:t>
            </a:r>
          </a:p>
          <a:p>
            <a:pPr lvl="1"/>
            <a:r>
              <a:rPr lang="en-US" dirty="0" smtClean="0"/>
              <a:t>Most fiber laid along railroad tracks</a:t>
            </a:r>
          </a:p>
          <a:p>
            <a:r>
              <a:rPr lang="en-US" dirty="0" smtClean="0"/>
              <a:t>Physical fiber topology often far from ideal</a:t>
            </a:r>
          </a:p>
          <a:p>
            <a:r>
              <a:rPr lang="en-US" dirty="0" smtClean="0"/>
              <a:t>IP Internet is </a:t>
            </a:r>
            <a:r>
              <a:rPr lang="en-US" dirty="0" smtClean="0">
                <a:solidFill>
                  <a:schemeClr val="accent1"/>
                </a:solidFill>
              </a:rPr>
              <a:t>overlaid</a:t>
            </a:r>
            <a:r>
              <a:rPr lang="en-US" dirty="0" smtClean="0"/>
              <a:t> on top of the physical fiber topology</a:t>
            </a:r>
          </a:p>
          <a:p>
            <a:pPr lvl="1"/>
            <a:r>
              <a:rPr lang="en-US" dirty="0" smtClean="0"/>
              <a:t>IP Internet topology is only </a:t>
            </a:r>
            <a:r>
              <a:rPr lang="en-US" dirty="0" smtClean="0">
                <a:solidFill>
                  <a:schemeClr val="accent1"/>
                </a:solidFill>
              </a:rPr>
              <a:t>logical</a:t>
            </a:r>
          </a:p>
          <a:p>
            <a:r>
              <a:rPr lang="en-US" dirty="0" smtClean="0"/>
              <a:t>Key concept: IP Internet is an </a:t>
            </a:r>
            <a:r>
              <a:rPr lang="en-US" dirty="0" smtClean="0">
                <a:solidFill>
                  <a:schemeClr val="accent1"/>
                </a:solidFill>
              </a:rPr>
              <a:t>overlay network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1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Replication</a:t>
            </a:r>
            <a:endParaRPr lang="en-US" dirty="0"/>
          </a:p>
        </p:txBody>
      </p:sp>
      <p:sp>
        <p:nvSpPr>
          <p:cNvPr id="524291" name="Rectangle 3"/>
          <p:cNvSpPr>
            <a:spLocks noGrp="1" noChangeArrowheads="1"/>
          </p:cNvSpPr>
          <p:nvPr>
            <p:ph idx="1"/>
          </p:nvPr>
        </p:nvSpPr>
        <p:spPr>
          <a:xfrm>
            <a:off x="76198" y="2013856"/>
            <a:ext cx="8991600" cy="4691743"/>
          </a:xfrm>
        </p:spPr>
        <p:txBody>
          <a:bodyPr/>
          <a:lstStyle/>
          <a:p>
            <a:r>
              <a:rPr lang="en-US" dirty="0" smtClean="0"/>
              <a:t>Each object replicated at N hosts</a:t>
            </a:r>
          </a:p>
          <a:p>
            <a:pPr lvl="1"/>
            <a:r>
              <a:rPr lang="en-US" dirty="0" smtClean="0"/>
              <a:t>“preference list” </a:t>
            </a:r>
            <a:r>
              <a:rPr lang="en-US" dirty="0" smtClean="0">
                <a:sym typeface="Wingdings" pitchFamily="2" charset="2"/>
              </a:rPr>
              <a:t> leaf set in Pastry DHT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“coordinator node”  root node of key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Failure independence</a:t>
            </a:r>
          </a:p>
          <a:p>
            <a:pPr lvl="1"/>
            <a:r>
              <a:rPr lang="en-US" dirty="0" smtClean="0"/>
              <a:t>What if your leaf set neighbors are you?</a:t>
            </a:r>
          </a:p>
          <a:p>
            <a:pPr lvl="2"/>
            <a:r>
              <a:rPr lang="en-US" dirty="0" smtClean="0"/>
              <a:t>i.e. adjacent virtual nodes all belong to one physical machine</a:t>
            </a:r>
          </a:p>
          <a:p>
            <a:pPr lvl="1"/>
            <a:r>
              <a:rPr lang="en-US" dirty="0" smtClean="0"/>
              <a:t>Never occurred in prior literature</a:t>
            </a:r>
          </a:p>
          <a:p>
            <a:pPr lvl="1"/>
            <a:r>
              <a:rPr lang="en-US" dirty="0" smtClean="0"/>
              <a:t>Solution?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115" y="115838"/>
            <a:ext cx="2928256" cy="221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Eric Brewer’s CAP theorem</a:t>
            </a:r>
            <a:endParaRPr lang="en-US" dirty="0" smtClean="0"/>
          </a:p>
        </p:txBody>
      </p:sp>
      <p:sp>
        <p:nvSpPr>
          <p:cNvPr id="5294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CAP theorem for distributed data replication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C</a:t>
            </a:r>
            <a:r>
              <a:rPr lang="en-US" dirty="0" smtClean="0"/>
              <a:t>onsistency: updates to data are applied to all or none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A</a:t>
            </a:r>
            <a:r>
              <a:rPr lang="en-US" dirty="0" smtClean="0"/>
              <a:t>vailability: must be able to access all data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P</a:t>
            </a:r>
            <a:r>
              <a:rPr lang="en-US" dirty="0" smtClean="0"/>
              <a:t>artitions: failures can partition network into </a:t>
            </a:r>
            <a:r>
              <a:rPr lang="en-US" dirty="0" err="1" smtClean="0"/>
              <a:t>subtrees</a:t>
            </a:r>
            <a:endParaRPr lang="en-US" dirty="0" smtClean="0"/>
          </a:p>
          <a:p>
            <a:pPr lvl="2"/>
            <a:endParaRPr lang="en-US" sz="1500" dirty="0" smtClean="0"/>
          </a:p>
          <a:p>
            <a:r>
              <a:rPr lang="en-US" dirty="0" smtClean="0"/>
              <a:t>The Brewer Theorem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system can simultaneously achieve C and A and P</a:t>
            </a:r>
          </a:p>
          <a:p>
            <a:pPr lvl="1"/>
            <a:r>
              <a:rPr lang="en-US" dirty="0" smtClean="0"/>
              <a:t>Implication: must perform tradeoffs to obtain 2 at the expense of the 3rd  </a:t>
            </a:r>
          </a:p>
          <a:p>
            <a:pPr lvl="1"/>
            <a:r>
              <a:rPr lang="en-US" dirty="0" smtClean="0"/>
              <a:t>Never published, but widely recognized</a:t>
            </a:r>
          </a:p>
          <a:p>
            <a:pPr lvl="1"/>
            <a:endParaRPr lang="en-US" sz="1500" dirty="0" smtClean="0"/>
          </a:p>
          <a:p>
            <a:r>
              <a:rPr lang="en-US" dirty="0" smtClean="0"/>
              <a:t>Interesting thought exercise to prove the theorem</a:t>
            </a:r>
          </a:p>
          <a:p>
            <a:pPr lvl="1"/>
            <a:r>
              <a:rPr lang="en-US" dirty="0" smtClean="0"/>
              <a:t>Think of existing systems, what tradeoffs do they make?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81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9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9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9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9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9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9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9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9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9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9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9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9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9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9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9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9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9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9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Examples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747" y="3316843"/>
            <a:ext cx="762165" cy="76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Classes\CS 4700\assets\User Coat Blue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17" y="2508351"/>
            <a:ext cx="808492" cy="80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746" y="1868873"/>
            <a:ext cx="762165" cy="76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 rot="575278">
            <a:off x="1790888" y="2820222"/>
            <a:ext cx="1464047" cy="708886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Write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198156" y="2912597"/>
            <a:ext cx="1018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(key, 1)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169288" y="1489873"/>
            <a:ext cx="1018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(key, 1)</a:t>
            </a:r>
            <a:endParaRPr lang="en-US" sz="2000" dirty="0"/>
          </a:p>
        </p:txBody>
      </p:sp>
      <p:sp>
        <p:nvSpPr>
          <p:cNvPr id="10" name="Curved Left Arrow 9"/>
          <p:cNvSpPr/>
          <p:nvPr/>
        </p:nvSpPr>
        <p:spPr>
          <a:xfrm flipV="1">
            <a:off x="4065912" y="2024741"/>
            <a:ext cx="816428" cy="178195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4479558" y="2808193"/>
            <a:ext cx="1255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Replicate</a:t>
            </a:r>
            <a:endParaRPr lang="en-US" sz="2000" dirty="0">
              <a:solidFill>
                <a:schemeClr val="accent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169288" y="2808193"/>
            <a:ext cx="1163242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98156" y="2931066"/>
            <a:ext cx="1018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(key, </a:t>
            </a:r>
            <a:r>
              <a:rPr lang="en-US" sz="2000" dirty="0" smtClean="0">
                <a:solidFill>
                  <a:schemeClr val="accent2"/>
                </a:solidFill>
              </a:rPr>
              <a:t>2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5" name="Left Arrow 14"/>
          <p:cNvSpPr/>
          <p:nvPr/>
        </p:nvSpPr>
        <p:spPr>
          <a:xfrm rot="20667336">
            <a:off x="1694930" y="2140104"/>
            <a:ext cx="1593182" cy="6626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974775" y="1611085"/>
            <a:ext cx="4169993" cy="2446151"/>
          </a:xfrm>
        </p:spPr>
        <p:txBody>
          <a:bodyPr>
            <a:normAutofit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/>
              <a:t>Availability</a:t>
            </a:r>
          </a:p>
          <a:p>
            <a:pPr lvl="1"/>
            <a:r>
              <a:rPr lang="en-US" dirty="0" smtClean="0"/>
              <a:t>Client can always read</a:t>
            </a:r>
          </a:p>
          <a:p>
            <a:r>
              <a:rPr lang="en-US" dirty="0" smtClean="0"/>
              <a:t>Impact of partitions</a:t>
            </a:r>
          </a:p>
          <a:p>
            <a:pPr lvl="1"/>
            <a:r>
              <a:rPr lang="en-US" dirty="0" smtClean="0"/>
              <a:t>Not consistent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6253" y="2076676"/>
            <a:ext cx="1018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(key, 1)</a:t>
            </a:r>
            <a:endParaRPr lang="en-US" sz="2000" dirty="0"/>
          </a:p>
        </p:txBody>
      </p:sp>
      <p:pic>
        <p:nvPicPr>
          <p:cNvPr id="21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283" y="6069269"/>
            <a:ext cx="762165" cy="76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D:\Classes\CS 4700\assets\User Coat Blue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53" y="5260777"/>
            <a:ext cx="808492" cy="80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282" y="4621299"/>
            <a:ext cx="762165" cy="76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ight Arrow 23"/>
          <p:cNvSpPr/>
          <p:nvPr/>
        </p:nvSpPr>
        <p:spPr>
          <a:xfrm rot="575278">
            <a:off x="1813424" y="5572648"/>
            <a:ext cx="1464047" cy="708886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Write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3220692" y="5665023"/>
            <a:ext cx="1018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(key, 1)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3191824" y="4242299"/>
            <a:ext cx="1018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(key, 1)</a:t>
            </a:r>
            <a:endParaRPr lang="en-US" sz="2000" dirty="0"/>
          </a:p>
        </p:txBody>
      </p:sp>
      <p:sp>
        <p:nvSpPr>
          <p:cNvPr id="27" name="Curved Left Arrow 26"/>
          <p:cNvSpPr/>
          <p:nvPr/>
        </p:nvSpPr>
        <p:spPr>
          <a:xfrm flipV="1">
            <a:off x="4088448" y="4777167"/>
            <a:ext cx="816428" cy="178195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5400000">
            <a:off x="4502094" y="5560619"/>
            <a:ext cx="1255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Replicate</a:t>
            </a:r>
            <a:endParaRPr lang="en-US" sz="2000" dirty="0">
              <a:solidFill>
                <a:schemeClr val="accent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3191824" y="5560619"/>
            <a:ext cx="1163242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20692" y="5683492"/>
            <a:ext cx="1018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(key, </a:t>
            </a:r>
            <a:r>
              <a:rPr lang="en-US" sz="2000" dirty="0" smtClean="0">
                <a:solidFill>
                  <a:schemeClr val="accent2"/>
                </a:solidFill>
              </a:rPr>
              <a:t>2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31" name="Left Arrow 30"/>
          <p:cNvSpPr/>
          <p:nvPr/>
        </p:nvSpPr>
        <p:spPr>
          <a:xfrm rot="20667336">
            <a:off x="1717466" y="4892530"/>
            <a:ext cx="1593182" cy="6626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4997311" y="4220527"/>
            <a:ext cx="4147457" cy="263581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Consistency</a:t>
            </a:r>
          </a:p>
          <a:p>
            <a:pPr lvl="1"/>
            <a:r>
              <a:rPr lang="en-US" dirty="0" smtClean="0"/>
              <a:t>Reads always return accurate results</a:t>
            </a:r>
          </a:p>
          <a:p>
            <a:r>
              <a:rPr lang="en-US" dirty="0" smtClean="0"/>
              <a:t>Impact of partitions</a:t>
            </a:r>
          </a:p>
          <a:p>
            <a:pPr lvl="1"/>
            <a:r>
              <a:rPr lang="en-US" dirty="0" smtClean="0"/>
              <a:t>No availability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8730" y="4389601"/>
            <a:ext cx="1750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Error</a:t>
            </a:r>
            <a:r>
              <a:rPr lang="en-US" sz="2000" dirty="0" smtClean="0"/>
              <a:t>: Service</a:t>
            </a:r>
          </a:p>
          <a:p>
            <a:pPr algn="ctr"/>
            <a:r>
              <a:rPr lang="en-US" sz="2000" dirty="0" smtClean="0"/>
              <a:t>Unavailable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29012" y="1563076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chemeClr val="tx2"/>
                </a:solidFill>
              </a:rPr>
              <a:t>A+P</a:t>
            </a:r>
            <a:endParaRPr lang="en-US" sz="2400" b="1" u="sng" dirty="0">
              <a:solidFill>
                <a:schemeClr val="tx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048" y="3927936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tx2"/>
                </a:solidFill>
              </a:rPr>
              <a:t>C</a:t>
            </a:r>
            <a:r>
              <a:rPr lang="en-US" sz="2400" b="1" u="sng" dirty="0" smtClean="0">
                <a:solidFill>
                  <a:schemeClr val="tx2"/>
                </a:solidFill>
              </a:rPr>
              <a:t>+P</a:t>
            </a:r>
            <a:endParaRPr lang="en-US" sz="2400" b="1" u="sng" dirty="0">
              <a:solidFill>
                <a:schemeClr val="tx2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905020" y="3073570"/>
            <a:ext cx="7264604" cy="2154697"/>
            <a:chOff x="414979" y="3333623"/>
            <a:chExt cx="8263530" cy="1523216"/>
          </a:xfrm>
        </p:grpSpPr>
        <p:sp>
          <p:nvSpPr>
            <p:cNvPr id="39" name="Rectangle 38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Content Placeholder 2"/>
            <p:cNvSpPr txBox="1">
              <a:spLocks/>
            </p:cNvSpPr>
            <p:nvPr/>
          </p:nvSpPr>
          <p:spPr>
            <a:xfrm>
              <a:off x="514377" y="3496212"/>
              <a:ext cx="8118848" cy="12738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85000" lnSpcReduction="2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What about C+A?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Doesn’t really exist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Partitions are always possible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Tradeoffs must be made to cope with them</a:t>
              </a:r>
              <a:endParaRPr lang="en-US" sz="320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45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8" grpId="0"/>
      <p:bldP spid="8" grpId="1"/>
      <p:bldP spid="12" grpId="0"/>
      <p:bldP spid="10" grpId="0" animBg="1"/>
      <p:bldP spid="10" grpId="1" animBg="1"/>
      <p:bldP spid="11" grpId="0"/>
      <p:bldP spid="11" grpId="1"/>
      <p:bldP spid="17" grpId="0"/>
      <p:bldP spid="15" grpId="0" animBg="1"/>
      <p:bldP spid="19" grpId="0" uiExpand="1" build="p"/>
      <p:bldP spid="20" grpId="0"/>
      <p:bldP spid="24" grpId="0" animBg="1"/>
      <p:bldP spid="24" grpId="1" animBg="1"/>
      <p:bldP spid="24" grpId="2" animBg="1"/>
      <p:bldP spid="24" grpId="3" animBg="1"/>
      <p:bldP spid="25" grpId="0"/>
      <p:bldP spid="25" grpId="1"/>
      <p:bldP spid="26" grpId="0"/>
      <p:bldP spid="27" grpId="0" animBg="1"/>
      <p:bldP spid="27" grpId="1" animBg="1"/>
      <p:bldP spid="28" grpId="0"/>
      <p:bldP spid="28" grpId="1"/>
      <p:bldP spid="30" grpId="0"/>
      <p:bldP spid="31" grpId="0" animBg="1"/>
      <p:bldP spid="32" grpId="0" uiExpand="1" build="p"/>
      <p:bldP spid="33" grpId="0"/>
      <p:bldP spid="3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CAP Applied to Dynamo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High availability</a:t>
            </a:r>
          </a:p>
          <a:p>
            <a:pPr lvl="1"/>
            <a:r>
              <a:rPr lang="en-US" dirty="0" smtClean="0"/>
              <a:t>Partitions/failures are possible</a:t>
            </a:r>
          </a:p>
          <a:p>
            <a:r>
              <a:rPr lang="en-US" dirty="0" smtClean="0"/>
              <a:t>Result: weak consistency</a:t>
            </a:r>
          </a:p>
          <a:p>
            <a:pPr lvl="1"/>
            <a:r>
              <a:rPr lang="en-US" dirty="0" smtClean="0"/>
              <a:t>Problems</a:t>
            </a:r>
          </a:p>
          <a:p>
            <a:pPr lvl="2"/>
            <a:r>
              <a:rPr lang="en-US" dirty="0" smtClean="0"/>
              <a:t>A put( ) can return before update has been applied to all replicas</a:t>
            </a:r>
          </a:p>
          <a:p>
            <a:pPr lvl="2"/>
            <a:r>
              <a:rPr lang="en-US" dirty="0" smtClean="0"/>
              <a:t>A partition can cause some nodes to not receive updates</a:t>
            </a:r>
          </a:p>
          <a:p>
            <a:pPr lvl="1"/>
            <a:r>
              <a:rPr lang="en-US" dirty="0" smtClean="0"/>
              <a:t>Effects</a:t>
            </a:r>
          </a:p>
          <a:p>
            <a:pPr lvl="2"/>
            <a:r>
              <a:rPr lang="en-US" dirty="0" smtClean="0"/>
              <a:t>One object can have multiple versions present in system</a:t>
            </a:r>
          </a:p>
          <a:p>
            <a:pPr lvl="2"/>
            <a:r>
              <a:rPr lang="en-US" dirty="0" smtClean="0"/>
              <a:t>A get( ) can return many versions of same object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1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Immutable Versions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Dynamo approach: use immutable versions</a:t>
            </a:r>
          </a:p>
          <a:p>
            <a:pPr lvl="1"/>
            <a:r>
              <a:rPr lang="en-US" dirty="0" smtClean="0"/>
              <a:t>Each put(key, value) creates a new version of the key</a:t>
            </a:r>
          </a:p>
          <a:p>
            <a:pPr marL="685800" lvl="2" indent="0">
              <a:buNone/>
            </a:pPr>
            <a:endParaRPr lang="en-US" dirty="0"/>
          </a:p>
          <a:p>
            <a:pPr marL="685800" lvl="2" indent="0">
              <a:buNone/>
            </a:pPr>
            <a:endParaRPr lang="en-US" dirty="0" smtClean="0"/>
          </a:p>
          <a:p>
            <a:pPr marL="685800" lvl="2" indent="0">
              <a:buNone/>
            </a:pPr>
            <a:endParaRPr lang="en-US" dirty="0"/>
          </a:p>
          <a:p>
            <a:pPr marL="685800" lvl="2" indent="0">
              <a:buNone/>
            </a:pPr>
            <a:endParaRPr lang="en-US" dirty="0" smtClean="0"/>
          </a:p>
          <a:p>
            <a:r>
              <a:rPr lang="en-US" dirty="0" smtClean="0"/>
              <a:t>One object can have multiple version sub-histories</a:t>
            </a:r>
          </a:p>
          <a:p>
            <a:pPr lvl="1"/>
            <a:r>
              <a:rPr lang="en-US" dirty="0" smtClean="0"/>
              <a:t>i.e. after a network partition</a:t>
            </a:r>
          </a:p>
          <a:p>
            <a:pPr lvl="1"/>
            <a:r>
              <a:rPr lang="en-US" dirty="0" smtClean="0"/>
              <a:t>Some automatically reconcilable: syntactic reconciliation</a:t>
            </a:r>
          </a:p>
          <a:p>
            <a:pPr lvl="1"/>
            <a:r>
              <a:rPr lang="en-US" dirty="0" smtClean="0"/>
              <a:t>Some not so simple: semantic reconciliation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36778" y="5714998"/>
            <a:ext cx="3281668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Q: How do we do this?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15406"/>
              </p:ext>
            </p:extLst>
          </p:nvPr>
        </p:nvGraphicFramePr>
        <p:xfrm>
          <a:off x="859971" y="2681514"/>
          <a:ext cx="7467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Version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shopping_cart_18731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{cereal</a:t>
                      </a:r>
                      <a:r>
                        <a:rPr lang="en-US" baseline="0" dirty="0" smtClean="0"/>
                        <a:t>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shopping_cart_18731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{cereal, cookies}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shopping_cart_18731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{cereal,</a:t>
                      </a:r>
                      <a:r>
                        <a:rPr lang="en-US" baseline="0" dirty="0" smtClean="0"/>
                        <a:t> crackers}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53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Vector Clocks</a:t>
            </a:r>
            <a:endParaRPr lang="en-US" dirty="0"/>
          </a:p>
        </p:txBody>
      </p:sp>
      <p:sp>
        <p:nvSpPr>
          <p:cNvPr id="531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General technique described by Leslie </a:t>
            </a:r>
            <a:r>
              <a:rPr lang="en-US" dirty="0" err="1" smtClean="0"/>
              <a:t>Lamport</a:t>
            </a:r>
            <a:endParaRPr lang="en-US" dirty="0" smtClean="0"/>
          </a:p>
          <a:p>
            <a:pPr lvl="1"/>
            <a:r>
              <a:rPr lang="en-US" dirty="0" smtClean="0"/>
              <a:t>Explicitly maps out time as a sequence of version numbers at each participant (from 1978!!)</a:t>
            </a:r>
          </a:p>
          <a:p>
            <a:r>
              <a:rPr lang="en-US" dirty="0" smtClean="0"/>
              <a:t>The idea</a:t>
            </a:r>
          </a:p>
          <a:p>
            <a:pPr lvl="1"/>
            <a:r>
              <a:rPr lang="en-US" dirty="0" smtClean="0"/>
              <a:t>A vector clock is a list of (node, counter) pairs</a:t>
            </a:r>
          </a:p>
          <a:p>
            <a:pPr lvl="1"/>
            <a:r>
              <a:rPr lang="en-US" dirty="0" smtClean="0"/>
              <a:t>Every version of every object has one vector clock</a:t>
            </a:r>
          </a:p>
          <a:p>
            <a:r>
              <a:rPr lang="en-US" dirty="0" smtClean="0"/>
              <a:t>Detecting causality</a:t>
            </a:r>
          </a:p>
          <a:p>
            <a:pPr lvl="1"/>
            <a:r>
              <a:rPr lang="en-US" dirty="0" smtClean="0"/>
              <a:t>If all of A’s counters are less-than-or-equal to all of B’s counters, then A is ancestor of B, and can be forgotten</a:t>
            </a:r>
          </a:p>
          <a:p>
            <a:pPr lvl="1"/>
            <a:r>
              <a:rPr lang="en-US" dirty="0" smtClean="0"/>
              <a:t>Intuition: A was applied to every node before B was applied to any node. Therefore, A precedes B</a:t>
            </a:r>
          </a:p>
          <a:p>
            <a:r>
              <a:rPr lang="en-US" dirty="0" smtClean="0"/>
              <a:t>Use vector clocks to perform syntactic reconciliation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5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1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1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1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1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1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1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1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1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1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Vector Clock Example</a:t>
            </a:r>
            <a:endParaRPr 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idx="1"/>
          </p:nvPr>
        </p:nvSpPr>
        <p:spPr>
          <a:xfrm>
            <a:off x="4746171" y="1621753"/>
            <a:ext cx="4288972" cy="521178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Key features</a:t>
            </a:r>
          </a:p>
          <a:p>
            <a:pPr lvl="1"/>
            <a:r>
              <a:rPr lang="en-US" dirty="0" smtClean="0"/>
              <a:t>Writes always succeed</a:t>
            </a:r>
          </a:p>
          <a:p>
            <a:pPr lvl="1"/>
            <a:r>
              <a:rPr lang="en-US" dirty="0" smtClean="0"/>
              <a:t>Reconcile on read</a:t>
            </a:r>
          </a:p>
          <a:p>
            <a:endParaRPr lang="en-US" sz="1300" dirty="0" smtClean="0"/>
          </a:p>
          <a:p>
            <a:r>
              <a:rPr lang="en-US" dirty="0" smtClean="0"/>
              <a:t>Possible issues</a:t>
            </a:r>
          </a:p>
          <a:p>
            <a:pPr lvl="1"/>
            <a:r>
              <a:rPr lang="en-US" dirty="0" smtClean="0"/>
              <a:t>Large vector sizes</a:t>
            </a:r>
          </a:p>
          <a:p>
            <a:pPr lvl="1"/>
            <a:r>
              <a:rPr lang="en-US" dirty="0" smtClean="0"/>
              <a:t>Need to be trimmed</a:t>
            </a:r>
          </a:p>
          <a:p>
            <a:pPr lvl="1"/>
            <a:endParaRPr lang="en-US" sz="1200" dirty="0" smtClean="0"/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Add timestamps</a:t>
            </a:r>
          </a:p>
          <a:p>
            <a:pPr lvl="1"/>
            <a:r>
              <a:rPr lang="en-US" dirty="0" smtClean="0"/>
              <a:t>Trim oldest nodes</a:t>
            </a:r>
          </a:p>
          <a:p>
            <a:pPr lvl="1"/>
            <a:r>
              <a:rPr lang="en-US" dirty="0" smtClean="0"/>
              <a:t>Can introduce error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32661" y="2015547"/>
            <a:ext cx="1219200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D1 ([</a:t>
            </a:r>
            <a:r>
              <a:rPr lang="en-US" sz="1600" dirty="0" err="1" smtClean="0"/>
              <a:t>Sx</a:t>
            </a:r>
            <a:r>
              <a:rPr lang="en-US" sz="1600" dirty="0" smtClean="0"/>
              <a:t>, 1])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462905" y="2911884"/>
            <a:ext cx="1295400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D2 ([</a:t>
            </a:r>
            <a:r>
              <a:rPr lang="en-US" sz="1600" dirty="0" err="1" smtClean="0"/>
              <a:t>Sx</a:t>
            </a:r>
            <a:r>
              <a:rPr lang="en-US" sz="1600" dirty="0" smtClean="0"/>
              <a:t>, 2])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56382" y="4118785"/>
            <a:ext cx="1219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D3 ([</a:t>
            </a:r>
            <a:r>
              <a:rPr lang="en-US" sz="1400" dirty="0" err="1" smtClean="0"/>
              <a:t>Sx</a:t>
            </a:r>
            <a:r>
              <a:rPr lang="en-US" sz="1400" dirty="0" smtClean="0"/>
              <a:t>, 2],</a:t>
            </a:r>
            <a:br>
              <a:rPr lang="en-US" sz="1400" dirty="0" smtClean="0"/>
            </a:br>
            <a:r>
              <a:rPr lang="en-US" sz="1400" dirty="0" smtClean="0"/>
              <a:t>       [</a:t>
            </a:r>
            <a:r>
              <a:rPr lang="en-US" sz="1400" dirty="0" err="1" smtClean="0"/>
              <a:t>Sy</a:t>
            </a:r>
            <a:r>
              <a:rPr lang="en-US" sz="1400" dirty="0" smtClean="0"/>
              <a:t>, 1])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618582" y="4118785"/>
            <a:ext cx="1301844" cy="5847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D4 ([</a:t>
            </a:r>
            <a:r>
              <a:rPr lang="en-US" sz="1600" dirty="0" err="1" smtClean="0"/>
              <a:t>Sx</a:t>
            </a:r>
            <a:r>
              <a:rPr lang="en-US" sz="1600" dirty="0" smtClean="0"/>
              <a:t>, 2],</a:t>
            </a:r>
            <a:br>
              <a:rPr lang="en-US" sz="1600" dirty="0" smtClean="0"/>
            </a:br>
            <a:r>
              <a:rPr lang="en-US" sz="1600" dirty="0" smtClean="0"/>
              <a:t>        [</a:t>
            </a:r>
            <a:r>
              <a:rPr lang="en-US" sz="1600" dirty="0" err="1" smtClean="0"/>
              <a:t>Sz</a:t>
            </a:r>
            <a:r>
              <a:rPr lang="en-US" sz="1600" dirty="0" smtClean="0"/>
              <a:t>, 1])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469568" y="5782270"/>
            <a:ext cx="130184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D5 ([</a:t>
            </a:r>
            <a:r>
              <a:rPr lang="en-US" sz="1600" dirty="0" err="1" smtClean="0"/>
              <a:t>Sx</a:t>
            </a:r>
            <a:r>
              <a:rPr lang="en-US" sz="1600" dirty="0" smtClean="0"/>
              <a:t>, 2],</a:t>
            </a:r>
            <a:br>
              <a:rPr lang="en-US" sz="1600" dirty="0" smtClean="0"/>
            </a:br>
            <a:r>
              <a:rPr lang="en-US" sz="1600" dirty="0" smtClean="0"/>
              <a:t>        [</a:t>
            </a:r>
            <a:r>
              <a:rPr lang="en-US" sz="1600" dirty="0" err="1" smtClean="0"/>
              <a:t>Sy</a:t>
            </a:r>
            <a:r>
              <a:rPr lang="en-US" sz="1600" dirty="0" smtClean="0"/>
              <a:t>, 1],</a:t>
            </a:r>
          </a:p>
          <a:p>
            <a:r>
              <a:rPr lang="en-US" sz="1600" dirty="0" smtClean="0"/>
              <a:t>        [</a:t>
            </a:r>
            <a:r>
              <a:rPr lang="en-US" sz="1600" dirty="0" err="1" smtClean="0"/>
              <a:t>Sz</a:t>
            </a:r>
            <a:r>
              <a:rPr lang="en-US" sz="1600" dirty="0" smtClean="0"/>
              <a:t>, 1])</a:t>
            </a:r>
            <a:endParaRPr lang="en-US" sz="1600" dirty="0"/>
          </a:p>
        </p:txBody>
      </p:sp>
      <p:pic>
        <p:nvPicPr>
          <p:cNvPr id="218114" name="Picture 2" descr="C:\Documents and Settings\Ben Y. Zhao\My Documents\My Pictures\Microsoft Clip Organizer\MCj0424792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4261" y="2167947"/>
            <a:ext cx="838200" cy="913214"/>
          </a:xfrm>
          <a:prstGeom prst="rect">
            <a:avLst/>
          </a:prstGeom>
          <a:noFill/>
        </p:spPr>
      </p:pic>
      <p:pic>
        <p:nvPicPr>
          <p:cNvPr id="21811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1168" y="5715000"/>
            <a:ext cx="974141" cy="994477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456461" y="1646215"/>
            <a:ext cx="136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rite by </a:t>
            </a:r>
            <a:r>
              <a:rPr lang="en-US" dirty="0" err="1" smtClean="0"/>
              <a:t>Sx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56461" y="2548947"/>
            <a:ext cx="136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rite by </a:t>
            </a:r>
            <a:r>
              <a:rPr lang="en-US" dirty="0" err="1" smtClean="0"/>
              <a:t>Sx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58305" y="3703175"/>
            <a:ext cx="136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rite by </a:t>
            </a:r>
            <a:r>
              <a:rPr lang="en-US" dirty="0" err="1" smtClean="0"/>
              <a:t>Sz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61182" y="3703175"/>
            <a:ext cx="136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rite by </a:t>
            </a:r>
            <a:r>
              <a:rPr lang="en-US" dirty="0" err="1" smtClean="0"/>
              <a:t>Sy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534285" y="5334000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reconcile</a:t>
            </a:r>
            <a:endParaRPr lang="en-US" dirty="0"/>
          </a:p>
        </p:txBody>
      </p:sp>
      <p:pic>
        <p:nvPicPr>
          <p:cNvPr id="218116" name="Picture 4" descr="C:\Documents and Settings\Ben Y. Zhao\My Documents\My Pictures\Microsoft Clip Organizer\MCj0424770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5309" y="4051515"/>
            <a:ext cx="708273" cy="914400"/>
          </a:xfrm>
          <a:prstGeom prst="rect">
            <a:avLst/>
          </a:prstGeom>
          <a:noFill/>
        </p:spPr>
      </p:pic>
      <p:pic>
        <p:nvPicPr>
          <p:cNvPr id="218117" name="Picture 5" descr="C:\Documents and Settings\Ben Y. Zhao\Local Settings\Temporary Internet Files\Content.IE5\4X1J4HJF\MCj0424790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99382" y="4051515"/>
            <a:ext cx="854075" cy="889000"/>
          </a:xfrm>
          <a:prstGeom prst="rect">
            <a:avLst/>
          </a:prstGeom>
          <a:noFill/>
        </p:spPr>
      </p:pic>
      <p:sp>
        <p:nvSpPr>
          <p:cNvPr id="2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08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1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Sloppy Quorum</a:t>
            </a:r>
            <a:endParaRPr lang="en-US"/>
          </a:p>
        </p:txBody>
      </p:sp>
      <p:sp>
        <p:nvSpPr>
          <p:cNvPr id="544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R/W: minimum number of nodes that must participate in a successful read/write operation</a:t>
            </a:r>
          </a:p>
          <a:p>
            <a:pPr lvl="1"/>
            <a:r>
              <a:rPr lang="en-US" dirty="0" smtClean="0"/>
              <a:t>Setting R + W &gt; N yields a quorum-like system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Latency of a get (or put) dictated by slowest of R (or W) replicas</a:t>
            </a:r>
          </a:p>
          <a:p>
            <a:pPr lvl="1"/>
            <a:r>
              <a:rPr lang="en-US" dirty="0" smtClean="0"/>
              <a:t>Set R and W to be less than N for lower latency</a:t>
            </a:r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13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199" y="5684837"/>
            <a:ext cx="7543801" cy="7921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Average and 99% latencies for R/W requests during peak </a:t>
            </a:r>
            <a:r>
              <a:rPr lang="en-US" sz="2400" dirty="0" smtClean="0"/>
              <a:t>season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t="2453" r="3698" b="5046"/>
          <a:stretch>
            <a:fillRect/>
          </a:stretch>
        </p:blipFill>
        <p:spPr>
          <a:xfrm>
            <a:off x="1371600" y="2057400"/>
            <a:ext cx="5410200" cy="3585072"/>
          </a:xfrm>
          <a:prstGeom prst="rect">
            <a:avLst/>
          </a:prstGeom>
          <a:noFill/>
          <a:ln/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08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Can buffer writes to improve write performance (trading durability for performance). 30m/tick on X-axis.</a:t>
            </a:r>
            <a:endParaRPr lang="en-US" sz="2400" dirty="0"/>
          </a:p>
        </p:txBody>
      </p:sp>
      <p:pic>
        <p:nvPicPr>
          <p:cNvPr id="55603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1670050"/>
            <a:ext cx="6858000" cy="3663950"/>
          </a:xfrm>
          <a:noFill/>
          <a:ln/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33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Lambda Rail Project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1" name="Picture 3" descr="D:\Classes\CS 4700\assets\100804lambdarail_l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1" y="1675671"/>
            <a:ext cx="8951459" cy="49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/>
          <p:nvPr/>
        </p:nvSpPr>
        <p:spPr>
          <a:xfrm>
            <a:off x="4191000" y="3820886"/>
            <a:ext cx="2492829" cy="1730828"/>
          </a:xfrm>
          <a:custGeom>
            <a:avLst/>
            <a:gdLst>
              <a:gd name="connsiteX0" fmla="*/ 2492829 w 2492829"/>
              <a:gd name="connsiteY0" fmla="*/ 1730828 h 1730828"/>
              <a:gd name="connsiteX1" fmla="*/ 2373086 w 2492829"/>
              <a:gd name="connsiteY1" fmla="*/ 1698171 h 1730828"/>
              <a:gd name="connsiteX2" fmla="*/ 2340429 w 2492829"/>
              <a:gd name="connsiteY2" fmla="*/ 1676400 h 1730828"/>
              <a:gd name="connsiteX3" fmla="*/ 2296886 w 2492829"/>
              <a:gd name="connsiteY3" fmla="*/ 1665514 h 1730828"/>
              <a:gd name="connsiteX4" fmla="*/ 2188029 w 2492829"/>
              <a:gd name="connsiteY4" fmla="*/ 1621971 h 1730828"/>
              <a:gd name="connsiteX5" fmla="*/ 2046514 w 2492829"/>
              <a:gd name="connsiteY5" fmla="*/ 1589314 h 1730828"/>
              <a:gd name="connsiteX6" fmla="*/ 1926771 w 2492829"/>
              <a:gd name="connsiteY6" fmla="*/ 1567543 h 1730828"/>
              <a:gd name="connsiteX7" fmla="*/ 1817914 w 2492829"/>
              <a:gd name="connsiteY7" fmla="*/ 1545771 h 1730828"/>
              <a:gd name="connsiteX8" fmla="*/ 1480457 w 2492829"/>
              <a:gd name="connsiteY8" fmla="*/ 1556657 h 1730828"/>
              <a:gd name="connsiteX9" fmla="*/ 1371600 w 2492829"/>
              <a:gd name="connsiteY9" fmla="*/ 1567543 h 1730828"/>
              <a:gd name="connsiteX10" fmla="*/ 1306286 w 2492829"/>
              <a:gd name="connsiteY10" fmla="*/ 1578428 h 1730828"/>
              <a:gd name="connsiteX11" fmla="*/ 1186543 w 2492829"/>
              <a:gd name="connsiteY11" fmla="*/ 1589314 h 1730828"/>
              <a:gd name="connsiteX12" fmla="*/ 1099457 w 2492829"/>
              <a:gd name="connsiteY12" fmla="*/ 1600200 h 1730828"/>
              <a:gd name="connsiteX13" fmla="*/ 1023257 w 2492829"/>
              <a:gd name="connsiteY13" fmla="*/ 1611085 h 1730828"/>
              <a:gd name="connsiteX14" fmla="*/ 892629 w 2492829"/>
              <a:gd name="connsiteY14" fmla="*/ 1621971 h 1730828"/>
              <a:gd name="connsiteX15" fmla="*/ 827314 w 2492829"/>
              <a:gd name="connsiteY15" fmla="*/ 1632857 h 1730828"/>
              <a:gd name="connsiteX16" fmla="*/ 609600 w 2492829"/>
              <a:gd name="connsiteY16" fmla="*/ 1654628 h 1730828"/>
              <a:gd name="connsiteX17" fmla="*/ 478971 w 2492829"/>
              <a:gd name="connsiteY17" fmla="*/ 1676400 h 1730828"/>
              <a:gd name="connsiteX18" fmla="*/ 402771 w 2492829"/>
              <a:gd name="connsiteY18" fmla="*/ 1665514 h 1730828"/>
              <a:gd name="connsiteX19" fmla="*/ 370114 w 2492829"/>
              <a:gd name="connsiteY19" fmla="*/ 1643743 h 1730828"/>
              <a:gd name="connsiteX20" fmla="*/ 326571 w 2492829"/>
              <a:gd name="connsiteY20" fmla="*/ 1600200 h 1730828"/>
              <a:gd name="connsiteX21" fmla="*/ 293914 w 2492829"/>
              <a:gd name="connsiteY21" fmla="*/ 1545771 h 1730828"/>
              <a:gd name="connsiteX22" fmla="*/ 283029 w 2492829"/>
              <a:gd name="connsiteY22" fmla="*/ 1513114 h 1730828"/>
              <a:gd name="connsiteX23" fmla="*/ 261257 w 2492829"/>
              <a:gd name="connsiteY23" fmla="*/ 1491343 h 1730828"/>
              <a:gd name="connsiteX24" fmla="*/ 239486 w 2492829"/>
              <a:gd name="connsiteY24" fmla="*/ 1458685 h 1730828"/>
              <a:gd name="connsiteX25" fmla="*/ 206829 w 2492829"/>
              <a:gd name="connsiteY25" fmla="*/ 1393371 h 1730828"/>
              <a:gd name="connsiteX26" fmla="*/ 163286 w 2492829"/>
              <a:gd name="connsiteY26" fmla="*/ 1338943 h 1730828"/>
              <a:gd name="connsiteX27" fmla="*/ 152400 w 2492829"/>
              <a:gd name="connsiteY27" fmla="*/ 1306285 h 1730828"/>
              <a:gd name="connsiteX28" fmla="*/ 130629 w 2492829"/>
              <a:gd name="connsiteY28" fmla="*/ 1273628 h 1730828"/>
              <a:gd name="connsiteX29" fmla="*/ 97971 w 2492829"/>
              <a:gd name="connsiteY29" fmla="*/ 1219200 h 1730828"/>
              <a:gd name="connsiteX30" fmla="*/ 65314 w 2492829"/>
              <a:gd name="connsiteY30" fmla="*/ 1121228 h 1730828"/>
              <a:gd name="connsiteX31" fmla="*/ 54429 w 2492829"/>
              <a:gd name="connsiteY31" fmla="*/ 1088571 h 1730828"/>
              <a:gd name="connsiteX32" fmla="*/ 43543 w 2492829"/>
              <a:gd name="connsiteY32" fmla="*/ 1055914 h 1730828"/>
              <a:gd name="connsiteX33" fmla="*/ 32657 w 2492829"/>
              <a:gd name="connsiteY33" fmla="*/ 990600 h 1730828"/>
              <a:gd name="connsiteX34" fmla="*/ 21771 w 2492829"/>
              <a:gd name="connsiteY34" fmla="*/ 881743 h 1730828"/>
              <a:gd name="connsiteX35" fmla="*/ 0 w 2492829"/>
              <a:gd name="connsiteY35" fmla="*/ 805543 h 1730828"/>
              <a:gd name="connsiteX36" fmla="*/ 10886 w 2492829"/>
              <a:gd name="connsiteY36" fmla="*/ 707571 h 1730828"/>
              <a:gd name="connsiteX37" fmla="*/ 76200 w 2492829"/>
              <a:gd name="connsiteY37" fmla="*/ 587828 h 1730828"/>
              <a:gd name="connsiteX38" fmla="*/ 108857 w 2492829"/>
              <a:gd name="connsiteY38" fmla="*/ 566057 h 1730828"/>
              <a:gd name="connsiteX39" fmla="*/ 185057 w 2492829"/>
              <a:gd name="connsiteY39" fmla="*/ 468085 h 1730828"/>
              <a:gd name="connsiteX40" fmla="*/ 185057 w 2492829"/>
              <a:gd name="connsiteY40" fmla="*/ 468085 h 1730828"/>
              <a:gd name="connsiteX41" fmla="*/ 206829 w 2492829"/>
              <a:gd name="connsiteY41" fmla="*/ 435428 h 1730828"/>
              <a:gd name="connsiteX42" fmla="*/ 272143 w 2492829"/>
              <a:gd name="connsiteY42" fmla="*/ 391885 h 1730828"/>
              <a:gd name="connsiteX43" fmla="*/ 315686 w 2492829"/>
              <a:gd name="connsiteY43" fmla="*/ 337457 h 1730828"/>
              <a:gd name="connsiteX44" fmla="*/ 359229 w 2492829"/>
              <a:gd name="connsiteY44" fmla="*/ 304800 h 1730828"/>
              <a:gd name="connsiteX45" fmla="*/ 413657 w 2492829"/>
              <a:gd name="connsiteY45" fmla="*/ 250371 h 1730828"/>
              <a:gd name="connsiteX46" fmla="*/ 435429 w 2492829"/>
              <a:gd name="connsiteY46" fmla="*/ 228600 h 1730828"/>
              <a:gd name="connsiteX47" fmla="*/ 478971 w 2492829"/>
              <a:gd name="connsiteY47" fmla="*/ 163285 h 1730828"/>
              <a:gd name="connsiteX48" fmla="*/ 522514 w 2492829"/>
              <a:gd name="connsiteY48" fmla="*/ 119743 h 1730828"/>
              <a:gd name="connsiteX49" fmla="*/ 533400 w 2492829"/>
              <a:gd name="connsiteY49" fmla="*/ 76200 h 1730828"/>
              <a:gd name="connsiteX50" fmla="*/ 555171 w 2492829"/>
              <a:gd name="connsiteY50" fmla="*/ 43543 h 1730828"/>
              <a:gd name="connsiteX51" fmla="*/ 566057 w 2492829"/>
              <a:gd name="connsiteY51" fmla="*/ 0 h 1730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492829" h="1730828">
                <a:moveTo>
                  <a:pt x="2492829" y="1730828"/>
                </a:moveTo>
                <a:cubicBezTo>
                  <a:pt x="2463614" y="1724986"/>
                  <a:pt x="2396766" y="1713958"/>
                  <a:pt x="2373086" y="1698171"/>
                </a:cubicBezTo>
                <a:cubicBezTo>
                  <a:pt x="2362200" y="1690914"/>
                  <a:pt x="2352454" y="1681554"/>
                  <a:pt x="2340429" y="1676400"/>
                </a:cubicBezTo>
                <a:cubicBezTo>
                  <a:pt x="2326678" y="1670507"/>
                  <a:pt x="2311216" y="1669813"/>
                  <a:pt x="2296886" y="1665514"/>
                </a:cubicBezTo>
                <a:cubicBezTo>
                  <a:pt x="2186754" y="1632475"/>
                  <a:pt x="2272901" y="1658346"/>
                  <a:pt x="2188029" y="1621971"/>
                </a:cubicBezTo>
                <a:cubicBezTo>
                  <a:pt x="2135888" y="1599624"/>
                  <a:pt x="2116244" y="1612558"/>
                  <a:pt x="2046514" y="1589314"/>
                </a:cubicBezTo>
                <a:cubicBezTo>
                  <a:pt x="1986104" y="1569177"/>
                  <a:pt x="2025243" y="1579851"/>
                  <a:pt x="1926771" y="1567543"/>
                </a:cubicBezTo>
                <a:cubicBezTo>
                  <a:pt x="1897998" y="1560349"/>
                  <a:pt x="1844606" y="1545771"/>
                  <a:pt x="1817914" y="1545771"/>
                </a:cubicBezTo>
                <a:cubicBezTo>
                  <a:pt x="1705370" y="1545771"/>
                  <a:pt x="1592943" y="1553028"/>
                  <a:pt x="1480457" y="1556657"/>
                </a:cubicBezTo>
                <a:cubicBezTo>
                  <a:pt x="1444171" y="1560286"/>
                  <a:pt x="1407785" y="1563020"/>
                  <a:pt x="1371600" y="1567543"/>
                </a:cubicBezTo>
                <a:cubicBezTo>
                  <a:pt x="1349699" y="1570281"/>
                  <a:pt x="1328206" y="1575849"/>
                  <a:pt x="1306286" y="1578428"/>
                </a:cubicBezTo>
                <a:cubicBezTo>
                  <a:pt x="1266482" y="1583111"/>
                  <a:pt x="1226402" y="1585118"/>
                  <a:pt x="1186543" y="1589314"/>
                </a:cubicBezTo>
                <a:cubicBezTo>
                  <a:pt x="1157449" y="1592377"/>
                  <a:pt x="1128455" y="1596334"/>
                  <a:pt x="1099457" y="1600200"/>
                </a:cubicBezTo>
                <a:cubicBezTo>
                  <a:pt x="1074024" y="1603591"/>
                  <a:pt x="1048774" y="1608399"/>
                  <a:pt x="1023257" y="1611085"/>
                </a:cubicBezTo>
                <a:cubicBezTo>
                  <a:pt x="979803" y="1615659"/>
                  <a:pt x="936055" y="1617146"/>
                  <a:pt x="892629" y="1621971"/>
                </a:cubicBezTo>
                <a:cubicBezTo>
                  <a:pt x="870692" y="1624409"/>
                  <a:pt x="849241" y="1630327"/>
                  <a:pt x="827314" y="1632857"/>
                </a:cubicBezTo>
                <a:cubicBezTo>
                  <a:pt x="754861" y="1641217"/>
                  <a:pt x="609600" y="1654628"/>
                  <a:pt x="609600" y="1654628"/>
                </a:cubicBezTo>
                <a:cubicBezTo>
                  <a:pt x="563740" y="1666093"/>
                  <a:pt x="529937" y="1676400"/>
                  <a:pt x="478971" y="1676400"/>
                </a:cubicBezTo>
                <a:cubicBezTo>
                  <a:pt x="453313" y="1676400"/>
                  <a:pt x="428171" y="1669143"/>
                  <a:pt x="402771" y="1665514"/>
                </a:cubicBezTo>
                <a:cubicBezTo>
                  <a:pt x="391885" y="1658257"/>
                  <a:pt x="380047" y="1652257"/>
                  <a:pt x="370114" y="1643743"/>
                </a:cubicBezTo>
                <a:cubicBezTo>
                  <a:pt x="354529" y="1630385"/>
                  <a:pt x="326571" y="1600200"/>
                  <a:pt x="326571" y="1600200"/>
                </a:cubicBezTo>
                <a:cubicBezTo>
                  <a:pt x="295736" y="1507690"/>
                  <a:pt x="338741" y="1620484"/>
                  <a:pt x="293914" y="1545771"/>
                </a:cubicBezTo>
                <a:cubicBezTo>
                  <a:pt x="288011" y="1535932"/>
                  <a:pt x="288933" y="1522953"/>
                  <a:pt x="283029" y="1513114"/>
                </a:cubicBezTo>
                <a:cubicBezTo>
                  <a:pt x="277749" y="1504313"/>
                  <a:pt x="267668" y="1499357"/>
                  <a:pt x="261257" y="1491343"/>
                </a:cubicBezTo>
                <a:cubicBezTo>
                  <a:pt x="253084" y="1481127"/>
                  <a:pt x="245337" y="1470387"/>
                  <a:pt x="239486" y="1458685"/>
                </a:cubicBezTo>
                <a:cubicBezTo>
                  <a:pt x="212662" y="1405036"/>
                  <a:pt x="248420" y="1445359"/>
                  <a:pt x="206829" y="1393371"/>
                </a:cubicBezTo>
                <a:cubicBezTo>
                  <a:pt x="179827" y="1359619"/>
                  <a:pt x="185624" y="1383620"/>
                  <a:pt x="163286" y="1338943"/>
                </a:cubicBezTo>
                <a:cubicBezTo>
                  <a:pt x="158154" y="1328680"/>
                  <a:pt x="157532" y="1316548"/>
                  <a:pt x="152400" y="1306285"/>
                </a:cubicBezTo>
                <a:cubicBezTo>
                  <a:pt x="146549" y="1294583"/>
                  <a:pt x="136480" y="1285330"/>
                  <a:pt x="130629" y="1273628"/>
                </a:cubicBezTo>
                <a:cubicBezTo>
                  <a:pt x="102368" y="1217106"/>
                  <a:pt x="140495" y="1261722"/>
                  <a:pt x="97971" y="1219200"/>
                </a:cubicBezTo>
                <a:lnTo>
                  <a:pt x="65314" y="1121228"/>
                </a:lnTo>
                <a:lnTo>
                  <a:pt x="54429" y="1088571"/>
                </a:lnTo>
                <a:cubicBezTo>
                  <a:pt x="50800" y="1077685"/>
                  <a:pt x="45429" y="1067232"/>
                  <a:pt x="43543" y="1055914"/>
                </a:cubicBezTo>
                <a:cubicBezTo>
                  <a:pt x="39914" y="1034143"/>
                  <a:pt x="35395" y="1012501"/>
                  <a:pt x="32657" y="990600"/>
                </a:cubicBezTo>
                <a:cubicBezTo>
                  <a:pt x="28134" y="954415"/>
                  <a:pt x="26928" y="917843"/>
                  <a:pt x="21771" y="881743"/>
                </a:cubicBezTo>
                <a:cubicBezTo>
                  <a:pt x="18353" y="857816"/>
                  <a:pt x="7756" y="828810"/>
                  <a:pt x="0" y="805543"/>
                </a:cubicBezTo>
                <a:cubicBezTo>
                  <a:pt x="3629" y="772886"/>
                  <a:pt x="1614" y="739094"/>
                  <a:pt x="10886" y="707571"/>
                </a:cubicBezTo>
                <a:cubicBezTo>
                  <a:pt x="10910" y="707489"/>
                  <a:pt x="56328" y="607700"/>
                  <a:pt x="76200" y="587828"/>
                </a:cubicBezTo>
                <a:cubicBezTo>
                  <a:pt x="85451" y="578577"/>
                  <a:pt x="97971" y="573314"/>
                  <a:pt x="108857" y="566057"/>
                </a:cubicBezTo>
                <a:cubicBezTo>
                  <a:pt x="142104" y="499565"/>
                  <a:pt x="119154" y="533989"/>
                  <a:pt x="185057" y="468085"/>
                </a:cubicBezTo>
                <a:lnTo>
                  <a:pt x="185057" y="468085"/>
                </a:lnTo>
                <a:cubicBezTo>
                  <a:pt x="192314" y="457199"/>
                  <a:pt x="196983" y="444043"/>
                  <a:pt x="206829" y="435428"/>
                </a:cubicBezTo>
                <a:cubicBezTo>
                  <a:pt x="226521" y="418198"/>
                  <a:pt x="272143" y="391885"/>
                  <a:pt x="272143" y="391885"/>
                </a:cubicBezTo>
                <a:cubicBezTo>
                  <a:pt x="289723" y="365515"/>
                  <a:pt x="292417" y="356848"/>
                  <a:pt x="315686" y="337457"/>
                </a:cubicBezTo>
                <a:cubicBezTo>
                  <a:pt x="329624" y="325842"/>
                  <a:pt x="345669" y="316854"/>
                  <a:pt x="359229" y="304800"/>
                </a:cubicBezTo>
                <a:cubicBezTo>
                  <a:pt x="378406" y="287754"/>
                  <a:pt x="395514" y="268514"/>
                  <a:pt x="413657" y="250371"/>
                </a:cubicBezTo>
                <a:lnTo>
                  <a:pt x="435429" y="228600"/>
                </a:lnTo>
                <a:cubicBezTo>
                  <a:pt x="461310" y="150953"/>
                  <a:pt x="424612" y="244824"/>
                  <a:pt x="478971" y="163285"/>
                </a:cubicBezTo>
                <a:cubicBezTo>
                  <a:pt x="512146" y="113523"/>
                  <a:pt x="460312" y="140476"/>
                  <a:pt x="522514" y="119743"/>
                </a:cubicBezTo>
                <a:cubicBezTo>
                  <a:pt x="526143" y="105229"/>
                  <a:pt x="527507" y="89951"/>
                  <a:pt x="533400" y="76200"/>
                </a:cubicBezTo>
                <a:cubicBezTo>
                  <a:pt x="538554" y="64175"/>
                  <a:pt x="549320" y="55245"/>
                  <a:pt x="555171" y="43543"/>
                </a:cubicBezTo>
                <a:cubicBezTo>
                  <a:pt x="567204" y="19476"/>
                  <a:pt x="566057" y="18555"/>
                  <a:pt x="566057" y="0"/>
                </a:cubicBezTo>
              </a:path>
            </a:pathLst>
          </a:cu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822371" y="3211213"/>
            <a:ext cx="2649044" cy="2209873"/>
          </a:xfrm>
          <a:custGeom>
            <a:avLst/>
            <a:gdLst>
              <a:gd name="connsiteX0" fmla="*/ 1785258 w 2649044"/>
              <a:gd name="connsiteY0" fmla="*/ 2209873 h 2209873"/>
              <a:gd name="connsiteX1" fmla="*/ 1763486 w 2649044"/>
              <a:gd name="connsiteY1" fmla="*/ 2144558 h 2209873"/>
              <a:gd name="connsiteX2" fmla="*/ 1741715 w 2649044"/>
              <a:gd name="connsiteY2" fmla="*/ 2057473 h 2209873"/>
              <a:gd name="connsiteX3" fmla="*/ 1719943 w 2649044"/>
              <a:gd name="connsiteY3" fmla="*/ 1992158 h 2209873"/>
              <a:gd name="connsiteX4" fmla="*/ 1709058 w 2649044"/>
              <a:gd name="connsiteY4" fmla="*/ 1959501 h 2209873"/>
              <a:gd name="connsiteX5" fmla="*/ 1698172 w 2649044"/>
              <a:gd name="connsiteY5" fmla="*/ 1915958 h 2209873"/>
              <a:gd name="connsiteX6" fmla="*/ 1676400 w 2649044"/>
              <a:gd name="connsiteY6" fmla="*/ 1894187 h 2209873"/>
              <a:gd name="connsiteX7" fmla="*/ 1654629 w 2649044"/>
              <a:gd name="connsiteY7" fmla="*/ 1796216 h 2209873"/>
              <a:gd name="connsiteX8" fmla="*/ 1643743 w 2649044"/>
              <a:gd name="connsiteY8" fmla="*/ 1763558 h 2209873"/>
              <a:gd name="connsiteX9" fmla="*/ 1632858 w 2649044"/>
              <a:gd name="connsiteY9" fmla="*/ 1720016 h 2209873"/>
              <a:gd name="connsiteX10" fmla="*/ 1621972 w 2649044"/>
              <a:gd name="connsiteY10" fmla="*/ 1687358 h 2209873"/>
              <a:gd name="connsiteX11" fmla="*/ 1600200 w 2649044"/>
              <a:gd name="connsiteY11" fmla="*/ 1600273 h 2209873"/>
              <a:gd name="connsiteX12" fmla="*/ 1611086 w 2649044"/>
              <a:gd name="connsiteY12" fmla="*/ 1556730 h 2209873"/>
              <a:gd name="connsiteX13" fmla="*/ 1643743 w 2649044"/>
              <a:gd name="connsiteY13" fmla="*/ 1545844 h 2209873"/>
              <a:gd name="connsiteX14" fmla="*/ 1730829 w 2649044"/>
              <a:gd name="connsiteY14" fmla="*/ 1524073 h 2209873"/>
              <a:gd name="connsiteX15" fmla="*/ 1763486 w 2649044"/>
              <a:gd name="connsiteY15" fmla="*/ 1513187 h 2209873"/>
              <a:gd name="connsiteX16" fmla="*/ 1807029 w 2649044"/>
              <a:gd name="connsiteY16" fmla="*/ 1502301 h 2209873"/>
              <a:gd name="connsiteX17" fmla="*/ 1894115 w 2649044"/>
              <a:gd name="connsiteY17" fmla="*/ 1458758 h 2209873"/>
              <a:gd name="connsiteX18" fmla="*/ 1926772 w 2649044"/>
              <a:gd name="connsiteY18" fmla="*/ 1436987 h 2209873"/>
              <a:gd name="connsiteX19" fmla="*/ 1959429 w 2649044"/>
              <a:gd name="connsiteY19" fmla="*/ 1426101 h 2209873"/>
              <a:gd name="connsiteX20" fmla="*/ 2035629 w 2649044"/>
              <a:gd name="connsiteY20" fmla="*/ 1393444 h 2209873"/>
              <a:gd name="connsiteX21" fmla="*/ 2133600 w 2649044"/>
              <a:gd name="connsiteY21" fmla="*/ 1349901 h 2209873"/>
              <a:gd name="connsiteX22" fmla="*/ 2166258 w 2649044"/>
              <a:gd name="connsiteY22" fmla="*/ 1339016 h 2209873"/>
              <a:gd name="connsiteX23" fmla="*/ 2198915 w 2649044"/>
              <a:gd name="connsiteY23" fmla="*/ 1317244 h 2209873"/>
              <a:gd name="connsiteX24" fmla="*/ 2231572 w 2649044"/>
              <a:gd name="connsiteY24" fmla="*/ 1306358 h 2209873"/>
              <a:gd name="connsiteX25" fmla="*/ 2275115 w 2649044"/>
              <a:gd name="connsiteY25" fmla="*/ 1262816 h 2209873"/>
              <a:gd name="connsiteX26" fmla="*/ 2329543 w 2649044"/>
              <a:gd name="connsiteY26" fmla="*/ 1230158 h 2209873"/>
              <a:gd name="connsiteX27" fmla="*/ 2383972 w 2649044"/>
              <a:gd name="connsiteY27" fmla="*/ 1186616 h 2209873"/>
              <a:gd name="connsiteX28" fmla="*/ 2449286 w 2649044"/>
              <a:gd name="connsiteY28" fmla="*/ 1164844 h 2209873"/>
              <a:gd name="connsiteX29" fmla="*/ 2503715 w 2649044"/>
              <a:gd name="connsiteY29" fmla="*/ 1121301 h 2209873"/>
              <a:gd name="connsiteX30" fmla="*/ 2536372 w 2649044"/>
              <a:gd name="connsiteY30" fmla="*/ 1110416 h 2209873"/>
              <a:gd name="connsiteX31" fmla="*/ 2547258 w 2649044"/>
              <a:gd name="connsiteY31" fmla="*/ 1034216 h 2209873"/>
              <a:gd name="connsiteX32" fmla="*/ 2569029 w 2649044"/>
              <a:gd name="connsiteY32" fmla="*/ 947130 h 2209873"/>
              <a:gd name="connsiteX33" fmla="*/ 2601686 w 2649044"/>
              <a:gd name="connsiteY33" fmla="*/ 783844 h 2209873"/>
              <a:gd name="connsiteX34" fmla="*/ 2623458 w 2649044"/>
              <a:gd name="connsiteY34" fmla="*/ 762073 h 2209873"/>
              <a:gd name="connsiteX35" fmla="*/ 2634343 w 2649044"/>
              <a:gd name="connsiteY35" fmla="*/ 707644 h 2209873"/>
              <a:gd name="connsiteX36" fmla="*/ 2623458 w 2649044"/>
              <a:gd name="connsiteY36" fmla="*/ 566130 h 2209873"/>
              <a:gd name="connsiteX37" fmla="*/ 2558143 w 2649044"/>
              <a:gd name="connsiteY37" fmla="*/ 544358 h 2209873"/>
              <a:gd name="connsiteX38" fmla="*/ 2525486 w 2649044"/>
              <a:gd name="connsiteY38" fmla="*/ 522587 h 2209873"/>
              <a:gd name="connsiteX39" fmla="*/ 2460172 w 2649044"/>
              <a:gd name="connsiteY39" fmla="*/ 500816 h 2209873"/>
              <a:gd name="connsiteX40" fmla="*/ 2405743 w 2649044"/>
              <a:gd name="connsiteY40" fmla="*/ 468158 h 2209873"/>
              <a:gd name="connsiteX41" fmla="*/ 2340429 w 2649044"/>
              <a:gd name="connsiteY41" fmla="*/ 424616 h 2209873"/>
              <a:gd name="connsiteX42" fmla="*/ 2231572 w 2649044"/>
              <a:gd name="connsiteY42" fmla="*/ 391958 h 2209873"/>
              <a:gd name="connsiteX43" fmla="*/ 2155372 w 2649044"/>
              <a:gd name="connsiteY43" fmla="*/ 315758 h 2209873"/>
              <a:gd name="connsiteX44" fmla="*/ 2133600 w 2649044"/>
              <a:gd name="connsiteY44" fmla="*/ 293987 h 2209873"/>
              <a:gd name="connsiteX45" fmla="*/ 2111829 w 2649044"/>
              <a:gd name="connsiteY45" fmla="*/ 261330 h 2209873"/>
              <a:gd name="connsiteX46" fmla="*/ 2068286 w 2649044"/>
              <a:gd name="connsiteY46" fmla="*/ 239558 h 2209873"/>
              <a:gd name="connsiteX47" fmla="*/ 2024743 w 2649044"/>
              <a:gd name="connsiteY47" fmla="*/ 196016 h 2209873"/>
              <a:gd name="connsiteX48" fmla="*/ 1959429 w 2649044"/>
              <a:gd name="connsiteY48" fmla="*/ 152473 h 2209873"/>
              <a:gd name="connsiteX49" fmla="*/ 1926772 w 2649044"/>
              <a:gd name="connsiteY49" fmla="*/ 130701 h 2209873"/>
              <a:gd name="connsiteX50" fmla="*/ 1872343 w 2649044"/>
              <a:gd name="connsiteY50" fmla="*/ 87158 h 2209873"/>
              <a:gd name="connsiteX51" fmla="*/ 1828800 w 2649044"/>
              <a:gd name="connsiteY51" fmla="*/ 76273 h 2209873"/>
              <a:gd name="connsiteX52" fmla="*/ 1796143 w 2649044"/>
              <a:gd name="connsiteY52" fmla="*/ 65387 h 2209873"/>
              <a:gd name="connsiteX53" fmla="*/ 1567543 w 2649044"/>
              <a:gd name="connsiteY53" fmla="*/ 76273 h 2209873"/>
              <a:gd name="connsiteX54" fmla="*/ 1404258 w 2649044"/>
              <a:gd name="connsiteY54" fmla="*/ 54501 h 2209873"/>
              <a:gd name="connsiteX55" fmla="*/ 1219200 w 2649044"/>
              <a:gd name="connsiteY55" fmla="*/ 43616 h 2209873"/>
              <a:gd name="connsiteX56" fmla="*/ 1164772 w 2649044"/>
              <a:gd name="connsiteY56" fmla="*/ 32730 h 2209873"/>
              <a:gd name="connsiteX57" fmla="*/ 1121229 w 2649044"/>
              <a:gd name="connsiteY57" fmla="*/ 21844 h 2209873"/>
              <a:gd name="connsiteX58" fmla="*/ 1012372 w 2649044"/>
              <a:gd name="connsiteY58" fmla="*/ 10958 h 2209873"/>
              <a:gd name="connsiteX59" fmla="*/ 968829 w 2649044"/>
              <a:gd name="connsiteY59" fmla="*/ 73 h 2209873"/>
              <a:gd name="connsiteX60" fmla="*/ 838200 w 2649044"/>
              <a:gd name="connsiteY60" fmla="*/ 21844 h 2209873"/>
              <a:gd name="connsiteX61" fmla="*/ 707572 w 2649044"/>
              <a:gd name="connsiteY61" fmla="*/ 87158 h 2209873"/>
              <a:gd name="connsiteX62" fmla="*/ 685800 w 2649044"/>
              <a:gd name="connsiteY62" fmla="*/ 108930 h 2209873"/>
              <a:gd name="connsiteX63" fmla="*/ 664029 w 2649044"/>
              <a:gd name="connsiteY63" fmla="*/ 141587 h 2209873"/>
              <a:gd name="connsiteX64" fmla="*/ 631372 w 2649044"/>
              <a:gd name="connsiteY64" fmla="*/ 163358 h 2209873"/>
              <a:gd name="connsiteX65" fmla="*/ 587829 w 2649044"/>
              <a:gd name="connsiteY65" fmla="*/ 228673 h 2209873"/>
              <a:gd name="connsiteX66" fmla="*/ 566058 w 2649044"/>
              <a:gd name="connsiteY66" fmla="*/ 261330 h 2209873"/>
              <a:gd name="connsiteX67" fmla="*/ 500743 w 2649044"/>
              <a:gd name="connsiteY67" fmla="*/ 304873 h 2209873"/>
              <a:gd name="connsiteX68" fmla="*/ 468086 w 2649044"/>
              <a:gd name="connsiteY68" fmla="*/ 326644 h 2209873"/>
              <a:gd name="connsiteX69" fmla="*/ 446315 w 2649044"/>
              <a:gd name="connsiteY69" fmla="*/ 348416 h 2209873"/>
              <a:gd name="connsiteX70" fmla="*/ 402772 w 2649044"/>
              <a:gd name="connsiteY70" fmla="*/ 413730 h 2209873"/>
              <a:gd name="connsiteX71" fmla="*/ 348343 w 2649044"/>
              <a:gd name="connsiteY71" fmla="*/ 468158 h 2209873"/>
              <a:gd name="connsiteX72" fmla="*/ 315686 w 2649044"/>
              <a:gd name="connsiteY72" fmla="*/ 555244 h 2209873"/>
              <a:gd name="connsiteX73" fmla="*/ 304800 w 2649044"/>
              <a:gd name="connsiteY73" fmla="*/ 587901 h 2209873"/>
              <a:gd name="connsiteX74" fmla="*/ 250372 w 2649044"/>
              <a:gd name="connsiteY74" fmla="*/ 620558 h 2209873"/>
              <a:gd name="connsiteX75" fmla="*/ 228600 w 2649044"/>
              <a:gd name="connsiteY75" fmla="*/ 642330 h 2209873"/>
              <a:gd name="connsiteX76" fmla="*/ 163286 w 2649044"/>
              <a:gd name="connsiteY76" fmla="*/ 664101 h 2209873"/>
              <a:gd name="connsiteX77" fmla="*/ 141515 w 2649044"/>
              <a:gd name="connsiteY77" fmla="*/ 685873 h 2209873"/>
              <a:gd name="connsiteX78" fmla="*/ 43543 w 2649044"/>
              <a:gd name="connsiteY78" fmla="*/ 685873 h 2209873"/>
              <a:gd name="connsiteX79" fmla="*/ 21772 w 2649044"/>
              <a:gd name="connsiteY79" fmla="*/ 664101 h 2209873"/>
              <a:gd name="connsiteX80" fmla="*/ 0 w 2649044"/>
              <a:gd name="connsiteY80" fmla="*/ 631444 h 2209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2649044" h="2209873">
                <a:moveTo>
                  <a:pt x="1785258" y="2209873"/>
                </a:moveTo>
                <a:cubicBezTo>
                  <a:pt x="1778001" y="2188101"/>
                  <a:pt x="1769791" y="2166624"/>
                  <a:pt x="1763486" y="2144558"/>
                </a:cubicBezTo>
                <a:cubicBezTo>
                  <a:pt x="1755266" y="2115788"/>
                  <a:pt x="1751177" y="2085859"/>
                  <a:pt x="1741715" y="2057473"/>
                </a:cubicBezTo>
                <a:lnTo>
                  <a:pt x="1719943" y="1992158"/>
                </a:lnTo>
                <a:cubicBezTo>
                  <a:pt x="1716314" y="1981272"/>
                  <a:pt x="1711841" y="1970633"/>
                  <a:pt x="1709058" y="1959501"/>
                </a:cubicBezTo>
                <a:cubicBezTo>
                  <a:pt x="1705429" y="1944987"/>
                  <a:pt x="1704863" y="1929339"/>
                  <a:pt x="1698172" y="1915958"/>
                </a:cubicBezTo>
                <a:cubicBezTo>
                  <a:pt x="1693582" y="1906778"/>
                  <a:pt x="1683657" y="1901444"/>
                  <a:pt x="1676400" y="1894187"/>
                </a:cubicBezTo>
                <a:cubicBezTo>
                  <a:pt x="1668916" y="1856763"/>
                  <a:pt x="1664881" y="1832096"/>
                  <a:pt x="1654629" y="1796216"/>
                </a:cubicBezTo>
                <a:cubicBezTo>
                  <a:pt x="1651477" y="1785183"/>
                  <a:pt x="1646895" y="1774591"/>
                  <a:pt x="1643743" y="1763558"/>
                </a:cubicBezTo>
                <a:cubicBezTo>
                  <a:pt x="1639633" y="1749173"/>
                  <a:pt x="1636968" y="1734401"/>
                  <a:pt x="1632858" y="1720016"/>
                </a:cubicBezTo>
                <a:cubicBezTo>
                  <a:pt x="1629706" y="1708983"/>
                  <a:pt x="1624991" y="1698429"/>
                  <a:pt x="1621972" y="1687358"/>
                </a:cubicBezTo>
                <a:cubicBezTo>
                  <a:pt x="1614099" y="1658491"/>
                  <a:pt x="1600200" y="1600273"/>
                  <a:pt x="1600200" y="1600273"/>
                </a:cubicBezTo>
                <a:cubicBezTo>
                  <a:pt x="1603829" y="1585759"/>
                  <a:pt x="1601740" y="1568413"/>
                  <a:pt x="1611086" y="1556730"/>
                </a:cubicBezTo>
                <a:cubicBezTo>
                  <a:pt x="1618254" y="1547770"/>
                  <a:pt x="1632673" y="1548863"/>
                  <a:pt x="1643743" y="1545844"/>
                </a:cubicBezTo>
                <a:cubicBezTo>
                  <a:pt x="1672611" y="1537971"/>
                  <a:pt x="1702443" y="1533535"/>
                  <a:pt x="1730829" y="1524073"/>
                </a:cubicBezTo>
                <a:cubicBezTo>
                  <a:pt x="1741715" y="1520444"/>
                  <a:pt x="1752453" y="1516339"/>
                  <a:pt x="1763486" y="1513187"/>
                </a:cubicBezTo>
                <a:cubicBezTo>
                  <a:pt x="1777871" y="1509077"/>
                  <a:pt x="1793219" y="1508055"/>
                  <a:pt x="1807029" y="1502301"/>
                </a:cubicBezTo>
                <a:cubicBezTo>
                  <a:pt x="1836987" y="1489818"/>
                  <a:pt x="1867111" y="1476761"/>
                  <a:pt x="1894115" y="1458758"/>
                </a:cubicBezTo>
                <a:cubicBezTo>
                  <a:pt x="1905001" y="1451501"/>
                  <a:pt x="1915070" y="1442838"/>
                  <a:pt x="1926772" y="1436987"/>
                </a:cubicBezTo>
                <a:cubicBezTo>
                  <a:pt x="1937035" y="1431855"/>
                  <a:pt x="1949166" y="1431233"/>
                  <a:pt x="1959429" y="1426101"/>
                </a:cubicBezTo>
                <a:cubicBezTo>
                  <a:pt x="2034604" y="1388514"/>
                  <a:pt x="1945008" y="1416100"/>
                  <a:pt x="2035629" y="1393444"/>
                </a:cubicBezTo>
                <a:cubicBezTo>
                  <a:pt x="2087379" y="1358944"/>
                  <a:pt x="2055878" y="1375808"/>
                  <a:pt x="2133600" y="1349901"/>
                </a:cubicBezTo>
                <a:lnTo>
                  <a:pt x="2166258" y="1339016"/>
                </a:lnTo>
                <a:cubicBezTo>
                  <a:pt x="2177144" y="1331759"/>
                  <a:pt x="2187213" y="1323095"/>
                  <a:pt x="2198915" y="1317244"/>
                </a:cubicBezTo>
                <a:cubicBezTo>
                  <a:pt x="2209178" y="1312112"/>
                  <a:pt x="2223458" y="1314472"/>
                  <a:pt x="2231572" y="1306358"/>
                </a:cubicBezTo>
                <a:cubicBezTo>
                  <a:pt x="2289627" y="1248303"/>
                  <a:pt x="2188032" y="1291842"/>
                  <a:pt x="2275115" y="1262816"/>
                </a:cubicBezTo>
                <a:cubicBezTo>
                  <a:pt x="2330273" y="1207655"/>
                  <a:pt x="2258893" y="1272548"/>
                  <a:pt x="2329543" y="1230158"/>
                </a:cubicBezTo>
                <a:cubicBezTo>
                  <a:pt x="2394170" y="1191383"/>
                  <a:pt x="2299940" y="1223964"/>
                  <a:pt x="2383972" y="1186616"/>
                </a:cubicBezTo>
                <a:cubicBezTo>
                  <a:pt x="2404943" y="1177295"/>
                  <a:pt x="2449286" y="1164844"/>
                  <a:pt x="2449286" y="1164844"/>
                </a:cubicBezTo>
                <a:cubicBezTo>
                  <a:pt x="2469535" y="1144596"/>
                  <a:pt x="2476254" y="1135032"/>
                  <a:pt x="2503715" y="1121301"/>
                </a:cubicBezTo>
                <a:cubicBezTo>
                  <a:pt x="2513978" y="1116169"/>
                  <a:pt x="2525486" y="1114044"/>
                  <a:pt x="2536372" y="1110416"/>
                </a:cubicBezTo>
                <a:cubicBezTo>
                  <a:pt x="2540001" y="1085016"/>
                  <a:pt x="2542226" y="1059376"/>
                  <a:pt x="2547258" y="1034216"/>
                </a:cubicBezTo>
                <a:cubicBezTo>
                  <a:pt x="2553126" y="1004875"/>
                  <a:pt x="2569029" y="947130"/>
                  <a:pt x="2569029" y="947130"/>
                </a:cubicBezTo>
                <a:cubicBezTo>
                  <a:pt x="2570936" y="929964"/>
                  <a:pt x="2577565" y="807964"/>
                  <a:pt x="2601686" y="783844"/>
                </a:cubicBezTo>
                <a:lnTo>
                  <a:pt x="2623458" y="762073"/>
                </a:lnTo>
                <a:cubicBezTo>
                  <a:pt x="2627086" y="743930"/>
                  <a:pt x="2630329" y="725706"/>
                  <a:pt x="2634343" y="707644"/>
                </a:cubicBezTo>
                <a:cubicBezTo>
                  <a:pt x="2645774" y="656202"/>
                  <a:pt x="2665398" y="623798"/>
                  <a:pt x="2623458" y="566130"/>
                </a:cubicBezTo>
                <a:cubicBezTo>
                  <a:pt x="2609960" y="547570"/>
                  <a:pt x="2577238" y="557088"/>
                  <a:pt x="2558143" y="544358"/>
                </a:cubicBezTo>
                <a:cubicBezTo>
                  <a:pt x="2547257" y="537101"/>
                  <a:pt x="2537441" y="527900"/>
                  <a:pt x="2525486" y="522587"/>
                </a:cubicBezTo>
                <a:cubicBezTo>
                  <a:pt x="2504515" y="513267"/>
                  <a:pt x="2460172" y="500816"/>
                  <a:pt x="2460172" y="500816"/>
                </a:cubicBezTo>
                <a:cubicBezTo>
                  <a:pt x="2411328" y="451972"/>
                  <a:pt x="2469332" y="503485"/>
                  <a:pt x="2405743" y="468158"/>
                </a:cubicBezTo>
                <a:cubicBezTo>
                  <a:pt x="2382870" y="455451"/>
                  <a:pt x="2365252" y="432891"/>
                  <a:pt x="2340429" y="424616"/>
                </a:cubicBezTo>
                <a:cubicBezTo>
                  <a:pt x="2260922" y="398113"/>
                  <a:pt x="2297379" y="408410"/>
                  <a:pt x="2231572" y="391958"/>
                </a:cubicBezTo>
                <a:lnTo>
                  <a:pt x="2155372" y="315758"/>
                </a:lnTo>
                <a:cubicBezTo>
                  <a:pt x="2148115" y="308501"/>
                  <a:pt x="2139293" y="302527"/>
                  <a:pt x="2133600" y="293987"/>
                </a:cubicBezTo>
                <a:cubicBezTo>
                  <a:pt x="2126343" y="283101"/>
                  <a:pt x="2121879" y="269706"/>
                  <a:pt x="2111829" y="261330"/>
                </a:cubicBezTo>
                <a:cubicBezTo>
                  <a:pt x="2099363" y="250941"/>
                  <a:pt x="2081268" y="249295"/>
                  <a:pt x="2068286" y="239558"/>
                </a:cubicBezTo>
                <a:cubicBezTo>
                  <a:pt x="2051865" y="227242"/>
                  <a:pt x="2040771" y="208839"/>
                  <a:pt x="2024743" y="196016"/>
                </a:cubicBezTo>
                <a:cubicBezTo>
                  <a:pt x="2004311" y="179670"/>
                  <a:pt x="1981200" y="166987"/>
                  <a:pt x="1959429" y="152473"/>
                </a:cubicBezTo>
                <a:cubicBezTo>
                  <a:pt x="1948543" y="145216"/>
                  <a:pt x="1936023" y="139952"/>
                  <a:pt x="1926772" y="130701"/>
                </a:cubicBezTo>
                <a:cubicBezTo>
                  <a:pt x="1909216" y="113146"/>
                  <a:pt x="1896371" y="97456"/>
                  <a:pt x="1872343" y="87158"/>
                </a:cubicBezTo>
                <a:cubicBezTo>
                  <a:pt x="1858592" y="81265"/>
                  <a:pt x="1843185" y="80383"/>
                  <a:pt x="1828800" y="76273"/>
                </a:cubicBezTo>
                <a:cubicBezTo>
                  <a:pt x="1817767" y="73121"/>
                  <a:pt x="1807029" y="69016"/>
                  <a:pt x="1796143" y="65387"/>
                </a:cubicBezTo>
                <a:cubicBezTo>
                  <a:pt x="1719943" y="69016"/>
                  <a:pt x="1643829" y="76273"/>
                  <a:pt x="1567543" y="76273"/>
                </a:cubicBezTo>
                <a:cubicBezTo>
                  <a:pt x="1202575" y="76273"/>
                  <a:pt x="1572659" y="70539"/>
                  <a:pt x="1404258" y="54501"/>
                </a:cubicBezTo>
                <a:cubicBezTo>
                  <a:pt x="1342744" y="48643"/>
                  <a:pt x="1280886" y="47244"/>
                  <a:pt x="1219200" y="43616"/>
                </a:cubicBezTo>
                <a:cubicBezTo>
                  <a:pt x="1201057" y="39987"/>
                  <a:pt x="1182833" y="36744"/>
                  <a:pt x="1164772" y="32730"/>
                </a:cubicBezTo>
                <a:cubicBezTo>
                  <a:pt x="1150167" y="29484"/>
                  <a:pt x="1136040" y="23960"/>
                  <a:pt x="1121229" y="21844"/>
                </a:cubicBezTo>
                <a:cubicBezTo>
                  <a:pt x="1085129" y="16687"/>
                  <a:pt x="1048658" y="14587"/>
                  <a:pt x="1012372" y="10958"/>
                </a:cubicBezTo>
                <a:cubicBezTo>
                  <a:pt x="997858" y="7330"/>
                  <a:pt x="983761" y="-860"/>
                  <a:pt x="968829" y="73"/>
                </a:cubicBezTo>
                <a:cubicBezTo>
                  <a:pt x="924771" y="2827"/>
                  <a:pt x="881292" y="12268"/>
                  <a:pt x="838200" y="21844"/>
                </a:cubicBezTo>
                <a:cubicBezTo>
                  <a:pt x="792670" y="31962"/>
                  <a:pt x="741122" y="53608"/>
                  <a:pt x="707572" y="87158"/>
                </a:cubicBezTo>
                <a:cubicBezTo>
                  <a:pt x="700315" y="94415"/>
                  <a:pt x="692211" y="100916"/>
                  <a:pt x="685800" y="108930"/>
                </a:cubicBezTo>
                <a:cubicBezTo>
                  <a:pt x="677627" y="119146"/>
                  <a:pt x="673280" y="132336"/>
                  <a:pt x="664029" y="141587"/>
                </a:cubicBezTo>
                <a:cubicBezTo>
                  <a:pt x="654778" y="150838"/>
                  <a:pt x="642258" y="156101"/>
                  <a:pt x="631372" y="163358"/>
                </a:cubicBezTo>
                <a:cubicBezTo>
                  <a:pt x="612241" y="220751"/>
                  <a:pt x="633130" y="174311"/>
                  <a:pt x="587829" y="228673"/>
                </a:cubicBezTo>
                <a:cubicBezTo>
                  <a:pt x="579454" y="238724"/>
                  <a:pt x="575904" y="252715"/>
                  <a:pt x="566058" y="261330"/>
                </a:cubicBezTo>
                <a:cubicBezTo>
                  <a:pt x="546366" y="278561"/>
                  <a:pt x="522515" y="290359"/>
                  <a:pt x="500743" y="304873"/>
                </a:cubicBezTo>
                <a:cubicBezTo>
                  <a:pt x="489857" y="312130"/>
                  <a:pt x="477337" y="317393"/>
                  <a:pt x="468086" y="326644"/>
                </a:cubicBezTo>
                <a:lnTo>
                  <a:pt x="446315" y="348416"/>
                </a:lnTo>
                <a:cubicBezTo>
                  <a:pt x="421314" y="448414"/>
                  <a:pt x="457445" y="345388"/>
                  <a:pt x="402772" y="413730"/>
                </a:cubicBezTo>
                <a:cubicBezTo>
                  <a:pt x="349383" y="480467"/>
                  <a:pt x="455001" y="414830"/>
                  <a:pt x="348343" y="468158"/>
                </a:cubicBezTo>
                <a:cubicBezTo>
                  <a:pt x="323405" y="617796"/>
                  <a:pt x="358815" y="483364"/>
                  <a:pt x="315686" y="555244"/>
                </a:cubicBezTo>
                <a:cubicBezTo>
                  <a:pt x="309782" y="565083"/>
                  <a:pt x="310704" y="578062"/>
                  <a:pt x="304800" y="587901"/>
                </a:cubicBezTo>
                <a:cubicBezTo>
                  <a:pt x="289857" y="612807"/>
                  <a:pt x="276061" y="611996"/>
                  <a:pt x="250372" y="620558"/>
                </a:cubicBezTo>
                <a:cubicBezTo>
                  <a:pt x="243115" y="627815"/>
                  <a:pt x="237780" y="637740"/>
                  <a:pt x="228600" y="642330"/>
                </a:cubicBezTo>
                <a:cubicBezTo>
                  <a:pt x="208074" y="652593"/>
                  <a:pt x="163286" y="664101"/>
                  <a:pt x="163286" y="664101"/>
                </a:cubicBezTo>
                <a:cubicBezTo>
                  <a:pt x="156029" y="671358"/>
                  <a:pt x="150695" y="681283"/>
                  <a:pt x="141515" y="685873"/>
                </a:cubicBezTo>
                <a:cubicBezTo>
                  <a:pt x="101986" y="705638"/>
                  <a:pt x="85480" y="694260"/>
                  <a:pt x="43543" y="685873"/>
                </a:cubicBezTo>
                <a:cubicBezTo>
                  <a:pt x="36286" y="678616"/>
                  <a:pt x="27052" y="672902"/>
                  <a:pt x="21772" y="664101"/>
                </a:cubicBezTo>
                <a:cubicBezTo>
                  <a:pt x="113" y="628002"/>
                  <a:pt x="25405" y="631444"/>
                  <a:pt x="0" y="631444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876800" y="3744686"/>
            <a:ext cx="1763486" cy="1654628"/>
          </a:xfrm>
          <a:prstGeom prst="straightConnector1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 flipH="1">
            <a:off x="4774682" y="1858356"/>
            <a:ext cx="2028890" cy="954107"/>
            <a:chOff x="1219200" y="4876799"/>
            <a:chExt cx="5181605" cy="1384995"/>
          </a:xfrm>
        </p:grpSpPr>
        <p:sp>
          <p:nvSpPr>
            <p:cNvPr id="12" name="Rectangular Callout 11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13930"/>
                <a:gd name="adj2" fmla="val 184871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IP Logical Link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 flipH="1">
            <a:off x="1541626" y="5539298"/>
            <a:ext cx="1702318" cy="954107"/>
            <a:chOff x="1219200" y="4876799"/>
            <a:chExt cx="5181605" cy="1384995"/>
          </a:xfrm>
        </p:grpSpPr>
        <p:sp>
          <p:nvSpPr>
            <p:cNvPr id="17" name="Rectangular Callout 16"/>
            <p:cNvSpPr/>
            <p:nvPr/>
          </p:nvSpPr>
          <p:spPr>
            <a:xfrm>
              <a:off x="1219200" y="4876799"/>
              <a:ext cx="5181599" cy="1384995"/>
            </a:xfrm>
            <a:prstGeom prst="wedgeRectCallout">
              <a:avLst>
                <a:gd name="adj1" fmla="val -108847"/>
                <a:gd name="adj2" fmla="val -85530"/>
              </a:avLst>
            </a:prstGeom>
            <a:solidFill>
              <a:srgbClr val="92D050"/>
            </a:solidFill>
            <a:ln w="381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19205" y="4876799"/>
              <a:ext cx="51816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Physical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Circuit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549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Dynamo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Interesting combination of numerous techniques</a:t>
            </a:r>
          </a:p>
          <a:p>
            <a:pPr lvl="1"/>
            <a:r>
              <a:rPr lang="en-US" dirty="0" smtClean="0"/>
              <a:t>Structured overlays / KBR / </a:t>
            </a:r>
            <a:r>
              <a:rPr lang="en-US" dirty="0" err="1" smtClean="0"/>
              <a:t>DHTs</a:t>
            </a:r>
            <a:r>
              <a:rPr lang="en-US" dirty="0" smtClean="0"/>
              <a:t> for incremental scale</a:t>
            </a:r>
          </a:p>
          <a:p>
            <a:pPr lvl="1"/>
            <a:r>
              <a:rPr lang="en-US" dirty="0" smtClean="0"/>
              <a:t>Virtual servers for load balancing</a:t>
            </a:r>
          </a:p>
          <a:p>
            <a:pPr lvl="1"/>
            <a:r>
              <a:rPr lang="en-US" dirty="0" smtClean="0"/>
              <a:t>Vector clocks for reconciliation</a:t>
            </a:r>
          </a:p>
          <a:p>
            <a:pPr lvl="1"/>
            <a:r>
              <a:rPr lang="en-US" dirty="0" smtClean="0"/>
              <a:t>Quorum for consistency agreement</a:t>
            </a:r>
          </a:p>
          <a:p>
            <a:pPr lvl="1"/>
            <a:r>
              <a:rPr lang="en-US" dirty="0" err="1" smtClean="0"/>
              <a:t>Merkle</a:t>
            </a:r>
            <a:r>
              <a:rPr lang="en-US" dirty="0" smtClean="0"/>
              <a:t> trees for conflict resolution</a:t>
            </a:r>
          </a:p>
          <a:p>
            <a:pPr lvl="1"/>
            <a:r>
              <a:rPr lang="en-US" dirty="0" smtClean="0"/>
              <a:t>Gossip propagation for membership notification</a:t>
            </a:r>
          </a:p>
          <a:p>
            <a:pPr lvl="1"/>
            <a:r>
              <a:rPr lang="en-US" dirty="0" smtClean="0"/>
              <a:t>SEDA for load management and push-back</a:t>
            </a:r>
          </a:p>
          <a:p>
            <a:pPr lvl="1"/>
            <a:r>
              <a:rPr lang="en-US" dirty="0" smtClean="0"/>
              <a:t>Add some magic for performance optimization, and …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Dynamo: the Frankenstein of distributed storage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9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91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P2P overlays came out in 2000-2001, it was thought that they would revolutionize networking</a:t>
            </a:r>
          </a:p>
          <a:p>
            <a:pPr lvl="1"/>
            <a:r>
              <a:rPr lang="en-US" dirty="0" smtClean="0"/>
              <a:t>Nobody would write TCP/IP socket code anymore</a:t>
            </a:r>
          </a:p>
          <a:p>
            <a:pPr lvl="1"/>
            <a:r>
              <a:rPr lang="en-US" dirty="0" smtClean="0"/>
              <a:t>All applications would be overlay enabled</a:t>
            </a:r>
          </a:p>
          <a:p>
            <a:pPr lvl="1"/>
            <a:r>
              <a:rPr lang="en-US" dirty="0" smtClean="0"/>
              <a:t>All machines would share resources and route messages for each other</a:t>
            </a:r>
          </a:p>
          <a:p>
            <a:r>
              <a:rPr lang="en-US" dirty="0" smtClean="0"/>
              <a:t>Today: what are the largest P2P overlays?</a:t>
            </a:r>
          </a:p>
          <a:p>
            <a:pPr lvl="1"/>
            <a:r>
              <a:rPr lang="en-US" dirty="0" smtClean="0"/>
              <a:t>Botnets</a:t>
            </a:r>
          </a:p>
          <a:p>
            <a:r>
              <a:rPr lang="en-US" dirty="0" smtClean="0"/>
              <a:t>Why did the P2P overlay utopia never materialize?</a:t>
            </a:r>
          </a:p>
          <a:p>
            <a:pPr lvl="1"/>
            <a:r>
              <a:rPr lang="en-US" dirty="0" smtClean="0"/>
              <a:t>Sybil attacks</a:t>
            </a:r>
          </a:p>
          <a:p>
            <a:pPr lvl="1"/>
            <a:r>
              <a:rPr lang="en-US" dirty="0" smtClean="0"/>
              <a:t>Churn is too high, reliability is too 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25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Arrow Connector 69"/>
          <p:cNvCxnSpPr/>
          <p:nvPr/>
        </p:nvCxnSpPr>
        <p:spPr>
          <a:xfrm>
            <a:off x="2593073" y="4714631"/>
            <a:ext cx="394420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Made Possible By Layering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7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8822" y="3809409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11400" y="3809409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7713" y="4399107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00155" y="439910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7713" y="4972284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200155" y="497228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27713" y="5550018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200155" y="555001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27844" y="6123195"/>
            <a:ext cx="2269960" cy="573177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200286" y="612319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437207" y="4976841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409649" y="497684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437207" y="5554575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3409649" y="555457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437338" y="6127752"/>
            <a:ext cx="1134849" cy="573177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644303" y="3809408"/>
            <a:ext cx="226996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6644565" y="3809408"/>
            <a:ext cx="2215105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644434" y="4399106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6616876" y="439910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644434" y="4972283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6616876" y="497228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644434" y="5550017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6616876" y="555001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644565" y="6123194"/>
            <a:ext cx="2269960" cy="573177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6617007" y="612319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52" name="Content Placeholder 5"/>
          <p:cNvSpPr txBox="1">
            <a:spLocks/>
          </p:cNvSpPr>
          <p:nvPr/>
        </p:nvSpPr>
        <p:spPr>
          <a:xfrm>
            <a:off x="607118" y="3266907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 smtClean="0"/>
              <a:t>Host 1</a:t>
            </a:r>
          </a:p>
        </p:txBody>
      </p:sp>
      <p:sp>
        <p:nvSpPr>
          <p:cNvPr id="53" name="Content Placeholder 5"/>
          <p:cNvSpPr txBox="1">
            <a:spLocks/>
          </p:cNvSpPr>
          <p:nvPr/>
        </p:nvSpPr>
        <p:spPr>
          <a:xfrm>
            <a:off x="3857954" y="3296454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 smtClean="0"/>
              <a:t>Router</a:t>
            </a:r>
          </a:p>
        </p:txBody>
      </p:sp>
      <p:sp>
        <p:nvSpPr>
          <p:cNvPr id="54" name="Content Placeholder 5"/>
          <p:cNvSpPr txBox="1">
            <a:spLocks/>
          </p:cNvSpPr>
          <p:nvPr/>
        </p:nvSpPr>
        <p:spPr>
          <a:xfrm>
            <a:off x="7070670" y="3266907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 smtClean="0"/>
              <a:t>Host 2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569057" y="6127752"/>
            <a:ext cx="1134849" cy="573177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437206" y="6118637"/>
            <a:ext cx="2269961" cy="5731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3450859" y="611863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2579425" y="5841163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579425" y="6391499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775273" y="5841163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775273" y="6391499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579425" y="5263429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775273" y="5263429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2606721" y="4093043"/>
            <a:ext cx="3946478" cy="2954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1666707"/>
          </a:xfrm>
        </p:spPr>
        <p:txBody>
          <a:bodyPr/>
          <a:lstStyle/>
          <a:p>
            <a:r>
              <a:rPr lang="en-US" dirty="0" smtClean="0"/>
              <a:t>Layering hides low level details from higher layers</a:t>
            </a:r>
          </a:p>
          <a:p>
            <a:pPr lvl="1"/>
            <a:r>
              <a:rPr lang="en-US" dirty="0" smtClean="0"/>
              <a:t>IP is a logical, point-to-point overlay</a:t>
            </a:r>
          </a:p>
          <a:p>
            <a:pPr lvl="1"/>
            <a:r>
              <a:rPr lang="en-US" dirty="0" smtClean="0"/>
              <a:t>ATM/SONET circuits on fibers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64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Overlays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Overlay is clearly a general concept</a:t>
            </a:r>
          </a:p>
          <a:p>
            <a:pPr lvl="1"/>
            <a:r>
              <a:rPr lang="en-US" dirty="0" smtClean="0"/>
              <a:t>Networks are just about routing messages between named entities</a:t>
            </a:r>
          </a:p>
          <a:p>
            <a:r>
              <a:rPr lang="en-US" dirty="0" smtClean="0"/>
              <a:t>IP Internet overlays on top of physical topology</a:t>
            </a:r>
          </a:p>
          <a:p>
            <a:pPr lvl="1"/>
            <a:r>
              <a:rPr lang="en-US" dirty="0"/>
              <a:t>We assume that IP and IP addresses are the only names…</a:t>
            </a:r>
          </a:p>
          <a:p>
            <a:r>
              <a:rPr lang="en-US" dirty="0" smtClean="0"/>
              <a:t>Why stop there?</a:t>
            </a:r>
            <a:endParaRPr lang="en-US" dirty="0"/>
          </a:p>
          <a:p>
            <a:pPr lvl="1"/>
            <a:r>
              <a:rPr lang="en-US" dirty="0" smtClean="0"/>
              <a:t>Overlay another network on top of IP</a:t>
            </a:r>
          </a:p>
        </p:txBody>
      </p:sp>
    </p:spTree>
    <p:extLst>
      <p:ext uri="{BB962C8B-B14F-4D97-AF65-F5344CB8AC3E}">
        <p14:creationId xmlns:p14="http://schemas.microsoft.com/office/powerpoint/2010/main" val="329350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/>
          <p:nvPr/>
        </p:nvCxnSpPr>
        <p:spPr>
          <a:xfrm>
            <a:off x="1715049" y="2394857"/>
            <a:ext cx="0" cy="3613671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400604" y="2394857"/>
            <a:ext cx="0" cy="3613671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VPN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674914"/>
          </a:xfrm>
        </p:spPr>
        <p:txBody>
          <a:bodyPr/>
          <a:lstStyle/>
          <a:p>
            <a:r>
              <a:rPr lang="en-US" dirty="0" smtClean="0"/>
              <a:t>Virtual Private Network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18375" y="4414968"/>
            <a:ext cx="1102714" cy="73847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2" y="4728267"/>
            <a:ext cx="850353" cy="85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496638" y="3760165"/>
            <a:ext cx="1224451" cy="69663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2" y="3334989"/>
            <a:ext cx="850353" cy="85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7394565" y="4456803"/>
            <a:ext cx="1188047" cy="69663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94565" y="3760164"/>
            <a:ext cx="1188048" cy="65480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426" y="4728265"/>
            <a:ext cx="850353" cy="85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436" y="3334988"/>
            <a:ext cx="850353" cy="85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6453" y="2917376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34.67.0.1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37630" y="5671462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34.67.0.2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7861321" y="2917376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34.67.0.3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7861321" y="5639196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34.67.0.4</a:t>
            </a:r>
            <a:endParaRPr lang="en-US" sz="2000" dirty="0"/>
          </a:p>
        </p:txBody>
      </p:sp>
      <p:cxnSp>
        <p:nvCxnSpPr>
          <p:cNvPr id="47" name="Straight Connector 46"/>
          <p:cNvCxnSpPr/>
          <p:nvPr/>
        </p:nvCxnSpPr>
        <p:spPr>
          <a:xfrm flipH="1" flipV="1">
            <a:off x="1721089" y="4456803"/>
            <a:ext cx="1773225" cy="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5621340" y="4450459"/>
            <a:ext cx="1773225" cy="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714" y="4185342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loud 32"/>
          <p:cNvSpPr/>
          <p:nvPr/>
        </p:nvSpPr>
        <p:spPr>
          <a:xfrm>
            <a:off x="3374575" y="3497535"/>
            <a:ext cx="2355058" cy="191853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Internet</a:t>
            </a:r>
            <a:endParaRPr lang="en-US" sz="2400" dirty="0"/>
          </a:p>
        </p:txBody>
      </p:sp>
      <p:pic>
        <p:nvPicPr>
          <p:cNvPr id="3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0" y="4185341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359219" y="2296868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Private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7707863" y="2296867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Private</a:t>
            </a:r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4059011" y="2296866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Public</a:t>
            </a:r>
            <a:endParaRPr lang="en-US" sz="2400" dirty="0"/>
          </a:p>
        </p:txBody>
      </p:sp>
      <p:sp>
        <p:nvSpPr>
          <p:cNvPr id="60" name="Rectangle 59"/>
          <p:cNvSpPr/>
          <p:nvPr/>
        </p:nvSpPr>
        <p:spPr>
          <a:xfrm>
            <a:off x="604410" y="5682348"/>
            <a:ext cx="2236763" cy="108218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err="1" smtClean="0"/>
              <a:t>Dest</a:t>
            </a:r>
            <a:r>
              <a:rPr lang="en-US" sz="2000" dirty="0" smtClean="0"/>
              <a:t>: 74.11.0.2</a:t>
            </a:r>
            <a:endParaRPr lang="en-US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1847435" y="3908429"/>
            <a:ext cx="1233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74.11.0.1</a:t>
            </a:r>
            <a:endParaRPr lang="en-US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5960536" y="3908429"/>
            <a:ext cx="1233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74.11.0.2</a:t>
            </a:r>
            <a:endParaRPr lang="en-US" sz="2000" dirty="0"/>
          </a:p>
        </p:txBody>
      </p:sp>
      <p:sp>
        <p:nvSpPr>
          <p:cNvPr id="59" name="Rectangle 58"/>
          <p:cNvSpPr/>
          <p:nvPr/>
        </p:nvSpPr>
        <p:spPr>
          <a:xfrm>
            <a:off x="716349" y="6183091"/>
            <a:ext cx="202359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Dest</a:t>
            </a:r>
            <a:r>
              <a:rPr lang="en-US" sz="2000" dirty="0" smtClean="0"/>
              <a:t>: 34.67.0.4</a:t>
            </a:r>
            <a:endParaRPr lang="en-US" sz="2000" dirty="0"/>
          </a:p>
        </p:txBody>
      </p:sp>
      <p:sp>
        <p:nvSpPr>
          <p:cNvPr id="63" name="Down Arrow 62"/>
          <p:cNvSpPr/>
          <p:nvPr/>
        </p:nvSpPr>
        <p:spPr>
          <a:xfrm>
            <a:off x="1896970" y="4769909"/>
            <a:ext cx="389030" cy="85499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own Arrow 64"/>
          <p:cNvSpPr/>
          <p:nvPr/>
        </p:nvSpPr>
        <p:spPr>
          <a:xfrm rot="10800000">
            <a:off x="6934190" y="4769909"/>
            <a:ext cx="389030" cy="85499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981856" y="3322019"/>
            <a:ext cx="7677109" cy="1531092"/>
            <a:chOff x="414979" y="3333623"/>
            <a:chExt cx="8263530" cy="1523216"/>
          </a:xfrm>
        </p:grpSpPr>
        <p:sp>
          <p:nvSpPr>
            <p:cNvPr id="67" name="Rectangle 66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Content Placeholder 2"/>
            <p:cNvSpPr txBox="1">
              <a:spLocks/>
            </p:cNvSpPr>
            <p:nvPr/>
          </p:nvSpPr>
          <p:spPr>
            <a:xfrm>
              <a:off x="514376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VPN is an IP over IP overlay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Not all overlays need to be IP-based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563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6 L 0.62153 -0.00069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76" y="-4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0.625 0.00092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xit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60" grpId="2" animBg="1"/>
      <p:bldP spid="59" grpId="0" animBg="1"/>
      <p:bldP spid="59" grpId="1" animBg="1"/>
      <p:bldP spid="63" grpId="0" animBg="1"/>
      <p:bldP spid="63" grpId="1" animBg="1"/>
      <p:bldP spid="65" grpId="0" animBg="1"/>
      <p:bldP spid="65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66188</TotalTime>
  <Words>2883</Words>
  <Application>Microsoft Office PowerPoint</Application>
  <PresentationFormat>On-screen Show (4:3)</PresentationFormat>
  <Paragraphs>751</Paragraphs>
  <Slides>61</Slides>
  <Notes>22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Median</vt:lpstr>
      <vt:lpstr>CS 4700 / CS 5700 Network Fundamentals</vt:lpstr>
      <vt:lpstr>Network Layer, version 2?</vt:lpstr>
      <vt:lpstr>Abstract View of the Internet</vt:lpstr>
      <vt:lpstr>PowerPoint Presentation</vt:lpstr>
      <vt:lpstr>Reality Check</vt:lpstr>
      <vt:lpstr>National Lambda Rail Project</vt:lpstr>
      <vt:lpstr>Made Possible By Layering</vt:lpstr>
      <vt:lpstr>Overlays</vt:lpstr>
      <vt:lpstr>Example: VPN</vt:lpstr>
      <vt:lpstr>VPN Layering</vt:lpstr>
      <vt:lpstr>Advanced Reasons to Overlay</vt:lpstr>
      <vt:lpstr>Outline</vt:lpstr>
      <vt:lpstr>Unicast Streaming Video</vt:lpstr>
      <vt:lpstr>IP Multicast Streaming Video</vt:lpstr>
      <vt:lpstr>End System Multicast Overlay</vt:lpstr>
      <vt:lpstr>Outline</vt:lpstr>
      <vt:lpstr>Unstructured P2P Review</vt:lpstr>
      <vt:lpstr>Why Do We Need Structure?</vt:lpstr>
      <vt:lpstr>Hash Tables</vt:lpstr>
      <vt:lpstr>(Bad) Distributed Hash Tables</vt:lpstr>
      <vt:lpstr>Structured Overlay Fundamentals</vt:lpstr>
      <vt:lpstr>Structured Overlays at 10,000ft.</vt:lpstr>
      <vt:lpstr>Structured Overlay Implementations</vt:lpstr>
      <vt:lpstr>Similarities and Differences</vt:lpstr>
      <vt:lpstr>Tapestry/Pastry</vt:lpstr>
      <vt:lpstr>Physical and Virtual Routing</vt:lpstr>
      <vt:lpstr>Tapestry/Pastry Routing Tables</vt:lpstr>
      <vt:lpstr>Routing Table Example</vt:lpstr>
      <vt:lpstr>Routing, One More Time</vt:lpstr>
      <vt:lpstr>Pastry Leaf Sets</vt:lpstr>
      <vt:lpstr>Joining the Pastry Overlay</vt:lpstr>
      <vt:lpstr>Node Departure</vt:lpstr>
      <vt:lpstr>Consistent Hashing </vt:lpstr>
      <vt:lpstr>DHTs and Consistent Hashing</vt:lpstr>
      <vt:lpstr>Content-Addressable Networks (CAN)</vt:lpstr>
      <vt:lpstr>CAN Routing</vt:lpstr>
      <vt:lpstr>CAN Construction</vt:lpstr>
      <vt:lpstr>Summary of Structured Overlays</vt:lpstr>
      <vt:lpstr>Summary, Continued</vt:lpstr>
      <vt:lpstr>Structured Overlay Advantages</vt:lpstr>
      <vt:lpstr>Structured P2P Applications</vt:lpstr>
      <vt:lpstr>Trackerless BitTorrent</vt:lpstr>
      <vt:lpstr>Outline</vt:lpstr>
      <vt:lpstr>DHT Applications in Practice</vt:lpstr>
      <vt:lpstr>Motivation</vt:lpstr>
      <vt:lpstr>System Assumptions and Requirements</vt:lpstr>
      <vt:lpstr>Service Level Agreements (SLA)</vt:lpstr>
      <vt:lpstr>Design Considerations</vt:lpstr>
      <vt:lpstr>KBR and Virtual Nodes</vt:lpstr>
      <vt:lpstr>Data Replication</vt:lpstr>
      <vt:lpstr>Eric Brewer’s CAP theorem</vt:lpstr>
      <vt:lpstr>CAP Examples</vt:lpstr>
      <vt:lpstr>CAP Applied to Dynamo</vt:lpstr>
      <vt:lpstr>Immutable Versions of Data</vt:lpstr>
      <vt:lpstr>Vector Clocks</vt:lpstr>
      <vt:lpstr>Simple Vector Clock Example</vt:lpstr>
      <vt:lpstr>Sloppy Quorum</vt:lpstr>
      <vt:lpstr>Measurements</vt:lpstr>
      <vt:lpstr>Measurements</vt:lpstr>
      <vt:lpstr>Dynamo Techniques</vt:lpstr>
      <vt:lpstr>Final Thought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bowlinearl@live.com</cp:lastModifiedBy>
  <cp:revision>882</cp:revision>
  <cp:lastPrinted>2012-08-22T04:00:45Z</cp:lastPrinted>
  <dcterms:created xsi:type="dcterms:W3CDTF">2012-01-03T02:22:46Z</dcterms:created>
  <dcterms:modified xsi:type="dcterms:W3CDTF">2013-04-01T23:38:02Z</dcterms:modified>
</cp:coreProperties>
</file>