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25"/>
  </p:notesMasterIdLst>
  <p:handoutMasterIdLst>
    <p:handoutMasterId r:id="rId26"/>
  </p:handoutMasterIdLst>
  <p:sldIdLst>
    <p:sldId id="256" r:id="rId2"/>
    <p:sldId id="386" r:id="rId3"/>
    <p:sldId id="403" r:id="rId4"/>
    <p:sldId id="387" r:id="rId5"/>
    <p:sldId id="401" r:id="rId6"/>
    <p:sldId id="402" r:id="rId7"/>
    <p:sldId id="388" r:id="rId8"/>
    <p:sldId id="399" r:id="rId9"/>
    <p:sldId id="400" r:id="rId10"/>
    <p:sldId id="396" r:id="rId11"/>
    <p:sldId id="392" r:id="rId12"/>
    <p:sldId id="390" r:id="rId13"/>
    <p:sldId id="397" r:id="rId14"/>
    <p:sldId id="398" r:id="rId15"/>
    <p:sldId id="406" r:id="rId16"/>
    <p:sldId id="389" r:id="rId17"/>
    <p:sldId id="405" r:id="rId18"/>
    <p:sldId id="393" r:id="rId19"/>
    <p:sldId id="391" r:id="rId20"/>
    <p:sldId id="395" r:id="rId21"/>
    <p:sldId id="394" r:id="rId22"/>
    <p:sldId id="404" r:id="rId23"/>
    <p:sldId id="407" r:id="rId2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  <p14:sldId id="386"/>
            <p14:sldId id="403"/>
            <p14:sldId id="387"/>
            <p14:sldId id="401"/>
            <p14:sldId id="402"/>
            <p14:sldId id="388"/>
            <p14:sldId id="399"/>
            <p14:sldId id="400"/>
            <p14:sldId id="396"/>
            <p14:sldId id="392"/>
            <p14:sldId id="390"/>
            <p14:sldId id="397"/>
            <p14:sldId id="398"/>
            <p14:sldId id="406"/>
            <p14:sldId id="389"/>
            <p14:sldId id="405"/>
            <p14:sldId id="393"/>
            <p14:sldId id="391"/>
            <p14:sldId id="395"/>
            <p14:sldId id="394"/>
            <p14:sldId id="404"/>
            <p14:sldId id="40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90232" autoAdjust="0"/>
  </p:normalViewPr>
  <p:slideViewPr>
    <p:cSldViewPr snapToGrid="0">
      <p:cViewPr>
        <p:scale>
          <a:sx n="70" d="100"/>
          <a:sy n="70" d="100"/>
        </p:scale>
        <p:origin x="-1685" y="-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bw@ccs.neu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hen.le1@husky.neu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home/cbw/network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4700 / CS 5700</a:t>
            </a:r>
            <a:br>
              <a:rPr lang="en-US" sz="6000" cap="none" dirty="0" smtClean="0"/>
            </a:br>
            <a:r>
              <a:rPr lang="en-US" sz="4900" cap="none" dirty="0" smtClean="0"/>
              <a:t>Network Fundamentals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9" y="3496235"/>
            <a:ext cx="6662784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1: Logistics</a:t>
            </a:r>
          </a:p>
          <a:p>
            <a:r>
              <a:rPr lang="en-US" sz="3600" b="1" dirty="0" smtClean="0">
                <a:solidFill>
                  <a:schemeClr val="tx1"/>
                </a:solidFill>
              </a:rPr>
              <a:t>(a.k.a. The boring slides)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Computer Networks: A Systems Approach</a:t>
            </a:r>
          </a:p>
          <a:p>
            <a:pPr lvl="1"/>
            <a:r>
              <a:rPr lang="en-US" dirty="0" smtClean="0"/>
              <a:t>Peterson and Davie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</p:txBody>
      </p:sp>
      <p:pic>
        <p:nvPicPr>
          <p:cNvPr id="1026" name="Picture 2" descr="C:\Users\t0ph3r\Documents\CS 4700\assets\fourth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65" t="12219" r="16370" b="-853"/>
          <a:stretch/>
        </p:blipFill>
        <p:spPr bwMode="auto">
          <a:xfrm>
            <a:off x="1244688" y="3145539"/>
            <a:ext cx="2972482" cy="366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0ph3r\Documents\CS 4700\assets\fifth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0" t="12221" r="18154" b="-856"/>
          <a:stretch/>
        </p:blipFill>
        <p:spPr bwMode="auto">
          <a:xfrm>
            <a:off x="4993728" y="3145539"/>
            <a:ext cx="2972482" cy="3666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6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79172851"/>
              </p:ext>
            </p:extLst>
          </p:nvPr>
        </p:nvGraphicFramePr>
        <p:xfrm>
          <a:off x="707676" y="2647190"/>
          <a:ext cx="7728648" cy="2499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77630"/>
                <a:gridCol w="535101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Projects (5)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4%,</a:t>
                      </a:r>
                      <a:r>
                        <a:rPr lang="en-US" sz="2800" baseline="0" dirty="0" smtClean="0"/>
                        <a:t> 8%, 12%, 16%, and 20% (respectively)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Midterm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Final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Participation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3"/>
          <p:cNvSpPr txBox="1">
            <a:spLocks/>
          </p:cNvSpPr>
          <p:nvPr/>
        </p:nvSpPr>
        <p:spPr>
          <a:xfrm>
            <a:off x="152400" y="4449170"/>
            <a:ext cx="8839200" cy="225643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This course is project-centric</a:t>
            </a:r>
          </a:p>
          <a:p>
            <a:pPr lvl="1"/>
            <a:r>
              <a:rPr lang="en-US" dirty="0" smtClean="0"/>
              <a:t>Designed to give you real networking experience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Start early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Seriously, </a:t>
            </a:r>
            <a:r>
              <a:rPr lang="en-US" dirty="0" smtClean="0">
                <a:solidFill>
                  <a:schemeClr val="accent1"/>
                </a:solidFill>
              </a:rPr>
              <a:t>start early</a:t>
            </a:r>
            <a:r>
              <a:rPr lang="en-US" dirty="0" smtClean="0"/>
              <a:t>!</a:t>
            </a:r>
          </a:p>
          <a:p>
            <a:r>
              <a:rPr lang="en-US" dirty="0"/>
              <a:t>5</a:t>
            </a:r>
            <a:r>
              <a:rPr lang="en-US" dirty="0" smtClean="0"/>
              <a:t> projects</a:t>
            </a:r>
          </a:p>
          <a:p>
            <a:pPr lvl="1"/>
            <a:r>
              <a:rPr lang="en-US" dirty="0" smtClean="0"/>
              <a:t>Due at 11:59:59pm on specified date</a:t>
            </a:r>
          </a:p>
          <a:p>
            <a:pPr lvl="1"/>
            <a:r>
              <a:rPr lang="en-US" dirty="0" smtClean="0"/>
              <a:t>Use turn-in scripts to submit your code, documentation, etc.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Working code is paramount</a:t>
            </a:r>
          </a:p>
        </p:txBody>
      </p:sp>
    </p:spTree>
    <p:extLst>
      <p:ext uri="{BB962C8B-B14F-4D97-AF65-F5344CB8AC3E}">
        <p14:creationId xmlns:p14="http://schemas.microsoft.com/office/powerpoint/2010/main" val="41672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Logistics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Languages</a:t>
            </a:r>
          </a:p>
          <a:p>
            <a:pPr lvl="1"/>
            <a:r>
              <a:rPr lang="en-US" dirty="0" smtClean="0"/>
              <a:t>Project 3 will be in TCL/NS2</a:t>
            </a:r>
          </a:p>
          <a:p>
            <a:pPr lvl="1"/>
            <a:r>
              <a:rPr lang="en-US" dirty="0" smtClean="0"/>
              <a:t>Project 5 will be in Java (unless you want to get crazy)</a:t>
            </a:r>
          </a:p>
          <a:p>
            <a:pPr lvl="1"/>
            <a:r>
              <a:rPr lang="en-US" dirty="0" smtClean="0"/>
              <a:t>You may choose the language for the other projects</a:t>
            </a:r>
          </a:p>
          <a:p>
            <a:pPr lvl="2"/>
            <a:r>
              <a:rPr lang="en-US" dirty="0" smtClean="0">
                <a:solidFill>
                  <a:schemeClr val="accent1"/>
                </a:solidFill>
              </a:rPr>
              <a:t>Code must compile on the CCIS Linux machines</a:t>
            </a:r>
          </a:p>
          <a:p>
            <a:r>
              <a:rPr lang="en-US" dirty="0" smtClean="0"/>
              <a:t>Project 1 will be released next week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Project questions?</a:t>
            </a:r>
          </a:p>
          <a:p>
            <a:pPr lvl="1"/>
            <a:r>
              <a:rPr lang="en-US" dirty="0" smtClean="0"/>
              <a:t>Post them on Piazza!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Groups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Projects will be completed in groups of two</a:t>
            </a:r>
          </a:p>
          <a:p>
            <a:pPr lvl="1"/>
            <a:r>
              <a:rPr lang="en-US" dirty="0" smtClean="0"/>
              <a:t>Unless we have odd numbers…</a:t>
            </a:r>
          </a:p>
          <a:p>
            <a:pPr lvl="1"/>
            <a:r>
              <a:rPr lang="en-US" dirty="0" smtClean="0"/>
              <a:t>Don’t mix undergrads/grads (different requirements)</a:t>
            </a:r>
          </a:p>
          <a:p>
            <a:r>
              <a:rPr lang="en-US" dirty="0" smtClean="0"/>
              <a:t>Partner selection</a:t>
            </a:r>
          </a:p>
          <a:p>
            <a:pPr lvl="1"/>
            <a:r>
              <a:rPr lang="en-US" dirty="0" smtClean="0"/>
              <a:t>Pick whoever you want</a:t>
            </a:r>
          </a:p>
          <a:p>
            <a:pPr lvl="1"/>
            <a:r>
              <a:rPr lang="en-US" dirty="0" smtClean="0"/>
              <a:t>You may switch partners between projects</a:t>
            </a:r>
          </a:p>
          <a:p>
            <a:pPr lvl="1"/>
            <a:r>
              <a:rPr lang="en-US" dirty="0" smtClean="0"/>
              <a:t>Do not complain to me about your lazy partner</a:t>
            </a:r>
          </a:p>
          <a:p>
            <a:pPr lvl="2"/>
            <a:r>
              <a:rPr lang="en-US" dirty="0" smtClean="0"/>
              <a:t>Hey, you picked them</a:t>
            </a:r>
          </a:p>
          <a:p>
            <a:r>
              <a:rPr lang="en-US" dirty="0" smtClean="0"/>
              <a:t>Can’t find a partner?</a:t>
            </a:r>
          </a:p>
          <a:p>
            <a:pPr lvl="1"/>
            <a:r>
              <a:rPr lang="en-US" dirty="0" smtClean="0"/>
              <a:t>Post a message on Piazza!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Policy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Each student is given 4 slip days that they can use at any time to extend a deadline</a:t>
            </a:r>
          </a:p>
          <a:p>
            <a:pPr lvl="1"/>
            <a:r>
              <a:rPr lang="en-US" dirty="0" smtClean="0"/>
              <a:t>You don’t need to ask me, just turn-in stuff late</a:t>
            </a:r>
          </a:p>
          <a:p>
            <a:pPr lvl="1"/>
            <a:r>
              <a:rPr lang="en-US" dirty="0" smtClean="0"/>
              <a:t>All group members must have unused slip days</a:t>
            </a:r>
          </a:p>
          <a:p>
            <a:pPr lvl="2"/>
            <a:r>
              <a:rPr lang="en-US" dirty="0" smtClean="0"/>
              <a:t>i.e. if one member has zero slip days left, the whole group is late</a:t>
            </a:r>
          </a:p>
          <a:p>
            <a:r>
              <a:rPr lang="en-US" dirty="0" smtClean="0"/>
              <a:t>Assignments are due at 11:59:59, </a:t>
            </a:r>
            <a:r>
              <a:rPr lang="en-US" b="1" dirty="0" smtClean="0">
                <a:solidFill>
                  <a:schemeClr val="accent1"/>
                </a:solidFill>
              </a:rPr>
              <a:t>no exceptions</a:t>
            </a:r>
          </a:p>
          <a:p>
            <a:pPr lvl="1"/>
            <a:r>
              <a:rPr lang="en-US" dirty="0" smtClean="0"/>
              <a:t>1 second late = 1 hour late = 1 day late</a:t>
            </a:r>
          </a:p>
          <a:p>
            <a:pPr lvl="1"/>
            <a:r>
              <a:rPr lang="en-US" dirty="0" smtClean="0"/>
              <a:t>20% off per day 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Reading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will read lots of papers in this class</a:t>
            </a:r>
          </a:p>
          <a:p>
            <a:pPr lvl="1"/>
            <a:r>
              <a:rPr lang="en-US" dirty="0" smtClean="0"/>
              <a:t>Some are classics, foundations of existing networks</a:t>
            </a:r>
          </a:p>
          <a:p>
            <a:pPr lvl="1"/>
            <a:r>
              <a:rPr lang="en-US" dirty="0" smtClean="0"/>
              <a:t>Others propose newer, more advanced designs</a:t>
            </a:r>
          </a:p>
          <a:p>
            <a:r>
              <a:rPr lang="en-US" dirty="0" smtClean="0"/>
              <a:t>List of papers are on the website</a:t>
            </a:r>
          </a:p>
          <a:p>
            <a:pPr lvl="1"/>
            <a:r>
              <a:rPr lang="en-US" dirty="0" smtClean="0"/>
              <a:t>2-4 papers per week, to be read </a:t>
            </a:r>
            <a:r>
              <a:rPr lang="en-US" dirty="0" smtClean="0">
                <a:solidFill>
                  <a:schemeClr val="accent1"/>
                </a:solidFill>
              </a:rPr>
              <a:t>before</a:t>
            </a:r>
            <a:r>
              <a:rPr lang="en-US" dirty="0" smtClean="0"/>
              <a:t> lecture</a:t>
            </a:r>
          </a:p>
          <a:p>
            <a:r>
              <a:rPr lang="en-US" dirty="0" smtClean="0"/>
              <a:t>Each student will be assigned to lead discussion on 2 papers during the semester</a:t>
            </a:r>
          </a:p>
          <a:p>
            <a:pPr lvl="1"/>
            <a:r>
              <a:rPr lang="en-US" dirty="0" smtClean="0"/>
              <a:t>This is your participation grade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not</a:t>
            </a:r>
            <a:r>
              <a:rPr lang="en-US" dirty="0" smtClean="0"/>
              <a:t> optional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72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 Grade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Two people will be randomly assigned to lead discussion of each paper</a:t>
            </a:r>
          </a:p>
          <a:p>
            <a:pPr lvl="1"/>
            <a:r>
              <a:rPr lang="en-US" dirty="0"/>
              <a:t>One person is the champion</a:t>
            </a:r>
          </a:p>
          <a:p>
            <a:pPr lvl="1"/>
            <a:r>
              <a:rPr lang="en-US" dirty="0"/>
              <a:t>One person is the critic</a:t>
            </a:r>
          </a:p>
          <a:p>
            <a:r>
              <a:rPr lang="en-US" dirty="0"/>
              <a:t>Leaders will post summaries and discussion to Piazza</a:t>
            </a:r>
          </a:p>
          <a:p>
            <a:pPr lvl="1"/>
            <a:r>
              <a:rPr lang="en-US" dirty="0" smtClean="0"/>
              <a:t>A couple paragraphs summarizing the problem, the approach to solving it, and key results</a:t>
            </a:r>
          </a:p>
          <a:p>
            <a:pPr lvl="1"/>
            <a:r>
              <a:rPr lang="en-US" dirty="0" smtClean="0"/>
              <a:t>Champions: defend the solution, talk about why this paper is important</a:t>
            </a:r>
          </a:p>
          <a:p>
            <a:pPr lvl="1"/>
            <a:r>
              <a:rPr lang="en-US" dirty="0" smtClean="0"/>
              <a:t>Critics: point out shortcomings, and discuss alternative approaches</a:t>
            </a:r>
            <a:endParaRPr lang="en-US" dirty="0"/>
          </a:p>
          <a:p>
            <a:r>
              <a:rPr lang="en-US" dirty="0" smtClean="0"/>
              <a:t>Participation is </a:t>
            </a:r>
            <a:r>
              <a:rPr lang="en-US" dirty="0"/>
              <a:t>5</a:t>
            </a:r>
            <a:r>
              <a:rPr lang="en-US" dirty="0" smtClean="0"/>
              <a:t>% of your grade</a:t>
            </a:r>
          </a:p>
          <a:p>
            <a:r>
              <a:rPr lang="en-US" dirty="0" smtClean="0"/>
              <a:t>Discussion leads will be posted on Piazza shortly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7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Participation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991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a senior/masters level course</a:t>
            </a:r>
          </a:p>
          <a:p>
            <a:pPr lvl="1"/>
            <a:r>
              <a:rPr lang="en-US" dirty="0" smtClean="0"/>
              <a:t>I’m not taking attendance</a:t>
            </a:r>
          </a:p>
          <a:p>
            <a:pPr lvl="1"/>
            <a:r>
              <a:rPr lang="en-US" dirty="0" smtClean="0"/>
              <a:t>I don’t care if you skip lecture</a:t>
            </a:r>
          </a:p>
          <a:p>
            <a:r>
              <a:rPr lang="en-US" dirty="0" smtClean="0"/>
              <a:t>However, be warned:</a:t>
            </a:r>
          </a:p>
          <a:p>
            <a:pPr lvl="1"/>
            <a:r>
              <a:rPr lang="en-US" dirty="0" smtClean="0"/>
              <a:t>I may call on people in class (at random) to summarize papers</a:t>
            </a:r>
          </a:p>
          <a:p>
            <a:pPr lvl="1"/>
            <a:r>
              <a:rPr lang="en-US" dirty="0" smtClean="0"/>
              <a:t>If I call you and you’re not here (or haven’t read)…</a:t>
            </a:r>
          </a:p>
          <a:p>
            <a:r>
              <a:rPr lang="en-US" dirty="0" smtClean="0"/>
              <a:t>That said, please come and participate!</a:t>
            </a:r>
          </a:p>
          <a:p>
            <a:pPr lvl="1"/>
            <a:r>
              <a:rPr lang="en-US" dirty="0" smtClean="0"/>
              <a:t>Ask questions!</a:t>
            </a:r>
          </a:p>
          <a:p>
            <a:pPr lvl="1"/>
            <a:r>
              <a:rPr lang="en-US" dirty="0" smtClean="0"/>
              <a:t>Ideally, I want to know everyone’s name by the end of the semester</a:t>
            </a:r>
          </a:p>
        </p:txBody>
      </p:sp>
    </p:spTree>
    <p:extLst>
      <p:ext uri="{BB962C8B-B14F-4D97-AF65-F5344CB8AC3E}">
        <p14:creationId xmlns:p14="http://schemas.microsoft.com/office/powerpoint/2010/main" val="14515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Midterm and Final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 hours, in class</a:t>
            </a:r>
          </a:p>
          <a:p>
            <a:pPr lvl="1"/>
            <a:r>
              <a:rPr lang="en-US" dirty="0" smtClean="0"/>
              <a:t>The final will be </a:t>
            </a:r>
            <a:r>
              <a:rPr lang="en-US" b="1" dirty="0" smtClean="0"/>
              <a:t>cumulative</a:t>
            </a:r>
          </a:p>
          <a:p>
            <a:r>
              <a:rPr lang="en-US" dirty="0" smtClean="0"/>
              <a:t>All exams are: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losed book, closed notes, leave the laptop at home</a:t>
            </a:r>
          </a:p>
          <a:p>
            <a:pPr lvl="1"/>
            <a:r>
              <a:rPr lang="en-US" dirty="0" smtClean="0"/>
              <a:t>If I see a smartphone, I will take it and sell it on </a:t>
            </a:r>
            <a:r>
              <a:rPr lang="en-US" dirty="0" err="1" smtClean="0"/>
              <a:t>Ebay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CS 4700 / CS 5700</a:t>
            </a:r>
          </a:p>
          <a:p>
            <a:pPr lvl="1"/>
            <a:r>
              <a:rPr lang="en-US" dirty="0" smtClean="0"/>
              <a:t>Are you in the right classroom?</a:t>
            </a:r>
          </a:p>
          <a:p>
            <a:pPr lvl="1"/>
            <a:r>
              <a:rPr lang="en-US" dirty="0" smtClean="0"/>
              <a:t>Okay, good.</a:t>
            </a:r>
          </a:p>
          <a:p>
            <a:r>
              <a:rPr lang="en-US" dirty="0" smtClean="0"/>
              <a:t>Who </a:t>
            </a:r>
            <a:r>
              <a:rPr lang="en-US" dirty="0" smtClean="0"/>
              <a:t>are we?</a:t>
            </a:r>
            <a:endParaRPr lang="en-US" dirty="0" smtClean="0"/>
          </a:p>
          <a:p>
            <a:pPr lvl="1"/>
            <a:r>
              <a:rPr lang="en-US" dirty="0" smtClean="0"/>
              <a:t>Professor </a:t>
            </a:r>
            <a:r>
              <a:rPr lang="en-US" dirty="0" smtClean="0"/>
              <a:t>Alan </a:t>
            </a:r>
            <a:r>
              <a:rPr lang="en-US" dirty="0" err="1" smtClean="0"/>
              <a:t>Mislove</a:t>
            </a:r>
            <a:r>
              <a:rPr lang="en-US" dirty="0" smtClean="0"/>
              <a:t> and Christo </a:t>
            </a:r>
            <a:r>
              <a:rPr lang="en-US" dirty="0" smtClean="0"/>
              <a:t>Wilson</a:t>
            </a:r>
          </a:p>
          <a:p>
            <a:pPr lvl="1"/>
            <a:r>
              <a:rPr lang="en-US" dirty="0" smtClean="0">
                <a:hlinkClick r:id="rId2"/>
              </a:rPr>
              <a:t>amislove@ccs.neu.edu</a:t>
            </a:r>
          </a:p>
          <a:p>
            <a:pPr lvl="1"/>
            <a:r>
              <a:rPr lang="en-US" dirty="0" smtClean="0">
                <a:hlinkClick r:id="rId2"/>
              </a:rPr>
              <a:t>cbw@ccs.neu.edu</a:t>
            </a:r>
            <a:endParaRPr lang="en-US" dirty="0" smtClean="0"/>
          </a:p>
          <a:p>
            <a:pPr lvl="1"/>
            <a:r>
              <a:rPr lang="en-US" dirty="0" smtClean="0"/>
              <a:t>West Village H </a:t>
            </a:r>
            <a:r>
              <a:rPr lang="en-US" dirty="0" smtClean="0"/>
              <a:t>250 / 348</a:t>
            </a:r>
            <a:endParaRPr lang="en-US" dirty="0" smtClean="0"/>
          </a:p>
          <a:p>
            <a:pPr lvl="1"/>
            <a:r>
              <a:rPr lang="en-US" dirty="0" smtClean="0"/>
              <a:t>Office Hours: </a:t>
            </a:r>
            <a:r>
              <a:rPr lang="en-US" dirty="0" smtClean="0"/>
              <a:t>TBD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Changes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Must be submitted in writing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Specify the problem(s) you want </a:t>
            </a:r>
            <a:r>
              <a:rPr lang="en-US" dirty="0" err="1" smtClean="0"/>
              <a:t>regraded</a:t>
            </a:r>
            <a:endParaRPr lang="en-US" dirty="0" smtClean="0"/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For each problem, explain why the grade is in error</a:t>
            </a:r>
          </a:p>
          <a:p>
            <a:pPr marL="502920" indent="-457200"/>
            <a:r>
              <a:rPr lang="en-US" dirty="0" smtClean="0"/>
              <a:t>Don’t sweat the small stuff</a:t>
            </a:r>
          </a:p>
          <a:p>
            <a:pPr marL="822960" lvl="1" indent="-457200"/>
            <a:r>
              <a:rPr lang="en-US" dirty="0" err="1" smtClean="0"/>
              <a:t>Regrading</a:t>
            </a:r>
            <a:r>
              <a:rPr lang="en-US" dirty="0" smtClean="0"/>
              <a:t> does not make me a happy Professor</a:t>
            </a:r>
          </a:p>
          <a:p>
            <a:pPr marL="822960" lvl="1" indent="-457200"/>
            <a:r>
              <a:rPr lang="en-US" dirty="0" smtClean="0"/>
              <a:t>If the change is &lt;5% of the grade, don’t bother</a:t>
            </a:r>
          </a:p>
        </p:txBody>
      </p:sp>
    </p:spTree>
    <p:extLst>
      <p:ext uri="{BB962C8B-B14F-4D97-AF65-F5344CB8AC3E}">
        <p14:creationId xmlns:p14="http://schemas.microsoft.com/office/powerpoint/2010/main" val="237469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not do it</a:t>
            </a:r>
          </a:p>
          <a:p>
            <a:pPr lvl="1"/>
            <a:r>
              <a:rPr lang="en-US" dirty="0" smtClean="0"/>
              <a:t>Seriously, don’t make me say it again</a:t>
            </a:r>
          </a:p>
          <a:p>
            <a:r>
              <a:rPr lang="en-US" dirty="0" smtClean="0"/>
              <a:t>Cheating is an automatic zero</a:t>
            </a:r>
          </a:p>
          <a:p>
            <a:pPr lvl="1"/>
            <a:r>
              <a:rPr lang="en-US" dirty="0" smtClean="0"/>
              <a:t>Will be referred to the university for discipline and possible expulsion</a:t>
            </a:r>
          </a:p>
          <a:p>
            <a:r>
              <a:rPr lang="en-US" dirty="0" smtClean="0"/>
              <a:t>Project code must be </a:t>
            </a:r>
            <a:r>
              <a:rPr lang="en-US" dirty="0" smtClean="0">
                <a:solidFill>
                  <a:schemeClr val="accent1"/>
                </a:solidFill>
              </a:rPr>
              <a:t>original</a:t>
            </a:r>
          </a:p>
          <a:p>
            <a:pPr lvl="1"/>
            <a:r>
              <a:rPr lang="en-US" dirty="0" smtClean="0"/>
              <a:t>You and your </a:t>
            </a:r>
            <a:r>
              <a:rPr lang="en-US" dirty="0" err="1" smtClean="0"/>
              <a:t>groupmates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only</a:t>
            </a:r>
            <a:endParaRPr lang="en-US" dirty="0" smtClean="0"/>
          </a:p>
          <a:p>
            <a:pPr lvl="2"/>
            <a:r>
              <a:rPr lang="en-US" dirty="0" smtClean="0"/>
              <a:t>Unless we give you starter code, obviously</a:t>
            </a:r>
          </a:p>
          <a:p>
            <a:pPr lvl="1"/>
            <a:r>
              <a:rPr lang="en-US" dirty="0" err="1" smtClean="0"/>
              <a:t>StackOverflow</a:t>
            </a:r>
            <a:r>
              <a:rPr lang="en-US" dirty="0" smtClean="0"/>
              <a:t>/</a:t>
            </a:r>
            <a:r>
              <a:rPr lang="en-US" dirty="0" err="1" smtClean="0"/>
              <a:t>Quora</a:t>
            </a:r>
            <a:r>
              <a:rPr lang="en-US" dirty="0" smtClean="0"/>
              <a:t> are not your friends</a:t>
            </a:r>
          </a:p>
          <a:p>
            <a:pPr lvl="1"/>
            <a:r>
              <a:rPr lang="en-US" dirty="0" smtClean="0"/>
              <a:t>If you have questions about an online resource, ask us</a:t>
            </a:r>
          </a:p>
        </p:txBody>
      </p:sp>
    </p:spTree>
    <p:extLst>
      <p:ext uri="{BB962C8B-B14F-4D97-AF65-F5344CB8AC3E}">
        <p14:creationId xmlns:p14="http://schemas.microsoft.com/office/powerpoint/2010/main" val="260511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 the end of the semester, all of your grades will sum to 100 points</a:t>
            </a:r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 algn="ctr">
              <a:buNone/>
            </a:pPr>
            <a:r>
              <a:rPr lang="en-US" dirty="0" smtClean="0"/>
              <a:t>4 + 8 + 12 + 16 + 20 + 15 + 20 + 5 = 100</a:t>
            </a:r>
          </a:p>
          <a:p>
            <a:r>
              <a:rPr lang="en-US" dirty="0" smtClean="0"/>
              <a:t>Final grades are based on a simple scale:</a:t>
            </a:r>
          </a:p>
          <a:p>
            <a:pPr lvl="1"/>
            <a:r>
              <a:rPr lang="en-US" dirty="0" smtClean="0"/>
              <a:t>A &gt;92, A- 90-92, B+ 87-89, B 83-86, B- 80-82, …</a:t>
            </a:r>
          </a:p>
          <a:p>
            <a:r>
              <a:rPr lang="en-US" dirty="0" smtClean="0"/>
              <a:t>I don’t curve grades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Left Brace 4"/>
          <p:cNvSpPr/>
          <p:nvPr/>
        </p:nvSpPr>
        <p:spPr>
          <a:xfrm rot="5400000">
            <a:off x="3094264" y="1978501"/>
            <a:ext cx="293914" cy="294458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5505451" y="2843916"/>
            <a:ext cx="293913" cy="1213755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5400000">
            <a:off x="6512379" y="3306559"/>
            <a:ext cx="293913" cy="28847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92646" y="2863943"/>
            <a:ext cx="12971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Projects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089592" y="2863942"/>
            <a:ext cx="11256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Exams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259285" y="2875828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Participation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40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Anti-Social Media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Don’t friend me on Facebook</a:t>
            </a:r>
          </a:p>
          <a:p>
            <a:pPr lvl="1"/>
            <a:r>
              <a:rPr lang="en-US" dirty="0" smtClean="0"/>
              <a:t>It’s nothing personal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Christo on Twitter</a:t>
            </a:r>
            <a:r>
              <a:rPr lang="en-US" dirty="0" smtClean="0"/>
              <a:t>: @</a:t>
            </a:r>
            <a:r>
              <a:rPr lang="en-US" dirty="0" err="1" smtClean="0"/>
              <a:t>bowlinearl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LinkedIn: if you pass the class, you can add </a:t>
            </a:r>
            <a:r>
              <a:rPr lang="en-US" dirty="0" smtClean="0"/>
              <a:t>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say Hi to the TA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 Chen</a:t>
            </a:r>
          </a:p>
          <a:p>
            <a:pPr lvl="1"/>
            <a:r>
              <a:rPr lang="en-US" dirty="0">
                <a:hlinkClick r:id="rId2"/>
              </a:rPr>
              <a:t>chen.le1@husky.neu.edu</a:t>
            </a:r>
            <a:endParaRPr lang="en-US" dirty="0" smtClean="0"/>
          </a:p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Fridays, </a:t>
            </a:r>
            <a:r>
              <a:rPr lang="en-US" dirty="0" smtClean="0"/>
              <a:t>10am – 12pm</a:t>
            </a:r>
            <a:endParaRPr lang="en-US" dirty="0" smtClean="0"/>
          </a:p>
          <a:p>
            <a:pPr lvl="1"/>
            <a:r>
              <a:rPr lang="en-US" dirty="0" smtClean="0"/>
              <a:t>WVH Lab Area</a:t>
            </a:r>
          </a:p>
        </p:txBody>
      </p:sp>
    </p:spTree>
    <p:extLst>
      <p:ext uri="{BB962C8B-B14F-4D97-AF65-F5344CB8AC3E}">
        <p14:creationId xmlns:p14="http://schemas.microsoft.com/office/powerpoint/2010/main" val="408630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This Course?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Networks have changed our world</a:t>
            </a:r>
          </a:p>
          <a:p>
            <a:pPr lvl="1"/>
            <a:r>
              <a:rPr lang="en-US" dirty="0" smtClean="0"/>
              <a:t>Email, Instant Messaging, </a:t>
            </a:r>
            <a:r>
              <a:rPr lang="en-US" dirty="0" err="1" smtClean="0"/>
              <a:t>Txting</a:t>
            </a:r>
            <a:r>
              <a:rPr lang="en-US" dirty="0" smtClean="0"/>
              <a:t>, Skype, Facebook</a:t>
            </a:r>
          </a:p>
          <a:p>
            <a:pPr lvl="1"/>
            <a:r>
              <a:rPr lang="en-US" dirty="0" smtClean="0"/>
              <a:t>The Web</a:t>
            </a:r>
          </a:p>
          <a:p>
            <a:pPr lvl="1"/>
            <a:r>
              <a:rPr lang="en-US" dirty="0" smtClean="0"/>
              <a:t>P2P, </a:t>
            </a:r>
            <a:r>
              <a:rPr lang="en-US" dirty="0" err="1" smtClean="0"/>
              <a:t>Bittorrent</a:t>
            </a:r>
            <a:r>
              <a:rPr lang="en-US" dirty="0" smtClean="0"/>
              <a:t>, YouTube</a:t>
            </a:r>
          </a:p>
          <a:p>
            <a:pPr lvl="1"/>
            <a:r>
              <a:rPr lang="en-US" dirty="0" smtClean="0"/>
              <a:t>Critical for business</a:t>
            </a:r>
          </a:p>
          <a:p>
            <a:r>
              <a:rPr lang="en-US" dirty="0" smtClean="0"/>
              <a:t>Networking is one of the most critical topics in CS</a:t>
            </a:r>
          </a:p>
          <a:p>
            <a:pPr lvl="1"/>
            <a:r>
              <a:rPr lang="en-US" dirty="0" smtClean="0"/>
              <a:t>There would be no…</a:t>
            </a:r>
          </a:p>
          <a:p>
            <a:pPr lvl="2"/>
            <a:r>
              <a:rPr lang="en-US" dirty="0" smtClean="0"/>
              <a:t>Big Data</a:t>
            </a:r>
          </a:p>
          <a:p>
            <a:pPr lvl="2"/>
            <a:r>
              <a:rPr lang="en-US" dirty="0" smtClean="0"/>
              <a:t>Cloud</a:t>
            </a:r>
          </a:p>
          <a:p>
            <a:pPr lvl="2"/>
            <a:r>
              <a:rPr lang="en-US" dirty="0" smtClean="0"/>
              <a:t>Apps or Mobile Computing</a:t>
            </a:r>
          </a:p>
          <a:p>
            <a:pPr lvl="1"/>
            <a:r>
              <a:rPr lang="en-US" dirty="0" smtClean="0"/>
              <a:t>… without networks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Fundamental understanding about computer networks</a:t>
            </a:r>
          </a:p>
          <a:p>
            <a:pPr lvl="1"/>
            <a:r>
              <a:rPr lang="en-US" dirty="0" smtClean="0"/>
              <a:t>All the way from bits on a wire…</a:t>
            </a:r>
          </a:p>
          <a:p>
            <a:pPr lvl="1"/>
            <a:r>
              <a:rPr lang="en-US" dirty="0" smtClean="0"/>
              <a:t>… across the tangled web of the Internet…</a:t>
            </a:r>
          </a:p>
          <a:p>
            <a:pPr lvl="1"/>
            <a:r>
              <a:rPr lang="en-US" dirty="0" smtClean="0"/>
              <a:t>… to a complex application</a:t>
            </a:r>
          </a:p>
          <a:p>
            <a:r>
              <a:rPr lang="en-US" dirty="0" smtClean="0"/>
              <a:t>Focus on software and protocols</a:t>
            </a:r>
          </a:p>
          <a:p>
            <a:pPr lvl="1"/>
            <a:r>
              <a:rPr lang="en-US" dirty="0" smtClean="0"/>
              <a:t>Not hardware</a:t>
            </a:r>
          </a:p>
          <a:p>
            <a:pPr lvl="1"/>
            <a:r>
              <a:rPr lang="en-US" dirty="0" smtClean="0"/>
              <a:t>Minimal theory</a:t>
            </a:r>
          </a:p>
          <a:p>
            <a:r>
              <a:rPr lang="en-US" dirty="0" smtClean="0"/>
              <a:t>Project-centric, hands on experience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rogramming APIs</a:t>
            </a:r>
          </a:p>
          <a:p>
            <a:pPr lvl="1"/>
            <a:r>
              <a:rPr lang="en-US" dirty="0" smtClean="0"/>
              <a:t>Network Simulation</a:t>
            </a:r>
          </a:p>
          <a:p>
            <a:pPr lvl="1"/>
            <a:r>
              <a:rPr lang="en-US" dirty="0" smtClean="0"/>
              <a:t>Application-level protocols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www.ccs.neu.edu/home/cbw/networks.html</a:t>
            </a:r>
            <a:endParaRPr lang="en-US" dirty="0" smtClean="0"/>
          </a:p>
          <a:p>
            <a:r>
              <a:rPr lang="en-US" dirty="0" smtClean="0"/>
              <a:t>Class forum is on Piazza</a:t>
            </a:r>
          </a:p>
          <a:p>
            <a:pPr lvl="1"/>
            <a:r>
              <a:rPr lang="en-US" dirty="0" smtClean="0"/>
              <a:t>Sign </a:t>
            </a:r>
            <a:r>
              <a:rPr lang="en-US" dirty="0" smtClean="0"/>
              <a:t>up today!</a:t>
            </a:r>
          </a:p>
          <a:p>
            <a:pPr lvl="1"/>
            <a:r>
              <a:rPr lang="en-US" dirty="0" smtClean="0"/>
              <a:t>Install their iPhone/Android app</a:t>
            </a:r>
          </a:p>
          <a:p>
            <a:r>
              <a:rPr lang="en-US" dirty="0" smtClean="0"/>
              <a:t>When in doubt, post to Piazza</a:t>
            </a:r>
          </a:p>
          <a:p>
            <a:pPr lvl="1"/>
            <a:r>
              <a:rPr lang="en-US" dirty="0" smtClean="0"/>
              <a:t>Piazza is preferable to email</a:t>
            </a:r>
          </a:p>
          <a:p>
            <a:pPr lvl="1"/>
            <a:r>
              <a:rPr lang="en-US" dirty="0" smtClean="0"/>
              <a:t>Use #</a:t>
            </a:r>
            <a:r>
              <a:rPr lang="en-US" dirty="0" err="1" smtClean="0"/>
              <a:t>hashtags</a:t>
            </a:r>
            <a:r>
              <a:rPr lang="en-US" dirty="0" smtClean="0"/>
              <a:t> (#homework1, #lecture2, #project3,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957705125"/>
              </p:ext>
            </p:extLst>
          </p:nvPr>
        </p:nvGraphicFramePr>
        <p:xfrm>
          <a:off x="547049" y="472516"/>
          <a:ext cx="8322860" cy="5562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77694"/>
                <a:gridCol w="68451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Sep.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Intro, History, Network</a:t>
                      </a:r>
                      <a:r>
                        <a:rPr lang="en-US" baseline="0" dirty="0" smtClean="0"/>
                        <a:t> Architecture, Intro to C Sockets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Sep.</a:t>
                      </a:r>
                      <a:r>
                        <a:rPr lang="en-US" baseline="0" dirty="0" smtClean="0"/>
                        <a:t> 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</a:t>
                      </a:r>
                      <a:r>
                        <a:rPr lang="en-US" baseline="0" dirty="0" smtClean="0"/>
                        <a:t> Layer, Data Link Layer, Bridging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Sep. 18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Network</a:t>
                      </a:r>
                      <a:r>
                        <a:rPr lang="en-US" baseline="0" dirty="0" smtClean="0"/>
                        <a:t> Layer, NAT, Intra-domain Routing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Sep. 25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Inter-domain Routing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Oct.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Transport Layer, Congestion Control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Oct.</a:t>
                      </a:r>
                      <a:r>
                        <a:rPr lang="en-US" baseline="0" dirty="0" smtClean="0"/>
                        <a:t> 9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DNS, NAT, </a:t>
                      </a:r>
                      <a:r>
                        <a:rPr lang="en-US" dirty="0" err="1" smtClean="0"/>
                        <a:t>QoS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Oct.</a:t>
                      </a:r>
                      <a:r>
                        <a:rPr lang="en-US" baseline="0" dirty="0" smtClean="0"/>
                        <a:t> 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Midterm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Oct.</a:t>
                      </a:r>
                      <a:r>
                        <a:rPr lang="en-US" baseline="0" dirty="0" smtClean="0"/>
                        <a:t> 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Next Generation Transport,</a:t>
                      </a:r>
                      <a:r>
                        <a:rPr lang="en-US" baseline="0" dirty="0" smtClean="0"/>
                        <a:t> Router Supported Congestion Control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Oct.</a:t>
                      </a:r>
                      <a:r>
                        <a:rPr lang="en-US" baseline="0" dirty="0" smtClean="0"/>
                        <a:t> 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P2P,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Bittorrent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Nov.</a:t>
                      </a:r>
                      <a:r>
                        <a:rPr lang="en-US" baseline="0" dirty="0" smtClean="0"/>
                        <a:t>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Overlay Networks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Nov.</a:t>
                      </a:r>
                      <a:r>
                        <a:rPr lang="en-US" baseline="0" dirty="0" smtClean="0"/>
                        <a:t> 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Datacenter Networks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Nov.</a:t>
                      </a:r>
                      <a:r>
                        <a:rPr lang="en-US" baseline="0" dirty="0" smtClean="0"/>
                        <a:t> 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Malware,</a:t>
                      </a:r>
                      <a:r>
                        <a:rPr lang="en-US" baseline="0" dirty="0" smtClean="0"/>
                        <a:t> Botnets, Spam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Nov.</a:t>
                      </a:r>
                      <a:r>
                        <a:rPr lang="en-US" baseline="0" dirty="0" smtClean="0"/>
                        <a:t> 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Thanksgiving Holiday :)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Dec.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Anonymous Communications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Dec. ???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Final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uble Brace 5"/>
          <p:cNvSpPr/>
          <p:nvPr/>
        </p:nvSpPr>
        <p:spPr>
          <a:xfrm>
            <a:off x="84647" y="500093"/>
            <a:ext cx="8961381" cy="2471707"/>
          </a:xfrm>
          <a:prstGeom prst="bracePair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uble Brace 6"/>
          <p:cNvSpPr/>
          <p:nvPr/>
        </p:nvSpPr>
        <p:spPr>
          <a:xfrm>
            <a:off x="84647" y="3091543"/>
            <a:ext cx="8961381" cy="3277574"/>
          </a:xfrm>
          <a:prstGeom prst="bracePair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59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3 hour lectures</a:t>
            </a:r>
          </a:p>
          <a:p>
            <a:pPr lvl="1"/>
            <a:r>
              <a:rPr lang="en-US" dirty="0" smtClean="0"/>
              <a:t>Breaks every hour. Other suggestions?</a:t>
            </a:r>
          </a:p>
          <a:p>
            <a:r>
              <a:rPr lang="en-US" dirty="0" smtClean="0"/>
              <a:t>I am a network researcher</a:t>
            </a:r>
          </a:p>
          <a:p>
            <a:pPr lvl="1"/>
            <a:r>
              <a:rPr lang="en-US" dirty="0" smtClean="0"/>
              <a:t>Things make sense to me that may not make sense to you</a:t>
            </a:r>
          </a:p>
          <a:p>
            <a:pPr lvl="1"/>
            <a:r>
              <a:rPr lang="en-US" dirty="0" smtClean="0"/>
              <a:t>I talk fast if nobody stops me</a:t>
            </a:r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chemeClr val="accent1"/>
                </a:solidFill>
              </a:rPr>
              <a:t>ask questions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Seriously, ask questions</a:t>
            </a:r>
          </a:p>
          <a:p>
            <a:pPr lvl="1"/>
            <a:r>
              <a:rPr lang="en-US" dirty="0" smtClean="0"/>
              <a:t>Standing up here in silence is very awkward</a:t>
            </a:r>
          </a:p>
          <a:p>
            <a:pPr lvl="1"/>
            <a:r>
              <a:rPr lang="en-US" dirty="0" smtClean="0"/>
              <a:t>I will stand here until you answer my questions</a:t>
            </a:r>
          </a:p>
          <a:p>
            <a:r>
              <a:rPr lang="en-US" dirty="0" smtClean="0"/>
              <a:t>Help me learn your names</a:t>
            </a:r>
          </a:p>
          <a:p>
            <a:pPr lvl="1"/>
            <a:r>
              <a:rPr lang="en-US" dirty="0" smtClean="0"/>
              <a:t>Say your name before each question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65325</TotalTime>
  <Words>1205</Words>
  <Application>Microsoft Office PowerPoint</Application>
  <PresentationFormat>On-screen Show (4:3)</PresentationFormat>
  <Paragraphs>245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CS 4700 / CS 5700 Network Fundamentals</vt:lpstr>
      <vt:lpstr>Hello!</vt:lpstr>
      <vt:lpstr>Anti-Social Media</vt:lpstr>
      <vt:lpstr>Everyone say Hi to the TA</vt:lpstr>
      <vt:lpstr>Why Take This Course?</vt:lpstr>
      <vt:lpstr>Goals</vt:lpstr>
      <vt:lpstr>Online Resources</vt:lpstr>
      <vt:lpstr>PowerPoint Presentation</vt:lpstr>
      <vt:lpstr>Teaching Style</vt:lpstr>
      <vt:lpstr>Textbook</vt:lpstr>
      <vt:lpstr>Workload</vt:lpstr>
      <vt:lpstr>Projects</vt:lpstr>
      <vt:lpstr>Project Logistics</vt:lpstr>
      <vt:lpstr>Project Groups</vt:lpstr>
      <vt:lpstr>Late Policy</vt:lpstr>
      <vt:lpstr>Paper Reading</vt:lpstr>
      <vt:lpstr>Participation Grade</vt:lpstr>
      <vt:lpstr>In Class Participation</vt:lpstr>
      <vt:lpstr>Exams</vt:lpstr>
      <vt:lpstr>Grade Changes</vt:lpstr>
      <vt:lpstr>Cheating</vt:lpstr>
      <vt:lpstr>Final Grades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831</cp:revision>
  <cp:lastPrinted>2012-08-22T04:00:45Z</cp:lastPrinted>
  <dcterms:created xsi:type="dcterms:W3CDTF">2012-01-03T02:22:46Z</dcterms:created>
  <dcterms:modified xsi:type="dcterms:W3CDTF">2013-09-03T18:09:59Z</dcterms:modified>
</cp:coreProperties>
</file>