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7"/>
  </p:notesMasterIdLst>
  <p:handoutMasterIdLst>
    <p:handoutMasterId r:id="rId38"/>
  </p:handoutMasterIdLst>
  <p:sldIdLst>
    <p:sldId id="388" r:id="rId2"/>
    <p:sldId id="390" r:id="rId3"/>
    <p:sldId id="393" r:id="rId4"/>
    <p:sldId id="392" r:id="rId5"/>
    <p:sldId id="394" r:id="rId6"/>
    <p:sldId id="398" r:id="rId7"/>
    <p:sldId id="399" r:id="rId8"/>
    <p:sldId id="397" r:id="rId9"/>
    <p:sldId id="391" r:id="rId10"/>
    <p:sldId id="400" r:id="rId11"/>
    <p:sldId id="401" r:id="rId12"/>
    <p:sldId id="402" r:id="rId13"/>
    <p:sldId id="403" r:id="rId14"/>
    <p:sldId id="404" r:id="rId15"/>
    <p:sldId id="406" r:id="rId16"/>
    <p:sldId id="407" r:id="rId17"/>
    <p:sldId id="408" r:id="rId18"/>
    <p:sldId id="410" r:id="rId19"/>
    <p:sldId id="411" r:id="rId20"/>
    <p:sldId id="412" r:id="rId21"/>
    <p:sldId id="413" r:id="rId22"/>
    <p:sldId id="425" r:id="rId23"/>
    <p:sldId id="426" r:id="rId24"/>
    <p:sldId id="409" r:id="rId25"/>
    <p:sldId id="414" r:id="rId26"/>
    <p:sldId id="415" r:id="rId27"/>
    <p:sldId id="418" r:id="rId28"/>
    <p:sldId id="417" r:id="rId29"/>
    <p:sldId id="416" r:id="rId30"/>
    <p:sldId id="419" r:id="rId31"/>
    <p:sldId id="420" r:id="rId32"/>
    <p:sldId id="421" r:id="rId33"/>
    <p:sldId id="422" r:id="rId34"/>
    <p:sldId id="423" r:id="rId35"/>
    <p:sldId id="424" r:id="rId3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3"/>
            <p14:sldId id="392"/>
            <p14:sldId id="394"/>
            <p14:sldId id="398"/>
            <p14:sldId id="399"/>
            <p14:sldId id="397"/>
            <p14:sldId id="391"/>
            <p14:sldId id="400"/>
            <p14:sldId id="401"/>
            <p14:sldId id="402"/>
            <p14:sldId id="403"/>
            <p14:sldId id="404"/>
            <p14:sldId id="406"/>
            <p14:sldId id="407"/>
            <p14:sldId id="408"/>
            <p14:sldId id="410"/>
            <p14:sldId id="411"/>
            <p14:sldId id="412"/>
            <p14:sldId id="413"/>
            <p14:sldId id="425"/>
            <p14:sldId id="426"/>
            <p14:sldId id="409"/>
            <p14:sldId id="414"/>
            <p14:sldId id="415"/>
            <p14:sldId id="418"/>
            <p14:sldId id="417"/>
            <p14:sldId id="416"/>
            <p14:sldId id="419"/>
            <p14:sldId id="420"/>
            <p14:sldId id="421"/>
            <p14:sldId id="422"/>
            <p14:sldId id="423"/>
            <p14:sldId id="42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8B2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 varScale="1">
        <p:scale>
          <a:sx n="81" d="100"/>
          <a:sy n="81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12DC5-7BD0-4C3E-8AD0-6CC5C61ACDF9}" type="slidenum">
              <a:rPr lang="en-US"/>
              <a:pPr/>
              <a:t>32</a:t>
            </a:fld>
            <a:endParaRPr lang="en-US"/>
          </a:p>
        </p:txBody>
      </p:sp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4623D-4BBD-4F52-A166-E9E8F7DEDFC8}" type="slidenum">
              <a:rPr lang="en-US"/>
              <a:pPr/>
              <a:t>33</a:t>
            </a:fld>
            <a:endParaRPr lang="en-US"/>
          </a:p>
        </p:txBody>
      </p:sp>
      <p:sp>
        <p:nvSpPr>
          <p:cNvPr id="95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F7AD8-B81A-4470-86F4-0BA18EED6D53}" type="slidenum">
              <a:rPr lang="en-US"/>
              <a:pPr/>
              <a:t>34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52DFB-4EDA-410F-839E-B359D4BF755C}" type="slidenum">
              <a:rPr lang="en-US"/>
              <a:pPr/>
              <a:t>3</a:t>
            </a:fld>
            <a:endParaRPr lang="en-US"/>
          </a:p>
        </p:txBody>
      </p:sp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6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2C7A1-342C-477F-B6FA-1A84ABDFBAED}" type="slidenum">
              <a:rPr lang="en-US"/>
              <a:pPr/>
              <a:t>7</a:t>
            </a:fld>
            <a:endParaRPr lang="en-US"/>
          </a:p>
        </p:txBody>
      </p:sp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78D6-E512-4DE2-8202-B82B352C4A17}" type="slidenum">
              <a:rPr lang="en-US"/>
              <a:pPr/>
              <a:t>8</a:t>
            </a:fld>
            <a:endParaRPr lang="en-US"/>
          </a:p>
        </p:txBody>
      </p:sp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circles to rectangles, don’t block the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1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6B229-A027-42CE-AFB6-F50BAC2C419B}" type="slidenum">
              <a:rPr lang="en-US"/>
              <a:pPr/>
              <a:t>27</a:t>
            </a:fld>
            <a:endParaRPr lang="en-US"/>
          </a:p>
        </p:txBody>
      </p:sp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C6325-9056-4CAB-81BE-9F20BEB90045}" type="slidenum">
              <a:rPr lang="en-US"/>
              <a:pPr/>
              <a:t>30</a:t>
            </a:fld>
            <a:endParaRPr lang="en-US"/>
          </a:p>
        </p:txBody>
      </p:sp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BD70C-9500-4324-AB11-D6D3FB484C45}" type="slidenum">
              <a:rPr lang="en-US"/>
              <a:pPr/>
              <a:t>31</a:t>
            </a:fld>
            <a:endParaRPr lang="en-US"/>
          </a:p>
        </p:txBody>
      </p:sp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700088"/>
            <a:ext cx="4643438" cy="3484562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7162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886200"/>
            <a:ext cx="71628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D6B131-7A88-452E-8E2A-387416427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1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6.xls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5.xls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8.xls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7.xls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9.xls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7990115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9</a:t>
            </a:r>
            <a:r>
              <a:rPr lang="en-US" sz="3600" b="1" dirty="0" smtClean="0">
                <a:solidFill>
                  <a:schemeClr val="tx1"/>
                </a:solidFill>
              </a:rPr>
              <a:t>: Intra Domain Routing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Revised </a:t>
            </a:r>
            <a:r>
              <a:rPr lang="en-US" dirty="0" smtClean="0"/>
              <a:t>7/30</a:t>
            </a:r>
            <a:r>
              <a:rPr lang="en-US" dirty="0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distance vector?</a:t>
            </a:r>
          </a:p>
          <a:p>
            <a:pPr lvl="1"/>
            <a:r>
              <a:rPr lang="en-US" dirty="0" smtClean="0"/>
              <a:t>Current best known cost to reach a destination</a:t>
            </a:r>
          </a:p>
          <a:p>
            <a:r>
              <a:rPr lang="en-US" dirty="0"/>
              <a:t>Idea: exchange vectors among neighbors to learn about lowest cost paths</a:t>
            </a:r>
          </a:p>
          <a:p>
            <a:endParaRPr lang="en-US" dirty="0" smtClean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52404" y="6204856"/>
            <a:ext cx="8839200" cy="63142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Routing Information Protocol (RIP)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437127"/>
              </p:ext>
            </p:extLst>
          </p:nvPr>
        </p:nvGraphicFramePr>
        <p:xfrm>
          <a:off x="1827585" y="3657265"/>
          <a:ext cx="2245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980"/>
                <a:gridCol w="754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4" y="435428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DV Table</a:t>
            </a:r>
          </a:p>
          <a:p>
            <a:pPr algn="ctr"/>
            <a:r>
              <a:rPr lang="en-US" sz="2400" dirty="0"/>
              <a:t>a</a:t>
            </a:r>
            <a:r>
              <a:rPr lang="en-US" sz="2400" dirty="0" smtClean="0"/>
              <a:t>t Node C</a:t>
            </a:r>
            <a:endParaRPr lang="en-US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348338" y="3472542"/>
            <a:ext cx="4572004" cy="26125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No entry for C</a:t>
            </a:r>
          </a:p>
          <a:p>
            <a:r>
              <a:rPr lang="en-US" sz="2800" dirty="0" smtClean="0"/>
              <a:t>Initially, only has info for immediate neighbors</a:t>
            </a:r>
          </a:p>
          <a:p>
            <a:pPr lvl="1"/>
            <a:r>
              <a:rPr lang="en-US" sz="2400" dirty="0" smtClean="0"/>
              <a:t>Other </a:t>
            </a:r>
            <a:r>
              <a:rPr lang="en-US" sz="2400" dirty="0"/>
              <a:t>destinations cost </a:t>
            </a:r>
            <a:r>
              <a:rPr lang="en-US" sz="2400" dirty="0" smtClean="0"/>
              <a:t>=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∞</a:t>
            </a:r>
          </a:p>
          <a:p>
            <a:r>
              <a:rPr lang="en-US" sz="2800" dirty="0" smtClean="0">
                <a:cs typeface="Consolas" pitchFamily="49" charset="0"/>
              </a:rPr>
              <a:t>Eventua</a:t>
            </a:r>
            <a:r>
              <a:rPr lang="en-US" sz="2800" dirty="0" smtClean="0"/>
              <a:t>lly, vector is filled</a:t>
            </a:r>
          </a:p>
        </p:txBody>
      </p:sp>
    </p:spTree>
    <p:extLst>
      <p:ext uri="{BB962C8B-B14F-4D97-AF65-F5344CB8AC3E}">
        <p14:creationId xmlns:p14="http://schemas.microsoft.com/office/powerpoint/2010/main" val="220830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Vector Routing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86544" y="2318661"/>
            <a:ext cx="6738257" cy="367937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Wait</a:t>
            </a:r>
            <a:r>
              <a:rPr lang="en-US" dirty="0" smtClean="0"/>
              <a:t> for change in local link cost or message from neighbor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accent1"/>
                </a:solidFill>
              </a:rPr>
              <a:t>Recompute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distance table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least cost path to any destination has changed, </a:t>
            </a:r>
            <a:r>
              <a:rPr lang="en-US" dirty="0" smtClean="0">
                <a:solidFill>
                  <a:schemeClr val="accent1"/>
                </a:solidFill>
              </a:rPr>
              <a:t>notify</a:t>
            </a:r>
            <a:r>
              <a:rPr lang="en-US" dirty="0" smtClean="0"/>
              <a:t> neighbors</a:t>
            </a:r>
            <a:endParaRPr lang="en-US" dirty="0"/>
          </a:p>
        </p:txBody>
      </p:sp>
      <p:cxnSp>
        <p:nvCxnSpPr>
          <p:cNvPr id="6" name="Elbow Connector 5"/>
          <p:cNvCxnSpPr>
            <a:stCxn id="4" idx="2"/>
            <a:endCxn id="4" idx="0"/>
          </p:cNvCxnSpPr>
          <p:nvPr/>
        </p:nvCxnSpPr>
        <p:spPr>
          <a:xfrm rot="5400000" flipH="1">
            <a:off x="2715987" y="4158347"/>
            <a:ext cx="3679371" cy="12700"/>
          </a:xfrm>
          <a:prstGeom prst="bentConnector5">
            <a:avLst>
              <a:gd name="adj1" fmla="val -6213"/>
              <a:gd name="adj2" fmla="val 28328567"/>
              <a:gd name="adj3" fmla="val 111538"/>
            </a:avLst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49322" y="3276602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49322" y="4343403"/>
            <a:ext cx="0" cy="59871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Initialization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4602113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129736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22343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76465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102784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82770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60" name="Text Box 141"/>
          <p:cNvSpPr txBox="1">
            <a:spLocks noChangeArrowheads="1"/>
          </p:cNvSpPr>
          <p:nvPr/>
        </p:nvSpPr>
        <p:spPr bwMode="auto">
          <a:xfrm>
            <a:off x="137201" y="4386943"/>
            <a:ext cx="3476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Initialization:</a:t>
            </a:r>
            <a:r>
              <a:rPr lang="en-US" dirty="0" smtClean="0"/>
              <a:t> </a:t>
            </a:r>
            <a:endParaRPr lang="en-US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</a:t>
            </a:r>
            <a:r>
              <a:rPr lang="en-US" b="1" dirty="0"/>
              <a:t>for all</a:t>
            </a:r>
            <a:r>
              <a:rPr lang="en-US" dirty="0"/>
              <a:t> neighbors </a:t>
            </a:r>
            <a:r>
              <a:rPr lang="en-US" i="1" dirty="0"/>
              <a:t>V </a:t>
            </a:r>
            <a:r>
              <a:rPr lang="en-US" dirty="0"/>
              <a:t> </a:t>
            </a:r>
            <a:r>
              <a:rPr lang="en-US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adjacent to </a:t>
            </a:r>
            <a:r>
              <a:rPr lang="en-US" i="1" dirty="0"/>
              <a:t>A</a:t>
            </a:r>
            <a:r>
              <a:rPr lang="en-US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</a:t>
            </a:r>
            <a:r>
              <a:rPr lang="en-US" i="1" dirty="0" smtClean="0"/>
              <a:t>V</a:t>
            </a:r>
            <a:r>
              <a:rPr lang="en-US" dirty="0" smtClean="0"/>
              <a:t>) </a:t>
            </a:r>
            <a:r>
              <a:rPr lang="en-US" dirty="0"/>
              <a:t>= c(</a:t>
            </a:r>
            <a:r>
              <a:rPr lang="en-US" i="1" dirty="0"/>
              <a:t>A,V</a:t>
            </a:r>
            <a:r>
              <a:rPr lang="en-US" dirty="0"/>
              <a:t>);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b="1" dirty="0" smtClean="0"/>
              <a:t>   </a:t>
            </a:r>
            <a:r>
              <a:rPr lang="en-US" b="1" dirty="0"/>
              <a:t>else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dirty="0" smtClean="0"/>
              <a:t>       </a:t>
            </a:r>
            <a:r>
              <a:rPr lang="en-US" dirty="0"/>
              <a:t>D(</a:t>
            </a:r>
            <a:r>
              <a:rPr lang="en-US" i="1" dirty="0"/>
              <a:t>A, V</a:t>
            </a:r>
            <a:r>
              <a:rPr lang="en-US" dirty="0"/>
              <a:t>) = ∞; </a:t>
            </a:r>
          </a:p>
          <a:p>
            <a:pPr marL="457200" indent="-457200" algn="l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082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Vector: 1</a:t>
            </a:r>
            <a:r>
              <a:rPr lang="en-US" baseline="30000" dirty="0" smtClean="0"/>
              <a:t>st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1136101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31509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621314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501308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6" name="Straight Arrow Connector 5"/>
          <p:cNvCxnSpPr>
            <a:stCxn id="15" idx="2"/>
            <a:endCxn id="13" idx="4"/>
          </p:cNvCxnSpPr>
          <p:nvPr/>
        </p:nvCxnSpPr>
        <p:spPr>
          <a:xfrm flipH="1">
            <a:off x="1093889" y="3049588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6" idx="0"/>
            <a:endCxn id="51" idx="2"/>
          </p:cNvCxnSpPr>
          <p:nvPr/>
        </p:nvCxnSpPr>
        <p:spPr>
          <a:xfrm flipH="1" flipV="1"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4854549" y="3116706"/>
            <a:ext cx="312906" cy="369332"/>
            <a:chOff x="5736250" y="3828962"/>
            <a:chExt cx="312906" cy="369332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36250" y="38289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8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13287" y="3116706"/>
            <a:ext cx="351379" cy="369332"/>
            <a:chOff x="5717014" y="3828962"/>
            <a:chExt cx="351379" cy="369332"/>
          </a:xfrm>
        </p:grpSpPr>
        <p:sp>
          <p:nvSpPr>
            <p:cNvPr id="41" name="Rectangle 40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 flipH="1">
            <a:off x="1753331" y="4872470"/>
            <a:ext cx="6413005" cy="954107"/>
            <a:chOff x="1219200" y="4876799"/>
            <a:chExt cx="5181605" cy="1384995"/>
          </a:xfrm>
        </p:grpSpPr>
        <p:sp>
          <p:nvSpPr>
            <p:cNvPr id="44" name="Rectangular Callout 43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D(A,C)+D(C,D))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∞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7 + 1) = 8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46" name="Straight Arrow Connector 45"/>
          <p:cNvCxnSpPr>
            <a:stCxn id="14" idx="3"/>
            <a:endCxn id="13" idx="1"/>
          </p:cNvCxnSpPr>
          <p:nvPr/>
        </p:nvCxnSpPr>
        <p:spPr>
          <a:xfrm flipH="1">
            <a:off x="722057" y="2360842"/>
            <a:ext cx="1001680" cy="50663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319032" y="2867473"/>
            <a:ext cx="4439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855254" y="2726245"/>
            <a:ext cx="312907" cy="369332"/>
            <a:chOff x="5736250" y="3828962"/>
            <a:chExt cx="312907" cy="369332"/>
          </a:xfrm>
        </p:grpSpPr>
        <p:sp>
          <p:nvSpPr>
            <p:cNvPr id="63" name="Rectangle 62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620404" y="2726245"/>
            <a:ext cx="338555" cy="369332"/>
            <a:chOff x="5723426" y="3828962"/>
            <a:chExt cx="338555" cy="369332"/>
          </a:xfrm>
        </p:grpSpPr>
        <p:sp>
          <p:nvSpPr>
            <p:cNvPr id="66" name="Rectangle 6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854548" y="3116706"/>
            <a:ext cx="312907" cy="369332"/>
            <a:chOff x="5736250" y="3828962"/>
            <a:chExt cx="312907" cy="369332"/>
          </a:xfrm>
        </p:grpSpPr>
        <p:sp>
          <p:nvSpPr>
            <p:cNvPr id="69" name="Rectangle 6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619698" y="3116706"/>
            <a:ext cx="338555" cy="369332"/>
            <a:chOff x="5723426" y="3828962"/>
            <a:chExt cx="338555" cy="369332"/>
          </a:xfrm>
        </p:grpSpPr>
        <p:sp>
          <p:nvSpPr>
            <p:cNvPr id="72" name="Rectangle 7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 flipH="1">
            <a:off x="1657136" y="4294996"/>
            <a:ext cx="6413005" cy="954107"/>
            <a:chOff x="1219200" y="4876799"/>
            <a:chExt cx="5181605" cy="1384995"/>
          </a:xfrm>
        </p:grpSpPr>
        <p:sp>
          <p:nvSpPr>
            <p:cNvPr id="75" name="Rectangular Callout 7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D(A,C) = min(D(A,C), D(A,B)+D(B,C))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7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+ 1) = 3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 flipH="1">
            <a:off x="1731961" y="4872470"/>
            <a:ext cx="6413005" cy="954107"/>
            <a:chOff x="1219200" y="4876799"/>
            <a:chExt cx="5181605" cy="1384995"/>
          </a:xfrm>
        </p:grpSpPr>
        <p:sp>
          <p:nvSpPr>
            <p:cNvPr id="78" name="Rectangular Callout 77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1257"/>
                <a:gd name="adj2" fmla="val -18707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D(A,D) = min(D(A,D), D(A,B)+D(B,D))</a:t>
              </a:r>
            </a:p>
            <a:p>
              <a:pPr lvl="0" algn="ctr"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= min(</a:t>
              </a:r>
              <a:r>
                <a:rPr lang="en-US" sz="2800" dirty="0">
                  <a:solidFill>
                    <a:schemeClr val="bg1"/>
                  </a:solidFill>
                  <a:cs typeface="Consolas" pitchFamily="49" charset="0"/>
                </a:rPr>
                <a:t>8</a:t>
              </a:r>
              <a:r>
                <a:rPr lang="en-US" sz="2800" dirty="0" smtClean="0">
                  <a:solidFill>
                    <a:schemeClr val="bg1"/>
                  </a:solidFill>
                  <a:cs typeface="Consolas" pitchFamily="49" charset="0"/>
                </a:rPr>
                <a:t>, 2 + 3) = 5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6258502" y="2867473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258502" y="5831107"/>
            <a:ext cx="564991" cy="0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8070136" y="3566970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5169605" y="3486038"/>
            <a:ext cx="5" cy="105945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121594" y="3566970"/>
            <a:ext cx="701899" cy="1259725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641426" y="3116706"/>
            <a:ext cx="312907" cy="369332"/>
            <a:chOff x="5736250" y="3828962"/>
            <a:chExt cx="312907" cy="369332"/>
          </a:xfrm>
        </p:grpSpPr>
        <p:sp>
          <p:nvSpPr>
            <p:cNvPr id="92" name="Rectangle 91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400164" y="3116706"/>
            <a:ext cx="351379" cy="369332"/>
            <a:chOff x="5717014" y="3828962"/>
            <a:chExt cx="351379" cy="369332"/>
          </a:xfrm>
        </p:grpSpPr>
        <p:sp>
          <p:nvSpPr>
            <p:cNvPr id="95" name="Rectangle 94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7014" y="3828962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651623" y="5347231"/>
            <a:ext cx="312907" cy="369332"/>
            <a:chOff x="5736250" y="3828962"/>
            <a:chExt cx="312907" cy="369332"/>
          </a:xfrm>
        </p:grpSpPr>
        <p:sp>
          <p:nvSpPr>
            <p:cNvPr id="104" name="Rectangle 10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8416773" y="5347231"/>
            <a:ext cx="338555" cy="369332"/>
            <a:chOff x="5723426" y="3828962"/>
            <a:chExt cx="338555" cy="369332"/>
          </a:xfrm>
        </p:grpSpPr>
        <p:sp>
          <p:nvSpPr>
            <p:cNvPr id="107" name="Rectangle 106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826927" y="5342619"/>
            <a:ext cx="312907" cy="369332"/>
            <a:chOff x="5736250" y="3828962"/>
            <a:chExt cx="312907" cy="369332"/>
          </a:xfrm>
        </p:grpSpPr>
        <p:sp>
          <p:nvSpPr>
            <p:cNvPr id="116" name="Rectangle 115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736250" y="382896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592077" y="5342619"/>
            <a:ext cx="338555" cy="369332"/>
            <a:chOff x="5723426" y="3828962"/>
            <a:chExt cx="338555" cy="369332"/>
          </a:xfrm>
        </p:grpSpPr>
        <p:sp>
          <p:nvSpPr>
            <p:cNvPr id="119" name="Rectangle 118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23426" y="3828962"/>
              <a:ext cx="338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11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Vector: End of 3</a:t>
            </a:r>
            <a:r>
              <a:rPr lang="en-US" baseline="30000" dirty="0" smtClean="0"/>
              <a:t>rd</a:t>
            </a:r>
            <a:r>
              <a:rPr lang="en-US" dirty="0" smtClean="0"/>
              <a:t> Iteration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1" name="Content Placeholder 5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09491895"/>
              </p:ext>
            </p:extLst>
          </p:nvPr>
        </p:nvGraphicFramePr>
        <p:xfrm>
          <a:off x="4016835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130699" y="1536396"/>
            <a:ext cx="3457410" cy="2219977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4" idx="4"/>
            <a:endCxn id="16" idx="2"/>
          </p:cNvCxnSpPr>
          <p:nvPr/>
        </p:nvCxnSpPr>
        <p:spPr>
          <a:xfrm>
            <a:off x="2095569" y="2178727"/>
            <a:ext cx="526567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4"/>
            <a:endCxn id="15" idx="2"/>
          </p:cNvCxnSpPr>
          <p:nvPr/>
        </p:nvCxnSpPr>
        <p:spPr>
          <a:xfrm>
            <a:off x="1093889" y="304958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722057" y="2360842"/>
            <a:ext cx="1001680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1"/>
            <a:endCxn id="14" idx="3"/>
          </p:cNvCxnSpPr>
          <p:nvPr/>
        </p:nvCxnSpPr>
        <p:spPr>
          <a:xfrm flipH="1" flipV="1">
            <a:off x="1723737" y="2360842"/>
            <a:ext cx="185916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V="1">
            <a:off x="1909653" y="2360842"/>
            <a:ext cx="1084315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927009" y="226458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0758" y="177025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3331" y="23534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350225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351905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1537821" y="286747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2622136" y="199661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422270" y="250833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37761" y="30008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93778" y="1575979"/>
            <a:ext cx="119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A</a:t>
            </a:r>
            <a:endParaRPr lang="en-US" sz="2400" dirty="0"/>
          </a:p>
        </p:txBody>
      </p:sp>
      <p:graphicFrame>
        <p:nvGraphicFramePr>
          <p:cNvPr id="53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531464"/>
              </p:ext>
            </p:extLst>
          </p:nvPr>
        </p:nvGraphicFramePr>
        <p:xfrm>
          <a:off x="6823139" y="2002678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391586" y="153690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graphicFrame>
        <p:nvGraphicFramePr>
          <p:cNvPr id="55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862076"/>
              </p:ext>
            </p:extLst>
          </p:nvPr>
        </p:nvGraphicFramePr>
        <p:xfrm>
          <a:off x="4016835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554693" y="4541218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graphicFrame>
        <p:nvGraphicFramePr>
          <p:cNvPr id="57" name="Content Placeholder 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970842"/>
              </p:ext>
            </p:extLst>
          </p:nvPr>
        </p:nvGraphicFramePr>
        <p:xfrm>
          <a:off x="6823139" y="4976787"/>
          <a:ext cx="23012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180"/>
                <a:gridCol w="754380"/>
                <a:gridCol w="741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60998" y="4511009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D</a:t>
            </a:r>
            <a:endParaRPr lang="en-US" sz="2400" dirty="0"/>
          </a:p>
        </p:txBody>
      </p:sp>
      <p:sp>
        <p:nvSpPr>
          <p:cNvPr id="28" name="Text Box 144"/>
          <p:cNvSpPr txBox="1">
            <a:spLocks noChangeArrowheads="1"/>
          </p:cNvSpPr>
          <p:nvPr/>
        </p:nvSpPr>
        <p:spPr bwMode="auto">
          <a:xfrm>
            <a:off x="-20235" y="3314757"/>
            <a:ext cx="443127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1600" i="1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/>
            <a:r>
              <a:rPr lang="en-US" sz="16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/>
              <a:t> </a:t>
            </a:r>
            <a:r>
              <a:rPr lang="en-US" sz="1600" b="1" dirty="0" smtClean="0"/>
              <a:t>else </a:t>
            </a:r>
            <a:r>
              <a:rPr lang="en-US" sz="1600" b="1" dirty="0"/>
              <a:t>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2"/>
            </a:pPr>
            <a:r>
              <a:rPr lang="en-US" sz="1600" dirty="0" smtClean="0"/>
              <a:t>        D(A</a:t>
            </a:r>
            <a:r>
              <a:rPr lang="en-US" sz="1600" dirty="0"/>
              <a:t>, Y) </a:t>
            </a:r>
            <a:r>
              <a:rPr lang="en-US" sz="1600" dirty="0" smtClean="0"/>
              <a:t>=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min(D(</a:t>
            </a:r>
            <a:r>
              <a:rPr lang="en-US" sz="1600" i="1" dirty="0" smtClean="0"/>
              <a:t>A</a:t>
            </a:r>
            <a:r>
              <a:rPr lang="en-US" sz="1600" i="1" dirty="0"/>
              <a:t>, Y</a:t>
            </a:r>
            <a:r>
              <a:rPr lang="en-US" sz="1600" dirty="0" smtClean="0"/>
              <a:t>),</a:t>
            </a:r>
          </a:p>
          <a:p>
            <a:pPr algn="l">
              <a:buClr>
                <a:schemeClr val="accent2"/>
              </a:buClr>
              <a:tabLst>
                <a:tab pos="1490663" algn="l"/>
              </a:tabLst>
            </a:pPr>
            <a:r>
              <a:rPr lang="en-US" sz="1600" dirty="0" smtClean="0"/>
              <a:t>	D(</a:t>
            </a:r>
            <a:r>
              <a:rPr lang="en-US" sz="1600" i="1" dirty="0" smtClean="0"/>
              <a:t>A</a:t>
            </a:r>
            <a:r>
              <a:rPr lang="en-US" sz="1600" i="1" dirty="0"/>
              <a:t>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(there is a new </a:t>
            </a:r>
            <a:r>
              <a:rPr lang="en-US" sz="1600" dirty="0" smtClean="0"/>
              <a:t>min. for </a:t>
            </a:r>
            <a:r>
              <a:rPr lang="en-US" sz="1600" dirty="0" err="1"/>
              <a:t>dest</a:t>
            </a:r>
            <a:r>
              <a:rPr lang="en-US" sz="1600" dirty="0"/>
              <a:t>. </a:t>
            </a:r>
            <a:r>
              <a:rPr lang="en-US" sz="1600" i="1" dirty="0"/>
              <a:t>Y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 smtClean="0"/>
              <a:t>   </a:t>
            </a:r>
            <a:r>
              <a:rPr lang="en-US" sz="1600" b="1" dirty="0" smtClean="0"/>
              <a:t>send</a:t>
            </a:r>
            <a:r>
              <a:rPr lang="en-US" sz="1600" dirty="0" smtClean="0"/>
              <a:t> </a:t>
            </a:r>
            <a:r>
              <a:rPr lang="en-US" sz="1600" dirty="0"/>
              <a:t>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18"/>
            </a:pPr>
            <a:r>
              <a:rPr lang="en-US" sz="1600" dirty="0"/>
              <a:t> </a:t>
            </a:r>
            <a:r>
              <a:rPr lang="en-US" sz="1600" b="1" dirty="0" smtClean="0"/>
              <a:t>forever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cxnSp>
        <p:nvCxnSpPr>
          <p:cNvPr id="34" name="Straight Arrow Connector 33"/>
          <p:cNvCxnSpPr>
            <a:stCxn id="51" idx="2"/>
            <a:endCxn id="56" idx="0"/>
          </p:cNvCxnSpPr>
          <p:nvPr/>
        </p:nvCxnSpPr>
        <p:spPr>
          <a:xfrm>
            <a:off x="5167455" y="3486038"/>
            <a:ext cx="2150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3"/>
            <a:endCxn id="53" idx="1"/>
          </p:cNvCxnSpPr>
          <p:nvPr/>
        </p:nvCxnSpPr>
        <p:spPr>
          <a:xfrm>
            <a:off x="6318075" y="2744358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913713" y="3655638"/>
            <a:ext cx="7677109" cy="1531092"/>
            <a:chOff x="414979" y="3333623"/>
            <a:chExt cx="8263530" cy="1523216"/>
          </a:xfrm>
        </p:grpSpPr>
        <p:sp>
          <p:nvSpPr>
            <p:cNvPr id="89" name="Rectangle 8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208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Nothing changes, algorithm terminates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Until something changes…</a:t>
              </a:r>
            </a:p>
          </p:txBody>
        </p:sp>
      </p:grpSp>
      <p:cxnSp>
        <p:nvCxnSpPr>
          <p:cNvPr id="33" name="Straight Arrow Connector 32"/>
          <p:cNvCxnSpPr>
            <a:endCxn id="53" idx="2"/>
          </p:cNvCxnSpPr>
          <p:nvPr/>
        </p:nvCxnSpPr>
        <p:spPr>
          <a:xfrm flipH="1" flipV="1">
            <a:off x="7973759" y="3486038"/>
            <a:ext cx="1" cy="105518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7" idx="1"/>
            <a:endCxn id="55" idx="3"/>
          </p:cNvCxnSpPr>
          <p:nvPr/>
        </p:nvCxnSpPr>
        <p:spPr>
          <a:xfrm flipH="1">
            <a:off x="6318075" y="5718467"/>
            <a:ext cx="505064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5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205023"/>
            <a:ext cx="520995" cy="2516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153633"/>
            <a:ext cx="533400" cy="381000"/>
          </a:xfrm>
        </p:spPr>
        <p:txBody>
          <a:bodyPr>
            <a:normAutofit/>
          </a:bodyPr>
          <a:lstStyle/>
          <a:p>
            <a:fld id="{283B9EA5-CE9A-4950-A80C-5ADF06B45BB8}" type="slidenum">
              <a:rPr lang="en-US" sz="1700" smtClean="0">
                <a:solidFill>
                  <a:schemeClr val="bg1"/>
                </a:solidFill>
              </a:rPr>
              <a:pPr/>
              <a:t>15</a:t>
            </a:fld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20995" cy="1148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534632"/>
            <a:ext cx="520995" cy="5323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6165212" y="607224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1" name="Straight Connector 10"/>
          <p:cNvCxnSpPr>
            <a:stCxn id="18" idx="4"/>
            <a:endCxn id="20" idx="2"/>
          </p:cNvCxnSpPr>
          <p:nvPr/>
        </p:nvCxnSpPr>
        <p:spPr>
          <a:xfrm>
            <a:off x="7128402" y="2034841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8" idx="1"/>
            <a:endCxn id="19" idx="3"/>
          </p:cNvCxnSpPr>
          <p:nvPr/>
        </p:nvCxnSpPr>
        <p:spPr>
          <a:xfrm flipV="1">
            <a:off x="6756570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" idx="1"/>
            <a:endCxn id="19" idx="3"/>
          </p:cNvCxnSpPr>
          <p:nvPr/>
        </p:nvCxnSpPr>
        <p:spPr>
          <a:xfrm flipH="1" flipV="1">
            <a:off x="7350368" y="1346095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24374" y="12716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61868" y="12846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6384738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6978536" y="981865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572334" y="1852726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86514" y="1986123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sp>
        <p:nvSpPr>
          <p:cNvPr id="22" name="Text Box 194"/>
          <p:cNvSpPr txBox="1">
            <a:spLocks noChangeArrowheads="1"/>
          </p:cNvSpPr>
          <p:nvPr/>
        </p:nvSpPr>
        <p:spPr bwMode="auto">
          <a:xfrm>
            <a:off x="835021" y="69870"/>
            <a:ext cx="5117940" cy="35394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i="1" dirty="0" smtClean="0"/>
              <a:t> </a:t>
            </a:r>
            <a:r>
              <a:rPr lang="en-US" sz="1600" b="1" i="1" dirty="0" smtClean="0"/>
              <a:t>loop</a:t>
            </a:r>
            <a:r>
              <a:rPr lang="en-US" sz="1600" b="1" i="1" dirty="0"/>
              <a:t>: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wait</a:t>
            </a:r>
            <a:r>
              <a:rPr lang="en-US" sz="1600" dirty="0"/>
              <a:t> (link cost update or update message)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(c(</a:t>
            </a:r>
            <a:r>
              <a:rPr lang="en-US" sz="1600" i="1" dirty="0"/>
              <a:t>A</a:t>
            </a:r>
            <a:r>
              <a:rPr lang="en-US" sz="1600" dirty="0"/>
              <a:t>,</a:t>
            </a:r>
            <a:r>
              <a:rPr lang="en-US" sz="1600" i="1" dirty="0"/>
              <a:t>V</a:t>
            </a:r>
            <a:r>
              <a:rPr lang="en-US" sz="1600" dirty="0"/>
              <a:t>) changes by </a:t>
            </a:r>
            <a:r>
              <a:rPr lang="en-US" sz="1600" i="1" dirty="0"/>
              <a:t>d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 </a:t>
            </a:r>
            <a:r>
              <a:rPr lang="en-US" sz="1600" b="1" dirty="0"/>
              <a:t>do</a:t>
            </a:r>
            <a:r>
              <a:rPr lang="en-US" sz="1600" dirty="0"/>
              <a:t>  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 D(</a:t>
            </a:r>
            <a:r>
              <a:rPr lang="en-US" sz="1600" i="1" dirty="0"/>
              <a:t>A,Y</a:t>
            </a:r>
            <a:r>
              <a:rPr lang="en-US" sz="1600" dirty="0"/>
              <a:t>) + </a:t>
            </a:r>
            <a:r>
              <a:rPr lang="en-US" sz="1600" i="1" dirty="0"/>
              <a:t>d</a:t>
            </a:r>
            <a:r>
              <a:rPr lang="en-US" sz="16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</a:t>
            </a:r>
            <a:r>
              <a:rPr lang="en-US" sz="1600" b="1" dirty="0" smtClean="0"/>
              <a:t> </a:t>
            </a:r>
            <a:r>
              <a:rPr lang="en-US" sz="1600" b="1" dirty="0"/>
              <a:t>else if</a:t>
            </a:r>
            <a:r>
              <a:rPr lang="en-US" sz="1600" dirty="0"/>
              <a:t> (update D(</a:t>
            </a:r>
            <a:r>
              <a:rPr lang="en-US" sz="1600" i="1" dirty="0"/>
              <a:t>V, Y</a:t>
            </a:r>
            <a:r>
              <a:rPr lang="en-US" sz="1600" dirty="0"/>
              <a:t>) received from </a:t>
            </a:r>
            <a:r>
              <a:rPr lang="en-US" sz="1600" i="1" dirty="0"/>
              <a:t>V</a:t>
            </a:r>
            <a:r>
              <a:rPr lang="en-US" sz="1600" dirty="0"/>
              <a:t>)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</a:t>
            </a:r>
            <a:r>
              <a:rPr lang="en-US" sz="1600" b="1" dirty="0"/>
              <a:t>for all</a:t>
            </a:r>
            <a:r>
              <a:rPr lang="en-US" sz="1600" dirty="0"/>
              <a:t> destinations Y </a:t>
            </a:r>
            <a:r>
              <a:rPr lang="en-US" sz="1600" b="1" dirty="0"/>
              <a:t>do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if</a:t>
            </a:r>
            <a:r>
              <a:rPr lang="en-US" sz="1600" dirty="0"/>
              <a:t> (destination </a:t>
            </a:r>
            <a:r>
              <a:rPr lang="en-US" sz="1600" i="1" dirty="0"/>
              <a:t>Y</a:t>
            </a:r>
            <a:r>
              <a:rPr lang="en-US" sz="1600" dirty="0"/>
              <a:t> through </a:t>
            </a:r>
            <a:r>
              <a:rPr lang="en-US" sz="1600" i="1" dirty="0"/>
              <a:t>V</a:t>
            </a:r>
            <a:r>
              <a:rPr lang="en-US" sz="1600" dirty="0"/>
              <a:t>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</a:t>
            </a:r>
            <a:r>
              <a:rPr lang="en-US" sz="1600" dirty="0"/>
              <a:t>D(</a:t>
            </a:r>
            <a:r>
              <a:rPr lang="en-US" sz="1600" i="1" dirty="0"/>
              <a:t>A,Y</a:t>
            </a:r>
            <a:r>
              <a:rPr lang="en-US" sz="1600" dirty="0"/>
              <a:t>) = D(</a:t>
            </a:r>
            <a:r>
              <a:rPr lang="en-US" sz="1600" i="1" dirty="0"/>
              <a:t>A,V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</a:t>
            </a:r>
            <a:r>
              <a:rPr lang="en-US" sz="1600" b="1" dirty="0"/>
              <a:t>else</a:t>
            </a:r>
            <a:endParaRPr lang="en-US" sz="1600" dirty="0">
              <a:solidFill>
                <a:schemeClr val="accent2"/>
              </a:solidFill>
            </a:endParaRP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       </a:t>
            </a:r>
            <a:r>
              <a:rPr lang="en-US" sz="1600" dirty="0"/>
              <a:t>D(A, Y) = min(D(</a:t>
            </a:r>
            <a:r>
              <a:rPr lang="en-US" sz="1600" i="1" dirty="0"/>
              <a:t>A, Y</a:t>
            </a:r>
            <a:r>
              <a:rPr lang="en-US" sz="1600" dirty="0"/>
              <a:t>), D(</a:t>
            </a:r>
            <a:r>
              <a:rPr lang="en-US" sz="1600" i="1" dirty="0"/>
              <a:t>A, V</a:t>
            </a:r>
            <a:r>
              <a:rPr lang="en-US" sz="1600" dirty="0"/>
              <a:t>) + D(</a:t>
            </a:r>
            <a:r>
              <a:rPr lang="en-US" sz="1600" i="1" dirty="0"/>
              <a:t>V, Y</a:t>
            </a:r>
            <a:r>
              <a:rPr lang="en-US" sz="1600" dirty="0"/>
              <a:t>));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</a:t>
            </a:r>
            <a:r>
              <a:rPr lang="en-US" sz="1600" b="1" dirty="0"/>
              <a:t>if</a:t>
            </a:r>
            <a:r>
              <a:rPr lang="en-US" sz="1600" dirty="0"/>
              <a:t> (there is a new minimum for destination Y)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    </a:t>
            </a:r>
            <a:r>
              <a:rPr lang="en-US" sz="1600" b="1" dirty="0"/>
              <a:t>send</a:t>
            </a:r>
            <a:r>
              <a:rPr lang="en-US" sz="1600" dirty="0"/>
              <a:t> D(</a:t>
            </a:r>
            <a:r>
              <a:rPr lang="en-US" sz="1600" i="1" dirty="0"/>
              <a:t>A, Y</a:t>
            </a:r>
            <a:r>
              <a:rPr lang="en-US" sz="1600" dirty="0"/>
              <a:t>) to all neighbors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7"/>
            </a:pPr>
            <a:r>
              <a:rPr lang="en-US" sz="1600" dirty="0" smtClean="0"/>
              <a:t> </a:t>
            </a:r>
            <a:r>
              <a:rPr lang="en-US" sz="1600" b="1" dirty="0"/>
              <a:t>forever</a:t>
            </a:r>
            <a:r>
              <a:rPr lang="en-US" sz="1600" dirty="0"/>
              <a:t>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524374" y="1284635"/>
            <a:ext cx="356187" cy="461665"/>
            <a:chOff x="5743934" y="3828962"/>
            <a:chExt cx="297539" cy="384721"/>
          </a:xfrm>
        </p:grpSpPr>
        <p:sp>
          <p:nvSpPr>
            <p:cNvPr id="24" name="Rectangle 23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43934" y="3828962"/>
              <a:ext cx="297539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6074" y="4228973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7257" y="5491576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79223" y="6405974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828791" y="6405974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318594"/>
              </p:ext>
            </p:extLst>
          </p:nvPr>
        </p:nvGraphicFramePr>
        <p:xfrm>
          <a:off x="1817901" y="389265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01734"/>
              </p:ext>
            </p:extLst>
          </p:nvPr>
        </p:nvGraphicFramePr>
        <p:xfrm>
          <a:off x="1817901" y="516628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92048"/>
              </p:ext>
            </p:extLst>
          </p:nvPr>
        </p:nvGraphicFramePr>
        <p:xfrm>
          <a:off x="3666548" y="3892519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42239"/>
              </p:ext>
            </p:extLst>
          </p:nvPr>
        </p:nvGraphicFramePr>
        <p:xfrm>
          <a:off x="3666548" y="516614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448875"/>
              </p:ext>
            </p:extLst>
          </p:nvPr>
        </p:nvGraphicFramePr>
        <p:xfrm>
          <a:off x="5515195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887052"/>
              </p:ext>
            </p:extLst>
          </p:nvPr>
        </p:nvGraphicFramePr>
        <p:xfrm>
          <a:off x="5515195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02446"/>
              </p:ext>
            </p:extLst>
          </p:nvPr>
        </p:nvGraphicFramePr>
        <p:xfrm>
          <a:off x="7363841" y="3892658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69454"/>
              </p:ext>
            </p:extLst>
          </p:nvPr>
        </p:nvGraphicFramePr>
        <p:xfrm>
          <a:off x="7363841" y="516628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3" name="Straight Arrow Connector 42"/>
          <p:cNvCxnSpPr>
            <a:stCxn id="32" idx="3"/>
            <a:endCxn id="36" idx="1"/>
          </p:cNvCxnSpPr>
          <p:nvPr/>
        </p:nvCxnSpPr>
        <p:spPr>
          <a:xfrm>
            <a:off x="4900988" y="4448779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8" idx="1"/>
          </p:cNvCxnSpPr>
          <p:nvPr/>
        </p:nvCxnSpPr>
        <p:spPr>
          <a:xfrm flipV="1">
            <a:off x="6749635" y="4448918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 flipH="1">
            <a:off x="1090696" y="2709623"/>
            <a:ext cx="3450769" cy="954107"/>
            <a:chOff x="1219200" y="4876799"/>
            <a:chExt cx="5181605" cy="1384995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36661"/>
                <a:gd name="adj2" fmla="val 1175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Link Cost Changes,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Algorithm Starts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 flipH="1">
            <a:off x="6838563" y="2709623"/>
            <a:ext cx="2211206" cy="954107"/>
            <a:chOff x="1219200" y="4876799"/>
            <a:chExt cx="5181605" cy="1384995"/>
          </a:xfrm>
        </p:grpSpPr>
        <p:sp>
          <p:nvSpPr>
            <p:cNvPr id="52" name="Rectangular Callout 5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023"/>
                <a:gd name="adj2" fmla="val 8789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Algorithm Terminates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6770" y="2793322"/>
            <a:ext cx="4768436" cy="786707"/>
            <a:chOff x="414979" y="3333623"/>
            <a:chExt cx="8263530" cy="1523216"/>
          </a:xfrm>
        </p:grpSpPr>
        <p:sp>
          <p:nvSpPr>
            <p:cNvPr id="55" name="Rectangle 54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Good news travels fast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349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to Infinity Problem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16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8529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98318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962142"/>
              </p:ext>
            </p:extLst>
          </p:nvPr>
        </p:nvGraphicFramePr>
        <p:xfrm>
          <a:off x="3149291" y="389251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207488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596269"/>
              </p:ext>
            </p:extLst>
          </p:nvPr>
        </p:nvGraphicFramePr>
        <p:xfrm>
          <a:off x="4997938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775638"/>
              </p:ext>
            </p:extLst>
          </p:nvPr>
        </p:nvGraphicFramePr>
        <p:xfrm>
          <a:off x="4997938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7050"/>
              </p:ext>
            </p:extLst>
          </p:nvPr>
        </p:nvGraphicFramePr>
        <p:xfrm>
          <a:off x="6846584" y="389265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046060"/>
              </p:ext>
            </p:extLst>
          </p:nvPr>
        </p:nvGraphicFramePr>
        <p:xfrm>
          <a:off x="6846584" y="5166285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383731" y="4448777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232378" y="4448916"/>
            <a:ext cx="6142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58803" y="4448638"/>
            <a:ext cx="6142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 flipH="1">
            <a:off x="239486" y="1730831"/>
            <a:ext cx="5170714" cy="2246769"/>
            <a:chOff x="1219200" y="4876799"/>
            <a:chExt cx="5181605" cy="1649457"/>
          </a:xfrm>
        </p:grpSpPr>
        <p:sp>
          <p:nvSpPr>
            <p:cNvPr id="40" name="Rectangular Callout 39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15402"/>
                <a:gd name="adj2" fmla="val 8582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19205" y="4876799"/>
              <a:ext cx="5181600" cy="1649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Node B knows D(C,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A</a:t>
              </a: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) = 5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However, B does not know the path is C </a:t>
              </a:r>
              <a:r>
                <a:rPr lang="en-US" sz="2800" kern="0" dirty="0" smtClean="0">
                  <a:solidFill>
                    <a:sysClr val="window" lastClr="FFFFFF"/>
                  </a:solidFill>
                  <a:sym typeface="Wingdings" pitchFamily="2" charset="2"/>
                </a:rPr>
                <a:t> B  A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Thus,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sym typeface="Wingdings" pitchFamily="2" charset="2"/>
                </a:rPr>
                <a:t> D(B,A) = 6 !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3158251" y="5524641"/>
            <a:ext cx="1225479" cy="364531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253458" y="2813984"/>
            <a:ext cx="4768436" cy="786707"/>
            <a:chOff x="414979" y="3333623"/>
            <a:chExt cx="8263530" cy="1523216"/>
          </a:xfrm>
        </p:grpSpPr>
        <p:sp>
          <p:nvSpPr>
            <p:cNvPr id="44" name="Rectangle 43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Bad news travels slowly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45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Poisoned Reverse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17</a:t>
            </a:fld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6324301" y="1574311"/>
            <a:ext cx="2579844" cy="2134402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8" name="Straight Connector 7"/>
          <p:cNvCxnSpPr>
            <a:stCxn id="13" idx="4"/>
            <a:endCxn id="15" idx="2"/>
          </p:cNvCxnSpPr>
          <p:nvPr/>
        </p:nvCxnSpPr>
        <p:spPr>
          <a:xfrm>
            <a:off x="7287491" y="3001928"/>
            <a:ext cx="443932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1"/>
            <a:endCxn id="14" idx="3"/>
          </p:cNvCxnSpPr>
          <p:nvPr/>
        </p:nvCxnSpPr>
        <p:spPr>
          <a:xfrm flipV="1">
            <a:off x="6915659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" idx="1"/>
            <a:endCxn id="14" idx="3"/>
          </p:cNvCxnSpPr>
          <p:nvPr/>
        </p:nvCxnSpPr>
        <p:spPr>
          <a:xfrm flipH="1" flipV="1">
            <a:off x="7509457" y="2313182"/>
            <a:ext cx="593798" cy="5066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83463" y="223869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20957" y="22517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6543827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7137625" y="1948952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7731423" y="281981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45603" y="295321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50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445313" y="2251722"/>
            <a:ext cx="689774" cy="461665"/>
            <a:chOff x="5672293" y="3828962"/>
            <a:chExt cx="440818" cy="384721"/>
          </a:xfrm>
        </p:grpSpPr>
        <p:sp>
          <p:nvSpPr>
            <p:cNvPr id="18" name="Rectangle 17"/>
            <p:cNvSpPr/>
            <p:nvPr/>
          </p:nvSpPr>
          <p:spPr>
            <a:xfrm>
              <a:off x="5744635" y="3855346"/>
              <a:ext cx="296137" cy="31656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2293" y="3828962"/>
              <a:ext cx="440818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60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817" y="4228971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B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91574"/>
            <a:ext cx="122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Node C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61966" y="6396335"/>
            <a:ext cx="857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11534" y="6405972"/>
            <a:ext cx="7021295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042251"/>
              </p:ext>
            </p:extLst>
          </p:nvPr>
        </p:nvGraphicFramePr>
        <p:xfrm>
          <a:off x="1300644" y="3892657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765960"/>
              </p:ext>
            </p:extLst>
          </p:nvPr>
        </p:nvGraphicFramePr>
        <p:xfrm>
          <a:off x="1300644" y="516628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15668"/>
              </p:ext>
            </p:extLst>
          </p:nvPr>
        </p:nvGraphicFramePr>
        <p:xfrm>
          <a:off x="3149291" y="3892517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60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65800"/>
              </p:ext>
            </p:extLst>
          </p:nvPr>
        </p:nvGraphicFramePr>
        <p:xfrm>
          <a:off x="3149291" y="5166146"/>
          <a:ext cx="1234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16614"/>
              </p:ext>
            </p:extLst>
          </p:nvPr>
        </p:nvGraphicFramePr>
        <p:xfrm>
          <a:off x="4997938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98134"/>
              </p:ext>
            </p:extLst>
          </p:nvPr>
        </p:nvGraphicFramePr>
        <p:xfrm>
          <a:off x="4997938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365595"/>
              </p:ext>
            </p:extLst>
          </p:nvPr>
        </p:nvGraphicFramePr>
        <p:xfrm>
          <a:off x="6846584" y="3892656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51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37221"/>
              </p:ext>
            </p:extLst>
          </p:nvPr>
        </p:nvGraphicFramePr>
        <p:xfrm>
          <a:off x="6846584" y="5166285"/>
          <a:ext cx="13233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5003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2" name="Straight Arrow Connector 31"/>
          <p:cNvCxnSpPr>
            <a:stCxn id="26" idx="3"/>
            <a:endCxn id="29" idx="1"/>
          </p:cNvCxnSpPr>
          <p:nvPr/>
        </p:nvCxnSpPr>
        <p:spPr>
          <a:xfrm>
            <a:off x="4472631" y="4448777"/>
            <a:ext cx="525307" cy="127376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 flipV="1">
            <a:off x="6321278" y="4448916"/>
            <a:ext cx="525306" cy="1273629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1872342"/>
          </a:xfrm>
        </p:spPr>
        <p:txBody>
          <a:bodyPr>
            <a:normAutofit/>
          </a:bodyPr>
          <a:lstStyle/>
          <a:p>
            <a:r>
              <a:rPr lang="en-US" dirty="0" smtClean="0"/>
              <a:t>If C routes through B to get to A</a:t>
            </a:r>
          </a:p>
          <a:p>
            <a:pPr lvl="1"/>
            <a:r>
              <a:rPr lang="en-US" dirty="0" smtClean="0"/>
              <a:t>C tells B that D(C, A) =</a:t>
            </a:r>
            <a:r>
              <a:rPr lang="en-US" sz="2800" dirty="0" smtClean="0"/>
              <a:t>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∞</a:t>
            </a:r>
            <a:endParaRPr lang="en-US" sz="2800" dirty="0"/>
          </a:p>
          <a:p>
            <a:pPr lvl="1"/>
            <a:r>
              <a:rPr lang="en-US" dirty="0" smtClean="0"/>
              <a:t>Thus, B won’t route to A via C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657673" y="2426393"/>
            <a:ext cx="7848600" cy="2988103"/>
            <a:chOff x="414979" y="3333623"/>
            <a:chExt cx="8263530" cy="1523216"/>
          </a:xfrm>
        </p:grpSpPr>
        <p:sp>
          <p:nvSpPr>
            <p:cNvPr id="48" name="Rectangle 47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Does this completely solve this count to infinity problem?</a:t>
              </a:r>
            </a:p>
            <a:p>
              <a:pPr marL="114300" indent="0" algn="ctr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NO</a:t>
              </a:r>
            </a:p>
            <a:p>
              <a:pPr marL="114300" indent="0">
                <a:buClr>
                  <a:schemeClr val="bg1"/>
                </a:buClr>
                <a:buNone/>
              </a:pPr>
              <a:r>
                <a:rPr lang="en-US" sz="3200" dirty="0" smtClean="0">
                  <a:solidFill>
                    <a:schemeClr val="bg1"/>
                  </a:solidFill>
                </a:rPr>
                <a:t>Multipath loops can still trigger the issue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243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knows its connectivity and cost to direct neighbors</a:t>
            </a:r>
          </a:p>
          <a:p>
            <a:r>
              <a:rPr lang="en-US" dirty="0" smtClean="0"/>
              <a:t>Each node tells every other node this information</a:t>
            </a:r>
          </a:p>
          <a:p>
            <a:r>
              <a:rPr lang="en-US" dirty="0" smtClean="0"/>
              <a:t>Each node learns complete network topology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Dijkstra</a:t>
            </a:r>
            <a:r>
              <a:rPr lang="en-US" dirty="0" smtClean="0"/>
              <a:t> to compute shortest paths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19</a:t>
            </a:fld>
            <a:endParaRPr lang="en-US"/>
          </a:p>
        </p:txBody>
      </p:sp>
      <p:cxnSp>
        <p:nvCxnSpPr>
          <p:cNvPr id="14" name="Straight Connector 13"/>
          <p:cNvCxnSpPr>
            <a:stCxn id="9" idx="1"/>
            <a:endCxn id="8" idx="3"/>
          </p:cNvCxnSpPr>
          <p:nvPr/>
        </p:nvCxnSpPr>
        <p:spPr>
          <a:xfrm flipH="1">
            <a:off x="3020690" y="4375452"/>
            <a:ext cx="1144157" cy="51162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1"/>
            <a:endCxn id="8" idx="3"/>
          </p:cNvCxnSpPr>
          <p:nvPr/>
        </p:nvCxnSpPr>
        <p:spPr>
          <a:xfrm flipH="1" flipV="1">
            <a:off x="3020690" y="4887079"/>
            <a:ext cx="1144156" cy="571801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1"/>
            <a:endCxn id="7" idx="3"/>
          </p:cNvCxnSpPr>
          <p:nvPr/>
        </p:nvCxnSpPr>
        <p:spPr>
          <a:xfrm flipH="1">
            <a:off x="3020689" y="5458880"/>
            <a:ext cx="1144157" cy="331099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  <a:endCxn id="7" idx="3"/>
          </p:cNvCxnSpPr>
          <p:nvPr/>
        </p:nvCxnSpPr>
        <p:spPr>
          <a:xfrm flipH="1" flipV="1">
            <a:off x="3020689" y="5789979"/>
            <a:ext cx="1144156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4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75" y="46968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7" y="418525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6" y="52686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45" y="630857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469688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989" y="559978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Straight Arrow Connector 43"/>
          <p:cNvCxnSpPr>
            <a:stCxn id="8" idx="2"/>
            <a:endCxn id="7" idx="0"/>
          </p:cNvCxnSpPr>
          <p:nvPr/>
        </p:nvCxnSpPr>
        <p:spPr>
          <a:xfrm flipH="1">
            <a:off x="2698132" y="5077276"/>
            <a:ext cx="1" cy="52250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9" idx="1"/>
          </p:cNvCxnSpPr>
          <p:nvPr/>
        </p:nvCxnSpPr>
        <p:spPr>
          <a:xfrm flipV="1">
            <a:off x="3020690" y="4375452"/>
            <a:ext cx="1144157" cy="51162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8" idx="3"/>
            <a:endCxn id="10" idx="1"/>
          </p:cNvCxnSpPr>
          <p:nvPr/>
        </p:nvCxnSpPr>
        <p:spPr>
          <a:xfrm>
            <a:off x="3020690" y="4887079"/>
            <a:ext cx="1144156" cy="57180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7" idx="3"/>
            <a:endCxn id="10" idx="1"/>
          </p:cNvCxnSpPr>
          <p:nvPr/>
        </p:nvCxnSpPr>
        <p:spPr>
          <a:xfrm flipV="1">
            <a:off x="3020689" y="5458880"/>
            <a:ext cx="1144157" cy="331099"/>
          </a:xfrm>
          <a:prstGeom prst="straightConnector1">
            <a:avLst/>
          </a:prstGeom>
          <a:ln w="57150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1" idx="1"/>
          </p:cNvCxnSpPr>
          <p:nvPr/>
        </p:nvCxnSpPr>
        <p:spPr>
          <a:xfrm>
            <a:off x="3020690" y="5789979"/>
            <a:ext cx="1144155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9" idx="3"/>
            <a:endCxn id="12" idx="1"/>
          </p:cNvCxnSpPr>
          <p:nvPr/>
        </p:nvCxnSpPr>
        <p:spPr>
          <a:xfrm>
            <a:off x="4809962" y="4375452"/>
            <a:ext cx="1151027" cy="511628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0" idx="3"/>
            <a:endCxn id="12" idx="1"/>
          </p:cNvCxnSpPr>
          <p:nvPr/>
        </p:nvCxnSpPr>
        <p:spPr>
          <a:xfrm flipV="1">
            <a:off x="4809961" y="4887080"/>
            <a:ext cx="1151028" cy="571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3"/>
            <a:endCxn id="13" idx="1"/>
          </p:cNvCxnSpPr>
          <p:nvPr/>
        </p:nvCxnSpPr>
        <p:spPr>
          <a:xfrm flipV="1">
            <a:off x="4809960" y="5789979"/>
            <a:ext cx="1151029" cy="70879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2" idx="2"/>
            <a:endCxn id="13" idx="0"/>
          </p:cNvCxnSpPr>
          <p:nvPr/>
        </p:nvCxnSpPr>
        <p:spPr>
          <a:xfrm>
            <a:off x="6283547" y="5077277"/>
            <a:ext cx="0" cy="5225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/>
          <p:cNvGrpSpPr/>
          <p:nvPr/>
        </p:nvGrpSpPr>
        <p:grpSpPr>
          <a:xfrm>
            <a:off x="772649" y="2863206"/>
            <a:ext cx="2226029" cy="1403652"/>
            <a:chOff x="729342" y="2971800"/>
            <a:chExt cx="2226029" cy="1403652"/>
          </a:xfrm>
        </p:grpSpPr>
        <p:sp>
          <p:nvSpPr>
            <p:cNvPr id="95" name="Rectangular Callout 9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33822"/>
                <a:gd name="adj2" fmla="val 92456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69" name="Straight Connector 68"/>
            <p:cNvCxnSpPr>
              <a:stCxn id="80" idx="1"/>
              <a:endCxn id="79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81" idx="1"/>
              <a:endCxn id="79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1" idx="1"/>
              <a:endCxn id="78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82" idx="1"/>
              <a:endCxn id="78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9" idx="2"/>
              <a:endCxn id="78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83" idx="2"/>
              <a:endCxn id="84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0" idx="3"/>
              <a:endCxn id="83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82" idx="3"/>
              <a:endCxn id="84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81" idx="3"/>
              <a:endCxn id="83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8" name="Group 97"/>
          <p:cNvGrpSpPr/>
          <p:nvPr/>
        </p:nvGrpSpPr>
        <p:grpSpPr>
          <a:xfrm>
            <a:off x="1745371" y="1170896"/>
            <a:ext cx="2226029" cy="1403652"/>
            <a:chOff x="729342" y="2971800"/>
            <a:chExt cx="2226029" cy="1403652"/>
          </a:xfrm>
        </p:grpSpPr>
        <p:sp>
          <p:nvSpPr>
            <p:cNvPr id="99" name="Rectangular Callout 9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4631"/>
                <a:gd name="adj2" fmla="val 24988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00" name="Straight Connector 99"/>
            <p:cNvCxnSpPr>
              <a:stCxn id="111" idx="1"/>
              <a:endCxn id="11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112" idx="1"/>
              <a:endCxn id="11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112" idx="1"/>
              <a:endCxn id="10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13" idx="1"/>
              <a:endCxn id="10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10" idx="2"/>
              <a:endCxn id="10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114" idx="2"/>
              <a:endCxn id="11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11" idx="3"/>
              <a:endCxn id="11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113" idx="3"/>
              <a:endCxn id="11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112" idx="3"/>
              <a:endCxn id="11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6" name="Group 115"/>
          <p:cNvGrpSpPr/>
          <p:nvPr/>
        </p:nvGrpSpPr>
        <p:grpSpPr>
          <a:xfrm>
            <a:off x="5362179" y="1651926"/>
            <a:ext cx="2226029" cy="1403652"/>
            <a:chOff x="729342" y="2971800"/>
            <a:chExt cx="2226029" cy="1403652"/>
          </a:xfrm>
        </p:grpSpPr>
        <p:sp>
          <p:nvSpPr>
            <p:cNvPr id="117" name="Rectangular Callout 116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2635"/>
                <a:gd name="adj2" fmla="val 17156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18" name="Straight Connector 117"/>
            <p:cNvCxnSpPr>
              <a:stCxn id="129" idx="1"/>
              <a:endCxn id="128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30" idx="1"/>
              <a:endCxn id="128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30" idx="1"/>
              <a:endCxn id="127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31" idx="1"/>
              <a:endCxn id="127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28" idx="2"/>
              <a:endCxn id="127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132" idx="2"/>
              <a:endCxn id="133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29" idx="3"/>
              <a:endCxn id="132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1" idx="3"/>
              <a:endCxn id="133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30" idx="3"/>
              <a:endCxn id="132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oup 133"/>
          <p:cNvGrpSpPr/>
          <p:nvPr/>
        </p:nvGrpSpPr>
        <p:grpSpPr>
          <a:xfrm>
            <a:off x="6780351" y="3161997"/>
            <a:ext cx="2226029" cy="1403652"/>
            <a:chOff x="729342" y="2971800"/>
            <a:chExt cx="2226029" cy="1403652"/>
          </a:xfrm>
        </p:grpSpPr>
        <p:sp>
          <p:nvSpPr>
            <p:cNvPr id="135" name="Rectangular Callout 134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69850"/>
                <a:gd name="adj2" fmla="val 13045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36" name="Straight Connector 135"/>
            <p:cNvCxnSpPr>
              <a:stCxn id="147" idx="1"/>
              <a:endCxn id="146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stCxn id="148" idx="1"/>
              <a:endCxn id="146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48" idx="1"/>
              <a:endCxn id="145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>
              <a:stCxn id="149" idx="1"/>
              <a:endCxn id="145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46" idx="2"/>
              <a:endCxn id="145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50" idx="2"/>
              <a:endCxn id="151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47" idx="3"/>
              <a:endCxn id="150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49" idx="3"/>
              <a:endCxn id="151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48" idx="3"/>
              <a:endCxn id="150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2" name="Group 151"/>
          <p:cNvGrpSpPr/>
          <p:nvPr/>
        </p:nvGrpSpPr>
        <p:grpSpPr>
          <a:xfrm>
            <a:off x="53353" y="4805273"/>
            <a:ext cx="2226029" cy="1403652"/>
            <a:chOff x="729342" y="2971800"/>
            <a:chExt cx="2226029" cy="1403652"/>
          </a:xfrm>
        </p:grpSpPr>
        <p:sp>
          <p:nvSpPr>
            <p:cNvPr id="153" name="Rectangular Callout 152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-62674"/>
                <a:gd name="adj2" fmla="val 1723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54" name="Straight Connector 153"/>
            <p:cNvCxnSpPr>
              <a:stCxn id="165" idx="1"/>
              <a:endCxn id="164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66" idx="1"/>
              <a:endCxn id="164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66" idx="1"/>
              <a:endCxn id="163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67" idx="1"/>
              <a:endCxn id="163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64" idx="2"/>
              <a:endCxn id="163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68" idx="2"/>
              <a:endCxn id="169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65" idx="3"/>
              <a:endCxn id="168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67" idx="3"/>
              <a:endCxn id="169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6" idx="3"/>
              <a:endCxn id="168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0" name="Group 169"/>
          <p:cNvGrpSpPr/>
          <p:nvPr/>
        </p:nvGrpSpPr>
        <p:grpSpPr>
          <a:xfrm>
            <a:off x="4279543" y="130646"/>
            <a:ext cx="2226029" cy="1403652"/>
            <a:chOff x="729342" y="2971800"/>
            <a:chExt cx="2226029" cy="1403652"/>
          </a:xfrm>
        </p:grpSpPr>
        <p:sp>
          <p:nvSpPr>
            <p:cNvPr id="171" name="Rectangular Callout 170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46378"/>
                <a:gd name="adj2" fmla="val 24601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72" name="Straight Connector 171"/>
            <p:cNvCxnSpPr>
              <a:stCxn id="183" idx="1"/>
              <a:endCxn id="182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84" idx="1"/>
              <a:endCxn id="182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84" idx="1"/>
              <a:endCxn id="181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85" idx="1"/>
              <a:endCxn id="181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82" idx="2"/>
              <a:endCxn id="181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>
              <a:stCxn id="186" idx="2"/>
              <a:endCxn id="187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83" idx="3"/>
              <a:endCxn id="186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stCxn id="185" idx="3"/>
              <a:endCxn id="187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4" idx="3"/>
              <a:endCxn id="186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8" name="Group 187"/>
          <p:cNvGrpSpPr/>
          <p:nvPr/>
        </p:nvGrpSpPr>
        <p:grpSpPr>
          <a:xfrm>
            <a:off x="6799803" y="5268682"/>
            <a:ext cx="2226029" cy="1403652"/>
            <a:chOff x="729342" y="2971800"/>
            <a:chExt cx="2226029" cy="1403652"/>
          </a:xfrm>
        </p:grpSpPr>
        <p:sp>
          <p:nvSpPr>
            <p:cNvPr id="189" name="Rectangular Callout 188"/>
            <p:cNvSpPr/>
            <p:nvPr/>
          </p:nvSpPr>
          <p:spPr>
            <a:xfrm flipH="1">
              <a:off x="729342" y="2971800"/>
              <a:ext cx="2226029" cy="1403652"/>
            </a:xfrm>
            <a:prstGeom prst="wedgeRectCallout">
              <a:avLst>
                <a:gd name="adj1" fmla="val 145159"/>
                <a:gd name="adj2" fmla="val 412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cxnSp>
          <p:nvCxnSpPr>
            <p:cNvPr id="190" name="Straight Connector 189"/>
            <p:cNvCxnSpPr>
              <a:stCxn id="201" idx="1"/>
              <a:endCxn id="200" idx="3"/>
            </p:cNvCxnSpPr>
            <p:nvPr/>
          </p:nvCxnSpPr>
          <p:spPr>
            <a:xfrm flipH="1">
              <a:off x="1298005" y="3194081"/>
              <a:ext cx="337525" cy="228591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>
              <a:stCxn id="202" idx="1"/>
              <a:endCxn id="200" idx="3"/>
            </p:cNvCxnSpPr>
            <p:nvPr/>
          </p:nvCxnSpPr>
          <p:spPr>
            <a:xfrm flipH="1" flipV="1">
              <a:off x="1298005" y="3422672"/>
              <a:ext cx="337524" cy="266993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202" idx="1"/>
              <a:endCxn id="199" idx="3"/>
            </p:cNvCxnSpPr>
            <p:nvPr/>
          </p:nvCxnSpPr>
          <p:spPr>
            <a:xfrm flipH="1">
              <a:off x="1298004" y="3689665"/>
              <a:ext cx="337525" cy="25489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203" idx="1"/>
              <a:endCxn id="199" idx="3"/>
            </p:cNvCxnSpPr>
            <p:nvPr/>
          </p:nvCxnSpPr>
          <p:spPr>
            <a:xfrm flipH="1" flipV="1">
              <a:off x="1298004" y="3944562"/>
              <a:ext cx="337524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>
              <a:stCxn id="200" idx="2"/>
              <a:endCxn id="199" idx="0"/>
            </p:cNvCxnSpPr>
            <p:nvPr/>
          </p:nvCxnSpPr>
          <p:spPr>
            <a:xfrm flipH="1">
              <a:off x="1083773" y="3548994"/>
              <a:ext cx="1" cy="269245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204" idx="2"/>
              <a:endCxn id="205" idx="0"/>
            </p:cNvCxnSpPr>
            <p:nvPr/>
          </p:nvCxnSpPr>
          <p:spPr>
            <a:xfrm>
              <a:off x="2600848" y="3548995"/>
              <a:ext cx="0" cy="269244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201" idx="3"/>
              <a:endCxn id="204" idx="1"/>
            </p:cNvCxnSpPr>
            <p:nvPr/>
          </p:nvCxnSpPr>
          <p:spPr>
            <a:xfrm>
              <a:off x="2063993" y="3194081"/>
              <a:ext cx="322623" cy="2285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>
              <a:stCxn id="203" idx="3"/>
              <a:endCxn id="205" idx="1"/>
            </p:cNvCxnSpPr>
            <p:nvPr/>
          </p:nvCxnSpPr>
          <p:spPr>
            <a:xfrm flipV="1">
              <a:off x="2063991" y="3944562"/>
              <a:ext cx="322625" cy="2406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202" idx="3"/>
              <a:endCxn id="204" idx="1"/>
            </p:cNvCxnSpPr>
            <p:nvPr/>
          </p:nvCxnSpPr>
          <p:spPr>
            <a:xfrm flipV="1">
              <a:off x="2063992" y="3422673"/>
              <a:ext cx="322624" cy="266992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1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0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542" y="329634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1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30" y="3067758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9" y="3563342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5528" y="4058931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296350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616" y="3818239"/>
              <a:ext cx="428463" cy="2526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Layer, Control Plane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643272" y="1561831"/>
            <a:ext cx="6351970" cy="27029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Set up routes within a single network</a:t>
            </a:r>
          </a:p>
          <a:p>
            <a:r>
              <a:rPr lang="en-US" dirty="0" smtClean="0"/>
              <a:t>Key challenges:</a:t>
            </a:r>
          </a:p>
          <a:p>
            <a:pPr lvl="1"/>
            <a:r>
              <a:rPr lang="en-US" dirty="0" smtClean="0"/>
              <a:t>Distributing and updating routes</a:t>
            </a:r>
          </a:p>
          <a:p>
            <a:pPr lvl="1"/>
            <a:r>
              <a:rPr lang="en-US" dirty="0" smtClean="0"/>
              <a:t>Convergence time</a:t>
            </a:r>
          </a:p>
          <a:p>
            <a:pPr lvl="1"/>
            <a:r>
              <a:rPr lang="en-US" dirty="0" smtClean="0"/>
              <a:t>Avoiding loops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1208" y="2630156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0946" y="3205644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1077" y="3778821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31077" y="4351998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31077" y="4925175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1077" y="5502909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31208" y="6076086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3524262" y="3250789"/>
            <a:ext cx="559559" cy="2587596"/>
          </a:xfrm>
          <a:prstGeom prst="leftBrace">
            <a:avLst>
              <a:gd name="adj1" fmla="val 8333"/>
              <a:gd name="adj2" fmla="val 49996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02160" y="4929732"/>
            <a:ext cx="1234195" cy="573177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BGP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2510245" y="4929732"/>
            <a:ext cx="1234195" cy="5731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RIP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863646" y="4929731"/>
            <a:ext cx="1234195" cy="573177"/>
          </a:xfrm>
          <a:prstGeom prst="rect">
            <a:avLst/>
          </a:prstGeom>
          <a:solidFill>
            <a:schemeClr val="tx2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OSPF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1921" y="4954710"/>
            <a:ext cx="2099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Control Plane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0273" y="2098466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Data Plane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Flooding Details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Each node periodically generates Link State Packet</a:t>
            </a:r>
          </a:p>
          <a:p>
            <a:pPr lvl="1"/>
            <a:r>
              <a:rPr lang="en-US" dirty="0" smtClean="0"/>
              <a:t>ID of node generating the LSP</a:t>
            </a:r>
          </a:p>
          <a:p>
            <a:pPr lvl="1"/>
            <a:r>
              <a:rPr lang="en-US" dirty="0" smtClean="0"/>
              <a:t>List of direct neighbors and costs</a:t>
            </a:r>
          </a:p>
          <a:p>
            <a:pPr lvl="1"/>
            <a:r>
              <a:rPr lang="en-US" dirty="0" smtClean="0"/>
              <a:t>Sequence number (64-bit, assumed to never wrap)</a:t>
            </a:r>
          </a:p>
          <a:p>
            <a:pPr lvl="1"/>
            <a:r>
              <a:rPr lang="en-US" dirty="0" smtClean="0"/>
              <a:t>Time to live</a:t>
            </a:r>
          </a:p>
          <a:p>
            <a:r>
              <a:rPr lang="en-US" dirty="0" smtClean="0"/>
              <a:t>Flood is reliable (</a:t>
            </a:r>
            <a:r>
              <a:rPr lang="en-US" dirty="0" err="1" smtClean="0"/>
              <a:t>ack</a:t>
            </a:r>
            <a:r>
              <a:rPr lang="en-US" dirty="0" smtClean="0"/>
              <a:t> + retransmission)</a:t>
            </a:r>
          </a:p>
          <a:p>
            <a:r>
              <a:rPr lang="en-US" dirty="0" smtClean="0"/>
              <a:t>Sequence number “versions” each LSP</a:t>
            </a:r>
          </a:p>
          <a:p>
            <a:r>
              <a:rPr lang="en-US" dirty="0" smtClean="0"/>
              <a:t>Receivers flood LSPs to their own neighbors</a:t>
            </a:r>
          </a:p>
          <a:p>
            <a:pPr lvl="1"/>
            <a:r>
              <a:rPr lang="en-US" dirty="0" smtClean="0"/>
              <a:t>Except whoever originated the LSP</a:t>
            </a:r>
          </a:p>
          <a:p>
            <a:r>
              <a:rPr lang="en-US" dirty="0" smtClean="0"/>
              <a:t>LSPs also generated when link states change</a:t>
            </a:r>
          </a:p>
        </p:txBody>
      </p:sp>
    </p:spTree>
    <p:extLst>
      <p:ext uri="{BB962C8B-B14F-4D97-AF65-F5344CB8AC3E}">
        <p14:creationId xmlns:p14="http://schemas.microsoft.com/office/powerpoint/2010/main" val="216724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34" name="Content Placeholder 3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5190398"/>
              </p:ext>
            </p:extLst>
          </p:nvPr>
        </p:nvGraphicFramePr>
        <p:xfrm>
          <a:off x="152400" y="1600200"/>
          <a:ext cx="883920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262743"/>
                <a:gridCol w="1262743"/>
                <a:gridCol w="1262743"/>
                <a:gridCol w="1262743"/>
                <a:gridCol w="1262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itchFamily="2" charset="2"/>
                        </a:rPr>
                        <a:t>F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pitchFamily="49" charset="0"/>
                          <a:cs typeface="Consolas" pitchFamily="49" charset="0"/>
                        </a:rPr>
                        <a:t>∞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 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ADEBCF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loud 4"/>
          <p:cNvSpPr/>
          <p:nvPr/>
        </p:nvSpPr>
        <p:spPr>
          <a:xfrm>
            <a:off x="60552" y="4606948"/>
            <a:ext cx="3530948" cy="2197849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6" name="Straight Connector 5"/>
          <p:cNvCxnSpPr>
            <a:stCxn id="18" idx="3"/>
            <a:endCxn id="17" idx="4"/>
          </p:cNvCxnSpPr>
          <p:nvPr/>
        </p:nvCxnSpPr>
        <p:spPr>
          <a:xfrm flipH="1">
            <a:off x="2915386" y="5880338"/>
            <a:ext cx="542242" cy="48450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5" idx="4"/>
            <a:endCxn id="18" idx="1"/>
          </p:cNvCxnSpPr>
          <p:nvPr/>
        </p:nvCxnSpPr>
        <p:spPr>
          <a:xfrm>
            <a:off x="2915386" y="4998248"/>
            <a:ext cx="542242" cy="55482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4" idx="4"/>
            <a:endCxn id="15" idx="2"/>
          </p:cNvCxnSpPr>
          <p:nvPr/>
        </p:nvCxnSpPr>
        <p:spPr>
          <a:xfrm>
            <a:off x="1750614" y="4998248"/>
            <a:ext cx="49657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7" idx="2"/>
            <a:endCxn id="16" idx="4"/>
          </p:cNvCxnSpPr>
          <p:nvPr/>
        </p:nvCxnSpPr>
        <p:spPr>
          <a:xfrm flipH="1">
            <a:off x="1750614" y="6364846"/>
            <a:ext cx="496576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1"/>
            <a:endCxn id="14" idx="3"/>
          </p:cNvCxnSpPr>
          <p:nvPr/>
        </p:nvCxnSpPr>
        <p:spPr>
          <a:xfrm flipV="1">
            <a:off x="1416516" y="5161881"/>
            <a:ext cx="0" cy="104433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agnetic Disk 12"/>
          <p:cNvSpPr/>
          <p:nvPr/>
        </p:nvSpPr>
        <p:spPr>
          <a:xfrm>
            <a:off x="280078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14" name="Flowchart: Magnetic Disk 13"/>
          <p:cNvSpPr/>
          <p:nvPr/>
        </p:nvSpPr>
        <p:spPr>
          <a:xfrm>
            <a:off x="1082418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2247190" y="48346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16" name="Flowchart: Magnetic Disk 15"/>
          <p:cNvSpPr/>
          <p:nvPr/>
        </p:nvSpPr>
        <p:spPr>
          <a:xfrm>
            <a:off x="1082418" y="6206214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2247190" y="6201212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18" name="Flowchart: Magnetic Disk 17"/>
          <p:cNvSpPr/>
          <p:nvPr/>
        </p:nvSpPr>
        <p:spPr>
          <a:xfrm>
            <a:off x="3123530" y="5553071"/>
            <a:ext cx="668196" cy="32726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9" name="Straight Connector 18"/>
          <p:cNvCxnSpPr>
            <a:stCxn id="15" idx="3"/>
            <a:endCxn id="16" idx="4"/>
          </p:cNvCxnSpPr>
          <p:nvPr/>
        </p:nvCxnSpPr>
        <p:spPr>
          <a:xfrm flipH="1">
            <a:off x="1750614" y="5161881"/>
            <a:ext cx="830674" cy="120796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1"/>
            <a:endCxn id="15" idx="1"/>
          </p:cNvCxnSpPr>
          <p:nvPr/>
        </p:nvCxnSpPr>
        <p:spPr>
          <a:xfrm rot="5400000" flipH="1" flipV="1">
            <a:off x="1238504" y="4210287"/>
            <a:ext cx="718457" cy="1967112"/>
          </a:xfrm>
          <a:prstGeom prst="bentConnector3">
            <a:avLst>
              <a:gd name="adj1" fmla="val 13948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23742" y="415913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061" y="4974158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47328" y="4613669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52267" y="489375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39174" y="608824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47329" y="6343132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89978" y="60458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434523" y="5479083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29" name="Straight Connector 28"/>
          <p:cNvCxnSpPr>
            <a:stCxn id="15" idx="3"/>
            <a:endCxn id="17" idx="1"/>
          </p:cNvCxnSpPr>
          <p:nvPr/>
        </p:nvCxnSpPr>
        <p:spPr>
          <a:xfrm>
            <a:off x="2581288" y="5161881"/>
            <a:ext cx="0" cy="103933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08061" y="5694124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608136" y="5481345"/>
            <a:ext cx="320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0552" y="2346593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051" y="2721167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4619" y="309574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552" y="3468481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3602" y="3832038"/>
            <a:ext cx="8973279" cy="352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89"/>
          <p:cNvSpPr txBox="1">
            <a:spLocks noChangeArrowheads="1"/>
          </p:cNvSpPr>
          <p:nvPr/>
        </p:nvSpPr>
        <p:spPr bwMode="auto">
          <a:xfrm>
            <a:off x="4908015" y="4570739"/>
            <a:ext cx="397713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</a:t>
            </a:r>
            <a:r>
              <a:rPr lang="en-US" sz="2000" b="1" i="1" dirty="0"/>
              <a:t>Initialization: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S = {A};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</a:t>
            </a:r>
            <a:r>
              <a:rPr lang="en-US" sz="2000" dirty="0"/>
              <a:t>for all nodes </a:t>
            </a:r>
            <a:r>
              <a:rPr lang="en-US" sz="2000" i="1" dirty="0"/>
              <a:t>v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</a:t>
            </a:r>
            <a:r>
              <a:rPr lang="en-US" sz="2000" dirty="0"/>
              <a:t>if </a:t>
            </a:r>
            <a:r>
              <a:rPr lang="en-US" sz="2000" i="1" dirty="0"/>
              <a:t>v</a:t>
            </a:r>
            <a:r>
              <a:rPr lang="en-US" sz="2000" dirty="0"/>
              <a:t> adjacent to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then D(v) = c(</a:t>
            </a:r>
            <a:r>
              <a:rPr lang="en-US" sz="2000" dirty="0" err="1"/>
              <a:t>A,v</a:t>
            </a:r>
            <a:r>
              <a:rPr lang="en-US" sz="2000" dirty="0"/>
              <a:t>);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sz="2000" dirty="0" smtClean="0"/>
              <a:t>       </a:t>
            </a:r>
            <a:r>
              <a:rPr lang="en-US" sz="2000" dirty="0"/>
              <a:t>else D(v) =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∞</a:t>
            </a:r>
            <a:r>
              <a:rPr lang="en-US" sz="2000" dirty="0" smtClean="0"/>
              <a:t>;</a:t>
            </a:r>
            <a:endParaRPr lang="en-US" sz="2000" dirty="0"/>
          </a:p>
          <a:p>
            <a:pPr algn="l"/>
            <a:r>
              <a:rPr lang="en-US" sz="2000" dirty="0"/>
              <a:t>…</a:t>
            </a:r>
          </a:p>
        </p:txBody>
      </p:sp>
      <p:sp>
        <p:nvSpPr>
          <p:cNvPr id="41" name="Text Box 91"/>
          <p:cNvSpPr txBox="1">
            <a:spLocks noChangeArrowheads="1"/>
          </p:cNvSpPr>
          <p:nvPr/>
        </p:nvSpPr>
        <p:spPr bwMode="auto">
          <a:xfrm>
            <a:off x="3872676" y="4295860"/>
            <a:ext cx="526030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 sz="2000" dirty="0"/>
              <a:t>…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Loop</a:t>
            </a:r>
            <a:r>
              <a:rPr lang="en-US" sz="2000" i="1" dirty="0" smtClean="0"/>
              <a:t> </a:t>
            </a:r>
            <a:endParaRPr lang="en-US" sz="2000" dirty="0"/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find </a:t>
            </a:r>
            <a:r>
              <a:rPr lang="en-US" sz="2000" dirty="0"/>
              <a:t>w not in S </a:t>
            </a:r>
            <a:r>
              <a:rPr lang="en-US" sz="2000" dirty="0" err="1"/>
              <a:t>s.t.</a:t>
            </a:r>
            <a:r>
              <a:rPr lang="en-US" sz="2000" dirty="0"/>
              <a:t> </a:t>
            </a:r>
            <a:r>
              <a:rPr lang="en-US" sz="2000" dirty="0" err="1"/>
              <a:t>D(w</a:t>
            </a:r>
            <a:r>
              <a:rPr lang="en-US" sz="2000" dirty="0"/>
              <a:t>) is a minimum;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</a:t>
            </a:r>
            <a:r>
              <a:rPr lang="en-US" sz="2000" dirty="0"/>
              <a:t>add w to S;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update </a:t>
            </a:r>
            <a:r>
              <a:rPr lang="en-US" sz="2000" dirty="0"/>
              <a:t>D(v) for all v adjacent </a:t>
            </a:r>
            <a:endParaRPr lang="en-US" sz="2000" dirty="0" smtClean="0"/>
          </a:p>
          <a:p>
            <a:pPr lvl="1">
              <a:buClr>
                <a:schemeClr val="accent2"/>
              </a:buClr>
              <a:tabLst>
                <a:tab pos="682625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to </a:t>
            </a:r>
            <a:r>
              <a:rPr lang="en-US" sz="2000" dirty="0"/>
              <a:t>w and not in S: 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 smtClean="0"/>
              <a:t>      </a:t>
            </a:r>
            <a:r>
              <a:rPr lang="en-US" sz="2000" dirty="0"/>
              <a:t>D(v) = min( D(v), D(w) + c(</a:t>
            </a:r>
            <a:r>
              <a:rPr lang="en-US" sz="2000" dirty="0" err="1"/>
              <a:t>w,v</a:t>
            </a:r>
            <a:r>
              <a:rPr lang="en-US" sz="2000" dirty="0"/>
              <a:t>) );</a:t>
            </a:r>
          </a:p>
          <a:p>
            <a:pPr marL="457200" indent="-457200" algn="l">
              <a:buClr>
                <a:schemeClr val="accent2"/>
              </a:buClr>
              <a:buFont typeface="+mj-lt"/>
              <a:buAutoNum type="arabicPeriod" startAt="8"/>
            </a:pPr>
            <a:r>
              <a:rPr lang="en-US" sz="2000" dirty="0"/>
              <a:t> </a:t>
            </a:r>
            <a:r>
              <a:rPr lang="en-US" sz="2000" b="1" i="1" dirty="0" smtClean="0"/>
              <a:t>until </a:t>
            </a:r>
            <a:r>
              <a:rPr lang="en-US" sz="2000" b="1" i="1" dirty="0"/>
              <a:t>all nodes in S;</a:t>
            </a:r>
            <a:r>
              <a:rPr lang="en-US" sz="2000" dirty="0"/>
              <a:t> </a:t>
            </a:r>
          </a:p>
        </p:txBody>
      </p:sp>
      <p:cxnSp>
        <p:nvCxnSpPr>
          <p:cNvPr id="42" name="Straight Arrow Connector 41"/>
          <p:cNvCxnSpPr>
            <a:stCxn id="13" idx="3"/>
            <a:endCxn id="16" idx="2"/>
          </p:cNvCxnSpPr>
          <p:nvPr/>
        </p:nvCxnSpPr>
        <p:spPr>
          <a:xfrm>
            <a:off x="614176" y="5880338"/>
            <a:ext cx="468242" cy="48951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6" idx="4"/>
            <a:endCxn id="17" idx="2"/>
          </p:cNvCxnSpPr>
          <p:nvPr/>
        </p:nvCxnSpPr>
        <p:spPr>
          <a:xfrm flipV="1">
            <a:off x="1750614" y="6364846"/>
            <a:ext cx="496576" cy="5002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1"/>
            <a:endCxn id="14" idx="3"/>
          </p:cNvCxnSpPr>
          <p:nvPr/>
        </p:nvCxnSpPr>
        <p:spPr>
          <a:xfrm flipV="1">
            <a:off x="614176" y="5161881"/>
            <a:ext cx="802340" cy="391190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7" idx="1"/>
            <a:endCxn id="15" idx="3"/>
          </p:cNvCxnSpPr>
          <p:nvPr/>
        </p:nvCxnSpPr>
        <p:spPr>
          <a:xfrm flipV="1">
            <a:off x="2581288" y="5161881"/>
            <a:ext cx="0" cy="1039331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4"/>
            <a:endCxn id="18" idx="3"/>
          </p:cNvCxnSpPr>
          <p:nvPr/>
        </p:nvCxnSpPr>
        <p:spPr>
          <a:xfrm flipV="1">
            <a:off x="2915386" y="5880338"/>
            <a:ext cx="542242" cy="484508"/>
          </a:xfrm>
          <a:prstGeom prst="straightConnector1">
            <a:avLst/>
          </a:prstGeom>
          <a:ln w="57150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80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OSPF vs. IS-IS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994592"/>
            <a:ext cx="4373252" cy="378327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Favored by companies, datacenters</a:t>
            </a:r>
          </a:p>
          <a:p>
            <a:r>
              <a:rPr lang="en-US" sz="2800" dirty="0" smtClean="0"/>
              <a:t>More optional features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Built on top of IPv4</a:t>
            </a:r>
          </a:p>
          <a:p>
            <a:pPr lvl="1"/>
            <a:r>
              <a:rPr lang="en-US" sz="2400" dirty="0" smtClean="0"/>
              <a:t>LSAs are sent via IPv4</a:t>
            </a:r>
          </a:p>
          <a:p>
            <a:pPr lvl="1"/>
            <a:r>
              <a:rPr lang="en-US" sz="2400" dirty="0" smtClean="0"/>
              <a:t>OSPFv3 needed for IPv6</a:t>
            </a:r>
            <a:endParaRPr lang="en-US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994592"/>
            <a:ext cx="4239705" cy="37927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Favored by ISPs</a:t>
            </a:r>
          </a:p>
          <a:p>
            <a:endParaRPr lang="en-US" sz="1200" dirty="0" smtClean="0"/>
          </a:p>
          <a:p>
            <a:r>
              <a:rPr lang="en-US" sz="2800" dirty="0" smtClean="0"/>
              <a:t>Less “chatty”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Less network overhead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Supports more devices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Not tied to IP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Works with IPv4 or IPv6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2308793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2308793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14691" y="1638709"/>
            <a:ext cx="8897333" cy="7368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Two different implementations of link-state routing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58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91" y="273050"/>
            <a:ext cx="8572109" cy="869950"/>
          </a:xfrm>
        </p:spPr>
        <p:txBody>
          <a:bodyPr/>
          <a:lstStyle/>
          <a:p>
            <a:r>
              <a:rPr lang="en-US" dirty="0" smtClean="0"/>
              <a:t>Different Organizational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sz="105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122548" y="1601768"/>
            <a:ext cx="4373252" cy="640080"/>
          </a:xfrm>
        </p:spPr>
        <p:txBody>
          <a:bodyPr/>
          <a:lstStyle/>
          <a:p>
            <a:pPr algn="ctr"/>
            <a:r>
              <a:rPr lang="en-US" sz="3200" dirty="0" smtClean="0"/>
              <a:t>OSPF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599" y="1601768"/>
            <a:ext cx="4239705" cy="6400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IS-IS</a:t>
            </a:r>
            <a:endParaRPr lang="en-US" sz="3200" dirty="0"/>
          </a:p>
        </p:txBody>
      </p:sp>
      <p:grpSp>
        <p:nvGrpSpPr>
          <p:cNvPr id="202" name="Group 201"/>
          <p:cNvGrpSpPr/>
          <p:nvPr/>
        </p:nvGrpSpPr>
        <p:grpSpPr>
          <a:xfrm>
            <a:off x="1367651" y="4479872"/>
            <a:ext cx="1971908" cy="1424867"/>
            <a:chOff x="1367651" y="4479872"/>
            <a:chExt cx="1971908" cy="1424867"/>
          </a:xfrm>
        </p:grpSpPr>
        <p:sp>
          <p:nvSpPr>
            <p:cNvPr id="27" name="Oval 26"/>
            <p:cNvSpPr/>
            <p:nvPr/>
          </p:nvSpPr>
          <p:spPr>
            <a:xfrm>
              <a:off x="1367651" y="4479872"/>
              <a:ext cx="1971908" cy="1424867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5790" y="497635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0</a:t>
              </a:r>
              <a:endParaRPr lang="en-US" b="1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1104" y="3629343"/>
            <a:ext cx="2265922" cy="1821424"/>
            <a:chOff x="91104" y="3629343"/>
            <a:chExt cx="2265922" cy="1821424"/>
          </a:xfrm>
        </p:grpSpPr>
        <p:sp>
          <p:nvSpPr>
            <p:cNvPr id="31" name="Oval 30"/>
            <p:cNvSpPr/>
            <p:nvPr/>
          </p:nvSpPr>
          <p:spPr>
            <a:xfrm>
              <a:off x="91104" y="3629343"/>
              <a:ext cx="2265922" cy="1821424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645" y="438618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1</a:t>
              </a:r>
              <a:endParaRPr lang="en-US" b="1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2467791" y="3810970"/>
            <a:ext cx="1879535" cy="1591006"/>
            <a:chOff x="2467791" y="3810970"/>
            <a:chExt cx="1879535" cy="1591006"/>
          </a:xfrm>
        </p:grpSpPr>
        <p:sp>
          <p:nvSpPr>
            <p:cNvPr id="28" name="Oval 27"/>
            <p:cNvSpPr/>
            <p:nvPr/>
          </p:nvSpPr>
          <p:spPr>
            <a:xfrm>
              <a:off x="2467791" y="3810970"/>
              <a:ext cx="1879535" cy="1591006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62306" y="4384099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2</a:t>
              </a:r>
              <a:endParaRPr lang="en-US" b="1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1932263" y="5286147"/>
            <a:ext cx="2415063" cy="1491728"/>
            <a:chOff x="1932263" y="5286147"/>
            <a:chExt cx="2415063" cy="1491728"/>
          </a:xfrm>
        </p:grpSpPr>
        <p:sp>
          <p:nvSpPr>
            <p:cNvPr id="29" name="Oval 28"/>
            <p:cNvSpPr/>
            <p:nvPr/>
          </p:nvSpPr>
          <p:spPr>
            <a:xfrm>
              <a:off x="1932263" y="5286147"/>
              <a:ext cx="2415063" cy="1491728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41113" y="6120561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3</a:t>
              </a:r>
              <a:endParaRPr lang="en-US" b="1" dirty="0"/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292230" y="5009033"/>
            <a:ext cx="2351967" cy="1645024"/>
            <a:chOff x="292230" y="5009033"/>
            <a:chExt cx="2351967" cy="1645024"/>
          </a:xfrm>
        </p:grpSpPr>
        <p:sp>
          <p:nvSpPr>
            <p:cNvPr id="30" name="Oval 29"/>
            <p:cNvSpPr/>
            <p:nvPr/>
          </p:nvSpPr>
          <p:spPr>
            <a:xfrm>
              <a:off x="292230" y="5009033"/>
              <a:ext cx="2351967" cy="1645024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1324" y="5878587"/>
              <a:ext cx="8899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Area 4</a:t>
              </a:r>
              <a:endParaRPr lang="en-US" b="1" dirty="0"/>
            </a:p>
          </p:txBody>
        </p:sp>
      </p:grpSp>
      <p:sp>
        <p:nvSpPr>
          <p:cNvPr id="37" name="Content Placeholder 5"/>
          <p:cNvSpPr>
            <a:spLocks noGrp="1"/>
          </p:cNvSpPr>
          <p:nvPr>
            <p:ph sz="quarter" idx="2"/>
          </p:nvPr>
        </p:nvSpPr>
        <p:spPr>
          <a:xfrm>
            <a:off x="122548" y="2296994"/>
            <a:ext cx="4373252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around overlapping areas</a:t>
            </a:r>
          </a:p>
          <a:p>
            <a:r>
              <a:rPr lang="en-US" sz="2400" dirty="0" smtClean="0"/>
              <a:t>Area 0 is the core network</a:t>
            </a:r>
            <a:endParaRPr lang="en-US" sz="2000" dirty="0"/>
          </a:p>
        </p:txBody>
      </p:sp>
      <p:sp>
        <p:nvSpPr>
          <p:cNvPr id="38" name="Content Placeholder 7"/>
          <p:cNvSpPr>
            <a:spLocks noGrp="1"/>
          </p:cNvSpPr>
          <p:nvPr>
            <p:ph sz="quarter" idx="4"/>
          </p:nvPr>
        </p:nvSpPr>
        <p:spPr>
          <a:xfrm>
            <a:off x="4800599" y="2296994"/>
            <a:ext cx="4239705" cy="14576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Organized as a 2-level hierarchy</a:t>
            </a:r>
          </a:p>
          <a:p>
            <a:r>
              <a:rPr lang="en-US" sz="2400" dirty="0" smtClean="0"/>
              <a:t>Level 2 is the backbone</a:t>
            </a:r>
            <a:endParaRPr lang="en-US" sz="2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39559" y="4044792"/>
            <a:ext cx="544052" cy="34138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3688101" y="4442165"/>
            <a:ext cx="309531" cy="71192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847565" y="4044792"/>
            <a:ext cx="348541" cy="81918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847565" y="4863979"/>
            <a:ext cx="749290" cy="25051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47564" y="4867005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1818472" y="4863979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818798" y="5487718"/>
            <a:ext cx="1029092" cy="302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21038" y="4888621"/>
            <a:ext cx="1" cy="62373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442103" y="5154085"/>
            <a:ext cx="169482" cy="67746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47890" y="5154085"/>
            <a:ext cx="748965" cy="33873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442103" y="5831545"/>
            <a:ext cx="400749" cy="45315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221793" y="5512360"/>
            <a:ext cx="626097" cy="608201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221793" y="5831545"/>
            <a:ext cx="1220310" cy="30809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359794" y="5503547"/>
            <a:ext cx="461245" cy="80168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679170" y="5492815"/>
            <a:ext cx="1141869" cy="266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04638" y="5286147"/>
            <a:ext cx="198996" cy="104423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679170" y="5259543"/>
            <a:ext cx="425468" cy="500142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359794" y="6120561"/>
            <a:ext cx="861999" cy="18466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33172" y="4606473"/>
            <a:ext cx="680624" cy="6530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1572475" y="4215486"/>
            <a:ext cx="246323" cy="64849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925167" y="3899738"/>
            <a:ext cx="647308" cy="290107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433172" y="3899738"/>
            <a:ext cx="495313" cy="67110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1104639" y="4863979"/>
            <a:ext cx="686154" cy="39556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472195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8" y="4718926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75" y="53456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567" y="5358494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99" y="511449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75" y="442881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477" y="404479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5" y="3754685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865" y="3899738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616" y="50090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35" y="4280740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2" y="5614632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7" y="618533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106" y="5686491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96" y="5994589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55" y="6160173"/>
            <a:ext cx="491995" cy="2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3" name="Group 202"/>
          <p:cNvGrpSpPr/>
          <p:nvPr/>
        </p:nvGrpSpPr>
        <p:grpSpPr>
          <a:xfrm>
            <a:off x="4872062" y="3662250"/>
            <a:ext cx="3597922" cy="3122748"/>
            <a:chOff x="4872062" y="3662250"/>
            <a:chExt cx="3597922" cy="3122748"/>
          </a:xfrm>
        </p:grpSpPr>
        <p:cxnSp>
          <p:nvCxnSpPr>
            <p:cNvPr id="110" name="Straight Connector 109"/>
            <p:cNvCxnSpPr/>
            <p:nvPr/>
          </p:nvCxnSpPr>
          <p:spPr>
            <a:xfrm flipV="1">
              <a:off x="8223985" y="3956022"/>
              <a:ext cx="0" cy="1158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8223986" y="5089453"/>
              <a:ext cx="0" cy="147099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 flipV="1">
              <a:off x="7153142" y="3956023"/>
              <a:ext cx="1070843" cy="115846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H="1" flipV="1">
              <a:off x="7115874" y="5589119"/>
              <a:ext cx="1072645" cy="97132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>
              <a:off x="7170874" y="3956023"/>
              <a:ext cx="1017646" cy="167022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>
              <a:off x="7117676" y="5107257"/>
              <a:ext cx="1088576" cy="145319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7170874" y="653910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7162007" y="5190571"/>
              <a:ext cx="1053112" cy="44522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7144274" y="3972848"/>
              <a:ext cx="1053111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246593" y="3810970"/>
              <a:ext cx="871083" cy="8876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6492591" y="3952358"/>
              <a:ext cx="625085" cy="328382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V="1">
              <a:off x="5414763" y="3807303"/>
              <a:ext cx="831830" cy="237489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 flipV="1">
              <a:off x="6246593" y="3855355"/>
              <a:ext cx="245997" cy="42538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flipH="1" flipV="1">
              <a:off x="5437459" y="4068047"/>
              <a:ext cx="1055131" cy="22906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890840" y="4751527"/>
              <a:ext cx="1225034" cy="86310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191462" y="4798125"/>
              <a:ext cx="699378" cy="54626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6369591" y="5626250"/>
              <a:ext cx="746283" cy="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5541151" y="5626250"/>
              <a:ext cx="795209" cy="182015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5168765" y="5344386"/>
              <a:ext cx="367888" cy="48946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5890840" y="4751526"/>
              <a:ext cx="450440" cy="86310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 flipH="1" flipV="1">
              <a:off x="6369591" y="6185331"/>
              <a:ext cx="748085" cy="375117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 flipV="1">
              <a:off x="5683457" y="6185331"/>
              <a:ext cx="657824" cy="45461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V="1">
              <a:off x="5782651" y="6560448"/>
              <a:ext cx="1335025" cy="7949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5290656" y="6284696"/>
              <a:ext cx="392801" cy="35524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2062" y="618533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1679" y="381096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381097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9" y="5054279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988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9877" y="546957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7145" y="6415395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6593" y="4152058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596" y="366225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1462" y="3899737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4843" y="460647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0363" y="548534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4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2768" y="5222253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656" y="568649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5283" y="6067840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7" name="Picture 2" descr="C:\Users\t0ph3r\Documents\CS 4700\assets\Route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4763" y="6494891"/>
              <a:ext cx="491995" cy="2901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5" name="Group 204"/>
          <p:cNvGrpSpPr/>
          <p:nvPr/>
        </p:nvGrpSpPr>
        <p:grpSpPr>
          <a:xfrm>
            <a:off x="6805134" y="3563332"/>
            <a:ext cx="2036826" cy="3294668"/>
            <a:chOff x="6805134" y="3563332"/>
            <a:chExt cx="2036826" cy="3294668"/>
          </a:xfrm>
        </p:grpSpPr>
        <p:sp>
          <p:nvSpPr>
            <p:cNvPr id="185" name="Rectangle 184"/>
            <p:cNvSpPr/>
            <p:nvPr/>
          </p:nvSpPr>
          <p:spPr>
            <a:xfrm>
              <a:off x="6805134" y="3563332"/>
              <a:ext cx="2036826" cy="3294668"/>
            </a:xfrm>
            <a:prstGeom prst="rect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 rot="5400000">
              <a:off x="8173828" y="4515648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2</a:t>
              </a:r>
              <a:endParaRPr lang="en-US" b="1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4751109" y="3563332"/>
            <a:ext cx="2799761" cy="3294668"/>
            <a:chOff x="4751109" y="3563332"/>
            <a:chExt cx="2799761" cy="3294668"/>
          </a:xfrm>
        </p:grpSpPr>
        <p:sp>
          <p:nvSpPr>
            <p:cNvPr id="184" name="Rectangle 183"/>
            <p:cNvSpPr/>
            <p:nvPr/>
          </p:nvSpPr>
          <p:spPr>
            <a:xfrm>
              <a:off x="4751109" y="3563332"/>
              <a:ext cx="2799761" cy="3294668"/>
            </a:xfrm>
            <a:prstGeom prst="rect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 rot="5400000">
              <a:off x="4461998" y="4501161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Level 1</a:t>
              </a:r>
              <a:endParaRPr lang="en-US" b="1" dirty="0"/>
            </a:p>
          </p:txBody>
        </p:sp>
      </p:grpSp>
      <p:sp>
        <p:nvSpPr>
          <p:cNvPr id="188" name="TextBox 187"/>
          <p:cNvSpPr txBox="1"/>
          <p:nvPr/>
        </p:nvSpPr>
        <p:spPr>
          <a:xfrm rot="5400000">
            <a:off x="6531619" y="451564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Level 1-2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53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/>
      <p:bldP spid="1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vs. Distance Vector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722268"/>
              </p:ext>
            </p:extLst>
          </p:nvPr>
        </p:nvGraphicFramePr>
        <p:xfrm>
          <a:off x="228600" y="1719944"/>
          <a:ext cx="8752114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171"/>
                <a:gridCol w="2928258"/>
                <a:gridCol w="336368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 Vector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/>
                        <a:t>Message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dirty="0" smtClean="0"/>
                        <a:t>*e)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O(d*n*k)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Time Complexity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O(n*log 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Convergence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O(k)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Robustness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 may advertise incorrect </a:t>
                      </a:r>
                      <a:r>
                        <a:rPr lang="en-US" dirty="0" smtClean="0">
                          <a:solidFill>
                            <a:schemeClr val="accent1"/>
                          </a:solidFill>
                        </a:rPr>
                        <a:t>link</a:t>
                      </a:r>
                      <a:r>
                        <a:rPr lang="en-US" dirty="0" smtClean="0"/>
                        <a:t> costs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Each</a:t>
                      </a:r>
                      <a:r>
                        <a:rPr lang="en-US" baseline="0" dirty="0" smtClean="0"/>
                        <a:t> node computes their own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Nodes</a:t>
                      </a:r>
                      <a:r>
                        <a:rPr lang="en-US" baseline="0" dirty="0" smtClean="0"/>
                        <a:t> may advertise incorrect </a:t>
                      </a:r>
                      <a:r>
                        <a:rPr lang="en-US" baseline="0" dirty="0" smtClean="0">
                          <a:solidFill>
                            <a:schemeClr val="accent1"/>
                          </a:solidFill>
                        </a:rPr>
                        <a:t>path</a:t>
                      </a:r>
                      <a:r>
                        <a:rPr lang="en-US" baseline="0" dirty="0" smtClean="0"/>
                        <a:t> cost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Errors propagate due to sharing of DV tables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97628" y="4591816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nodes in the graph</a:t>
            </a:r>
          </a:p>
          <a:p>
            <a:r>
              <a:rPr lang="en-US" dirty="0"/>
              <a:t>d</a:t>
            </a:r>
            <a:r>
              <a:rPr lang="en-US" dirty="0" smtClean="0"/>
              <a:t> = degree of a given node</a:t>
            </a:r>
          </a:p>
          <a:p>
            <a:r>
              <a:rPr lang="en-US" dirty="0" smtClean="0"/>
              <a:t>k = number of rounds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2080" y="4262124"/>
            <a:ext cx="7848600" cy="2506043"/>
            <a:chOff x="414979" y="3333623"/>
            <a:chExt cx="8263530" cy="1523216"/>
          </a:xfrm>
        </p:grpSpPr>
        <p:sp>
          <p:nvSpPr>
            <p:cNvPr id="9" name="Rectangle 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514377" y="3435947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Which is best?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practice, it depends.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general, link </a:t>
              </a:r>
              <a:r>
                <a:rPr lang="en-US" sz="3200" dirty="0" smtClean="0">
                  <a:solidFill>
                    <a:schemeClr val="bg1"/>
                  </a:solidFill>
                </a:rPr>
                <a:t>state </a:t>
              </a:r>
              <a:r>
                <a:rPr lang="en-US" sz="3200" dirty="0" smtClean="0">
                  <a:solidFill>
                    <a:schemeClr val="bg1"/>
                  </a:solidFill>
                </a:rPr>
                <a:t>is more popular.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50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9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OSPF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OSPF processing has practical implications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mpacts route convergence</a:t>
            </a:r>
          </a:p>
          <a:p>
            <a:pPr lvl="1"/>
            <a:r>
              <a:rPr lang="en-US" dirty="0" smtClean="0"/>
              <a:t>(In)stability of the network</a:t>
            </a:r>
          </a:p>
          <a:p>
            <a:r>
              <a:rPr lang="en-US" dirty="0" smtClean="0"/>
              <a:t>Bulk of OSPF processing is due to LSAs</a:t>
            </a:r>
          </a:p>
          <a:p>
            <a:pPr lvl="1"/>
            <a:r>
              <a:rPr lang="en-US" dirty="0" smtClean="0"/>
              <a:t>Uses network resources (e.g. duplicate LSAs are bad)</a:t>
            </a:r>
          </a:p>
          <a:p>
            <a:pPr lvl="1"/>
            <a:r>
              <a:rPr lang="en-US" dirty="0" smtClean="0"/>
              <a:t>Triggers </a:t>
            </a:r>
            <a:r>
              <a:rPr lang="en-US" dirty="0" err="1" smtClean="0"/>
              <a:t>Dijkstra</a:t>
            </a:r>
            <a:r>
              <a:rPr lang="en-US" dirty="0" smtClean="0"/>
              <a:t>, consumes CPU</a:t>
            </a:r>
          </a:p>
          <a:p>
            <a:r>
              <a:rPr lang="en-US" dirty="0" smtClean="0"/>
              <a:t>Models predict problems with OSPF processing</a:t>
            </a:r>
          </a:p>
          <a:p>
            <a:pPr lvl="1"/>
            <a:r>
              <a:rPr lang="en-US" dirty="0" smtClean="0"/>
              <a:t>Example: synchronization</a:t>
            </a:r>
          </a:p>
          <a:p>
            <a:r>
              <a:rPr lang="en-US" dirty="0" smtClean="0"/>
              <a:t>Question: what is the behavior of OSPF in reality?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Enterprise Network Case Study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OSPF </a:t>
            </a:r>
            <a:r>
              <a:rPr lang="en-US" dirty="0"/>
              <a:t>network</a:t>
            </a:r>
          </a:p>
          <a:p>
            <a:pPr lvl="1"/>
            <a:r>
              <a:rPr lang="en-US" dirty="0"/>
              <a:t>15 areas, 500 routers</a:t>
            </a:r>
          </a:p>
          <a:p>
            <a:pPr lvl="2"/>
            <a:r>
              <a:rPr lang="en-US" sz="2400" dirty="0"/>
              <a:t>This case study covers 8 areas, 250 routers</a:t>
            </a:r>
          </a:p>
          <a:p>
            <a:pPr lvl="2"/>
            <a:r>
              <a:rPr lang="en-US" sz="2400" dirty="0"/>
              <a:t>One month: April </a:t>
            </a:r>
            <a:r>
              <a:rPr lang="en-US" sz="2400" dirty="0" smtClean="0"/>
              <a:t>2002</a:t>
            </a:r>
          </a:p>
          <a:p>
            <a:pPr lvl="1"/>
            <a:r>
              <a:rPr lang="en-US" dirty="0" smtClean="0"/>
              <a:t>Databases and applications live in area 0</a:t>
            </a:r>
            <a:endParaRPr lang="en-US" dirty="0"/>
          </a:p>
          <a:p>
            <a:pPr lvl="1"/>
            <a:r>
              <a:rPr lang="en-US" dirty="0"/>
              <a:t>Link-layer = Ethernet-based </a:t>
            </a:r>
            <a:r>
              <a:rPr lang="en-US" dirty="0" smtClean="0"/>
              <a:t>LANs</a:t>
            </a:r>
            <a:endParaRPr lang="en-US" dirty="0"/>
          </a:p>
          <a:p>
            <a:r>
              <a:rPr lang="en-US" dirty="0"/>
              <a:t>Customers are connected via leased lines</a:t>
            </a:r>
          </a:p>
          <a:p>
            <a:pPr lvl="1"/>
            <a:r>
              <a:rPr lang="en-US" dirty="0"/>
              <a:t>Customer routes are injected via EIGRP into OSPF</a:t>
            </a:r>
          </a:p>
          <a:p>
            <a:pPr lvl="2"/>
            <a:r>
              <a:rPr lang="en-US" sz="2400" dirty="0"/>
              <a:t>The routes are propagated via external LSAs</a:t>
            </a:r>
          </a:p>
          <a:p>
            <a:pPr lvl="2"/>
            <a:r>
              <a:rPr lang="en-US" sz="2400" dirty="0"/>
              <a:t>Quite reasonable for the enterprise network in question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09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58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Architecture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19" y="51926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383" y="458961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382" y="58536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763" y="5192632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56" y="458961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724" y="458961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55" y="585364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724" y="585364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54" y="519263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488" y="458961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358" y="458961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487" y="5853646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358" y="585364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/>
          <p:cNvCxnSpPr>
            <a:stCxn id="5" idx="0"/>
            <a:endCxn id="6" idx="1"/>
          </p:cNvCxnSpPr>
          <p:nvPr/>
        </p:nvCxnSpPr>
        <p:spPr>
          <a:xfrm flipV="1">
            <a:off x="1105577" y="4779815"/>
            <a:ext cx="569806" cy="4128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2"/>
            <a:endCxn id="7" idx="1"/>
          </p:cNvCxnSpPr>
          <p:nvPr/>
        </p:nvCxnSpPr>
        <p:spPr>
          <a:xfrm>
            <a:off x="1105577" y="5573030"/>
            <a:ext cx="569805" cy="47081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2"/>
            <a:endCxn id="7" idx="0"/>
          </p:cNvCxnSpPr>
          <p:nvPr/>
        </p:nvCxnSpPr>
        <p:spPr>
          <a:xfrm flipH="1">
            <a:off x="1997940" y="4970012"/>
            <a:ext cx="1" cy="88363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3"/>
            <a:endCxn id="8" idx="0"/>
          </p:cNvCxnSpPr>
          <p:nvPr/>
        </p:nvCxnSpPr>
        <p:spPr>
          <a:xfrm>
            <a:off x="2320498" y="4779815"/>
            <a:ext cx="539823" cy="4128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3"/>
            <a:endCxn id="8" idx="2"/>
          </p:cNvCxnSpPr>
          <p:nvPr/>
        </p:nvCxnSpPr>
        <p:spPr>
          <a:xfrm flipV="1">
            <a:off x="2320497" y="5573027"/>
            <a:ext cx="539824" cy="4708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9" idx="1"/>
            <a:endCxn id="8" idx="0"/>
          </p:cNvCxnSpPr>
          <p:nvPr/>
        </p:nvCxnSpPr>
        <p:spPr>
          <a:xfrm flipH="1">
            <a:off x="2860321" y="4779815"/>
            <a:ext cx="500635" cy="412817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1"/>
            <a:endCxn id="8" idx="2"/>
          </p:cNvCxnSpPr>
          <p:nvPr/>
        </p:nvCxnSpPr>
        <p:spPr>
          <a:xfrm flipH="1" flipV="1">
            <a:off x="2860321" y="5573027"/>
            <a:ext cx="500634" cy="470816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0"/>
            <a:endCxn id="9" idx="2"/>
          </p:cNvCxnSpPr>
          <p:nvPr/>
        </p:nvCxnSpPr>
        <p:spPr>
          <a:xfrm flipV="1">
            <a:off x="3683513" y="4970012"/>
            <a:ext cx="1" cy="88363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1" idx="0"/>
            <a:endCxn id="10" idx="2"/>
          </p:cNvCxnSpPr>
          <p:nvPr/>
        </p:nvCxnSpPr>
        <p:spPr>
          <a:xfrm flipV="1">
            <a:off x="3683513" y="4970011"/>
            <a:ext cx="1156769" cy="883634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9" idx="3"/>
            <a:endCxn id="10" idx="1"/>
          </p:cNvCxnSpPr>
          <p:nvPr/>
        </p:nvCxnSpPr>
        <p:spPr>
          <a:xfrm flipV="1">
            <a:off x="4006071" y="4779814"/>
            <a:ext cx="511653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1" idx="3"/>
            <a:endCxn id="12" idx="1"/>
          </p:cNvCxnSpPr>
          <p:nvPr/>
        </p:nvCxnSpPr>
        <p:spPr>
          <a:xfrm flipV="1">
            <a:off x="4006070" y="6043842"/>
            <a:ext cx="511654" cy="1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2" idx="0"/>
            <a:endCxn id="10" idx="2"/>
          </p:cNvCxnSpPr>
          <p:nvPr/>
        </p:nvCxnSpPr>
        <p:spPr>
          <a:xfrm flipV="1">
            <a:off x="4840282" y="4970011"/>
            <a:ext cx="0" cy="88363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3" idx="0"/>
            <a:endCxn id="10" idx="3"/>
          </p:cNvCxnSpPr>
          <p:nvPr/>
        </p:nvCxnSpPr>
        <p:spPr>
          <a:xfrm flipH="1" flipV="1">
            <a:off x="5162839" y="4779814"/>
            <a:ext cx="547773" cy="41281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2"/>
            <a:endCxn id="12" idx="3"/>
          </p:cNvCxnSpPr>
          <p:nvPr/>
        </p:nvCxnSpPr>
        <p:spPr>
          <a:xfrm flipH="1">
            <a:off x="5162839" y="5573028"/>
            <a:ext cx="547773" cy="470814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3" idx="2"/>
            <a:endCxn id="17" idx="1"/>
          </p:cNvCxnSpPr>
          <p:nvPr/>
        </p:nvCxnSpPr>
        <p:spPr>
          <a:xfrm>
            <a:off x="5710612" y="5573028"/>
            <a:ext cx="501875" cy="470816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3" idx="0"/>
            <a:endCxn id="15" idx="1"/>
          </p:cNvCxnSpPr>
          <p:nvPr/>
        </p:nvCxnSpPr>
        <p:spPr>
          <a:xfrm flipV="1">
            <a:off x="5710612" y="4779816"/>
            <a:ext cx="501876" cy="412817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7" idx="0"/>
            <a:endCxn id="15" idx="2"/>
          </p:cNvCxnSpPr>
          <p:nvPr/>
        </p:nvCxnSpPr>
        <p:spPr>
          <a:xfrm flipV="1">
            <a:off x="6535045" y="4970013"/>
            <a:ext cx="1" cy="88363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6" idx="1"/>
            <a:endCxn id="15" idx="3"/>
          </p:cNvCxnSpPr>
          <p:nvPr/>
        </p:nvCxnSpPr>
        <p:spPr>
          <a:xfrm flipH="1">
            <a:off x="6857603" y="4779815"/>
            <a:ext cx="577755" cy="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8" idx="1"/>
            <a:endCxn id="17" idx="3"/>
          </p:cNvCxnSpPr>
          <p:nvPr/>
        </p:nvCxnSpPr>
        <p:spPr>
          <a:xfrm flipH="1">
            <a:off x="6857602" y="6043843"/>
            <a:ext cx="577756" cy="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6" idx="2"/>
            <a:endCxn id="18" idx="0"/>
          </p:cNvCxnSpPr>
          <p:nvPr/>
        </p:nvCxnSpPr>
        <p:spPr>
          <a:xfrm>
            <a:off x="7757916" y="4970012"/>
            <a:ext cx="0" cy="88363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605927" y="4461827"/>
            <a:ext cx="2067105" cy="19169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77587" y="4424364"/>
            <a:ext cx="2419829" cy="1916935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5936565" y="4461827"/>
            <a:ext cx="2419829" cy="191693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1451956" y="639633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Area 1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3766242" y="6378762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Area 0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6600497" y="6396335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Area 2</a:t>
            </a:r>
            <a:endParaRPr lang="en-US" sz="2400" dirty="0"/>
          </a:p>
        </p:txBody>
      </p:sp>
      <p:sp>
        <p:nvSpPr>
          <p:cNvPr id="85" name="Rectangle 84"/>
          <p:cNvSpPr/>
          <p:nvPr/>
        </p:nvSpPr>
        <p:spPr>
          <a:xfrm>
            <a:off x="2036493" y="3316072"/>
            <a:ext cx="1184939" cy="627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LSAR 1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4886785" y="3311655"/>
            <a:ext cx="1184939" cy="627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LSAR 2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605220" y="1719718"/>
            <a:ext cx="2387350" cy="62796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LSAG</a:t>
            </a:r>
          </a:p>
          <a:p>
            <a:pPr algn="ctr"/>
            <a:r>
              <a:rPr lang="en-US" dirty="0" smtClean="0"/>
              <a:t>Real-time Monitoring</a:t>
            </a:r>
            <a:endParaRPr lang="en-US" dirty="0"/>
          </a:p>
        </p:txBody>
      </p:sp>
      <p:pic>
        <p:nvPicPr>
          <p:cNvPr id="1026" name="Picture 2" descr="D:\Classes\CS 4700\assets\Hardware-HardDrive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141" y="3129619"/>
            <a:ext cx="992032" cy="9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D:\Classes\CS 4700\assets\Hardware-HardDrive-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673" y="3129619"/>
            <a:ext cx="992032" cy="99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4601883" y="1719717"/>
            <a:ext cx="2387350" cy="627961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OSPFScan</a:t>
            </a:r>
            <a:endParaRPr lang="en-US" dirty="0" smtClean="0"/>
          </a:p>
          <a:p>
            <a:pPr algn="ctr"/>
            <a:r>
              <a:rPr lang="en-US" dirty="0" smtClean="0"/>
              <a:t>Offline Analysis</a:t>
            </a:r>
            <a:endParaRPr lang="en-US" dirty="0"/>
          </a:p>
        </p:txBody>
      </p:sp>
      <p:pic>
        <p:nvPicPr>
          <p:cNvPr id="1027" name="Picture 3" descr="D:\Classes\CS 4700\assets\191390627715603468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913" y="1507819"/>
            <a:ext cx="1051757" cy="105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2" name="Straight Connector 91"/>
          <p:cNvCxnSpPr>
            <a:stCxn id="85" idx="2"/>
            <a:endCxn id="6" idx="0"/>
          </p:cNvCxnSpPr>
          <p:nvPr/>
        </p:nvCxnSpPr>
        <p:spPr>
          <a:xfrm flipH="1">
            <a:off x="1997941" y="3944033"/>
            <a:ext cx="631022" cy="645584"/>
          </a:xfrm>
          <a:prstGeom prst="line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" idx="0"/>
            <a:endCxn id="85" idx="2"/>
          </p:cNvCxnSpPr>
          <p:nvPr/>
        </p:nvCxnSpPr>
        <p:spPr>
          <a:xfrm flipH="1" flipV="1">
            <a:off x="2628963" y="3944033"/>
            <a:ext cx="1054551" cy="645584"/>
          </a:xfrm>
          <a:prstGeom prst="line">
            <a:avLst/>
          </a:prstGeom>
          <a:ln w="5715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6" idx="2"/>
            <a:endCxn id="15" idx="0"/>
          </p:cNvCxnSpPr>
          <p:nvPr/>
        </p:nvCxnSpPr>
        <p:spPr>
          <a:xfrm>
            <a:off x="5479255" y="3939616"/>
            <a:ext cx="1055791" cy="650002"/>
          </a:xfrm>
          <a:prstGeom prst="line">
            <a:avLst/>
          </a:prstGeom>
          <a:ln w="57150">
            <a:solidFill>
              <a:srgbClr val="92D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85" idx="0"/>
          </p:cNvCxnSpPr>
          <p:nvPr/>
        </p:nvCxnSpPr>
        <p:spPr>
          <a:xfrm>
            <a:off x="2628963" y="2347678"/>
            <a:ext cx="0" cy="968394"/>
          </a:xfrm>
          <a:prstGeom prst="line">
            <a:avLst/>
          </a:prstGeom>
          <a:ln w="57150">
            <a:solidFill>
              <a:schemeClr val="accent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86" idx="0"/>
            <a:endCxn id="87" idx="2"/>
          </p:cNvCxnSpPr>
          <p:nvPr/>
        </p:nvCxnSpPr>
        <p:spPr>
          <a:xfrm rot="16200000" flipV="1">
            <a:off x="3657087" y="1489487"/>
            <a:ext cx="963976" cy="2680360"/>
          </a:xfrm>
          <a:prstGeom prst="bentConnector3">
            <a:avLst/>
          </a:prstGeom>
          <a:ln w="571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5600442" y="2347679"/>
            <a:ext cx="18161" cy="963976"/>
          </a:xfrm>
          <a:prstGeom prst="line">
            <a:avLst/>
          </a:prstGeom>
          <a:ln w="57150"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85" idx="0"/>
            <a:endCxn id="91" idx="2"/>
          </p:cNvCxnSpPr>
          <p:nvPr/>
        </p:nvCxnSpPr>
        <p:spPr>
          <a:xfrm rot="5400000" flipH="1" flipV="1">
            <a:off x="3728063" y="1248578"/>
            <a:ext cx="968394" cy="3166595"/>
          </a:xfrm>
          <a:prstGeom prst="bentConnector3">
            <a:avLst>
              <a:gd name="adj1" fmla="val 28385"/>
            </a:avLst>
          </a:prstGeom>
          <a:ln w="57150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5" idx="1"/>
          </p:cNvCxnSpPr>
          <p:nvPr/>
        </p:nvCxnSpPr>
        <p:spPr>
          <a:xfrm flipH="1" flipV="1">
            <a:off x="143219" y="5382829"/>
            <a:ext cx="639800" cy="4"/>
          </a:xfrm>
          <a:prstGeom prst="line">
            <a:avLst/>
          </a:prstGeom>
          <a:ln w="5715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16" idx="3"/>
          </p:cNvCxnSpPr>
          <p:nvPr/>
        </p:nvCxnSpPr>
        <p:spPr>
          <a:xfrm>
            <a:off x="8080473" y="4779815"/>
            <a:ext cx="755055" cy="1"/>
          </a:xfrm>
          <a:prstGeom prst="line">
            <a:avLst/>
          </a:prstGeom>
          <a:ln w="5715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8" idx="3"/>
          </p:cNvCxnSpPr>
          <p:nvPr/>
        </p:nvCxnSpPr>
        <p:spPr>
          <a:xfrm flipV="1">
            <a:off x="8080473" y="6043841"/>
            <a:ext cx="755054" cy="2"/>
          </a:xfrm>
          <a:prstGeom prst="line">
            <a:avLst/>
          </a:prstGeom>
          <a:ln w="57150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 flipH="1">
            <a:off x="6750229" y="3237055"/>
            <a:ext cx="2211206" cy="954107"/>
            <a:chOff x="1219200" y="4876799"/>
            <a:chExt cx="5181605" cy="1384995"/>
          </a:xfrm>
        </p:grpSpPr>
        <p:sp>
          <p:nvSpPr>
            <p:cNvPr id="139" name="Rectangular Callout 13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28846"/>
                <a:gd name="adj2" fmla="val 10405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Customer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 flipH="1">
            <a:off x="109292" y="3237055"/>
            <a:ext cx="2211206" cy="954107"/>
            <a:chOff x="1219200" y="4876799"/>
            <a:chExt cx="5181605" cy="1384995"/>
          </a:xfrm>
        </p:grpSpPr>
        <p:sp>
          <p:nvSpPr>
            <p:cNvPr id="142" name="Rectangular Callout 141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32935"/>
                <a:gd name="adj2" fmla="val 166410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Customer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 flipH="1">
            <a:off x="3301470" y="1507819"/>
            <a:ext cx="5411360" cy="1425589"/>
            <a:chOff x="1219200" y="4876799"/>
            <a:chExt cx="5181605" cy="1384995"/>
          </a:xfrm>
        </p:grpSpPr>
        <p:sp>
          <p:nvSpPr>
            <p:cNvPr id="145" name="Rectangular Callout 144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8165"/>
                <a:gd name="adj2" fmla="val 83894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219204" y="4876799"/>
              <a:ext cx="5181601" cy="1222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Reflectors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Listen to LSA advertisements</a:t>
              </a:r>
            </a:p>
            <a:p>
              <a:pPr marL="457200" marR="0" lvl="0" indent="-4572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en-US" sz="2800" kern="0" dirty="0" smtClean="0">
                  <a:solidFill>
                    <a:sysClr val="window" lastClr="FFFFFF"/>
                  </a:solidFill>
                </a:rPr>
                <a:t>Do not advertise new routes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32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9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LSA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Refresh LSA</a:t>
            </a:r>
          </a:p>
          <a:p>
            <a:pPr lvl="1"/>
            <a:r>
              <a:rPr lang="en-US" dirty="0" smtClean="0"/>
              <a:t>Periodic refresh of router soft-state (30 minute timer)</a:t>
            </a:r>
          </a:p>
          <a:p>
            <a:pPr lvl="1"/>
            <a:r>
              <a:rPr lang="en-US" dirty="0" smtClean="0"/>
              <a:t>Forms baseline of LSA traffic</a:t>
            </a:r>
          </a:p>
          <a:p>
            <a:pPr lvl="1"/>
            <a:r>
              <a:rPr lang="en-US" dirty="0" smtClean="0"/>
              <a:t>Question: does it synchronize, as predicted?</a:t>
            </a:r>
          </a:p>
          <a:p>
            <a:r>
              <a:rPr lang="en-US" dirty="0" smtClean="0"/>
              <a:t>Change LSA</a:t>
            </a:r>
          </a:p>
          <a:p>
            <a:pPr lvl="1"/>
            <a:r>
              <a:rPr lang="en-US" dirty="0" smtClean="0"/>
              <a:t>Triggered by changes in link state</a:t>
            </a:r>
          </a:p>
          <a:p>
            <a:pPr lvl="1"/>
            <a:r>
              <a:rPr lang="en-US" dirty="0" smtClean="0"/>
              <a:t>May indicate an anomaly or problem</a:t>
            </a:r>
          </a:p>
          <a:p>
            <a:r>
              <a:rPr lang="en-US" dirty="0" smtClean="0"/>
              <a:t>Duplicate LSA</a:t>
            </a:r>
          </a:p>
          <a:p>
            <a:pPr lvl="1"/>
            <a:r>
              <a:rPr lang="en-US" dirty="0" smtClean="0"/>
              <a:t>Reliable flooding may results in duplicate LSAs</a:t>
            </a:r>
          </a:p>
          <a:p>
            <a:pPr lvl="1"/>
            <a:r>
              <a:rPr lang="en-US" dirty="0" smtClean="0"/>
              <a:t>Wastes resources, should be minimized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9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Routing</a:t>
            </a:r>
            <a:endParaRPr lang="en-US" dirty="0"/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>
          <a:xfrm>
            <a:off x="65312" y="1600200"/>
            <a:ext cx="8991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Internet organized as a </a:t>
            </a:r>
            <a:r>
              <a:rPr lang="en-US" dirty="0" smtClean="0">
                <a:solidFill>
                  <a:schemeClr val="accent1"/>
                </a:solidFill>
              </a:rPr>
              <a:t>two </a:t>
            </a:r>
            <a:r>
              <a:rPr lang="en-US" dirty="0" smtClean="0"/>
              <a:t>level hierarchy</a:t>
            </a:r>
          </a:p>
          <a:p>
            <a:r>
              <a:rPr lang="en-US" dirty="0" smtClean="0"/>
              <a:t>First level – autonomous systems (AS’s)</a:t>
            </a:r>
          </a:p>
          <a:p>
            <a:pPr lvl="1"/>
            <a:r>
              <a:rPr lang="en-US" dirty="0" smtClean="0"/>
              <a:t>AS – region of network under a single administrative domain</a:t>
            </a:r>
          </a:p>
          <a:p>
            <a:pPr lvl="1"/>
            <a:r>
              <a:rPr lang="en-US" dirty="0" smtClean="0"/>
              <a:t>Examples: Comcast, AT&amp;T, Verizon, Sprint, etc.</a:t>
            </a:r>
          </a:p>
          <a:p>
            <a:r>
              <a:rPr lang="en-US" dirty="0" smtClean="0"/>
              <a:t>AS’s use </a:t>
            </a:r>
            <a:r>
              <a:rPr lang="en-US" dirty="0" smtClean="0">
                <a:solidFill>
                  <a:schemeClr val="accent1"/>
                </a:solidFill>
              </a:rPr>
              <a:t>intra-domain</a:t>
            </a:r>
            <a:r>
              <a:rPr lang="en-US" dirty="0" smtClean="0"/>
              <a:t> routing protocols internally</a:t>
            </a:r>
          </a:p>
          <a:p>
            <a:pPr lvl="1"/>
            <a:r>
              <a:rPr lang="en-US" dirty="0" smtClean="0"/>
              <a:t>Distance Vector, e.g., Routing Information Protocol (RIP)</a:t>
            </a:r>
          </a:p>
          <a:p>
            <a:pPr lvl="1"/>
            <a:r>
              <a:rPr lang="en-US" dirty="0" smtClean="0"/>
              <a:t>Link State, e.g., Open Shortest Path First (OSPF)</a:t>
            </a:r>
          </a:p>
          <a:p>
            <a:r>
              <a:rPr lang="en-US" dirty="0" smtClean="0"/>
              <a:t>Connections between AS’s use </a:t>
            </a:r>
            <a:r>
              <a:rPr lang="en-US" dirty="0" smtClean="0">
                <a:solidFill>
                  <a:schemeClr val="accent1"/>
                </a:solidFill>
              </a:rPr>
              <a:t>inter-domain</a:t>
            </a:r>
            <a:r>
              <a:rPr lang="en-US" dirty="0" smtClean="0"/>
              <a:t> routing protocols</a:t>
            </a:r>
          </a:p>
          <a:p>
            <a:pPr lvl="1"/>
            <a:r>
              <a:rPr lang="en-US" dirty="0" smtClean="0"/>
              <a:t>Border Gateway Routing (BGP)</a:t>
            </a:r>
          </a:p>
          <a:p>
            <a:pPr lvl="1"/>
            <a:r>
              <a:rPr lang="en-US" dirty="0" smtClean="0"/>
              <a:t>De facto standard today, BGP-4 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D263EB5B-E1C0-4EC8-A6D5-D0CC5B26C89C}" type="slidenum">
              <a:rPr lang="en-US"/>
              <a:pPr/>
              <a:t>30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24475" y="4147851"/>
            <a:ext cx="3667125" cy="2743200"/>
            <a:chOff x="3354" y="2448"/>
            <a:chExt cx="2310" cy="172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54" y="2448"/>
              <a:ext cx="2310" cy="1728"/>
              <a:chOff x="3354" y="2448"/>
              <a:chExt cx="2310" cy="1728"/>
            </a:xfrm>
          </p:grpSpPr>
          <p:graphicFrame>
            <p:nvGraphicFramePr>
              <p:cNvPr id="860164" name="Object 4"/>
              <p:cNvGraphicFramePr>
                <a:graphicFrameLocks noChangeAspect="1"/>
              </p:cNvGraphicFramePr>
              <p:nvPr/>
            </p:nvGraphicFramePr>
            <p:xfrm>
              <a:off x="3354" y="2448"/>
              <a:ext cx="2310" cy="1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4" name="Chart" r:id="rId4" imgW="4356100" imgH="2908300" progId="Excel.Sheet.8">
                      <p:embed/>
                    </p:oleObj>
                  </mc:Choice>
                  <mc:Fallback>
                    <p:oleObj name="Chart" r:id="rId4" imgW="4356100" imgH="29083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54" y="2448"/>
                            <a:ext cx="2310" cy="1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accent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165" name="Text Box 5"/>
              <p:cNvSpPr txBox="1">
                <a:spLocks noChangeArrowheads="1"/>
              </p:cNvSpPr>
              <p:nvPr/>
            </p:nvSpPr>
            <p:spPr bwMode="auto">
              <a:xfrm>
                <a:off x="4231" y="3888"/>
                <a:ext cx="66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eaLnBrk="1" hangingPunct="1"/>
                <a:r>
                  <a:rPr lang="en-US" sz="2400" b="1" dirty="0">
                    <a:latin typeface="Times New Roman" pitchFamily="18" charset="0"/>
                  </a:rPr>
                  <a:t>Area 4</a:t>
                </a:r>
              </a:p>
            </p:txBody>
          </p:sp>
        </p:grpSp>
        <p:sp>
          <p:nvSpPr>
            <p:cNvPr id="860166" name="Text Box 6"/>
            <p:cNvSpPr txBox="1">
              <a:spLocks noChangeArrowheads="1"/>
            </p:cNvSpPr>
            <p:nvPr/>
          </p:nvSpPr>
          <p:spPr bwMode="auto">
            <a:xfrm>
              <a:off x="5210" y="373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2000" b="1">
                  <a:latin typeface="Times New Roman" pitchFamily="18" charset="0"/>
                </a:rPr>
                <a:t>Days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590675" y="4147851"/>
            <a:ext cx="3667125" cy="2743200"/>
            <a:chOff x="1002" y="2448"/>
            <a:chExt cx="2310" cy="1728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02" y="2448"/>
              <a:ext cx="2310" cy="1728"/>
              <a:chOff x="960" y="2448"/>
              <a:chExt cx="2310" cy="1728"/>
            </a:xfrm>
          </p:grpSpPr>
          <p:graphicFrame>
            <p:nvGraphicFramePr>
              <p:cNvPr id="860169" name="Object 9"/>
              <p:cNvGraphicFramePr>
                <a:graphicFrameLocks noChangeAspect="1"/>
              </p:cNvGraphicFramePr>
              <p:nvPr/>
            </p:nvGraphicFramePr>
            <p:xfrm>
              <a:off x="960" y="2448"/>
              <a:ext cx="2310" cy="15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5" name="Chart" r:id="rId6" imgW="4356100" imgH="2895600" progId="Excel.Sheet.8">
                      <p:embed/>
                    </p:oleObj>
                  </mc:Choice>
                  <mc:Fallback>
                    <p:oleObj name="Chart" r:id="rId6" imgW="4356100" imgH="28956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2448"/>
                            <a:ext cx="2310" cy="15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170" name="Text Box 10"/>
              <p:cNvSpPr txBox="1">
                <a:spLocks noChangeArrowheads="1"/>
              </p:cNvSpPr>
              <p:nvPr/>
            </p:nvSpPr>
            <p:spPr bwMode="auto">
              <a:xfrm>
                <a:off x="1783" y="3888"/>
                <a:ext cx="66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eaLnBrk="1" hangingPunct="1"/>
                <a:r>
                  <a:rPr lang="en-US" sz="2400" b="1" dirty="0">
                    <a:latin typeface="Times New Roman" pitchFamily="18" charset="0"/>
                  </a:rPr>
                  <a:t>Area 3</a:t>
                </a:r>
              </a:p>
            </p:txBody>
          </p:sp>
        </p:grpSp>
        <p:sp>
          <p:nvSpPr>
            <p:cNvPr id="860171" name="Text Box 11"/>
            <p:cNvSpPr txBox="1">
              <a:spLocks noChangeArrowheads="1"/>
            </p:cNvSpPr>
            <p:nvPr/>
          </p:nvSpPr>
          <p:spPr bwMode="auto">
            <a:xfrm>
              <a:off x="2810" y="374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2000" b="1">
                  <a:latin typeface="Times New Roman" pitchFamily="18" charset="0"/>
                </a:rPr>
                <a:t>Days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334000" y="1416587"/>
            <a:ext cx="3692525" cy="2767013"/>
            <a:chOff x="3360" y="672"/>
            <a:chExt cx="2326" cy="1743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360" y="672"/>
              <a:ext cx="2310" cy="1743"/>
              <a:chOff x="3360" y="583"/>
              <a:chExt cx="2310" cy="1743"/>
            </a:xfrm>
          </p:grpSpPr>
          <p:graphicFrame>
            <p:nvGraphicFramePr>
              <p:cNvPr id="860174" name="Object 14"/>
              <p:cNvGraphicFramePr>
                <a:graphicFrameLocks noChangeAspect="1"/>
              </p:cNvGraphicFramePr>
              <p:nvPr/>
            </p:nvGraphicFramePr>
            <p:xfrm>
              <a:off x="3360" y="778"/>
              <a:ext cx="2310" cy="15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6" name="Chart" r:id="rId8" imgW="4356100" imgH="2921000" progId="Excel.Sheet.8">
                      <p:embed/>
                    </p:oleObj>
                  </mc:Choice>
                  <mc:Fallback>
                    <p:oleObj name="Chart" r:id="rId8" imgW="4356100" imgH="29210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60" y="778"/>
                            <a:ext cx="2310" cy="15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175" name="Text Box 15"/>
              <p:cNvSpPr txBox="1">
                <a:spLocks noChangeArrowheads="1"/>
              </p:cNvSpPr>
              <p:nvPr/>
            </p:nvSpPr>
            <p:spPr bwMode="auto">
              <a:xfrm>
                <a:off x="4231" y="583"/>
                <a:ext cx="66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eaLnBrk="1" hangingPunct="1"/>
                <a:r>
                  <a:rPr lang="en-US" sz="2400" b="1" dirty="0">
                    <a:latin typeface="Times New Roman" pitchFamily="18" charset="0"/>
                  </a:rPr>
                  <a:t>Area 2</a:t>
                </a:r>
              </a:p>
            </p:txBody>
          </p:sp>
        </p:grpSp>
        <p:sp>
          <p:nvSpPr>
            <p:cNvPr id="860176" name="Text Box 16"/>
            <p:cNvSpPr txBox="1">
              <a:spLocks noChangeArrowheads="1"/>
            </p:cNvSpPr>
            <p:nvPr/>
          </p:nvSpPr>
          <p:spPr bwMode="auto">
            <a:xfrm>
              <a:off x="5232" y="2160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2000" b="1" dirty="0">
                  <a:latin typeface="Times New Roman" pitchFamily="18" charset="0"/>
                </a:rPr>
                <a:t>Days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1600200" y="1416587"/>
            <a:ext cx="3692525" cy="2778125"/>
            <a:chOff x="1008" y="672"/>
            <a:chExt cx="2326" cy="1750"/>
          </a:xfrm>
        </p:grpSpPr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008" y="672"/>
              <a:ext cx="2310" cy="1750"/>
              <a:chOff x="960" y="576"/>
              <a:chExt cx="2310" cy="1750"/>
            </a:xfrm>
          </p:grpSpPr>
          <p:graphicFrame>
            <p:nvGraphicFramePr>
              <p:cNvPr id="860179" name="Object 19"/>
              <p:cNvGraphicFramePr>
                <a:graphicFrameLocks noChangeAspect="1"/>
              </p:cNvGraphicFramePr>
              <p:nvPr/>
            </p:nvGraphicFramePr>
            <p:xfrm>
              <a:off x="960" y="778"/>
              <a:ext cx="2310" cy="15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37" name="Chart" r:id="rId10" imgW="4356100" imgH="2921000" progId="Excel.Sheet.8">
                      <p:embed/>
                    </p:oleObj>
                  </mc:Choice>
                  <mc:Fallback>
                    <p:oleObj name="Chart" r:id="rId10" imgW="4356100" imgH="29210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60" y="778"/>
                            <a:ext cx="2310" cy="15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60180" name="Text Box 20"/>
              <p:cNvSpPr txBox="1">
                <a:spLocks noChangeArrowheads="1"/>
              </p:cNvSpPr>
              <p:nvPr/>
            </p:nvSpPr>
            <p:spPr bwMode="auto">
              <a:xfrm>
                <a:off x="1805" y="576"/>
                <a:ext cx="6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l" eaLnBrk="1" hangingPunct="1"/>
                <a:r>
                  <a:rPr lang="en-US" sz="2400" b="1" dirty="0">
                    <a:latin typeface="Times New Roman" pitchFamily="18" charset="0"/>
                  </a:rPr>
                  <a:t>Area 0</a:t>
                </a:r>
              </a:p>
            </p:txBody>
          </p:sp>
        </p:grpSp>
        <p:sp>
          <p:nvSpPr>
            <p:cNvPr id="860181" name="Text Box 21"/>
            <p:cNvSpPr txBox="1">
              <a:spLocks noChangeArrowheads="1"/>
            </p:cNvSpPr>
            <p:nvPr/>
          </p:nvSpPr>
          <p:spPr bwMode="auto">
            <a:xfrm>
              <a:off x="2880" y="2160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l" eaLnBrk="1" hangingPunct="1"/>
              <a:r>
                <a:rPr lang="en-US" sz="2000" b="1">
                  <a:latin typeface="Times New Roman" pitchFamily="18" charset="0"/>
                </a:rPr>
                <a:t>Days</a:t>
              </a:r>
            </a:p>
          </p:txBody>
        </p:sp>
      </p:grpSp>
      <p:sp>
        <p:nvSpPr>
          <p:cNvPr id="860183" name="Text Box 23"/>
          <p:cNvSpPr txBox="1">
            <a:spLocks noChangeArrowheads="1"/>
          </p:cNvSpPr>
          <p:nvPr/>
        </p:nvSpPr>
        <p:spPr bwMode="auto">
          <a:xfrm>
            <a:off x="228600" y="4343400"/>
            <a:ext cx="1238250" cy="711200"/>
          </a:xfrm>
          <a:prstGeom prst="rect">
            <a:avLst/>
          </a:prstGeom>
          <a:solidFill>
            <a:srgbClr val="8B2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Duplicate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 LSAs</a:t>
            </a:r>
          </a:p>
        </p:txBody>
      </p:sp>
      <p:sp>
        <p:nvSpPr>
          <p:cNvPr id="860184" name="Text Box 24"/>
          <p:cNvSpPr txBox="1">
            <a:spLocks noChangeArrowheads="1"/>
          </p:cNvSpPr>
          <p:nvPr/>
        </p:nvSpPr>
        <p:spPr bwMode="auto">
          <a:xfrm>
            <a:off x="228600" y="3276600"/>
            <a:ext cx="1238250" cy="711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 dirty="0">
                <a:latin typeface="Times New Roman" pitchFamily="18" charset="0"/>
              </a:rPr>
              <a:t>Change </a:t>
            </a:r>
          </a:p>
          <a:p>
            <a:pPr algn="ctr" eaLnBrk="1" hangingPunct="1"/>
            <a:r>
              <a:rPr lang="en-US" sz="2000" b="1" dirty="0">
                <a:latin typeface="Times New Roman" pitchFamily="18" charset="0"/>
              </a:rPr>
              <a:t>LSAs</a:t>
            </a:r>
          </a:p>
        </p:txBody>
      </p:sp>
      <p:sp>
        <p:nvSpPr>
          <p:cNvPr id="860185" name="Text Box 25"/>
          <p:cNvSpPr txBox="1">
            <a:spLocks noChangeArrowheads="1"/>
          </p:cNvSpPr>
          <p:nvPr/>
        </p:nvSpPr>
        <p:spPr bwMode="auto">
          <a:xfrm>
            <a:off x="228600" y="2209800"/>
            <a:ext cx="1238250" cy="711200"/>
          </a:xfrm>
          <a:prstGeom prst="rect">
            <a:avLst/>
          </a:prstGeom>
          <a:solidFill>
            <a:srgbClr val="FFFF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 b="1" dirty="0">
                <a:latin typeface="Times New Roman" pitchFamily="18" charset="0"/>
              </a:rPr>
              <a:t>Refresh </a:t>
            </a:r>
          </a:p>
          <a:p>
            <a:pPr algn="ctr" eaLnBrk="1" hangingPunct="1"/>
            <a:r>
              <a:rPr lang="en-US" sz="2000" b="1" dirty="0">
                <a:latin typeface="Times New Roman" pitchFamily="18" charset="0"/>
              </a:rPr>
              <a:t>LSAs</a:t>
            </a:r>
          </a:p>
        </p:txBody>
      </p:sp>
      <p:grpSp>
        <p:nvGrpSpPr>
          <p:cNvPr id="42" name="Group 41"/>
          <p:cNvGrpSpPr/>
          <p:nvPr/>
        </p:nvGrpSpPr>
        <p:grpSpPr>
          <a:xfrm flipH="1">
            <a:off x="361245" y="4477601"/>
            <a:ext cx="2211206" cy="954107"/>
            <a:chOff x="1219200" y="4876799"/>
            <a:chExt cx="5181605" cy="1384995"/>
          </a:xfrm>
        </p:grpSpPr>
        <p:sp>
          <p:nvSpPr>
            <p:cNvPr id="43" name="Rectangular Callout 42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41301"/>
                <a:gd name="adj2" fmla="val 9020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19205" y="4876799"/>
              <a:ext cx="5181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so many dups?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 flipH="1">
            <a:off x="936434" y="1732746"/>
            <a:ext cx="2488598" cy="1384995"/>
            <a:chOff x="1219200" y="4876799"/>
            <a:chExt cx="5181605" cy="2010478"/>
          </a:xfrm>
        </p:grpSpPr>
        <p:sp>
          <p:nvSpPr>
            <p:cNvPr id="46" name="Rectangular Callout 45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41301"/>
                <a:gd name="adj2" fmla="val 9020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19205" y="4876799"/>
              <a:ext cx="5181600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so many changes?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flipH="1">
            <a:off x="4599553" y="2146755"/>
            <a:ext cx="2488598" cy="1384995"/>
            <a:chOff x="1219200" y="4876799"/>
            <a:chExt cx="5181605" cy="2010478"/>
          </a:xfrm>
        </p:grpSpPr>
        <p:sp>
          <p:nvSpPr>
            <p:cNvPr id="49" name="Rectangular Callout 48"/>
            <p:cNvSpPr/>
            <p:nvPr/>
          </p:nvSpPr>
          <p:spPr>
            <a:xfrm>
              <a:off x="1219200" y="4876799"/>
              <a:ext cx="5181600" cy="1384995"/>
            </a:xfrm>
            <a:prstGeom prst="wedgeRectCallout">
              <a:avLst>
                <a:gd name="adj1" fmla="val -41301"/>
                <a:gd name="adj2" fmla="val 9020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19205" y="4876799"/>
              <a:ext cx="5181600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Why so many changes?</a:t>
              </a:r>
            </a:p>
          </p:txBody>
        </p:sp>
      </p:grp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LSA Traffic in Different Areas</a:t>
            </a:r>
            <a:endParaRPr lang="en-US" dirty="0"/>
          </a:p>
        </p:txBody>
      </p:sp>
      <p:sp>
        <p:nvSpPr>
          <p:cNvPr id="54" name="Slide Number Placeholder 2"/>
          <p:cNvSpPr txBox="1">
            <a:spLocks/>
          </p:cNvSpPr>
          <p:nvPr/>
        </p:nvSpPr>
        <p:spPr>
          <a:xfrm>
            <a:off x="0" y="1256270"/>
            <a:ext cx="533400" cy="304800"/>
          </a:xfrm>
          <a:prstGeom prst="rect">
            <a:avLst/>
          </a:prstGeom>
        </p:spPr>
        <p:txBody>
          <a:bodyPr vert="horz" anchor="ctr" anchorCtr="0">
            <a:normAutofit fontScale="925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57673" y="2951620"/>
            <a:ext cx="7848600" cy="2051208"/>
            <a:chOff x="414979" y="3333623"/>
            <a:chExt cx="8263530" cy="1523216"/>
          </a:xfrm>
        </p:grpSpPr>
        <p:sp>
          <p:nvSpPr>
            <p:cNvPr id="39" name="Rectangle 38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514377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In theory, all regions are supposed to be homogeneous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Why is there so much variation?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7415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520328"/>
            <a:ext cx="8153400" cy="1832472"/>
          </a:xfrm>
        </p:spPr>
        <p:txBody>
          <a:bodyPr>
            <a:normAutofit/>
          </a:bodyPr>
          <a:lstStyle/>
          <a:p>
            <a:r>
              <a:rPr lang="en-US" sz="3200" dirty="0"/>
              <a:t>Refresh LSA traffic </a:t>
            </a:r>
            <a:r>
              <a:rPr lang="en-US" sz="3200" dirty="0" smtClean="0"/>
              <a:t>is predictable</a:t>
            </a:r>
          </a:p>
          <a:p>
            <a:pPr lvl="1"/>
            <a:r>
              <a:rPr lang="en-US" sz="2800" dirty="0" smtClean="0"/>
              <a:t>Derived from configuration file information</a:t>
            </a:r>
            <a:endParaRPr lang="en-US" sz="2800" dirty="0"/>
          </a:p>
          <a:p>
            <a:pPr lvl="1"/>
            <a:r>
              <a:rPr lang="en-US" sz="2800" dirty="0"/>
              <a:t>Important for workload </a:t>
            </a:r>
            <a:r>
              <a:rPr lang="en-US" sz="2800" dirty="0" smtClean="0"/>
              <a:t>modeling</a:t>
            </a:r>
            <a:endParaRPr lang="en-US" sz="2800" dirty="0"/>
          </a:p>
        </p:txBody>
      </p:sp>
      <p:graphicFrame>
        <p:nvGraphicFramePr>
          <p:cNvPr id="8611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6163"/>
              </p:ext>
            </p:extLst>
          </p:nvPr>
        </p:nvGraphicFramePr>
        <p:xfrm>
          <a:off x="152400" y="3265702"/>
          <a:ext cx="4267200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hart" r:id="rId4" imgW="5067300" imgH="3683000" progId="Excel.Sheet.8">
                  <p:embed/>
                </p:oleObj>
              </mc:Choice>
              <mc:Fallback>
                <p:oleObj name="Chart" r:id="rId4" imgW="5067300" imgH="3683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65702"/>
                        <a:ext cx="4267200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1189" name="Text Box 5"/>
          <p:cNvSpPr txBox="1">
            <a:spLocks noChangeArrowheads="1"/>
          </p:cNvSpPr>
          <p:nvPr/>
        </p:nvSpPr>
        <p:spPr bwMode="auto">
          <a:xfrm>
            <a:off x="1687513" y="6361327"/>
            <a:ext cx="1055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1" dirty="0">
                <a:latin typeface="Times New Roman" pitchFamily="18" charset="0"/>
              </a:rPr>
              <a:t>Area 2</a:t>
            </a:r>
          </a:p>
        </p:txBody>
      </p:sp>
      <p:graphicFrame>
        <p:nvGraphicFramePr>
          <p:cNvPr id="8611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076740"/>
              </p:ext>
            </p:extLst>
          </p:nvPr>
        </p:nvGraphicFramePr>
        <p:xfrm>
          <a:off x="4648200" y="3265702"/>
          <a:ext cx="42576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Chart" r:id="rId6" imgW="5054600" imgH="3683000" progId="Excel.Sheet.8">
                  <p:embed/>
                </p:oleObj>
              </mc:Choice>
              <mc:Fallback>
                <p:oleObj name="Chart" r:id="rId6" imgW="5054600" imgH="3683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265702"/>
                        <a:ext cx="425767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1191" name="Text Box 7"/>
          <p:cNvSpPr txBox="1">
            <a:spLocks noChangeArrowheads="1"/>
          </p:cNvSpPr>
          <p:nvPr/>
        </p:nvSpPr>
        <p:spPr bwMode="auto">
          <a:xfrm>
            <a:off x="6248400" y="6361327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1" dirty="0">
                <a:latin typeface="Times New Roman" pitchFamily="18" charset="0"/>
              </a:rPr>
              <a:t>Area 3</a:t>
            </a:r>
          </a:p>
        </p:txBody>
      </p:sp>
      <p:sp>
        <p:nvSpPr>
          <p:cNvPr id="861192" name="Text Box 8"/>
          <p:cNvSpPr txBox="1">
            <a:spLocks noChangeArrowheads="1"/>
          </p:cNvSpPr>
          <p:nvPr/>
        </p:nvSpPr>
        <p:spPr bwMode="auto">
          <a:xfrm>
            <a:off x="8153400" y="5980327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000" b="1">
                <a:latin typeface="Times New Roman" pitchFamily="18" charset="0"/>
              </a:rPr>
              <a:t>Days</a:t>
            </a:r>
          </a:p>
        </p:txBody>
      </p:sp>
      <p:sp>
        <p:nvSpPr>
          <p:cNvPr id="861193" name="Text Box 9"/>
          <p:cNvSpPr txBox="1">
            <a:spLocks noChangeArrowheads="1"/>
          </p:cNvSpPr>
          <p:nvPr/>
        </p:nvSpPr>
        <p:spPr bwMode="auto">
          <a:xfrm>
            <a:off x="3657600" y="5964452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000" b="1">
                <a:latin typeface="Times New Roman" pitchFamily="18" charset="0"/>
              </a:rPr>
              <a:t>Days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Refresh LSAs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22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39378"/>
              </p:ext>
            </p:extLst>
          </p:nvPr>
        </p:nvGraphicFramePr>
        <p:xfrm>
          <a:off x="304800" y="1513997"/>
          <a:ext cx="8534400" cy="318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Photo Editor Photo" r:id="rId4" imgW="4258269" imgH="1590897" progId="">
                  <p:embed/>
                </p:oleObj>
              </mc:Choice>
              <mc:Fallback>
                <p:oleObj name="Photo Editor Photo" r:id="rId4" imgW="4258269" imgH="159089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13997"/>
                        <a:ext cx="8534400" cy="318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2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572000"/>
            <a:ext cx="8153400" cy="2209800"/>
          </a:xfrm>
        </p:spPr>
        <p:txBody>
          <a:bodyPr>
            <a:noAutofit/>
          </a:bodyPr>
          <a:lstStyle/>
          <a:p>
            <a:r>
              <a:rPr lang="en-US" sz="2800" dirty="0"/>
              <a:t>No evidence of synchronization</a:t>
            </a:r>
          </a:p>
          <a:p>
            <a:pPr lvl="1"/>
            <a:r>
              <a:rPr lang="en-US" sz="2400" dirty="0"/>
              <a:t>Contrary to </a:t>
            </a:r>
            <a:r>
              <a:rPr lang="en-US" sz="2400"/>
              <a:t>simulation-based </a:t>
            </a:r>
            <a:r>
              <a:rPr lang="en-US" sz="2400" smtClean="0"/>
              <a:t>study</a:t>
            </a:r>
            <a:endParaRPr lang="en-US" sz="2400" dirty="0"/>
          </a:p>
          <a:p>
            <a:r>
              <a:rPr lang="en-US" sz="2800" dirty="0"/>
              <a:t>Reasons</a:t>
            </a:r>
          </a:p>
          <a:p>
            <a:pPr lvl="1"/>
            <a:r>
              <a:rPr lang="en-US" sz="2400" dirty="0"/>
              <a:t>Changes in the topology help break synchronization</a:t>
            </a:r>
          </a:p>
          <a:p>
            <a:pPr lvl="1"/>
            <a:r>
              <a:rPr lang="en-US" sz="2400" dirty="0" smtClean="0"/>
              <a:t>Drift </a:t>
            </a:r>
            <a:r>
              <a:rPr lang="en-US" sz="2400" dirty="0"/>
              <a:t>in the refresh interval of different routers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F01856AA-6D35-4E35-B8F4-F146E241AC96}" type="slidenum">
              <a:rPr lang="en-US"/>
              <a:pPr/>
              <a:t>32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Refresh is Not Synchronized</a:t>
            </a:r>
            <a:endParaRPr lang="en-US" dirty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0" y="1256270"/>
            <a:ext cx="533400" cy="304800"/>
          </a:xfrm>
          <a:prstGeom prst="rect">
            <a:avLst/>
          </a:prstGeom>
        </p:spPr>
        <p:txBody>
          <a:bodyPr vert="horz" anchor="ctr" anchorCtr="0">
            <a:normAutofit fontScale="925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flipH="1">
            <a:off x="1421177" y="1666645"/>
            <a:ext cx="2488598" cy="954107"/>
            <a:chOff x="1219200" y="4876799"/>
            <a:chExt cx="5181605" cy="1384995"/>
          </a:xfrm>
        </p:grpSpPr>
        <p:sp>
          <p:nvSpPr>
            <p:cNvPr id="11" name="Rectangular Callout 10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39530"/>
                <a:gd name="adj2" fmla="val 144471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No clumping of LSAs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15098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6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2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2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2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2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2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503804"/>
            <a:ext cx="9144000" cy="2286000"/>
          </a:xfrm>
        </p:spPr>
        <p:txBody>
          <a:bodyPr>
            <a:noAutofit/>
          </a:bodyPr>
          <a:lstStyle/>
          <a:p>
            <a:r>
              <a:rPr lang="en-US" sz="2400" dirty="0"/>
              <a:t>Persistent </a:t>
            </a:r>
            <a:r>
              <a:rPr lang="en-US" sz="2400" dirty="0" smtClean="0"/>
              <a:t>problems lead to numerous </a:t>
            </a:r>
            <a:r>
              <a:rPr lang="en-US" sz="2400" dirty="0"/>
              <a:t>change LSAs</a:t>
            </a:r>
          </a:p>
          <a:p>
            <a:pPr lvl="1"/>
            <a:r>
              <a:rPr lang="en-US" sz="2000" dirty="0"/>
              <a:t>Internal LSA spikes </a:t>
            </a:r>
            <a:r>
              <a:rPr lang="en-US" sz="2000" dirty="0" smtClean="0">
                <a:sym typeface="Symbol" pitchFamily="18" charset="2"/>
              </a:rPr>
              <a:t>due to </a:t>
            </a:r>
            <a:r>
              <a:rPr lang="en-US" sz="2000" dirty="0">
                <a:sym typeface="Symbol" pitchFamily="18" charset="2"/>
              </a:rPr>
              <a:t>hardware router</a:t>
            </a:r>
            <a:r>
              <a:rPr lang="en-US" sz="2000" dirty="0"/>
              <a:t> problems</a:t>
            </a:r>
          </a:p>
          <a:p>
            <a:pPr lvl="2"/>
            <a:r>
              <a:rPr lang="en-US" sz="2000" dirty="0" smtClean="0"/>
              <a:t>Identified </a:t>
            </a:r>
            <a:r>
              <a:rPr lang="en-US" sz="2000" dirty="0"/>
              <a:t>a problem early and led to preventive </a:t>
            </a:r>
            <a:r>
              <a:rPr lang="en-US" sz="2000" dirty="0" smtClean="0"/>
              <a:t>maintenance</a:t>
            </a:r>
            <a:endParaRPr lang="en-US" sz="2000" dirty="0"/>
          </a:p>
          <a:p>
            <a:pPr lvl="1"/>
            <a:r>
              <a:rPr lang="en-US" sz="2000" dirty="0"/>
              <a:t>External LSA spikes </a:t>
            </a:r>
            <a:r>
              <a:rPr lang="en-US" sz="2000" dirty="0" smtClean="0">
                <a:sym typeface="Symbol" pitchFamily="18" charset="2"/>
              </a:rPr>
              <a:t>due to </a:t>
            </a:r>
            <a:r>
              <a:rPr lang="en-US" sz="2000" dirty="0" smtClean="0"/>
              <a:t>customer </a:t>
            </a:r>
            <a:r>
              <a:rPr lang="en-US" sz="2000" dirty="0"/>
              <a:t>route volatility</a:t>
            </a:r>
          </a:p>
          <a:p>
            <a:pPr lvl="2"/>
            <a:r>
              <a:rPr lang="en-US" sz="2000" dirty="0"/>
              <a:t>Overload of an external </a:t>
            </a:r>
            <a:r>
              <a:rPr lang="en-US" sz="2000" dirty="0" smtClean="0"/>
              <a:t>link causes </a:t>
            </a:r>
            <a:r>
              <a:rPr lang="en-US" sz="2000" dirty="0"/>
              <a:t>EIGRP session on that link to flap</a:t>
            </a:r>
          </a:p>
        </p:txBody>
      </p:sp>
      <p:graphicFrame>
        <p:nvGraphicFramePr>
          <p:cNvPr id="8642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56238"/>
              </p:ext>
            </p:extLst>
          </p:nvPr>
        </p:nvGraphicFramePr>
        <p:xfrm>
          <a:off x="4724400" y="3730243"/>
          <a:ext cx="366712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Chart" r:id="rId4" imgW="4356100" imgH="3683000" progId="Excel.Sheet.8">
                  <p:embed/>
                </p:oleObj>
              </mc:Choice>
              <mc:Fallback>
                <p:oleObj name="Chart" r:id="rId4" imgW="4356100" imgH="3683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0243"/>
                        <a:ext cx="3667125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42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261298"/>
              </p:ext>
            </p:extLst>
          </p:nvPr>
        </p:nvGraphicFramePr>
        <p:xfrm>
          <a:off x="685800" y="3739768"/>
          <a:ext cx="366712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Chart" r:id="rId6" imgW="4356100" imgH="3670300" progId="Excel.Sheet.8">
                  <p:embed/>
                </p:oleObj>
              </mc:Choice>
              <mc:Fallback>
                <p:oleObj name="Chart" r:id="rId6" imgW="4356100" imgH="3670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9768"/>
                        <a:ext cx="3667125" cy="308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Causes of Change LSAs</a:t>
            </a:r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0" y="1256270"/>
            <a:ext cx="533400" cy="304800"/>
          </a:xfrm>
          <a:prstGeom prst="rect">
            <a:avLst/>
          </a:prstGeom>
        </p:spPr>
        <p:txBody>
          <a:bodyPr vert="horz" anchor="ctr" anchorCtr="0">
            <a:normAutofit fontScale="925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flipH="1">
            <a:off x="5887598" y="3142905"/>
            <a:ext cx="2947930" cy="1384995"/>
            <a:chOff x="1219200" y="4876799"/>
            <a:chExt cx="5181605" cy="2010478"/>
          </a:xfrm>
        </p:grpSpPr>
        <p:sp>
          <p:nvSpPr>
            <p:cNvPr id="12" name="Rectangular Callout 11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26076"/>
                <a:gd name="adj2" fmla="val 132925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204" y="4876799"/>
              <a:ext cx="5181601" cy="20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Bizarre, temporal problems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103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4237" y="4461833"/>
            <a:ext cx="8714342" cy="2159306"/>
          </a:xfrm>
        </p:spPr>
        <p:txBody>
          <a:bodyPr>
            <a:noAutofit/>
          </a:bodyPr>
          <a:lstStyle/>
          <a:p>
            <a:r>
              <a:rPr lang="en-US" dirty="0"/>
              <a:t>Why do some areas witness substantial duplicate LSA </a:t>
            </a:r>
            <a:r>
              <a:rPr lang="en-US" dirty="0" smtClean="0"/>
              <a:t>traffic?</a:t>
            </a:r>
          </a:p>
          <a:p>
            <a:pPr lvl="1"/>
            <a:r>
              <a:rPr lang="en-US" dirty="0" smtClean="0"/>
              <a:t>Control plane asymmetry during LSA flooding</a:t>
            </a:r>
          </a:p>
          <a:p>
            <a:pPr lvl="1"/>
            <a:r>
              <a:rPr lang="en-US" dirty="0" smtClean="0"/>
              <a:t>Some announcement patterns results in significant duplicates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BAD616A0-10E4-41DA-A611-32820570638D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865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389014"/>
              </p:ext>
            </p:extLst>
          </p:nvPr>
        </p:nvGraphicFramePr>
        <p:xfrm>
          <a:off x="1927951" y="1563873"/>
          <a:ext cx="5530990" cy="2886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Worksheet" r:id="rId4" imgW="4815930" imgH="2514672" progId="Excel.Sheet.8">
                  <p:embed/>
                </p:oleObj>
              </mc:Choice>
              <mc:Fallback>
                <p:oleObj name="Worksheet" r:id="rId4" imgW="4815930" imgH="251467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951" y="1563873"/>
                        <a:ext cx="5530990" cy="2886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5285" name="Text Box 5"/>
          <p:cNvSpPr txBox="1">
            <a:spLocks noChangeArrowheads="1"/>
          </p:cNvSpPr>
          <p:nvPr/>
        </p:nvSpPr>
        <p:spPr bwMode="auto">
          <a:xfrm>
            <a:off x="6603694" y="399518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000" b="1" dirty="0">
                <a:latin typeface="Times New Roman" pitchFamily="18" charset="0"/>
              </a:rPr>
              <a:t>Days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Overhead from Duplicate LSAs</a:t>
            </a:r>
            <a:endParaRPr lang="en-US" dirty="0"/>
          </a:p>
        </p:txBody>
      </p:sp>
      <p:sp>
        <p:nvSpPr>
          <p:cNvPr id="9" name="Slide Number Placeholder 2"/>
          <p:cNvSpPr txBox="1">
            <a:spLocks/>
          </p:cNvSpPr>
          <p:nvPr/>
        </p:nvSpPr>
        <p:spPr>
          <a:xfrm>
            <a:off x="0" y="1256270"/>
            <a:ext cx="533400" cy="304800"/>
          </a:xfrm>
          <a:prstGeom prst="rect">
            <a:avLst/>
          </a:prstGeom>
        </p:spPr>
        <p:txBody>
          <a:bodyPr vert="horz" anchor="ctr" anchorCtr="0">
            <a:normAutofit fontScale="92500" lnSpcReduction="2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8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41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C1D6B131-7A88-452E-8E2A-38741642737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4264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 assumptions about LSA synchronization</a:t>
            </a:r>
          </a:p>
          <a:p>
            <a:pPr lvl="1"/>
            <a:r>
              <a:rPr lang="en-US" dirty="0" smtClean="0"/>
              <a:t>Refresh LSAs are bulk of traffic</a:t>
            </a:r>
          </a:p>
          <a:p>
            <a:pPr lvl="1"/>
            <a:r>
              <a:rPr lang="en-US" dirty="0" smtClean="0"/>
              <a:t>Models predict synchronization</a:t>
            </a:r>
          </a:p>
          <a:p>
            <a:pPr lvl="1"/>
            <a:r>
              <a:rPr lang="en-US" dirty="0" smtClean="0"/>
              <a:t>In practice, this problem doesn’t occur</a:t>
            </a:r>
          </a:p>
          <a:p>
            <a:r>
              <a:rPr lang="en-US" dirty="0" smtClean="0"/>
              <a:t>Detect, diagnose, and act on anomalies</a:t>
            </a:r>
          </a:p>
          <a:p>
            <a:pPr lvl="1"/>
            <a:r>
              <a:rPr lang="en-US" dirty="0" smtClean="0"/>
              <a:t>Existing, SNMP based measures are inadequate</a:t>
            </a:r>
          </a:p>
          <a:p>
            <a:pPr lvl="1"/>
            <a:r>
              <a:rPr lang="en-US" dirty="0" smtClean="0"/>
              <a:t>Change LSAs indicate partial failure modes</a:t>
            </a:r>
          </a:p>
          <a:p>
            <a:pPr lvl="2"/>
            <a:r>
              <a:rPr lang="en-US" dirty="0" smtClean="0"/>
              <a:t>Essentially, an early warning system before total failure</a:t>
            </a:r>
          </a:p>
          <a:p>
            <a:r>
              <a:rPr lang="en-US" dirty="0" smtClean="0"/>
              <a:t>Propose changes to improve performance</a:t>
            </a:r>
          </a:p>
          <a:p>
            <a:pPr lvl="1"/>
            <a:r>
              <a:rPr lang="en-US" dirty="0" smtClean="0"/>
              <a:t>Simple configuration changes to reduce duplicate LSAs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5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67318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7028" y="1864805"/>
            <a:ext cx="2762494" cy="198627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AS-1</a:t>
            </a:r>
            <a:endParaRPr lang="en-US" sz="2400" dirty="0"/>
          </a:p>
        </p:txBody>
      </p:sp>
      <p:sp>
        <p:nvSpPr>
          <p:cNvPr id="6" name="Cloud 5"/>
          <p:cNvSpPr/>
          <p:nvPr/>
        </p:nvSpPr>
        <p:spPr>
          <a:xfrm>
            <a:off x="5860918" y="2334681"/>
            <a:ext cx="2762494" cy="1986272"/>
          </a:xfrm>
          <a:prstGeom prst="cloud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Cloud 6"/>
          <p:cNvSpPr/>
          <p:nvPr/>
        </p:nvSpPr>
        <p:spPr>
          <a:xfrm>
            <a:off x="2930885" y="4150829"/>
            <a:ext cx="2762494" cy="198627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10" name="Straight Connector 9"/>
          <p:cNvCxnSpPr>
            <a:endCxn id="14" idx="2"/>
          </p:cNvCxnSpPr>
          <p:nvPr/>
        </p:nvCxnSpPr>
        <p:spPr>
          <a:xfrm flipV="1">
            <a:off x="2942725" y="5890230"/>
            <a:ext cx="762432" cy="4864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3" idx="1"/>
          </p:cNvCxnSpPr>
          <p:nvPr/>
        </p:nvCxnSpPr>
        <p:spPr>
          <a:xfrm flipV="1">
            <a:off x="2208275" y="5135206"/>
            <a:ext cx="722610" cy="19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75" y="502190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60" y="6117933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 flipH="1">
            <a:off x="3219260" y="1986420"/>
            <a:ext cx="775522" cy="3034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317" y="1727681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Connector 33"/>
          <p:cNvCxnSpPr>
            <a:endCxn id="42" idx="1"/>
          </p:cNvCxnSpPr>
          <p:nvPr/>
        </p:nvCxnSpPr>
        <p:spPr>
          <a:xfrm>
            <a:off x="469192" y="2123544"/>
            <a:ext cx="439874" cy="65564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" y="1864805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Straight Connector 36"/>
          <p:cNvCxnSpPr>
            <a:endCxn id="51" idx="2"/>
          </p:cNvCxnSpPr>
          <p:nvPr/>
        </p:nvCxnSpPr>
        <p:spPr>
          <a:xfrm flipV="1">
            <a:off x="6965630" y="4183624"/>
            <a:ext cx="55801" cy="645604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165" y="457048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/>
          <p:cNvCxnSpPr>
            <a:endCxn id="49" idx="0"/>
          </p:cNvCxnSpPr>
          <p:nvPr/>
        </p:nvCxnSpPr>
        <p:spPr>
          <a:xfrm flipH="1">
            <a:off x="8218241" y="2366764"/>
            <a:ext cx="649224" cy="49117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 descr="C:\Users\t0ph3r\Documents\CS 4700\assets\black_ser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000" y="1986419"/>
            <a:ext cx="607000" cy="60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6" name="Straight Connector 55"/>
          <p:cNvCxnSpPr>
            <a:stCxn id="134" idx="1"/>
            <a:endCxn id="12" idx="3"/>
          </p:cNvCxnSpPr>
          <p:nvPr/>
        </p:nvCxnSpPr>
        <p:spPr>
          <a:xfrm flipH="1">
            <a:off x="3214695" y="2783617"/>
            <a:ext cx="2750725" cy="749809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33" idx="0"/>
            <a:endCxn id="12" idx="2"/>
          </p:cNvCxnSpPr>
          <p:nvPr/>
        </p:nvCxnSpPr>
        <p:spPr>
          <a:xfrm flipH="1" flipV="1">
            <a:off x="2892138" y="3723623"/>
            <a:ext cx="683863" cy="57562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1" idx="2"/>
            <a:endCxn id="132" idx="3"/>
          </p:cNvCxnSpPr>
          <p:nvPr/>
        </p:nvCxnSpPr>
        <p:spPr>
          <a:xfrm flipH="1">
            <a:off x="5788742" y="4104018"/>
            <a:ext cx="227195" cy="72768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5" idx="0"/>
            <a:endCxn id="44" idx="2"/>
          </p:cNvCxnSpPr>
          <p:nvPr/>
        </p:nvCxnSpPr>
        <p:spPr>
          <a:xfrm flipH="1" flipV="1">
            <a:off x="2892138" y="2480116"/>
            <a:ext cx="307373" cy="2990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3" idx="3"/>
          </p:cNvCxnSpPr>
          <p:nvPr/>
        </p:nvCxnSpPr>
        <p:spPr>
          <a:xfrm flipV="1">
            <a:off x="2208275" y="2334680"/>
            <a:ext cx="361305" cy="1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1" idx="3"/>
            <a:endCxn id="44" idx="2"/>
          </p:cNvCxnSpPr>
          <p:nvPr/>
        </p:nvCxnSpPr>
        <p:spPr>
          <a:xfrm flipV="1">
            <a:off x="2049923" y="2480116"/>
            <a:ext cx="842215" cy="101551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2" idx="0"/>
            <a:endCxn id="45" idx="2"/>
          </p:cNvCxnSpPr>
          <p:nvPr/>
        </p:nvCxnSpPr>
        <p:spPr>
          <a:xfrm flipV="1">
            <a:off x="2892138" y="3159579"/>
            <a:ext cx="307373" cy="18364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1" idx="3"/>
            <a:endCxn id="12" idx="1"/>
          </p:cNvCxnSpPr>
          <p:nvPr/>
        </p:nvCxnSpPr>
        <p:spPr>
          <a:xfrm>
            <a:off x="2049923" y="3495628"/>
            <a:ext cx="519657" cy="377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2" idx="0"/>
            <a:endCxn id="43" idx="1"/>
          </p:cNvCxnSpPr>
          <p:nvPr/>
        </p:nvCxnSpPr>
        <p:spPr>
          <a:xfrm flipV="1">
            <a:off x="1231624" y="2334681"/>
            <a:ext cx="331536" cy="2543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41" idx="0"/>
            <a:endCxn id="42" idx="2"/>
          </p:cNvCxnSpPr>
          <p:nvPr/>
        </p:nvCxnSpPr>
        <p:spPr>
          <a:xfrm flipH="1" flipV="1">
            <a:off x="1231624" y="2969382"/>
            <a:ext cx="495742" cy="33604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33" idx="2"/>
            <a:endCxn id="13" idx="0"/>
          </p:cNvCxnSpPr>
          <p:nvPr/>
        </p:nvCxnSpPr>
        <p:spPr>
          <a:xfrm flipH="1">
            <a:off x="3253443" y="4679638"/>
            <a:ext cx="322558" cy="26537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17" idx="1"/>
            <a:endCxn id="133" idx="3"/>
          </p:cNvCxnSpPr>
          <p:nvPr/>
        </p:nvCxnSpPr>
        <p:spPr>
          <a:xfrm flipH="1">
            <a:off x="3898558" y="4489441"/>
            <a:ext cx="372759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132" idx="0"/>
          </p:cNvCxnSpPr>
          <p:nvPr/>
        </p:nvCxnSpPr>
        <p:spPr>
          <a:xfrm>
            <a:off x="4916433" y="4506426"/>
            <a:ext cx="549752" cy="13508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4" idx="1"/>
            <a:endCxn id="13" idx="2"/>
          </p:cNvCxnSpPr>
          <p:nvPr/>
        </p:nvCxnSpPr>
        <p:spPr>
          <a:xfrm flipH="1" flipV="1">
            <a:off x="3253443" y="5325403"/>
            <a:ext cx="129156" cy="3746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5" idx="1"/>
            <a:endCxn id="14" idx="3"/>
          </p:cNvCxnSpPr>
          <p:nvPr/>
        </p:nvCxnSpPr>
        <p:spPr>
          <a:xfrm flipH="1">
            <a:off x="4027714" y="5700033"/>
            <a:ext cx="3170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32" idx="2"/>
            <a:endCxn id="15" idx="3"/>
          </p:cNvCxnSpPr>
          <p:nvPr/>
        </p:nvCxnSpPr>
        <p:spPr>
          <a:xfrm flipH="1">
            <a:off x="4989904" y="5021903"/>
            <a:ext cx="476281" cy="67813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15" idx="0"/>
            <a:endCxn id="133" idx="2"/>
          </p:cNvCxnSpPr>
          <p:nvPr/>
        </p:nvCxnSpPr>
        <p:spPr>
          <a:xfrm flipH="1" flipV="1">
            <a:off x="3576001" y="4679638"/>
            <a:ext cx="1091346" cy="83019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51" idx="1"/>
            <a:endCxn id="131" idx="3"/>
          </p:cNvCxnSpPr>
          <p:nvPr/>
        </p:nvCxnSpPr>
        <p:spPr>
          <a:xfrm flipH="1" flipV="1">
            <a:off x="6338494" y="3913821"/>
            <a:ext cx="360379" cy="7960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34" idx="2"/>
            <a:endCxn id="131" idx="0"/>
          </p:cNvCxnSpPr>
          <p:nvPr/>
        </p:nvCxnSpPr>
        <p:spPr>
          <a:xfrm flipH="1">
            <a:off x="6015937" y="2973814"/>
            <a:ext cx="272041" cy="749809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48" idx="1"/>
            <a:endCxn id="134" idx="3"/>
          </p:cNvCxnSpPr>
          <p:nvPr/>
        </p:nvCxnSpPr>
        <p:spPr>
          <a:xfrm flipH="1">
            <a:off x="6610535" y="2697982"/>
            <a:ext cx="415506" cy="8563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48" idx="2"/>
            <a:endCxn id="51" idx="0"/>
          </p:cNvCxnSpPr>
          <p:nvPr/>
        </p:nvCxnSpPr>
        <p:spPr>
          <a:xfrm flipH="1">
            <a:off x="7021431" y="2888179"/>
            <a:ext cx="327168" cy="9150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48" idx="3"/>
            <a:endCxn id="49" idx="1"/>
          </p:cNvCxnSpPr>
          <p:nvPr/>
        </p:nvCxnSpPr>
        <p:spPr>
          <a:xfrm>
            <a:off x="7671156" y="2697982"/>
            <a:ext cx="224527" cy="35015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49" idx="2"/>
            <a:endCxn id="50" idx="0"/>
          </p:cNvCxnSpPr>
          <p:nvPr/>
        </p:nvCxnSpPr>
        <p:spPr>
          <a:xfrm flipH="1">
            <a:off x="7892825" y="3238336"/>
            <a:ext cx="325416" cy="42254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0" idx="1"/>
            <a:endCxn id="51" idx="3"/>
          </p:cNvCxnSpPr>
          <p:nvPr/>
        </p:nvCxnSpPr>
        <p:spPr>
          <a:xfrm flipH="1">
            <a:off x="7343988" y="3851077"/>
            <a:ext cx="226279" cy="14235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4150862" y="4735981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264298" y="3058022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AS-3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334322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85" y="4945008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59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789" y="5509835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317" y="429924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08" y="3305430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66" y="2588987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160" y="2144483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580" y="209972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3" y="27791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41" y="2507784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683" y="2857941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267" y="366087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873" y="3803229"/>
            <a:ext cx="645115" cy="38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379" y="372362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2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627" y="4641508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3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443" y="4299243"/>
            <a:ext cx="645115" cy="380395"/>
          </a:xfrm>
          <a:prstGeom prst="rect">
            <a:avLst/>
          </a:prstGeom>
          <a:noFill/>
          <a:extLst/>
        </p:spPr>
      </p:pic>
      <p:pic>
        <p:nvPicPr>
          <p:cNvPr id="134" name="Picture 2" descr="C:\Users\t0ph3r\Documents\CS 4700\assets\Router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10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0" y="2593419"/>
            <a:ext cx="645115" cy="380395"/>
          </a:xfrm>
          <a:prstGeom prst="rect">
            <a:avLst/>
          </a:prstGeom>
          <a:noFill/>
          <a:extLst/>
        </p:spPr>
      </p:pic>
      <p:grpSp>
        <p:nvGrpSpPr>
          <p:cNvPr id="148" name="Group 147"/>
          <p:cNvGrpSpPr/>
          <p:nvPr/>
        </p:nvGrpSpPr>
        <p:grpSpPr>
          <a:xfrm flipH="1">
            <a:off x="157064" y="3953624"/>
            <a:ext cx="1582577" cy="954107"/>
            <a:chOff x="1219200" y="4876799"/>
            <a:chExt cx="5181605" cy="1384995"/>
          </a:xfrm>
        </p:grpSpPr>
        <p:sp>
          <p:nvSpPr>
            <p:cNvPr id="149" name="Rectangular Callout 148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-37261"/>
                <a:gd name="adj2" fmla="val -87812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Interior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 flipH="1">
            <a:off x="5438853" y="5467326"/>
            <a:ext cx="1582577" cy="954107"/>
            <a:chOff x="1219200" y="4876799"/>
            <a:chExt cx="5181605" cy="1384995"/>
          </a:xfrm>
        </p:grpSpPr>
        <p:sp>
          <p:nvSpPr>
            <p:cNvPr id="152" name="Rectangular Callout 151"/>
            <p:cNvSpPr/>
            <p:nvPr/>
          </p:nvSpPr>
          <p:spPr>
            <a:xfrm>
              <a:off x="1219200" y="4876799"/>
              <a:ext cx="5181602" cy="1384995"/>
            </a:xfrm>
            <a:prstGeom prst="wedgeRectCallout">
              <a:avLst>
                <a:gd name="adj1" fmla="val 37714"/>
                <a:gd name="adj2" fmla="val -107208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BGP</a:t>
              </a:r>
              <a:r>
                <a:rPr kumimoji="0" lang="en-US" sz="2800" b="0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 Routers</a:t>
              </a:r>
              <a:endPara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0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algorithms are not efficient enough to execute on the entire Internet topology</a:t>
            </a:r>
          </a:p>
          <a:p>
            <a:r>
              <a:rPr lang="en-US" dirty="0" smtClean="0"/>
              <a:t>Different organizations may use different routing policies</a:t>
            </a:r>
          </a:p>
          <a:p>
            <a:r>
              <a:rPr lang="en-US" dirty="0" smtClean="0"/>
              <a:t>Allows organizations to hide their internal network structure</a:t>
            </a:r>
          </a:p>
          <a:p>
            <a:r>
              <a:rPr lang="en-US" dirty="0" smtClean="0"/>
              <a:t>Allows organizations to choose how to route across each other (BGP)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03357" y="2458704"/>
            <a:ext cx="6623472" cy="2376022"/>
            <a:chOff x="414979" y="3333623"/>
            <a:chExt cx="8263530" cy="1523216"/>
          </a:xfrm>
        </p:grpSpPr>
        <p:sp>
          <p:nvSpPr>
            <p:cNvPr id="6" name="Rectangle 5"/>
            <p:cNvSpPr/>
            <p:nvPr/>
          </p:nvSpPr>
          <p:spPr>
            <a:xfrm>
              <a:off x="414979" y="3333623"/>
              <a:ext cx="8263530" cy="1523216"/>
            </a:xfrm>
            <a:prstGeom prst="rect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514376" y="3496212"/>
              <a:ext cx="8118848" cy="1360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rmAutofit/>
            </a:bodyPr>
            <a:lstStyle>
              <a:lvl1pPr marL="3429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2860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2860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2860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54480" indent="-228600" algn="l" defTabSz="914400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37360" indent="-18288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Arial" pitchFamily="34" charset="0"/>
                <a:buChar char="•"/>
                <a:defRPr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defTabSz="914400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03120" indent="-182880" algn="l" defTabSz="914400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286000" indent="-182880" algn="l" defTabSz="914400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 pitchFamily="34" charset="0"/>
                <a:buChar char="•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Easier to compute routes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Greater flexibility</a:t>
              </a:r>
            </a:p>
            <a:p>
              <a:pPr>
                <a:buClr>
                  <a:schemeClr val="bg1"/>
                </a:buClr>
              </a:pPr>
              <a:r>
                <a:rPr lang="en-US" sz="3200" dirty="0" smtClean="0">
                  <a:solidFill>
                    <a:schemeClr val="bg1"/>
                  </a:solidFill>
                </a:rPr>
                <a:t>More autonomy/independence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41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on a Graph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991600" cy="5105400"/>
          </a:xfrm>
        </p:spPr>
        <p:txBody>
          <a:bodyPr/>
          <a:lstStyle/>
          <a:p>
            <a:r>
              <a:rPr lang="en-US" dirty="0" smtClean="0"/>
              <a:t>Goal: determine a “good” path through the network from source to destination</a:t>
            </a:r>
          </a:p>
          <a:p>
            <a:r>
              <a:rPr lang="en-US" dirty="0" smtClean="0"/>
              <a:t>What is a good path?</a:t>
            </a:r>
          </a:p>
          <a:p>
            <a:pPr lvl="1"/>
            <a:r>
              <a:rPr lang="en-US" dirty="0" smtClean="0"/>
              <a:t>Usually means the shortest path</a:t>
            </a:r>
          </a:p>
          <a:p>
            <a:pPr lvl="1"/>
            <a:r>
              <a:rPr lang="en-US" dirty="0" smtClean="0"/>
              <a:t>Load balanced</a:t>
            </a:r>
          </a:p>
          <a:p>
            <a:pPr lvl="1"/>
            <a:r>
              <a:rPr lang="en-US" dirty="0" smtClean="0"/>
              <a:t>Lowest $$$ cost</a:t>
            </a:r>
          </a:p>
          <a:p>
            <a:r>
              <a:rPr lang="en-US" dirty="0" smtClean="0"/>
              <a:t>Network modeled as a graph</a:t>
            </a:r>
          </a:p>
          <a:p>
            <a:pPr lvl="1"/>
            <a:r>
              <a:rPr lang="en-US" dirty="0" smtClean="0"/>
              <a:t>Routers </a:t>
            </a:r>
            <a:r>
              <a:rPr lang="en-US" dirty="0" smtClean="0">
                <a:sym typeface="Wingdings" pitchFamily="2" charset="2"/>
              </a:rPr>
              <a:t> nodes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Link  edges</a:t>
            </a:r>
          </a:p>
          <a:p>
            <a:pPr lvl="2"/>
            <a:r>
              <a:rPr lang="en-US" dirty="0" smtClean="0"/>
              <a:t>Edge cost: delay, congestion level, etc.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12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3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7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Problems</a:t>
            </a:r>
            <a:endParaRPr lang="en-US" dirty="0"/>
          </a:p>
        </p:txBody>
      </p:sp>
      <p:sp>
        <p:nvSpPr>
          <p:cNvPr id="787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303152" cy="5105400"/>
          </a:xfrm>
        </p:spPr>
        <p:txBody>
          <a:bodyPr/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dirty="0" smtClean="0"/>
              <a:t>A network with N nodes</a:t>
            </a:r>
          </a:p>
          <a:p>
            <a:pPr lvl="1"/>
            <a:r>
              <a:rPr lang="en-US" dirty="0" smtClean="0"/>
              <a:t>Each node only knows</a:t>
            </a:r>
          </a:p>
          <a:p>
            <a:pPr lvl="2"/>
            <a:r>
              <a:rPr lang="en-US" dirty="0" smtClean="0"/>
              <a:t>Its immediate neighbors</a:t>
            </a:r>
          </a:p>
          <a:p>
            <a:pPr lvl="2"/>
            <a:r>
              <a:rPr lang="en-US" dirty="0" smtClean="0"/>
              <a:t>The cost to reach each neighbor</a:t>
            </a:r>
          </a:p>
          <a:p>
            <a:r>
              <a:rPr lang="en-US" dirty="0" smtClean="0"/>
              <a:t>How does each node learn the shortest path to every other node?</a:t>
            </a:r>
            <a:endParaRPr lang="en-US" dirty="0"/>
          </a:p>
        </p:txBody>
      </p:sp>
      <p:sp>
        <p:nvSpPr>
          <p:cNvPr id="76" name="Cloud 75"/>
          <p:cNvSpPr/>
          <p:nvPr/>
        </p:nvSpPr>
        <p:spPr>
          <a:xfrm>
            <a:off x="5083625" y="2991427"/>
            <a:ext cx="3929743" cy="2655785"/>
          </a:xfrm>
          <a:prstGeom prst="cloud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77" name="Straight Connector 76"/>
          <p:cNvCxnSpPr>
            <a:stCxn id="94" idx="3"/>
            <a:endCxn id="93" idx="4"/>
          </p:cNvCxnSpPr>
          <p:nvPr/>
        </p:nvCxnSpPr>
        <p:spPr>
          <a:xfrm flipH="1">
            <a:off x="8013928" y="4534330"/>
            <a:ext cx="504508" cy="46602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1" idx="4"/>
            <a:endCxn id="94" idx="1"/>
          </p:cNvCxnSpPr>
          <p:nvPr/>
        </p:nvCxnSpPr>
        <p:spPr>
          <a:xfrm>
            <a:off x="8013928" y="3633758"/>
            <a:ext cx="504508" cy="53634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90" idx="4"/>
            <a:endCxn id="91" idx="2"/>
          </p:cNvCxnSpPr>
          <p:nvPr/>
        </p:nvCxnSpPr>
        <p:spPr>
          <a:xfrm>
            <a:off x="6849156" y="3633758"/>
            <a:ext cx="4211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93" idx="2"/>
            <a:endCxn id="92" idx="4"/>
          </p:cNvCxnSpPr>
          <p:nvPr/>
        </p:nvCxnSpPr>
        <p:spPr>
          <a:xfrm flipH="1">
            <a:off x="6849156" y="5000356"/>
            <a:ext cx="421108" cy="5002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9" idx="3"/>
            <a:endCxn id="92" idx="2"/>
          </p:cNvCxnSpPr>
          <p:nvPr/>
        </p:nvCxnSpPr>
        <p:spPr>
          <a:xfrm>
            <a:off x="5674984" y="4534330"/>
            <a:ext cx="430508" cy="47102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" idx="1"/>
            <a:endCxn id="90" idx="3"/>
          </p:cNvCxnSpPr>
          <p:nvPr/>
        </p:nvCxnSpPr>
        <p:spPr>
          <a:xfrm flipV="1">
            <a:off x="5674984" y="3815873"/>
            <a:ext cx="802340" cy="35422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90" idx="3"/>
          </p:cNvCxnSpPr>
          <p:nvPr/>
        </p:nvCxnSpPr>
        <p:spPr>
          <a:xfrm flipV="1">
            <a:off x="6477324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/>
          <p:cNvSpPr/>
          <p:nvPr/>
        </p:nvSpPr>
        <p:spPr>
          <a:xfrm>
            <a:off x="5303152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dirty="0"/>
          </a:p>
        </p:txBody>
      </p:sp>
      <p:sp>
        <p:nvSpPr>
          <p:cNvPr id="90" name="Flowchart: Magnetic Disk 89"/>
          <p:cNvSpPr/>
          <p:nvPr/>
        </p:nvSpPr>
        <p:spPr>
          <a:xfrm>
            <a:off x="6105492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dirty="0"/>
          </a:p>
        </p:txBody>
      </p:sp>
      <p:sp>
        <p:nvSpPr>
          <p:cNvPr id="91" name="Flowchart: Magnetic Disk 90"/>
          <p:cNvSpPr/>
          <p:nvPr/>
        </p:nvSpPr>
        <p:spPr>
          <a:xfrm>
            <a:off x="7270264" y="34516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endParaRPr lang="en-US" dirty="0"/>
          </a:p>
        </p:txBody>
      </p:sp>
      <p:sp>
        <p:nvSpPr>
          <p:cNvPr id="92" name="Flowchart: Magnetic Disk 91"/>
          <p:cNvSpPr/>
          <p:nvPr/>
        </p:nvSpPr>
        <p:spPr>
          <a:xfrm>
            <a:off x="6105492" y="4823243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</a:t>
            </a:r>
            <a:endParaRPr lang="en-US" dirty="0"/>
          </a:p>
        </p:txBody>
      </p:sp>
      <p:sp>
        <p:nvSpPr>
          <p:cNvPr id="93" name="Flowchart: Magnetic Disk 92"/>
          <p:cNvSpPr/>
          <p:nvPr/>
        </p:nvSpPr>
        <p:spPr>
          <a:xfrm>
            <a:off x="7270264" y="4818241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endParaRPr lang="en-US" dirty="0"/>
          </a:p>
        </p:txBody>
      </p:sp>
      <p:sp>
        <p:nvSpPr>
          <p:cNvPr id="94" name="Flowchart: Magnetic Disk 93"/>
          <p:cNvSpPr/>
          <p:nvPr/>
        </p:nvSpPr>
        <p:spPr>
          <a:xfrm>
            <a:off x="8146604" y="4170100"/>
            <a:ext cx="743664" cy="36423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endParaRPr lang="en-US" dirty="0"/>
          </a:p>
        </p:txBody>
      </p:sp>
      <p:cxnSp>
        <p:nvCxnSpPr>
          <p:cNvPr id="109" name="Straight Connector 108"/>
          <p:cNvCxnSpPr>
            <a:stCxn id="91" idx="3"/>
            <a:endCxn id="92" idx="4"/>
          </p:cNvCxnSpPr>
          <p:nvPr/>
        </p:nvCxnSpPr>
        <p:spPr>
          <a:xfrm flipH="1">
            <a:off x="6849156" y="3815873"/>
            <a:ext cx="792940" cy="1189485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9" idx="1"/>
            <a:endCxn id="91" idx="1"/>
          </p:cNvCxnSpPr>
          <p:nvPr/>
        </p:nvCxnSpPr>
        <p:spPr>
          <a:xfrm rot="5400000" flipH="1" flipV="1">
            <a:off x="6299312" y="2827316"/>
            <a:ext cx="718457" cy="1967112"/>
          </a:xfrm>
          <a:prstGeom prst="bentConnector3">
            <a:avLst>
              <a:gd name="adj1" fmla="val 15151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46816" y="265610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5784169" y="3603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70402" y="32208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175341" y="350089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8162248" y="469538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870403" y="500535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635086" y="4741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6457597" y="40862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2</a:t>
            </a:r>
            <a:endParaRPr lang="en-US" dirty="0"/>
          </a:p>
        </p:txBody>
      </p:sp>
      <p:cxnSp>
        <p:nvCxnSpPr>
          <p:cNvPr id="123" name="Straight Connector 122"/>
          <p:cNvCxnSpPr>
            <a:stCxn id="91" idx="3"/>
            <a:endCxn id="93" idx="1"/>
          </p:cNvCxnSpPr>
          <p:nvPr/>
        </p:nvCxnSpPr>
        <p:spPr>
          <a:xfrm>
            <a:off x="7642096" y="3815873"/>
            <a:ext cx="0" cy="100236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186220" y="43012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3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7631210" y="408848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1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Intra-domain Routing Protocols</a:t>
            </a:r>
            <a:endParaRPr lang="en-US"/>
          </a:p>
        </p:txBody>
      </p:sp>
      <p:sp>
        <p:nvSpPr>
          <p:cNvPr id="786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mtClean="0"/>
              <a:t>Distance </a:t>
            </a:r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Routing Information Protocol (RIP), based on Bellman-Ford</a:t>
            </a:r>
          </a:p>
          <a:p>
            <a:pPr lvl="1"/>
            <a:r>
              <a:rPr lang="en-US" dirty="0" smtClean="0"/>
              <a:t>Routers periodically exchange reachability information with neighbors</a:t>
            </a:r>
          </a:p>
          <a:p>
            <a:r>
              <a:rPr lang="en-US" dirty="0" smtClean="0"/>
              <a:t>Link state</a:t>
            </a:r>
          </a:p>
          <a:p>
            <a:pPr lvl="1"/>
            <a:r>
              <a:rPr lang="en-US" dirty="0" smtClean="0"/>
              <a:t>Open Shortest Path First (OSPF), based on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Each network periodically </a:t>
            </a:r>
            <a:r>
              <a:rPr lang="en-US" dirty="0" smtClean="0">
                <a:solidFill>
                  <a:schemeClr val="accent1"/>
                </a:solidFill>
              </a:rPr>
              <a:t>floods </a:t>
            </a:r>
            <a:r>
              <a:rPr lang="en-US" dirty="0" smtClean="0"/>
              <a:t>immediate reachability information to all other routers</a:t>
            </a:r>
          </a:p>
          <a:p>
            <a:pPr lvl="1"/>
            <a:r>
              <a:rPr lang="en-US" dirty="0" smtClean="0"/>
              <a:t>Per router local computation to determine full routes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fld id="{D338D17C-2FFB-4D3A-A05F-9E9060B5E41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0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39490" y="2127102"/>
            <a:ext cx="8562995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Distance Vector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RIP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Link State Routing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OSPF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400" dirty="0" smtClean="0"/>
              <a:t>IS-IS</a:t>
            </a:r>
            <a:endParaRPr lang="en-US" sz="3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67816</TotalTime>
  <Words>2377</Words>
  <Application>Microsoft Office PowerPoint</Application>
  <PresentationFormat>On-screen Show (4:3)</PresentationFormat>
  <Paragraphs>959</Paragraphs>
  <Slides>35</Slides>
  <Notes>12</Notes>
  <HiddenSlides>11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Median</vt:lpstr>
      <vt:lpstr>Chart</vt:lpstr>
      <vt:lpstr>Photo Editor Photo</vt:lpstr>
      <vt:lpstr>Worksheet</vt:lpstr>
      <vt:lpstr>CS 4700 / CS 5700 Network Fundamentals</vt:lpstr>
      <vt:lpstr>Network Layer, Control Plane</vt:lpstr>
      <vt:lpstr>Internet Routing</vt:lpstr>
      <vt:lpstr>AS Example</vt:lpstr>
      <vt:lpstr>Why Do We Need ASs?</vt:lpstr>
      <vt:lpstr>Routing on a Graph</vt:lpstr>
      <vt:lpstr>Routing Problems</vt:lpstr>
      <vt:lpstr>Intra-domain Routing Protocols</vt:lpstr>
      <vt:lpstr>Outline</vt:lpstr>
      <vt:lpstr>Distance Vector Routing</vt:lpstr>
      <vt:lpstr>Distance Vector Routing Algorithm</vt:lpstr>
      <vt:lpstr>Distance Vector Initialization</vt:lpstr>
      <vt:lpstr>Distance Vector: 1st Iteration</vt:lpstr>
      <vt:lpstr>Distance Vector: End of 3rd Iteration</vt:lpstr>
      <vt:lpstr>PowerPoint Presentation</vt:lpstr>
      <vt:lpstr>Count to Infinity Problem</vt:lpstr>
      <vt:lpstr>Poisoned Reverse</vt:lpstr>
      <vt:lpstr>Outline</vt:lpstr>
      <vt:lpstr>Link State Routing</vt:lpstr>
      <vt:lpstr>Flooding Details</vt:lpstr>
      <vt:lpstr>Dijkstra’s Algorithm</vt:lpstr>
      <vt:lpstr>OSPF vs. IS-IS</vt:lpstr>
      <vt:lpstr>Different Organizational Structure</vt:lpstr>
      <vt:lpstr>Link State vs. Distance Vector</vt:lpstr>
      <vt:lpstr>Outline</vt:lpstr>
      <vt:lpstr>OSPF Performance</vt:lpstr>
      <vt:lpstr>Enterprise Network Case Study</vt:lpstr>
      <vt:lpstr>Measurement Architecture</vt:lpstr>
      <vt:lpstr>Categorizing LSA Traffic</vt:lpstr>
      <vt:lpstr>LSA Traffic in Different Areas</vt:lpstr>
      <vt:lpstr>Refresh LSAs</vt:lpstr>
      <vt:lpstr>Refresh is Not Synchronized</vt:lpstr>
      <vt:lpstr>Causes of Change LSAs</vt:lpstr>
      <vt:lpstr>Overhead from Duplicate LSAs</vt:lpstr>
      <vt:lpstr>Summary of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837</cp:revision>
  <cp:lastPrinted>2012-08-22T04:00:45Z</cp:lastPrinted>
  <dcterms:created xsi:type="dcterms:W3CDTF">2012-01-03T02:22:46Z</dcterms:created>
  <dcterms:modified xsi:type="dcterms:W3CDTF">2013-07-31T01:45:34Z</dcterms:modified>
</cp:coreProperties>
</file>