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353" r:id="rId3"/>
    <p:sldId id="481" r:id="rId4"/>
    <p:sldId id="482" r:id="rId5"/>
    <p:sldId id="258" r:id="rId6"/>
    <p:sldId id="483" r:id="rId7"/>
    <p:sldId id="484" r:id="rId8"/>
    <p:sldId id="485" r:id="rId9"/>
    <p:sldId id="487" r:id="rId10"/>
    <p:sldId id="486" r:id="rId11"/>
    <p:sldId id="488" r:id="rId12"/>
    <p:sldId id="490" r:id="rId13"/>
    <p:sldId id="491" r:id="rId14"/>
    <p:sldId id="489" r:id="rId15"/>
    <p:sldId id="493" r:id="rId16"/>
    <p:sldId id="492" r:id="rId17"/>
    <p:sldId id="494" r:id="rId18"/>
    <p:sldId id="495" r:id="rId19"/>
    <p:sldId id="496" r:id="rId20"/>
    <p:sldId id="497" r:id="rId21"/>
    <p:sldId id="498" r:id="rId22"/>
    <p:sldId id="499" r:id="rId23"/>
    <p:sldId id="500" r:id="rId24"/>
    <p:sldId id="501" r:id="rId25"/>
    <p:sldId id="480" r:id="rId26"/>
    <p:sldId id="502" r:id="rId27"/>
    <p:sldId id="503" r:id="rId28"/>
    <p:sldId id="504" r:id="rId29"/>
    <p:sldId id="505" r:id="rId30"/>
    <p:sldId id="506" r:id="rId31"/>
    <p:sldId id="507" r:id="rId32"/>
    <p:sldId id="335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BF5"/>
    <a:srgbClr val="FCFCFC"/>
    <a:srgbClr val="D2DEE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85" autoAdjust="0"/>
    <p:restoredTop sz="94660"/>
  </p:normalViewPr>
  <p:slideViewPr>
    <p:cSldViewPr snapToGrid="0">
      <p:cViewPr varScale="1">
        <p:scale>
          <a:sx n="77" d="100"/>
          <a:sy n="77" d="100"/>
        </p:scale>
        <p:origin x="4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99063-64AC-4561-B7DC-B7949D2628B0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92AC4-46E6-48DF-9C15-A91B13503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25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Caveat: the nature of the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Panopticlick</a:t>
            </a:r>
            <a:r>
              <a:rPr lang="en-US" baseline="0" dirty="0" smtClean="0"/>
              <a:t> test draws in a technically sophisticated crowd and encourages them to change their browser configuration. Thus, its likely that fingerprints are much more stable for average web users.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92AC4-46E6-48DF-9C15-A91B135037C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00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CSS 2.1 spec was specifically modified to allow these behaviors, in order to allow browsers to preserve user privacy.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92AC4-46E6-48DF-9C15-A91B135037C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13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95B3F-B1CC-44D6-AE3D-FA1BE0B5E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6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95B3F-B1CC-44D6-AE3D-FA1BE0B5E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05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95B3F-B1CC-44D6-AE3D-FA1BE0B5E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6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750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7968"/>
            <a:ext cx="10515600" cy="5344680"/>
          </a:xfrm>
        </p:spPr>
        <p:txBody>
          <a:bodyPr anchor="ctr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53800" y="6387523"/>
            <a:ext cx="722168" cy="365125"/>
          </a:xfrm>
        </p:spPr>
        <p:txBody>
          <a:bodyPr/>
          <a:lstStyle/>
          <a:p>
            <a:fld id="{51295B3F-B1CC-44D6-AE3D-FA1BE0B5E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9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95B3F-B1CC-44D6-AE3D-FA1BE0B5E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5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95B3F-B1CC-44D6-AE3D-FA1BE0B5E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3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3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43458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78626"/>
            <a:ext cx="5157787" cy="45740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43458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178626"/>
            <a:ext cx="5183188" cy="457402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53800" y="6387523"/>
            <a:ext cx="690995" cy="365125"/>
          </a:xfrm>
        </p:spPr>
        <p:txBody>
          <a:bodyPr/>
          <a:lstStyle/>
          <a:p>
            <a:fld id="{51295B3F-B1CC-44D6-AE3D-FA1BE0B5E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4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53800" y="6351155"/>
            <a:ext cx="727364" cy="365125"/>
          </a:xfrm>
        </p:spPr>
        <p:txBody>
          <a:bodyPr/>
          <a:lstStyle/>
          <a:p>
            <a:fld id="{51295B3F-B1CC-44D6-AE3D-FA1BE0B5E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18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29999" y="6366741"/>
            <a:ext cx="640773" cy="365125"/>
          </a:xfrm>
        </p:spPr>
        <p:txBody>
          <a:bodyPr/>
          <a:lstStyle/>
          <a:p>
            <a:fld id="{51295B3F-B1CC-44D6-AE3D-FA1BE0B5E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8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95B3F-B1CC-44D6-AE3D-FA1BE0B5E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8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95B3F-B1CC-44D6-AE3D-FA1BE0B5E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6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95B3F-B1CC-44D6-AE3D-FA1BE0B5E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panopticlick.eff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panopticlick.eff.org/" TargetMode="External"/><Relationship Id="rId2" Type="http://schemas.openxmlformats.org/officeDocument/2006/relationships/hyperlink" Target="http://samy.pl/evercooki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log.mozilla.org/security/2010/03/31/plugging-the-css-history-leak/" TargetMode="External"/><Relationship Id="rId5" Type="http://schemas.openxmlformats.org/officeDocument/2006/relationships/hyperlink" Target="http://www.dicabrio.com/javascript/steal-history.php" TargetMode="External"/><Relationship Id="rId4" Type="http://schemas.openxmlformats.org/officeDocument/2006/relationships/hyperlink" Target="https://securehomes.esat.kuleuven.be/~gacar/persistent/index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4740/6740</a:t>
            </a:r>
            <a:br>
              <a:rPr lang="en-US" dirty="0" smtClean="0"/>
            </a:br>
            <a:r>
              <a:rPr lang="en-US" dirty="0" smtClean="0"/>
              <a:t>Network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10: Privacy on the Web</a:t>
            </a:r>
          </a:p>
          <a:p>
            <a:r>
              <a:rPr lang="en-US" dirty="0" smtClean="0"/>
              <a:t>(History stealing, Fingerprinting, DNT,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39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6" y="-3750"/>
            <a:ext cx="10961914" cy="1325563"/>
          </a:xfrm>
        </p:spPr>
        <p:txBody>
          <a:bodyPr/>
          <a:lstStyle/>
          <a:p>
            <a:r>
              <a:rPr lang="en-US" dirty="0" smtClean="0"/>
              <a:t>The Targeted Advertising Ecosystem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03" y="3175776"/>
            <a:ext cx="603130" cy="6031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286" y="2023676"/>
            <a:ext cx="704089" cy="704089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170922" y="1331141"/>
            <a:ext cx="0" cy="5380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05739" y="1331141"/>
            <a:ext cx="0" cy="5019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40556" y="1331141"/>
            <a:ext cx="0" cy="5019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775372" y="1331141"/>
            <a:ext cx="0" cy="5019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96937" y="1321813"/>
            <a:ext cx="1282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Publishers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7097" y="1314463"/>
            <a:ext cx="1366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Consumers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36351" y="1167925"/>
            <a:ext cx="18735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Ad Exchanges &amp;</a:t>
            </a:r>
          </a:p>
          <a:p>
            <a:pPr algn="ctr"/>
            <a:r>
              <a:rPr lang="en-US" sz="2000" b="1" dirty="0" smtClean="0"/>
              <a:t>Ad Auctions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726917" y="1314463"/>
            <a:ext cx="1562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Ad Networks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0240632" y="1314463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Companies</a:t>
            </a:r>
            <a:endParaRPr lang="en-US" sz="2000" b="1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650" y="2311697"/>
            <a:ext cx="1270438" cy="41606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944" y="3437953"/>
            <a:ext cx="872412" cy="87241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468494" y="4356231"/>
            <a:ext cx="1009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AdNexus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950385" y="2991110"/>
            <a:ext cx="94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Rubicon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863947" y="4970253"/>
            <a:ext cx="1173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Rocketfuel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453" y="2147610"/>
            <a:ext cx="825759" cy="82575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822" y="4168460"/>
            <a:ext cx="825759" cy="82575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973" y="3354218"/>
            <a:ext cx="1123791" cy="84937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207" y="4722053"/>
            <a:ext cx="1585322" cy="376514"/>
          </a:xfrm>
          <a:prstGeom prst="rect">
            <a:avLst/>
          </a:prstGeom>
        </p:spPr>
      </p:pic>
      <p:sp>
        <p:nvSpPr>
          <p:cNvPr id="26" name="Rounded Rectangle 25"/>
          <p:cNvSpPr/>
          <p:nvPr/>
        </p:nvSpPr>
        <p:spPr>
          <a:xfrm>
            <a:off x="80865" y="5617028"/>
            <a:ext cx="2008682" cy="1026367"/>
          </a:xfrm>
          <a:prstGeom prst="roundRect">
            <a:avLst>
              <a:gd name="adj" fmla="val 5103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 who browse the web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2433989" y="5617027"/>
            <a:ext cx="2008682" cy="1026367"/>
          </a:xfrm>
          <a:prstGeom prst="roundRect">
            <a:avLst>
              <a:gd name="adj" fmla="val 5103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Websites that publish content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4968804" y="5617026"/>
            <a:ext cx="2008682" cy="1026367"/>
          </a:xfrm>
          <a:prstGeom prst="roundRect">
            <a:avLst>
              <a:gd name="adj" fmla="val 5103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Services that match people to targeted ads 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7347858" y="5617026"/>
            <a:ext cx="2320212" cy="1026367"/>
          </a:xfrm>
          <a:prstGeom prst="roundRect">
            <a:avLst>
              <a:gd name="adj" fmla="val 5103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Services that manage ad campaigns and target users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10018553" y="5617026"/>
            <a:ext cx="2008682" cy="1026367"/>
          </a:xfrm>
          <a:prstGeom prst="roundRect">
            <a:avLst>
              <a:gd name="adj" fmla="val 5103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 trying to sell you stuff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1268963" y="2214465"/>
            <a:ext cx="1667070" cy="96131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414806" y="2438868"/>
            <a:ext cx="1512571" cy="9182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 rot="176418">
            <a:off x="1437921" y="3269719"/>
            <a:ext cx="4019983" cy="376306"/>
            <a:chOff x="1437921" y="3139094"/>
            <a:chExt cx="4019983" cy="376306"/>
          </a:xfrm>
        </p:grpSpPr>
        <p:cxnSp>
          <p:nvCxnSpPr>
            <p:cNvPr id="37" name="Straight Arrow Connector 36"/>
            <p:cNvCxnSpPr/>
            <p:nvPr/>
          </p:nvCxnSpPr>
          <p:spPr>
            <a:xfrm flipV="1">
              <a:off x="1437921" y="3515285"/>
              <a:ext cx="4019983" cy="11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671661" y="3139094"/>
              <a:ext cx="16450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Cookie=A2f5g…</a:t>
              </a:r>
              <a:endParaRPr lang="en-US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399592" y="3785095"/>
            <a:ext cx="4007806" cy="496983"/>
            <a:chOff x="1405812" y="3841075"/>
            <a:chExt cx="4007806" cy="496983"/>
          </a:xfrm>
        </p:grpSpPr>
        <p:cxnSp>
          <p:nvCxnSpPr>
            <p:cNvPr id="39" name="Straight Arrow Connector 38"/>
            <p:cNvCxnSpPr/>
            <p:nvPr/>
          </p:nvCxnSpPr>
          <p:spPr>
            <a:xfrm flipH="1" flipV="1">
              <a:off x="1405812" y="3841075"/>
              <a:ext cx="4007806" cy="22616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 rot="176418">
              <a:off x="2742571" y="3968726"/>
              <a:ext cx="1255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  <a:r>
                <a:rPr lang="en-US" dirty="0" smtClean="0"/>
                <a:t>oke_ad.gif</a:t>
              </a:r>
              <a:endParaRPr lang="en-US" dirty="0"/>
            </a:p>
          </p:txBody>
        </p:sp>
      </p:grpSp>
      <p:grpSp>
        <p:nvGrpSpPr>
          <p:cNvPr id="47" name="Group 46"/>
          <p:cNvGrpSpPr/>
          <p:nvPr/>
        </p:nvGrpSpPr>
        <p:grpSpPr>
          <a:xfrm rot="19885594">
            <a:off x="6284410" y="2516917"/>
            <a:ext cx="1675355" cy="849959"/>
            <a:chOff x="2553665" y="3075402"/>
            <a:chExt cx="1675355" cy="849959"/>
          </a:xfrm>
        </p:grpSpPr>
        <p:cxnSp>
          <p:nvCxnSpPr>
            <p:cNvPr id="48" name="Straight Arrow Connector 47"/>
            <p:cNvCxnSpPr/>
            <p:nvPr/>
          </p:nvCxnSpPr>
          <p:spPr>
            <a:xfrm rot="1577635" flipV="1">
              <a:off x="2584767" y="3075402"/>
              <a:ext cx="1644253" cy="84995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553665" y="3144821"/>
              <a:ext cx="16450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Cookie=A2f5g…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 rot="839449">
            <a:off x="6354197" y="3898567"/>
            <a:ext cx="1645002" cy="736882"/>
            <a:chOff x="2641907" y="3064781"/>
            <a:chExt cx="1645002" cy="736882"/>
          </a:xfrm>
        </p:grpSpPr>
        <p:cxnSp>
          <p:nvCxnSpPr>
            <p:cNvPr id="52" name="Straight Arrow Connector 51"/>
            <p:cNvCxnSpPr/>
            <p:nvPr/>
          </p:nvCxnSpPr>
          <p:spPr>
            <a:xfrm rot="20310688">
              <a:off x="2655779" y="3087849"/>
              <a:ext cx="1601348" cy="713814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 rot="125571">
              <a:off x="2641907" y="3064781"/>
              <a:ext cx="16450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Cookie=A2f5g…</a:t>
              </a:r>
              <a:endParaRPr lang="en-US" dirty="0"/>
            </a:p>
          </p:txBody>
        </p:sp>
      </p:grpSp>
      <p:sp>
        <p:nvSpPr>
          <p:cNvPr id="55" name="Left Arrow 54"/>
          <p:cNvSpPr/>
          <p:nvPr/>
        </p:nvSpPr>
        <p:spPr>
          <a:xfrm>
            <a:off x="8917315" y="2160613"/>
            <a:ext cx="1212892" cy="753033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Ads</a:t>
            </a:r>
            <a:endParaRPr lang="en-US" dirty="0"/>
          </a:p>
        </p:txBody>
      </p:sp>
      <p:sp>
        <p:nvSpPr>
          <p:cNvPr id="56" name="Left Arrow 55"/>
          <p:cNvSpPr/>
          <p:nvPr/>
        </p:nvSpPr>
        <p:spPr>
          <a:xfrm rot="20319294">
            <a:off x="8875119" y="3899082"/>
            <a:ext cx="1342336" cy="353642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Left Arrow 56"/>
          <p:cNvSpPr/>
          <p:nvPr/>
        </p:nvSpPr>
        <p:spPr>
          <a:xfrm rot="323564">
            <a:off x="8830883" y="4607268"/>
            <a:ext cx="1196112" cy="353642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ular Callout 57"/>
          <p:cNvSpPr/>
          <p:nvPr/>
        </p:nvSpPr>
        <p:spPr>
          <a:xfrm>
            <a:off x="9161107" y="601926"/>
            <a:ext cx="1714891" cy="671804"/>
          </a:xfrm>
          <a:prstGeom prst="wedgeRectCallout">
            <a:avLst>
              <a:gd name="adj1" fmla="val -4510"/>
              <a:gd name="adj2" fmla="val 19305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 18-25 year old males </a:t>
            </a:r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6329566" y="4274050"/>
            <a:ext cx="1607636" cy="590614"/>
            <a:chOff x="1405812" y="3841076"/>
            <a:chExt cx="3899248" cy="590614"/>
          </a:xfrm>
        </p:grpSpPr>
        <p:cxnSp>
          <p:nvCxnSpPr>
            <p:cNvPr id="60" name="Straight Arrow Connector 59"/>
            <p:cNvCxnSpPr/>
            <p:nvPr/>
          </p:nvCxnSpPr>
          <p:spPr>
            <a:xfrm flipH="1" flipV="1">
              <a:off x="1405812" y="3841076"/>
              <a:ext cx="3899248" cy="47427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 rot="940453">
              <a:off x="1615250" y="4062358"/>
              <a:ext cx="30867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$0.001</a:t>
              </a:r>
              <a:endParaRPr lang="en-US" dirty="0"/>
            </a:p>
          </p:txBody>
        </p:sp>
      </p:grpSp>
      <p:grpSp>
        <p:nvGrpSpPr>
          <p:cNvPr id="64" name="Group 63"/>
          <p:cNvGrpSpPr/>
          <p:nvPr/>
        </p:nvGrpSpPr>
        <p:grpSpPr>
          <a:xfrm rot="18779793">
            <a:off x="6439977" y="2889104"/>
            <a:ext cx="1607636" cy="590614"/>
            <a:chOff x="1405812" y="3841076"/>
            <a:chExt cx="3899248" cy="590614"/>
          </a:xfrm>
        </p:grpSpPr>
        <p:cxnSp>
          <p:nvCxnSpPr>
            <p:cNvPr id="65" name="Straight Arrow Connector 64"/>
            <p:cNvCxnSpPr/>
            <p:nvPr/>
          </p:nvCxnSpPr>
          <p:spPr>
            <a:xfrm flipH="1" flipV="1">
              <a:off x="1405812" y="3841076"/>
              <a:ext cx="3899248" cy="47427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 rot="940453">
              <a:off x="1615250" y="4062358"/>
              <a:ext cx="30867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$0.003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5571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9" grpId="0"/>
      <p:bldP spid="20" grpId="0"/>
      <p:bldP spid="21" grpId="0"/>
      <p:bldP spid="27" grpId="0" animBg="1"/>
      <p:bldP spid="29" grpId="0" animBg="1"/>
      <p:bldP spid="30" grpId="0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895463" y="1167925"/>
            <a:ext cx="4696408" cy="4312255"/>
          </a:xfrm>
          <a:prstGeom prst="roundRect">
            <a:avLst>
              <a:gd name="adj" fmla="val 3685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03" y="3175776"/>
            <a:ext cx="603130" cy="6031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286" y="2023676"/>
            <a:ext cx="704089" cy="704089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170922" y="1331141"/>
            <a:ext cx="0" cy="5380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05739" y="1331141"/>
            <a:ext cx="0" cy="5019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40556" y="1331141"/>
            <a:ext cx="0" cy="5019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775372" y="1331141"/>
            <a:ext cx="0" cy="5019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96937" y="1321813"/>
            <a:ext cx="1282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Publishers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7097" y="1314463"/>
            <a:ext cx="1366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Consumers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36351" y="1167925"/>
            <a:ext cx="18735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Ad Exchanges &amp;</a:t>
            </a:r>
          </a:p>
          <a:p>
            <a:pPr algn="ctr"/>
            <a:r>
              <a:rPr lang="en-US" sz="2000" b="1" dirty="0" smtClean="0"/>
              <a:t>Ad Auctions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726917" y="1314463"/>
            <a:ext cx="1562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Ad Networks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0240632" y="1314463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Companies</a:t>
            </a:r>
            <a:endParaRPr lang="en-US" sz="2000" b="1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650" y="2311697"/>
            <a:ext cx="1270438" cy="41606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944" y="3437953"/>
            <a:ext cx="872412" cy="87241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468494" y="4356231"/>
            <a:ext cx="1009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AdNexus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950385" y="2991110"/>
            <a:ext cx="94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Rubicon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863947" y="4970253"/>
            <a:ext cx="1173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Rocketfuel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453" y="2147610"/>
            <a:ext cx="825759" cy="82575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822" y="4168460"/>
            <a:ext cx="825759" cy="82575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973" y="3354218"/>
            <a:ext cx="1123791" cy="84937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207" y="4722053"/>
            <a:ext cx="1585322" cy="376514"/>
          </a:xfrm>
          <a:prstGeom prst="rect">
            <a:avLst/>
          </a:prstGeom>
        </p:spPr>
      </p:pic>
      <p:sp>
        <p:nvSpPr>
          <p:cNvPr id="26" name="Rounded Rectangle 25"/>
          <p:cNvSpPr/>
          <p:nvPr/>
        </p:nvSpPr>
        <p:spPr>
          <a:xfrm>
            <a:off x="80865" y="5617028"/>
            <a:ext cx="2008682" cy="1026367"/>
          </a:xfrm>
          <a:prstGeom prst="roundRect">
            <a:avLst>
              <a:gd name="adj" fmla="val 5103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 who browse the web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2433989" y="5617027"/>
            <a:ext cx="2008682" cy="1026367"/>
          </a:xfrm>
          <a:prstGeom prst="roundRect">
            <a:avLst>
              <a:gd name="adj" fmla="val 5103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Websites that publish content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4968804" y="5617026"/>
            <a:ext cx="2008682" cy="1026367"/>
          </a:xfrm>
          <a:prstGeom prst="roundRect">
            <a:avLst>
              <a:gd name="adj" fmla="val 5103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Services that match people to targeted ads 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7347858" y="5617026"/>
            <a:ext cx="2320212" cy="1026367"/>
          </a:xfrm>
          <a:prstGeom prst="roundRect">
            <a:avLst>
              <a:gd name="adj" fmla="val 5103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Services that manage ad campaigns and target users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10018553" y="5617026"/>
            <a:ext cx="2008682" cy="1026367"/>
          </a:xfrm>
          <a:prstGeom prst="roundRect">
            <a:avLst>
              <a:gd name="adj" fmla="val 5103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 trying to sell you stuff</a:t>
            </a:r>
            <a:endParaRPr lang="en-US" dirty="0"/>
          </a:p>
        </p:txBody>
      </p:sp>
      <p:sp>
        <p:nvSpPr>
          <p:cNvPr id="3" name="Left Arrow 2"/>
          <p:cNvSpPr/>
          <p:nvPr/>
        </p:nvSpPr>
        <p:spPr>
          <a:xfrm>
            <a:off x="8938394" y="2229635"/>
            <a:ext cx="1093118" cy="661672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$$$</a:t>
            </a:r>
            <a:endParaRPr lang="en-US" dirty="0"/>
          </a:p>
        </p:txBody>
      </p:sp>
      <p:sp>
        <p:nvSpPr>
          <p:cNvPr id="54" name="Left Arrow 53"/>
          <p:cNvSpPr/>
          <p:nvPr/>
        </p:nvSpPr>
        <p:spPr>
          <a:xfrm rot="20208862">
            <a:off x="8804702" y="3857132"/>
            <a:ext cx="1404969" cy="462461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Left Arrow 61"/>
          <p:cNvSpPr/>
          <p:nvPr/>
        </p:nvSpPr>
        <p:spPr>
          <a:xfrm rot="516847">
            <a:off x="8776553" y="4602200"/>
            <a:ext cx="1230738" cy="493157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Left Arrow 62"/>
          <p:cNvSpPr/>
          <p:nvPr/>
        </p:nvSpPr>
        <p:spPr>
          <a:xfrm rot="19578480">
            <a:off x="6417850" y="2968128"/>
            <a:ext cx="1670188" cy="338028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Left Arrow 66"/>
          <p:cNvSpPr/>
          <p:nvPr/>
        </p:nvSpPr>
        <p:spPr>
          <a:xfrm rot="1095867">
            <a:off x="6446492" y="4034757"/>
            <a:ext cx="1537227" cy="331977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Left Arrow 67"/>
          <p:cNvSpPr/>
          <p:nvPr/>
        </p:nvSpPr>
        <p:spPr>
          <a:xfrm rot="1730635">
            <a:off x="3772644" y="3011525"/>
            <a:ext cx="1851654" cy="174633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ular Callout 68"/>
          <p:cNvSpPr/>
          <p:nvPr/>
        </p:nvSpPr>
        <p:spPr>
          <a:xfrm>
            <a:off x="2260078" y="3846784"/>
            <a:ext cx="2499312" cy="927161"/>
          </a:xfrm>
          <a:prstGeom prst="wedgeRectCallout">
            <a:avLst>
              <a:gd name="adj1" fmla="val 64929"/>
              <a:gd name="adj2" fmla="val -36395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Tracking data is stored and exchanged amongst these companies </a:t>
            </a:r>
            <a:endParaRPr lang="en-US" dirty="0"/>
          </a:p>
        </p:txBody>
      </p:sp>
      <p:sp>
        <p:nvSpPr>
          <p:cNvPr id="70" name="Title 1"/>
          <p:cNvSpPr>
            <a:spLocks noGrp="1"/>
          </p:cNvSpPr>
          <p:nvPr>
            <p:ph type="title"/>
          </p:nvPr>
        </p:nvSpPr>
        <p:spPr>
          <a:xfrm>
            <a:off x="391886" y="-3750"/>
            <a:ext cx="10961914" cy="1325563"/>
          </a:xfrm>
        </p:spPr>
        <p:txBody>
          <a:bodyPr/>
          <a:lstStyle/>
          <a:p>
            <a:r>
              <a:rPr lang="en-US" dirty="0" smtClean="0"/>
              <a:t>The Targeted Advertising Ecosystem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1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54" grpId="0" animBg="1"/>
      <p:bldP spid="62" grpId="0" animBg="1"/>
      <p:bldP spid="63" grpId="0" animBg="1"/>
      <p:bldP spid="67" grpId="0" animBg="1"/>
      <p:bldP spid="68" grpId="0" animBg="1"/>
      <p:bldP spid="6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 Against Tracking 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did not respond well when they found out about tracking</a:t>
            </a:r>
          </a:p>
          <a:p>
            <a:r>
              <a:rPr lang="en-US" dirty="0" smtClean="0"/>
              <a:t>Many started clearing their cookies to avoid tracking</a:t>
            </a:r>
          </a:p>
          <a:p>
            <a:r>
              <a:rPr lang="en-US" dirty="0" smtClean="0"/>
              <a:t>Ad networks fought back using </a:t>
            </a:r>
            <a:r>
              <a:rPr lang="en-US" dirty="0" err="1" smtClean="0">
                <a:solidFill>
                  <a:schemeClr val="accent1"/>
                </a:solidFill>
              </a:rPr>
              <a:t>Evercookies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HTTP, HTML, and plugins provide many ways to store state on clients</a:t>
            </a:r>
          </a:p>
          <a:p>
            <a:pPr lvl="1"/>
            <a:r>
              <a:rPr lang="en-US" dirty="0" err="1" smtClean="0"/>
              <a:t>Evercookies</a:t>
            </a:r>
            <a:r>
              <a:rPr lang="en-US" dirty="0" smtClean="0"/>
              <a:t> are placed in all available storage locations</a:t>
            </a:r>
          </a:p>
          <a:p>
            <a:pPr lvl="1"/>
            <a:r>
              <a:rPr lang="en-US" dirty="0" smtClean="0"/>
              <a:t>If the cookie is deleted, it can be regenerated from the ‘backups’ in other locations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4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Evercookies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423" y="4517582"/>
            <a:ext cx="5942045" cy="1875454"/>
          </a:xfrm>
        </p:spPr>
        <p:txBody>
          <a:bodyPr anchor="t"/>
          <a:lstStyle/>
          <a:p>
            <a:pPr marL="0" indent="0" algn="ctr">
              <a:buNone/>
            </a:pPr>
            <a:r>
              <a:rPr lang="en-US" b="1" dirty="0" smtClean="0"/>
              <a:t>Plugins</a:t>
            </a:r>
          </a:p>
          <a:p>
            <a:pPr lvl="1"/>
            <a:r>
              <a:rPr lang="en-US" dirty="0" smtClean="0"/>
              <a:t>Flash Local Shared Objects (LSOs)</a:t>
            </a:r>
          </a:p>
          <a:p>
            <a:pPr lvl="1"/>
            <a:r>
              <a:rPr lang="en-US" dirty="0" smtClean="0"/>
              <a:t>Silverlight Isolated Storage</a:t>
            </a:r>
          </a:p>
          <a:p>
            <a:pPr lvl="1"/>
            <a:r>
              <a:rPr lang="en-US" dirty="0" smtClean="0"/>
              <a:t>Java </a:t>
            </a:r>
            <a:r>
              <a:rPr lang="en-US" dirty="0" err="1" smtClean="0"/>
              <a:t>PersistenceService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05939" y="1427583"/>
            <a:ext cx="5047861" cy="28271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HTML features</a:t>
            </a:r>
          </a:p>
          <a:p>
            <a:pPr lvl="1"/>
            <a:r>
              <a:rPr lang="en-US" dirty="0" smtClean="0"/>
              <a:t>window.name</a:t>
            </a:r>
          </a:p>
          <a:p>
            <a:pPr lvl="1"/>
            <a:r>
              <a:rPr lang="en-US" dirty="0" smtClean="0"/>
              <a:t>HTML5 </a:t>
            </a:r>
            <a:r>
              <a:rPr lang="en-US" dirty="0" err="1" smtClean="0"/>
              <a:t>localstorage</a:t>
            </a:r>
            <a:endParaRPr lang="en-US" dirty="0" smtClean="0"/>
          </a:p>
          <a:p>
            <a:pPr lvl="1"/>
            <a:r>
              <a:rPr lang="en-US" dirty="0" smtClean="0"/>
              <a:t>HTML5 </a:t>
            </a:r>
            <a:r>
              <a:rPr lang="en-US" dirty="0" err="1" smtClean="0"/>
              <a:t>indexeddb</a:t>
            </a:r>
            <a:endParaRPr lang="en-US" dirty="0" smtClean="0"/>
          </a:p>
          <a:p>
            <a:pPr lvl="1"/>
            <a:r>
              <a:rPr lang="en-US" dirty="0" smtClean="0"/>
              <a:t>HTML5 web database</a:t>
            </a:r>
          </a:p>
          <a:p>
            <a:pPr lvl="1"/>
            <a:r>
              <a:rPr lang="en-US" dirty="0" smtClean="0"/>
              <a:t>Web history (more on this later)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584635"/>
            <a:ext cx="5942045" cy="21615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HTTP features</a:t>
            </a:r>
          </a:p>
          <a:p>
            <a:pPr lvl="1"/>
            <a:r>
              <a:rPr lang="en-US" dirty="0" smtClean="0"/>
              <a:t>Cookies</a:t>
            </a:r>
          </a:p>
          <a:p>
            <a:pPr lvl="1"/>
            <a:r>
              <a:rPr lang="en-US" dirty="0" smtClean="0"/>
              <a:t>E-tags – values set by the server that are supposed to be used for page caching</a:t>
            </a:r>
          </a:p>
          <a:p>
            <a:pPr lvl="1"/>
            <a:r>
              <a:rPr lang="en-US" dirty="0" smtClean="0"/>
              <a:t>Cached HTTP authentication credentials</a:t>
            </a:r>
          </a:p>
        </p:txBody>
      </p:sp>
    </p:spTree>
    <p:extLst>
      <p:ext uri="{BB962C8B-B14F-4D97-AF65-F5344CB8AC3E}">
        <p14:creationId xmlns:p14="http://schemas.microsoft.com/office/powerpoint/2010/main" val="217450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Mitigations Against Tracking 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685" y="1407968"/>
            <a:ext cx="8884299" cy="5344680"/>
          </a:xfrm>
        </p:spPr>
        <p:txBody>
          <a:bodyPr/>
          <a:lstStyle/>
          <a:p>
            <a:r>
              <a:rPr lang="en-US" dirty="0" smtClean="0"/>
              <a:t>Opting-out</a:t>
            </a:r>
          </a:p>
          <a:p>
            <a:pPr lvl="1"/>
            <a:r>
              <a:rPr lang="en-US" dirty="0" smtClean="0"/>
              <a:t>In an effort to stave off regulation, many online ad networks have voluntarily joined the </a:t>
            </a:r>
            <a:r>
              <a:rPr lang="en-US" dirty="0" err="1" smtClean="0"/>
              <a:t>AdChoices</a:t>
            </a:r>
            <a:r>
              <a:rPr lang="en-US" dirty="0" smtClean="0"/>
              <a:t> program</a:t>
            </a:r>
          </a:p>
          <a:p>
            <a:pPr lvl="1"/>
            <a:r>
              <a:rPr lang="en-US" dirty="0" err="1" smtClean="0"/>
              <a:t>AdChoices</a:t>
            </a:r>
            <a:r>
              <a:rPr lang="en-US" dirty="0" smtClean="0"/>
              <a:t> allows you to opt-out of some targeted advertising</a:t>
            </a:r>
          </a:p>
          <a:p>
            <a:pPr lvl="1"/>
            <a:r>
              <a:rPr lang="en-US" dirty="0" smtClean="0"/>
              <a:t>Ironically, the opt-out is stored as a cookie in your browser</a:t>
            </a:r>
          </a:p>
          <a:p>
            <a:r>
              <a:rPr lang="en-US" dirty="0" smtClean="0"/>
              <a:t>Incognito/Private browsing mode</a:t>
            </a:r>
          </a:p>
          <a:p>
            <a:pPr lvl="1"/>
            <a:r>
              <a:rPr lang="en-US" dirty="0" smtClean="0"/>
              <a:t>Starts a fresh browser instance with no cookies</a:t>
            </a:r>
          </a:p>
          <a:p>
            <a:pPr lvl="1"/>
            <a:r>
              <a:rPr lang="en-US" dirty="0" smtClean="0"/>
              <a:t>All cookies are erased when the instance closes</a:t>
            </a:r>
          </a:p>
          <a:p>
            <a:pPr lvl="1"/>
            <a:r>
              <a:rPr lang="en-US" dirty="0" smtClean="0"/>
              <a:t>Warning: plugins may still persist </a:t>
            </a:r>
            <a:r>
              <a:rPr lang="en-US" dirty="0" err="1" smtClean="0"/>
              <a:t>evercookie</a:t>
            </a:r>
            <a:r>
              <a:rPr lang="en-US" dirty="0" smtClean="0"/>
              <a:t> information</a:t>
            </a:r>
          </a:p>
          <a:p>
            <a:r>
              <a:rPr lang="en-US" dirty="0" smtClean="0"/>
              <a:t>Extensions</a:t>
            </a:r>
          </a:p>
          <a:p>
            <a:pPr lvl="1"/>
            <a:r>
              <a:rPr lang="en-US" dirty="0" err="1" smtClean="0"/>
              <a:t>Adblock</a:t>
            </a:r>
            <a:r>
              <a:rPr lang="en-US" dirty="0" smtClean="0"/>
              <a:t>, </a:t>
            </a:r>
            <a:r>
              <a:rPr lang="en-US" dirty="0" err="1" smtClean="0"/>
              <a:t>Ghostery</a:t>
            </a:r>
            <a:r>
              <a:rPr lang="en-US" dirty="0" smtClean="0"/>
              <a:t>, Disconnect, </a:t>
            </a:r>
            <a:r>
              <a:rPr lang="en-US" dirty="0" err="1" smtClean="0"/>
              <a:t>PrivacyBadger</a:t>
            </a:r>
            <a:r>
              <a:rPr lang="en-US" dirty="0" smtClean="0"/>
              <a:t>, </a:t>
            </a:r>
            <a:r>
              <a:rPr lang="en-US" dirty="0" err="1" smtClean="0"/>
              <a:t>NoScript</a:t>
            </a:r>
            <a:r>
              <a:rPr lang="en-US" dirty="0" smtClean="0"/>
              <a:t>, </a:t>
            </a:r>
            <a:r>
              <a:rPr lang="en-US" dirty="0" err="1" smtClean="0"/>
              <a:t>uMatrix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762" y="2500604"/>
            <a:ext cx="2974479" cy="6024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1780" y="5320003"/>
            <a:ext cx="1345902" cy="13459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115" y="3870800"/>
            <a:ext cx="1243231" cy="112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6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7968"/>
            <a:ext cx="11111204" cy="5344680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roposed </a:t>
            </a:r>
            <a:r>
              <a:rPr lang="en-US" dirty="0"/>
              <a:t>in 2009 by </a:t>
            </a:r>
            <a:r>
              <a:rPr lang="en-US" dirty="0" smtClean="0"/>
              <a:t>Christopher </a:t>
            </a:r>
            <a:r>
              <a:rPr lang="en-US" dirty="0" err="1"/>
              <a:t>Soghoian</a:t>
            </a:r>
            <a:r>
              <a:rPr lang="en-US" dirty="0"/>
              <a:t>, Sid </a:t>
            </a:r>
            <a:r>
              <a:rPr lang="en-US" dirty="0" err="1"/>
              <a:t>Stamm</a:t>
            </a:r>
            <a:r>
              <a:rPr lang="en-US" dirty="0"/>
              <a:t>, and Dan </a:t>
            </a:r>
            <a:r>
              <a:rPr lang="en-US" dirty="0" err="1" smtClean="0"/>
              <a:t>Kaminsky</a:t>
            </a:r>
            <a:endParaRPr lang="en-US" dirty="0" smtClean="0"/>
          </a:p>
          <a:p>
            <a:pPr lvl="1"/>
            <a:r>
              <a:rPr lang="en-US" dirty="0" smtClean="0"/>
              <a:t>HTTP header that informs third-parties you do not wish to be tracked</a:t>
            </a:r>
          </a:p>
          <a:p>
            <a:pPr lvl="1"/>
            <a:r>
              <a:rPr lang="en-US" dirty="0" smtClean="0"/>
              <a:t>Supported by most modern browsers (but typically off by default)</a:t>
            </a:r>
          </a:p>
          <a:p>
            <a:r>
              <a:rPr lang="en-US" dirty="0" smtClean="0"/>
              <a:t>The original aim was get buy in from regulators and advertisers</a:t>
            </a:r>
          </a:p>
          <a:p>
            <a:pPr lvl="1"/>
            <a:r>
              <a:rPr lang="en-US" dirty="0" smtClean="0"/>
              <a:t>Instead, the whole effort became controversial and politicized</a:t>
            </a:r>
          </a:p>
          <a:p>
            <a:pPr lvl="1"/>
            <a:r>
              <a:rPr lang="en-US" dirty="0" smtClean="0"/>
              <a:t>Today, no laws or regulations mandate compliance with DNT</a:t>
            </a:r>
          </a:p>
          <a:p>
            <a:pPr lvl="1"/>
            <a:r>
              <a:rPr lang="en-US" dirty="0"/>
              <a:t>Digital Advertising Alliance does not require its members to honor DNT</a:t>
            </a:r>
            <a:endParaRPr lang="en-US" dirty="0" smtClean="0"/>
          </a:p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Microsoft attempted to set DNT: 1 by default in IE 10</a:t>
            </a:r>
          </a:p>
          <a:p>
            <a:pPr lvl="2"/>
            <a:r>
              <a:rPr lang="en-US" dirty="0" smtClean="0"/>
              <a:t>Advertisers revolted and refused to support the initiative</a:t>
            </a:r>
          </a:p>
          <a:p>
            <a:pPr lvl="1"/>
            <a:r>
              <a:rPr lang="en-US" dirty="0" smtClean="0"/>
              <a:t>What is the expected behavior of Do Not Track?</a:t>
            </a:r>
          </a:p>
          <a:p>
            <a:pPr lvl="2"/>
            <a:r>
              <a:rPr lang="en-US" dirty="0"/>
              <a:t>Can a third-party retain data for other purposes like analytics, debugging, or security audits?</a:t>
            </a:r>
          </a:p>
          <a:p>
            <a:pPr lvl="2"/>
            <a:r>
              <a:rPr lang="en-US" dirty="0" smtClean="0"/>
              <a:t>Can an advertiser store data but simply not use it to target ads?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54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Tracking 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Times are getting tough for cookie-based tracking</a:t>
            </a:r>
          </a:p>
          <a:p>
            <a:pPr lvl="1"/>
            <a:r>
              <a:rPr lang="en-US" dirty="0" smtClean="0"/>
              <a:t>Tracker-blockers are proliferating</a:t>
            </a:r>
          </a:p>
          <a:p>
            <a:pPr lvl="1"/>
            <a:r>
              <a:rPr lang="en-US" dirty="0" smtClean="0"/>
              <a:t>Anti-cookie legislation/regulation are increasing</a:t>
            </a:r>
          </a:p>
          <a:p>
            <a:r>
              <a:rPr lang="en-US" dirty="0" smtClean="0"/>
              <a:t>Many advertisers are experimenting with cookie-less tracking</a:t>
            </a:r>
          </a:p>
          <a:p>
            <a:pPr lvl="1"/>
            <a:r>
              <a:rPr lang="en-US" dirty="0" smtClean="0"/>
              <a:t>Otherwise known as </a:t>
            </a:r>
            <a:r>
              <a:rPr lang="en-US" dirty="0" smtClean="0">
                <a:solidFill>
                  <a:schemeClr val="accent1"/>
                </a:solidFill>
              </a:rPr>
              <a:t>browser fingerprinting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61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Browser is Unique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GET / HTTP/1.1</a:t>
            </a:r>
          </a:p>
          <a:p>
            <a:pPr marL="0" indent="0">
              <a:buNone/>
            </a:pPr>
            <a:r>
              <a:rPr lang="en-US" sz="2400" dirty="0" smtClean="0"/>
              <a:t>Host: </a:t>
            </a:r>
            <a:r>
              <a:rPr lang="en-US" sz="2400" dirty="0" smtClean="0">
                <a:hlinkClick r:id="rId2"/>
              </a:rPr>
              <a:t>www.google.com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Connection: keep-alive</a:t>
            </a:r>
          </a:p>
          <a:p>
            <a:pPr marL="0" indent="0">
              <a:buNone/>
            </a:pPr>
            <a:r>
              <a:rPr lang="en-US" sz="2400" dirty="0" smtClean="0"/>
              <a:t>Cache-Control: max-age=0</a:t>
            </a:r>
          </a:p>
          <a:p>
            <a:pPr marL="0" indent="0">
              <a:buNone/>
            </a:pPr>
            <a:r>
              <a:rPr lang="en-US" sz="2400" dirty="0" smtClean="0"/>
              <a:t>Accept: text/</a:t>
            </a:r>
            <a:r>
              <a:rPr lang="en-US" sz="2400" dirty="0" err="1" smtClean="0"/>
              <a:t>hmtl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User-Agent: Mozilla/5.0 (Windows NT 6.3; Win64; x64) </a:t>
            </a:r>
            <a:r>
              <a:rPr lang="en-US" sz="2400" dirty="0" err="1"/>
              <a:t>AppleWebKit</a:t>
            </a:r>
            <a:r>
              <a:rPr lang="en-US" sz="2400" dirty="0"/>
              <a:t>/537.36 (KHTML, like Gecko) Chrome/42.0.2311.68 </a:t>
            </a:r>
            <a:r>
              <a:rPr lang="en-US" sz="2400" dirty="0" smtClean="0"/>
              <a:t>Safari/537.36</a:t>
            </a:r>
          </a:p>
          <a:p>
            <a:pPr marL="0" indent="0">
              <a:buNone/>
            </a:pPr>
            <a:r>
              <a:rPr lang="en-US" sz="2400" dirty="0" smtClean="0"/>
              <a:t>Accept-Encoding: </a:t>
            </a:r>
            <a:r>
              <a:rPr lang="en-US" sz="2400" dirty="0" err="1" smtClean="0"/>
              <a:t>gzip,deflate,sdch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Accept-Language: </a:t>
            </a:r>
            <a:r>
              <a:rPr lang="en-US" sz="2400" dirty="0" err="1" smtClean="0"/>
              <a:t>en-US,en;q</a:t>
            </a:r>
            <a:r>
              <a:rPr lang="en-US" sz="2400" dirty="0" smtClean="0"/>
              <a:t>=0.8</a:t>
            </a:r>
          </a:p>
          <a:p>
            <a:pPr marL="0" indent="0">
              <a:buNone/>
            </a:pPr>
            <a:r>
              <a:rPr lang="en-US" sz="2400" dirty="0" smtClean="0"/>
              <a:t>Cookie: _session=aAB4m3rf8weG224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660572" y="5816080"/>
            <a:ext cx="1449355" cy="3918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197152" y="5352232"/>
            <a:ext cx="1570652" cy="159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218853" y="3088432"/>
            <a:ext cx="1097902" cy="7868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10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Sources of Uniqueness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Many more high-entropy characteristics are observable via </a:t>
            </a:r>
            <a:r>
              <a:rPr lang="en-US" sz="2400" dirty="0" err="1" smtClean="0"/>
              <a:t>Javascript</a:t>
            </a:r>
            <a:r>
              <a:rPr lang="en-US" sz="2400" dirty="0" smtClean="0"/>
              <a:t>/plugins</a:t>
            </a:r>
          </a:p>
          <a:p>
            <a:pPr lvl="1"/>
            <a:r>
              <a:rPr lang="en-US" sz="2000" dirty="0"/>
              <a:t>What time zone are you in?</a:t>
            </a:r>
          </a:p>
          <a:p>
            <a:pPr lvl="1"/>
            <a:r>
              <a:rPr lang="en-US" sz="2000" dirty="0" smtClean="0"/>
              <a:t>What fonts are installed on your machine?</a:t>
            </a:r>
          </a:p>
          <a:p>
            <a:pPr lvl="1"/>
            <a:r>
              <a:rPr lang="en-US" sz="2000" dirty="0" smtClean="0"/>
              <a:t>What plugins are installed, and what are their versions?</a:t>
            </a:r>
          </a:p>
          <a:p>
            <a:pPr lvl="1"/>
            <a:r>
              <a:rPr lang="en-US" sz="2000" dirty="0" smtClean="0"/>
              <a:t>What is your screen resolution and color depth?</a:t>
            </a:r>
          </a:p>
          <a:p>
            <a:pPr lvl="1"/>
            <a:r>
              <a:rPr lang="en-US" sz="2000" dirty="0" smtClean="0"/>
              <a:t>Availability of specific JS APIs (i.e. browser version or platform dependent features)</a:t>
            </a:r>
          </a:p>
          <a:p>
            <a:pPr lvl="1"/>
            <a:r>
              <a:rPr lang="en-US" sz="2000" dirty="0" smtClean="0"/>
              <a:t>Existence of specific browser extensions (e.g. </a:t>
            </a:r>
            <a:r>
              <a:rPr lang="en-US" sz="2000" dirty="0" err="1" smtClean="0"/>
              <a:t>AdBlock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Order in which HTTP headers are sent</a:t>
            </a:r>
          </a:p>
          <a:p>
            <a:pPr lvl="1"/>
            <a:r>
              <a:rPr lang="en-US" sz="2000" dirty="0" smtClean="0"/>
              <a:t>Hardware-level characteristics like CPU ID and frequency (MHz)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2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 Fingerprinting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Fingerprinting is a method of identifying individual users based on the specific characteristics of their browser/system</a:t>
            </a:r>
          </a:p>
          <a:p>
            <a:pPr lvl="1"/>
            <a:r>
              <a:rPr lang="en-US" dirty="0" smtClean="0"/>
              <a:t>Each characteristic is encoded as having bits of entropy</a:t>
            </a:r>
          </a:p>
          <a:p>
            <a:pPr lvl="1"/>
            <a:r>
              <a:rPr lang="en-US" dirty="0" smtClean="0"/>
              <a:t>15-20 total bits of entropy is enough to uniquely identify most people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Is </a:t>
            </a:r>
            <a:r>
              <a:rPr lang="en-US" dirty="0" err="1" smtClean="0"/>
              <a:t>Javascript</a:t>
            </a:r>
            <a:r>
              <a:rPr lang="en-US" dirty="0" smtClean="0"/>
              <a:t> enabled? – Roughly .4 bits of entropy (on or off, but off is much less common)</a:t>
            </a:r>
          </a:p>
          <a:p>
            <a:pPr lvl="1"/>
            <a:r>
              <a:rPr lang="en-US" dirty="0" smtClean="0"/>
              <a:t>User-Agent? – Roughly 19 bits of entropy (OS </a:t>
            </a:r>
            <a:r>
              <a:rPr lang="en-US" dirty="0" smtClean="0">
                <a:sym typeface="Wingdings" panose="05000000000000000000" pitchFamily="2" charset="2"/>
              </a:rPr>
              <a:t> browser  version)</a:t>
            </a:r>
          </a:p>
          <a:p>
            <a:r>
              <a:rPr lang="en-US" dirty="0">
                <a:sym typeface="Wingdings" panose="05000000000000000000" pitchFamily="2" charset="2"/>
              </a:rPr>
              <a:t>Test yourself: </a:t>
            </a:r>
            <a:r>
              <a:rPr lang="en-US" dirty="0">
                <a:sym typeface="Wingdings" panose="05000000000000000000" pitchFamily="2" charset="2"/>
                <a:hlinkClick r:id="rId2"/>
              </a:rPr>
              <a:t>https://panopticlick.eff.org</a:t>
            </a:r>
            <a:r>
              <a:rPr lang="en-US" dirty="0" smtClean="0">
                <a:sym typeface="Wingdings" panose="05000000000000000000" pitchFamily="2" charset="2"/>
                <a:hlinkClick r:id="rId2"/>
              </a:rPr>
              <a:t>/</a:t>
            </a:r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7336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Web has allowed </a:t>
            </a:r>
            <a:r>
              <a:rPr lang="en-US" b="1" dirty="0" smtClean="0"/>
              <a:t>free</a:t>
            </a:r>
            <a:r>
              <a:rPr lang="en-US" dirty="0" smtClean="0"/>
              <a:t>, convenient services to proliferate</a:t>
            </a:r>
          </a:p>
          <a:p>
            <a:pPr lvl="1"/>
            <a:r>
              <a:rPr lang="en-US" dirty="0" smtClean="0"/>
              <a:t>Google, Android</a:t>
            </a:r>
          </a:p>
          <a:p>
            <a:pPr lvl="1"/>
            <a:r>
              <a:rPr lang="en-US" dirty="0" smtClean="0"/>
              <a:t>Facebook, Instagram</a:t>
            </a:r>
          </a:p>
          <a:p>
            <a:pPr lvl="1"/>
            <a:r>
              <a:rPr lang="en-US" dirty="0" smtClean="0"/>
              <a:t>Millions of smartphone apps</a:t>
            </a:r>
          </a:p>
          <a:p>
            <a:r>
              <a:rPr lang="en-US" dirty="0" smtClean="0"/>
              <a:t>Who pays for the costs of all these services?</a:t>
            </a:r>
          </a:p>
          <a:p>
            <a:pPr lvl="1"/>
            <a:r>
              <a:rPr lang="en-US" dirty="0" smtClean="0"/>
              <a:t>You do.</a:t>
            </a:r>
          </a:p>
          <a:p>
            <a:pPr lvl="1"/>
            <a:r>
              <a:rPr lang="en-US" dirty="0" smtClean="0"/>
              <a:t>Not in cash, but in personal information</a:t>
            </a:r>
          </a:p>
          <a:p>
            <a:pPr lvl="1"/>
            <a:endParaRPr lang="en-US" dirty="0"/>
          </a:p>
          <a:p>
            <a:pPr marL="0" indent="0" algn="ctr">
              <a:buNone/>
            </a:pPr>
            <a:r>
              <a:rPr lang="en-US" i="1" dirty="0"/>
              <a:t>“If you are not paying for it, you're not the customer;</a:t>
            </a:r>
          </a:p>
          <a:p>
            <a:pPr marL="0" indent="0" algn="ctr">
              <a:buNone/>
            </a:pPr>
            <a:r>
              <a:rPr lang="en-US" i="1" dirty="0"/>
              <a:t>you're the product being sold” – Andrew Lewis, </a:t>
            </a:r>
            <a:r>
              <a:rPr lang="en-US" i="1" dirty="0" smtClean="0"/>
              <a:t>2002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6804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316" y="124409"/>
            <a:ext cx="8525431" cy="6635037"/>
          </a:xfrm>
        </p:spPr>
      </p:pic>
      <p:sp>
        <p:nvSpPr>
          <p:cNvPr id="5" name="Oval 4"/>
          <p:cNvSpPr/>
          <p:nvPr/>
        </p:nvSpPr>
        <p:spPr>
          <a:xfrm>
            <a:off x="7215673" y="5517502"/>
            <a:ext cx="2164703" cy="970384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8683690" y="3995640"/>
            <a:ext cx="2979576" cy="1250302"/>
          </a:xfrm>
          <a:prstGeom prst="wedgeRectCallout">
            <a:avLst>
              <a:gd name="adj1" fmla="val -39831"/>
              <a:gd name="adj2" fmla="val 749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83.6% of users have a unique fingerprint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586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71" y="335901"/>
            <a:ext cx="11528020" cy="6201747"/>
          </a:xfrm>
        </p:spPr>
      </p:pic>
      <p:sp>
        <p:nvSpPr>
          <p:cNvPr id="5" name="TextBox 4"/>
          <p:cNvSpPr txBox="1"/>
          <p:nvPr/>
        </p:nvSpPr>
        <p:spPr>
          <a:xfrm>
            <a:off x="10742646" y="6337593"/>
            <a:ext cx="1112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 = 4638</a:t>
            </a:r>
            <a:endParaRPr lang="en-US" sz="2000" b="1" dirty="0"/>
          </a:p>
        </p:txBody>
      </p:sp>
      <p:sp>
        <p:nvSpPr>
          <p:cNvPr id="6" name="Oval 5"/>
          <p:cNvSpPr/>
          <p:nvPr/>
        </p:nvSpPr>
        <p:spPr>
          <a:xfrm>
            <a:off x="584717" y="4522237"/>
            <a:ext cx="2096279" cy="169408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1318724" y="398106"/>
            <a:ext cx="5946712" cy="1685731"/>
          </a:xfrm>
          <a:prstGeom prst="wedgeRectCallout">
            <a:avLst>
              <a:gd name="adj1" fmla="val -41001"/>
              <a:gd name="adj2" fmla="val 1854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60% of users have the same fingerprint over several days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you clear your cookies, they can precisely regenerated from your fingerprint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979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Canvas Fingerprinting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Fingerprinting techniques are becoming more sophisticated</a:t>
            </a:r>
          </a:p>
          <a:p>
            <a:r>
              <a:rPr lang="en-US" dirty="0" smtClean="0"/>
              <a:t>Canvas fingerprinting</a:t>
            </a:r>
          </a:p>
          <a:p>
            <a:pPr lvl="1"/>
            <a:r>
              <a:rPr lang="en-US" dirty="0" smtClean="0"/>
              <a:t>Leverages a hidden HTML5 &lt;canvas&gt;</a:t>
            </a:r>
          </a:p>
          <a:p>
            <a:pPr lvl="1"/>
            <a:r>
              <a:rPr lang="en-US" dirty="0" err="1" smtClean="0"/>
              <a:t>Javascript</a:t>
            </a:r>
            <a:r>
              <a:rPr lang="en-US" dirty="0" smtClean="0"/>
              <a:t> renders text and drawing using various styles and fonts</a:t>
            </a:r>
          </a:p>
          <a:p>
            <a:pPr lvl="1"/>
            <a:r>
              <a:rPr lang="en-US" dirty="0" smtClean="0"/>
              <a:t>The bitmap is then converted into a unique token</a:t>
            </a:r>
          </a:p>
          <a:p>
            <a:r>
              <a:rPr lang="en-US" dirty="0" smtClean="0"/>
              <a:t>Entropy is due to OS, browser, GPU, and graphics driver</a:t>
            </a:r>
          </a:p>
          <a:p>
            <a:pPr lvl="1"/>
            <a:r>
              <a:rPr lang="en-US" dirty="0" smtClean="0"/>
              <a:t>Experiments observed 5.7 bits of entropy via canvas fingerprinting</a:t>
            </a:r>
          </a:p>
          <a:p>
            <a:pPr lvl="1"/>
            <a:r>
              <a:rPr lang="en-US" dirty="0" smtClean="0"/>
              <a:t>True entropy is likely higher</a:t>
            </a:r>
          </a:p>
          <a:p>
            <a:r>
              <a:rPr lang="en-US" dirty="0" smtClean="0"/>
              <a:t>In 2014, many sites and ad trackers were caught using canvas fingerprinting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14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Canvas Fingerprinting Example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70449"/>
            <a:ext cx="4900131" cy="3307589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489" y="2101025"/>
            <a:ext cx="5413311" cy="275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6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Mitigations Against Fingerprinting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more entropy into the browser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uMatrix</a:t>
            </a:r>
            <a:r>
              <a:rPr lang="en-US" dirty="0" smtClean="0"/>
              <a:t> can randomize your </a:t>
            </a:r>
            <a:r>
              <a:rPr lang="en-US" dirty="0" smtClean="0"/>
              <a:t>User-Agent</a:t>
            </a:r>
          </a:p>
          <a:p>
            <a:pPr lvl="1"/>
            <a:r>
              <a:rPr lang="en-US" dirty="0" smtClean="0"/>
              <a:t>Randomize the order of HTTP headers</a:t>
            </a:r>
            <a:endParaRPr lang="en-US" dirty="0" smtClean="0"/>
          </a:p>
          <a:p>
            <a:r>
              <a:rPr lang="en-US" dirty="0" smtClean="0"/>
              <a:t>Reduce </a:t>
            </a:r>
            <a:r>
              <a:rPr lang="en-US" dirty="0" smtClean="0"/>
              <a:t>or </a:t>
            </a:r>
            <a:r>
              <a:rPr lang="en-US" dirty="0" smtClean="0"/>
              <a:t>restrict browser </a:t>
            </a:r>
            <a:r>
              <a:rPr lang="en-US" dirty="0" smtClean="0"/>
              <a:t>functionality</a:t>
            </a:r>
          </a:p>
          <a:p>
            <a:pPr lvl="1"/>
            <a:r>
              <a:rPr lang="en-US" dirty="0" smtClean="0"/>
              <a:t>Cap the number of fonts a given page may query</a:t>
            </a:r>
          </a:p>
          <a:p>
            <a:pPr lvl="1"/>
            <a:r>
              <a:rPr lang="en-US" dirty="0" smtClean="0"/>
              <a:t>Cap the number of plugins a given page may </a:t>
            </a:r>
            <a:r>
              <a:rPr lang="en-US" dirty="0" smtClean="0"/>
              <a:t>invoke</a:t>
            </a:r>
          </a:p>
          <a:p>
            <a:r>
              <a:rPr lang="en-US" dirty="0" smtClean="0"/>
              <a:t>Problem: some things cannot be randomized, removed, or restricted</a:t>
            </a:r>
          </a:p>
          <a:p>
            <a:pPr lvl="1"/>
            <a:r>
              <a:rPr lang="en-US" dirty="0" smtClean="0"/>
              <a:t>Time zone and language cannot be randomized in general</a:t>
            </a:r>
          </a:p>
          <a:p>
            <a:pPr lvl="1"/>
            <a:r>
              <a:rPr lang="en-US" dirty="0" smtClean="0"/>
              <a:t>Access to new </a:t>
            </a:r>
            <a:r>
              <a:rPr lang="en-US" dirty="0" err="1" smtClean="0"/>
              <a:t>Javascript</a:t>
            </a:r>
            <a:r>
              <a:rPr lang="en-US" dirty="0" smtClean="0"/>
              <a:t> APIs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24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Stealing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CSS :visited</a:t>
            </a:r>
          </a:p>
          <a:p>
            <a:r>
              <a:rPr lang="en-US" dirty="0" smtClean="0"/>
              <a:t>Timing Attacks</a:t>
            </a:r>
          </a:p>
        </p:txBody>
      </p:sp>
    </p:spTree>
    <p:extLst>
      <p:ext uri="{BB962C8B-B14F-4D97-AF65-F5344CB8AC3E}">
        <p14:creationId xmlns:p14="http://schemas.microsoft.com/office/powerpoint/2010/main" val="164763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So Far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Attacks thus far have been about inferring individual identity</a:t>
            </a:r>
          </a:p>
          <a:p>
            <a:pPr lvl="1"/>
            <a:r>
              <a:rPr lang="en-US" dirty="0" smtClean="0"/>
              <a:t>Cookies and fingerprints</a:t>
            </a:r>
          </a:p>
          <a:p>
            <a:r>
              <a:rPr lang="en-US" dirty="0" smtClean="0"/>
              <a:t>What about attacks that try to infer your behavior</a:t>
            </a:r>
          </a:p>
          <a:p>
            <a:pPr lvl="1"/>
            <a:r>
              <a:rPr lang="en-US" dirty="0" smtClean="0"/>
              <a:t>Specifically, your browsing history</a:t>
            </a:r>
          </a:p>
          <a:p>
            <a:pPr lvl="1"/>
            <a:r>
              <a:rPr lang="en-US" dirty="0" smtClean="0"/>
              <a:t>Useful information for marketers and traditional attackers</a:t>
            </a:r>
          </a:p>
          <a:p>
            <a:pPr lvl="2"/>
            <a:r>
              <a:rPr lang="en-US" dirty="0" smtClean="0"/>
              <a:t>E.g. do you have an account at </a:t>
            </a:r>
            <a:r>
              <a:rPr lang="en-US" dirty="0" err="1" smtClean="0"/>
              <a:t>BofA</a:t>
            </a:r>
            <a:r>
              <a:rPr lang="en-US" dirty="0"/>
              <a:t> </a:t>
            </a:r>
            <a:r>
              <a:rPr lang="en-US" dirty="0" smtClean="0"/>
              <a:t>or a credit card with Chase?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3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Talk About Hyperlinks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7968"/>
            <a:ext cx="3922222" cy="53446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www.slashdot.org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www.reddit.com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www.webmd.com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www.chase.com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www.bankofamerica.com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293717" y="2028305"/>
            <a:ext cx="1629294" cy="620683"/>
          </a:xfrm>
          <a:prstGeom prst="wedgeRectCallout">
            <a:avLst>
              <a:gd name="adj1" fmla="val 20323"/>
              <a:gd name="adj2" fmla="val 89286"/>
            </a:avLst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Visited Link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416328" y="5672050"/>
            <a:ext cx="1950027" cy="620683"/>
          </a:xfrm>
          <a:prstGeom prst="wedgeRectCallout">
            <a:avLst>
              <a:gd name="adj1" fmla="val 19755"/>
              <a:gd name="adj2" fmla="val -102678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Unvisited Link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Shape 385"/>
          <p:cNvSpPr txBox="1">
            <a:spLocks/>
          </p:cNvSpPr>
          <p:nvPr/>
        </p:nvSpPr>
        <p:spPr>
          <a:xfrm>
            <a:off x="5068078" y="1407968"/>
            <a:ext cx="6601408" cy="52043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/>
            </a:pPr>
            <a:r>
              <a:rPr lang="en-US" sz="2250" dirty="0" err="1" smtClean="0">
                <a:solidFill>
                  <a:srgbClr val="35A327"/>
                </a:solidFill>
                <a:latin typeface="Menlo"/>
                <a:ea typeface="Menlo"/>
                <a:cs typeface="Menlo"/>
                <a:sym typeface="Menlo"/>
              </a:rPr>
              <a:t>var</a:t>
            </a:r>
            <a:r>
              <a:rPr lang="en-US" sz="2250" dirty="0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 links </a:t>
            </a:r>
            <a:r>
              <a:rPr lang="en-US" sz="2250" dirty="0">
                <a:solidFill>
                  <a:srgbClr val="7F7F7F"/>
                </a:solidFill>
                <a:latin typeface="Menlo"/>
                <a:ea typeface="Menlo"/>
                <a:cs typeface="Menlo"/>
                <a:sym typeface="Menlo"/>
              </a:rPr>
              <a:t>=</a:t>
            </a:r>
            <a:r>
              <a:rPr lang="en-US" sz="2250" dirty="0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sz="2250" dirty="0" err="1" smtClean="0">
                <a:solidFill>
                  <a:srgbClr val="35A327"/>
                </a:solidFill>
                <a:latin typeface="Menlo"/>
                <a:ea typeface="Menlo"/>
                <a:cs typeface="Menlo"/>
                <a:sym typeface="Menlo"/>
              </a:rPr>
              <a:t>document</a:t>
            </a:r>
            <a:r>
              <a:rPr lang="en-US" sz="2250" dirty="0" err="1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.querySelectorAll</a:t>
            </a:r>
            <a:r>
              <a:rPr lang="en-US" sz="2250" dirty="0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(</a:t>
            </a:r>
            <a:r>
              <a:rPr lang="en-US" sz="2250" dirty="0" smtClean="0">
                <a:solidFill>
                  <a:srgbClr val="D7391E"/>
                </a:solidFill>
                <a:latin typeface="Menlo"/>
                <a:ea typeface="Menlo"/>
                <a:cs typeface="Menlo"/>
                <a:sym typeface="Menlo"/>
              </a:rPr>
              <a:t>'a'</a:t>
            </a:r>
            <a:r>
              <a:rPr lang="en-US" sz="2250" dirty="0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);</a:t>
            </a:r>
          </a:p>
          <a:p>
            <a:pPr marL="0" indent="0"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/>
            </a:pPr>
            <a:endParaRPr lang="en-US" sz="2250" dirty="0" smtClean="0">
              <a:solidFill>
                <a:srgbClr val="3E3E3E"/>
              </a:solidFill>
              <a:latin typeface="Menlo"/>
              <a:ea typeface="Menlo"/>
              <a:cs typeface="Menlo"/>
              <a:sym typeface="Menlo"/>
            </a:endParaRPr>
          </a:p>
          <a:p>
            <a:pPr marL="0" indent="0"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/>
            </a:pPr>
            <a:r>
              <a:rPr lang="en-US" sz="2250" dirty="0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for (</a:t>
            </a:r>
            <a:r>
              <a:rPr lang="en-US" sz="2250" dirty="0" err="1" smtClean="0">
                <a:solidFill>
                  <a:srgbClr val="35A327"/>
                </a:solidFill>
                <a:latin typeface="Menlo"/>
                <a:ea typeface="Menlo"/>
                <a:cs typeface="Menlo"/>
                <a:sym typeface="Menlo"/>
              </a:rPr>
              <a:t>var</a:t>
            </a:r>
            <a:r>
              <a:rPr lang="en-US" sz="2250" dirty="0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 x </a:t>
            </a:r>
            <a:r>
              <a:rPr lang="en-US" sz="2250" dirty="0" smtClean="0">
                <a:solidFill>
                  <a:srgbClr val="7F7F7F"/>
                </a:solidFill>
                <a:latin typeface="Menlo"/>
                <a:ea typeface="Menlo"/>
                <a:cs typeface="Menlo"/>
                <a:sym typeface="Menlo"/>
              </a:rPr>
              <a:t>=</a:t>
            </a:r>
            <a:r>
              <a:rPr lang="en-US" sz="2250" dirty="0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 0; x </a:t>
            </a:r>
            <a:r>
              <a:rPr lang="en-US" sz="2250" dirty="0" smtClean="0">
                <a:solidFill>
                  <a:srgbClr val="7F7F7F"/>
                </a:solidFill>
                <a:latin typeface="Menlo"/>
                <a:ea typeface="Menlo"/>
                <a:cs typeface="Menlo"/>
                <a:sym typeface="Menlo"/>
              </a:rPr>
              <a:t>&lt;</a:t>
            </a:r>
            <a:r>
              <a:rPr lang="en-US" sz="2250" dirty="0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sz="2250" dirty="0" err="1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links.length</a:t>
            </a:r>
            <a:r>
              <a:rPr lang="en-US" sz="2250" dirty="0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; </a:t>
            </a:r>
            <a:r>
              <a:rPr lang="en-US" sz="2250" dirty="0" smtClean="0">
                <a:solidFill>
                  <a:srgbClr val="7F7F7F"/>
                </a:solidFill>
                <a:latin typeface="Menlo"/>
                <a:ea typeface="Menlo"/>
                <a:cs typeface="Menlo"/>
                <a:sym typeface="Menlo"/>
              </a:rPr>
              <a:t>++</a:t>
            </a:r>
            <a:r>
              <a:rPr lang="en-US" sz="2250" dirty="0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x) {</a:t>
            </a:r>
          </a:p>
          <a:p>
            <a:pPr marL="0" indent="0"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/>
            </a:pPr>
            <a:r>
              <a:rPr lang="en-US" sz="2250" dirty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	</a:t>
            </a:r>
            <a:r>
              <a:rPr lang="en-US" sz="2250" dirty="0" smtClean="0">
                <a:solidFill>
                  <a:srgbClr val="35A327"/>
                </a:solidFill>
                <a:latin typeface="Menlo"/>
                <a:ea typeface="Menlo"/>
                <a:cs typeface="Menlo"/>
                <a:sym typeface="Menlo"/>
              </a:rPr>
              <a:t>console</a:t>
            </a:r>
            <a:r>
              <a:rPr lang="en-US" sz="2250" dirty="0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.log(</a:t>
            </a:r>
          </a:p>
          <a:p>
            <a:pPr marL="0" indent="0"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/>
            </a:pPr>
            <a:r>
              <a:rPr lang="en-US" sz="2250" dirty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	</a:t>
            </a:r>
            <a:r>
              <a:rPr lang="en-US" sz="2250" dirty="0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	</a:t>
            </a:r>
            <a:r>
              <a:rPr lang="en-US" sz="2250" dirty="0" err="1">
                <a:solidFill>
                  <a:srgbClr val="35A327"/>
                </a:solidFill>
                <a:latin typeface="Menlo"/>
                <a:ea typeface="Menlo"/>
                <a:cs typeface="Menlo"/>
                <a:sym typeface="Menlo"/>
              </a:rPr>
              <a:t>document</a:t>
            </a:r>
            <a:r>
              <a:rPr lang="en-US" sz="2250" dirty="0" err="1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.defaultView.getComputedStyle</a:t>
            </a:r>
            <a:r>
              <a:rPr lang="en-US" sz="2250" dirty="0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(</a:t>
            </a:r>
          </a:p>
          <a:p>
            <a:pPr marL="0" indent="0"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/>
            </a:pPr>
            <a:r>
              <a:rPr lang="en-US" sz="2250" dirty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		</a:t>
            </a:r>
            <a:r>
              <a:rPr lang="en-US" sz="2250" dirty="0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	link[</a:t>
            </a:r>
            <a:r>
              <a:rPr lang="en-US" sz="2250" dirty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x</a:t>
            </a:r>
            <a:r>
              <a:rPr lang="en-US" sz="2250" dirty="0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], null</a:t>
            </a:r>
          </a:p>
          <a:p>
            <a:pPr marL="0" indent="0"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/>
            </a:pPr>
            <a:r>
              <a:rPr lang="en-US" sz="2250" dirty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	</a:t>
            </a:r>
            <a:r>
              <a:rPr lang="en-US" sz="2250" dirty="0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	).color</a:t>
            </a:r>
          </a:p>
          <a:p>
            <a:pPr marL="0" indent="0"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/>
            </a:pPr>
            <a:r>
              <a:rPr lang="en-US" sz="2250" dirty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	</a:t>
            </a:r>
            <a:r>
              <a:rPr lang="en-US" sz="2250" dirty="0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);</a:t>
            </a:r>
            <a:endParaRPr lang="en-US" sz="2250" dirty="0">
              <a:solidFill>
                <a:srgbClr val="3E3E3E"/>
              </a:solidFill>
              <a:latin typeface="Menlo"/>
              <a:ea typeface="Menlo"/>
              <a:cs typeface="Menlo"/>
              <a:sym typeface="Menlo"/>
            </a:endParaRPr>
          </a:p>
          <a:p>
            <a:pPr marL="0" indent="0" defTabSz="321457">
              <a:spcBef>
                <a:spcPts val="0"/>
              </a:spcBef>
              <a:buFont typeface="Arial" panose="020B0604020202020204" pitchFamily="34" charset="0"/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/>
            </a:pPr>
            <a:r>
              <a:rPr lang="en-US" sz="2250" dirty="0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}</a:t>
            </a:r>
          </a:p>
          <a:p>
            <a:pPr marL="0" indent="0" defTabSz="321457">
              <a:spcBef>
                <a:spcPts val="0"/>
              </a:spcBef>
              <a:buFont typeface="Arial" panose="020B0604020202020204" pitchFamily="34" charset="0"/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/>
            </a:pPr>
            <a:endParaRPr lang="en-US" sz="2250" dirty="0">
              <a:solidFill>
                <a:srgbClr val="3E3E3E"/>
              </a:solidFill>
              <a:latin typeface="Menlo"/>
              <a:ea typeface="Menlo"/>
              <a:cs typeface="Menlo"/>
              <a:sym typeface="Menlo"/>
            </a:endParaRPr>
          </a:p>
          <a:p>
            <a:pPr marL="0" indent="0" defTabSz="321457">
              <a:spcBef>
                <a:spcPts val="0"/>
              </a:spcBef>
              <a:buFont typeface="Arial" panose="020B0604020202020204" pitchFamily="34" charset="0"/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/>
            </a:pPr>
            <a:r>
              <a:rPr lang="en-US" sz="2250" dirty="0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&gt;&gt; </a:t>
            </a:r>
            <a:r>
              <a:rPr lang="en-US" sz="2250" dirty="0" err="1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rgb</a:t>
            </a:r>
            <a:r>
              <a:rPr lang="en-US" sz="2250" dirty="0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(85, 26, 139)		</a:t>
            </a:r>
            <a:r>
              <a:rPr lang="en-US" sz="2250" dirty="0" smtClean="0">
                <a:solidFill>
                  <a:srgbClr val="7030A0"/>
                </a:solidFill>
                <a:latin typeface="Menlo"/>
                <a:ea typeface="Menlo"/>
                <a:cs typeface="Menlo"/>
                <a:sym typeface="Menlo"/>
              </a:rPr>
              <a:t># Purple</a:t>
            </a:r>
          </a:p>
          <a:p>
            <a:pPr marL="0" indent="0" defTabSz="321457">
              <a:spcBef>
                <a:spcPts val="0"/>
              </a:spcBef>
              <a:buFont typeface="Arial" panose="020B0604020202020204" pitchFamily="34" charset="0"/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/>
            </a:pPr>
            <a:r>
              <a:rPr lang="en-US" sz="2250" dirty="0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&gt;&gt; </a:t>
            </a:r>
            <a:r>
              <a:rPr lang="en-US" sz="2250" dirty="0" err="1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rgb</a:t>
            </a:r>
            <a:r>
              <a:rPr lang="en-US" sz="2250" dirty="0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(0, 0, 238) 			</a:t>
            </a:r>
            <a:r>
              <a:rPr lang="en-US" sz="2250" dirty="0" smtClean="0">
                <a:solidFill>
                  <a:srgbClr val="0070C0"/>
                </a:solidFill>
                <a:latin typeface="Menlo"/>
                <a:ea typeface="Menlo"/>
                <a:cs typeface="Menlo"/>
                <a:sym typeface="Menlo"/>
              </a:rPr>
              <a:t># Blue</a:t>
            </a:r>
          </a:p>
          <a:p>
            <a:pPr marL="0" indent="0"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/>
            </a:pPr>
            <a:r>
              <a:rPr lang="en-US" sz="2250" dirty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&gt;&gt; </a:t>
            </a:r>
            <a:r>
              <a:rPr lang="en-US" sz="2250" dirty="0" err="1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rgb</a:t>
            </a:r>
            <a:r>
              <a:rPr lang="en-US" sz="2250" dirty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(85, 26, 139) </a:t>
            </a:r>
            <a:r>
              <a:rPr lang="en-US" sz="2250" dirty="0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	</a:t>
            </a:r>
            <a:r>
              <a:rPr lang="en-US" sz="2250" dirty="0" smtClean="0">
                <a:solidFill>
                  <a:srgbClr val="7030A0"/>
                </a:solidFill>
                <a:latin typeface="Menlo"/>
                <a:ea typeface="Menlo"/>
                <a:cs typeface="Menlo"/>
                <a:sym typeface="Menlo"/>
              </a:rPr>
              <a:t># </a:t>
            </a:r>
            <a:r>
              <a:rPr lang="en-US" sz="2250" dirty="0">
                <a:solidFill>
                  <a:srgbClr val="7030A0"/>
                </a:solidFill>
                <a:latin typeface="Menlo"/>
                <a:ea typeface="Menlo"/>
                <a:cs typeface="Menlo"/>
                <a:sym typeface="Menlo"/>
              </a:rPr>
              <a:t>Purple</a:t>
            </a:r>
          </a:p>
          <a:p>
            <a:pPr marL="0" indent="0"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/>
            </a:pPr>
            <a:r>
              <a:rPr lang="en-US" sz="2250" dirty="0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&gt;&gt; </a:t>
            </a:r>
            <a:r>
              <a:rPr lang="en-US" sz="2250" dirty="0" err="1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rgb</a:t>
            </a:r>
            <a:r>
              <a:rPr lang="en-US" sz="2250" dirty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(85, 26, 139) </a:t>
            </a:r>
            <a:r>
              <a:rPr lang="en-US" sz="2250" dirty="0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	</a:t>
            </a:r>
            <a:r>
              <a:rPr lang="en-US" sz="2250" dirty="0" smtClean="0">
                <a:solidFill>
                  <a:srgbClr val="7030A0"/>
                </a:solidFill>
                <a:latin typeface="Menlo"/>
                <a:ea typeface="Menlo"/>
                <a:cs typeface="Menlo"/>
                <a:sym typeface="Menlo"/>
              </a:rPr>
              <a:t># </a:t>
            </a:r>
            <a:r>
              <a:rPr lang="en-US" sz="2250" dirty="0">
                <a:solidFill>
                  <a:srgbClr val="7030A0"/>
                </a:solidFill>
                <a:latin typeface="Menlo"/>
                <a:ea typeface="Menlo"/>
                <a:cs typeface="Menlo"/>
                <a:sym typeface="Menlo"/>
              </a:rPr>
              <a:t>Purple</a:t>
            </a:r>
          </a:p>
          <a:p>
            <a:pPr marL="0" indent="0"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/>
            </a:pPr>
            <a:r>
              <a:rPr lang="en-US" sz="2250" dirty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&gt;&gt; </a:t>
            </a:r>
            <a:r>
              <a:rPr lang="en-US" sz="2250" dirty="0" err="1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rgb</a:t>
            </a:r>
            <a:r>
              <a:rPr lang="en-US" sz="2250" dirty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(0, 0, 238) </a:t>
            </a:r>
            <a:r>
              <a:rPr lang="en-US" sz="2250" dirty="0" smtClean="0">
                <a:solidFill>
                  <a:srgbClr val="3E3E3E"/>
                </a:solidFill>
                <a:latin typeface="Menlo"/>
                <a:ea typeface="Menlo"/>
                <a:cs typeface="Menlo"/>
                <a:sym typeface="Menlo"/>
              </a:rPr>
              <a:t>			</a:t>
            </a:r>
            <a:r>
              <a:rPr lang="en-US" sz="2250" dirty="0" smtClean="0">
                <a:solidFill>
                  <a:srgbClr val="0070C0"/>
                </a:solidFill>
                <a:latin typeface="Menlo"/>
                <a:ea typeface="Menlo"/>
                <a:cs typeface="Menlo"/>
                <a:sym typeface="Menlo"/>
              </a:rPr>
              <a:t># Blue</a:t>
            </a:r>
            <a:endParaRPr lang="en-US" sz="2250" dirty="0">
              <a:solidFill>
                <a:srgbClr val="0070C0"/>
              </a:solidFill>
              <a:latin typeface="Menlo"/>
              <a:ea typeface="Menlo"/>
              <a:cs typeface="Menlo"/>
              <a:sym typeface="Menlo"/>
            </a:endParaRPr>
          </a:p>
        </p:txBody>
      </p:sp>
    </p:spTree>
    <p:extLst>
      <p:ext uri="{BB962C8B-B14F-4D97-AF65-F5344CB8AC3E}">
        <p14:creationId xmlns:p14="http://schemas.microsoft.com/office/powerpoint/2010/main" val="173023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Stealing via CSS :visited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method to steal someone’s browsing history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Send the victim to a page that includes malicious JavaScript </a:t>
            </a:r>
            <a:r>
              <a:rPr lang="en-US" i="1" dirty="0" smtClean="0"/>
              <a:t>J</a:t>
            </a:r>
          </a:p>
          <a:p>
            <a:pPr lvl="1"/>
            <a:r>
              <a:rPr lang="en-US" dirty="0" smtClean="0"/>
              <a:t>Alternatively: use XSS to inject malicious JS into a benign website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J</a:t>
            </a:r>
            <a:r>
              <a:rPr lang="en-US" dirty="0" smtClean="0"/>
              <a:t> creates a list of &lt;a&gt; tags on the page</a:t>
            </a:r>
          </a:p>
          <a:p>
            <a:pPr lvl="1"/>
            <a:r>
              <a:rPr lang="en-US" dirty="0" smtClean="0"/>
              <a:t>List is composed of links to well known sites</a:t>
            </a:r>
          </a:p>
          <a:p>
            <a:pPr lvl="1"/>
            <a:r>
              <a:rPr lang="en-US" dirty="0" smtClean="0"/>
              <a:t>List can be hidden off-screen or using </a:t>
            </a:r>
            <a:r>
              <a:rPr lang="en-US" dirty="0" err="1" smtClean="0"/>
              <a:t>Javascript</a:t>
            </a:r>
            <a:r>
              <a:rPr lang="en-US" dirty="0" smtClean="0"/>
              <a:t> so the user is unware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J </a:t>
            </a:r>
            <a:r>
              <a:rPr lang="en-US" dirty="0" smtClean="0"/>
              <a:t>iterates through the list of anchors and examines their colors</a:t>
            </a:r>
          </a:p>
          <a:p>
            <a:pPr lvl="1"/>
            <a:r>
              <a:rPr lang="en-US" dirty="0" smtClean="0"/>
              <a:t>Any purple links have been browsed by the victim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42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Stealing via Timing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2293"/>
            <a:ext cx="10515600" cy="5536187"/>
          </a:xfrm>
        </p:spPr>
        <p:txBody>
          <a:bodyPr>
            <a:normAutofit/>
          </a:bodyPr>
          <a:lstStyle/>
          <a:p>
            <a:r>
              <a:rPr lang="en-US" dirty="0" smtClean="0"/>
              <a:t>Observation: it takes browsers longer to render visited links than unvisited links</a:t>
            </a:r>
          </a:p>
          <a:p>
            <a:pPr lvl="1"/>
            <a:r>
              <a:rPr lang="en-US" dirty="0" smtClean="0"/>
              <a:t>Unvisited: draw the link, </a:t>
            </a:r>
            <a:r>
              <a:rPr lang="en-US" dirty="0" err="1" smtClean="0"/>
              <a:t>has_link_been_visited</a:t>
            </a:r>
            <a:r>
              <a:rPr lang="en-US" dirty="0" smtClean="0"/>
              <a:t>() == false, move on</a:t>
            </a:r>
          </a:p>
          <a:p>
            <a:pPr lvl="1"/>
            <a:r>
              <a:rPr lang="en-US" dirty="0" smtClean="0"/>
              <a:t>Visited: draw the link, </a:t>
            </a:r>
            <a:r>
              <a:rPr lang="en-US" dirty="0" err="1"/>
              <a:t>has_link_been_visited</a:t>
            </a:r>
            <a:r>
              <a:rPr lang="en-US" dirty="0" smtClean="0"/>
              <a:t>() == true, draw the link again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Send the victim to a page that includes malicious JavaScript </a:t>
            </a:r>
            <a:r>
              <a:rPr lang="en-US" i="1" dirty="0" smtClean="0"/>
              <a:t>J</a:t>
            </a:r>
          </a:p>
          <a:p>
            <a:pPr lvl="1"/>
            <a:r>
              <a:rPr lang="en-US" dirty="0" smtClean="0"/>
              <a:t>Alternatively: use XSS to inject malicious JS into a benign website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J</a:t>
            </a:r>
            <a:r>
              <a:rPr lang="en-US" dirty="0" smtClean="0"/>
              <a:t> injects &lt;a&gt; tags into the page one at a time</a:t>
            </a:r>
          </a:p>
          <a:p>
            <a:pPr lvl="1"/>
            <a:r>
              <a:rPr lang="en-US" dirty="0" smtClean="0"/>
              <a:t>List is composed of links to well known sites</a:t>
            </a:r>
          </a:p>
          <a:p>
            <a:pPr lvl="1"/>
            <a:r>
              <a:rPr lang="en-US" dirty="0" smtClean="0"/>
              <a:t>List can be hidden off-screen or using </a:t>
            </a:r>
            <a:r>
              <a:rPr lang="en-US" dirty="0" err="1" smtClean="0"/>
              <a:t>Javascript</a:t>
            </a:r>
            <a:r>
              <a:rPr lang="en-US" dirty="0" smtClean="0"/>
              <a:t> so the user is unware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J</a:t>
            </a:r>
            <a:r>
              <a:rPr lang="en-US" dirty="0" smtClean="0"/>
              <a:t> measures the time taken to draw each link</a:t>
            </a:r>
          </a:p>
          <a:p>
            <a:pPr lvl="1"/>
            <a:r>
              <a:rPr lang="en-US" dirty="0" smtClean="0"/>
              <a:t>Calculate average draw-time by injecting links to non-existent pages</a:t>
            </a:r>
          </a:p>
          <a:p>
            <a:pPr lvl="1"/>
            <a:r>
              <a:rPr lang="en-US" dirty="0" smtClean="0"/>
              <a:t>Links with draw-time significantly above the average have been visited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56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 on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84508"/>
            <a:ext cx="10793963" cy="1279248"/>
          </a:xfrm>
        </p:spPr>
        <p:txBody>
          <a:bodyPr/>
          <a:lstStyle/>
          <a:p>
            <a:r>
              <a:rPr lang="en-US" dirty="0" smtClean="0"/>
              <a:t>By and large, advertising provides the money for web services and apps</a:t>
            </a:r>
          </a:p>
          <a:p>
            <a:pPr lvl="1"/>
            <a:r>
              <a:rPr lang="en-US" dirty="0" smtClean="0"/>
              <a:t>90% of Google’s $6 Billion in revenue came from ads in 2014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909" y="2367411"/>
            <a:ext cx="2902989" cy="37148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199" y="6168409"/>
            <a:ext cx="427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Pre-Web advertising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Branding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607628" y="6168408"/>
            <a:ext cx="4533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Web advertising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Targeting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639" y="2363756"/>
            <a:ext cx="2644151" cy="371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77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Mitigations Against History Stealing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approaches</a:t>
            </a:r>
          </a:p>
          <a:p>
            <a:pPr lvl="1"/>
            <a:r>
              <a:rPr lang="en-US" dirty="0"/>
              <a:t>Clear your history, or configure your browser to not store history</a:t>
            </a:r>
          </a:p>
          <a:p>
            <a:pPr lvl="1"/>
            <a:r>
              <a:rPr lang="en-US" dirty="0"/>
              <a:t>Disable styling of visited links</a:t>
            </a:r>
          </a:p>
          <a:p>
            <a:pPr lvl="1"/>
            <a:r>
              <a:rPr lang="en-US" dirty="0"/>
              <a:t>Disable </a:t>
            </a:r>
            <a:r>
              <a:rPr lang="en-US" dirty="0" err="1"/>
              <a:t>Javascript</a:t>
            </a:r>
            <a:endParaRPr lang="en-US" dirty="0"/>
          </a:p>
          <a:p>
            <a:r>
              <a:rPr lang="en-US" dirty="0" smtClean="0"/>
              <a:t>Fixes implemented by Mozilla in 2010</a:t>
            </a:r>
          </a:p>
          <a:p>
            <a:pPr lvl="1"/>
            <a:r>
              <a:rPr lang="en-US" dirty="0" smtClean="0"/>
              <a:t>CSS may only alter specific properties of :visited links versus :unvisited</a:t>
            </a:r>
          </a:p>
          <a:p>
            <a:pPr lvl="2"/>
            <a:r>
              <a:rPr lang="en-US" dirty="0" smtClean="0"/>
              <a:t>Foreground and background color, </a:t>
            </a:r>
            <a:r>
              <a:rPr lang="en-US" dirty="0"/>
              <a:t>outline, border, SVG </a:t>
            </a:r>
            <a:r>
              <a:rPr lang="en-US" dirty="0" smtClean="0"/>
              <a:t>stroke, </a:t>
            </a:r>
            <a:r>
              <a:rPr lang="en-US" dirty="0"/>
              <a:t>and fill </a:t>
            </a:r>
            <a:r>
              <a:rPr lang="en-US" dirty="0" smtClean="0"/>
              <a:t>color</a:t>
            </a:r>
          </a:p>
          <a:p>
            <a:pPr lvl="2"/>
            <a:r>
              <a:rPr lang="en-US" dirty="0" smtClean="0"/>
              <a:t>None of these properties impact the size or layout of surrounding elements</a:t>
            </a:r>
          </a:p>
          <a:p>
            <a:pPr lvl="1"/>
            <a:r>
              <a:rPr lang="en-US" dirty="0" err="1" smtClean="0"/>
              <a:t>Javascript</a:t>
            </a:r>
            <a:r>
              <a:rPr lang="en-US" dirty="0" smtClean="0"/>
              <a:t> may no longer read certain style properties of links</a:t>
            </a:r>
          </a:p>
          <a:p>
            <a:pPr lvl="2"/>
            <a:r>
              <a:rPr lang="en-US" dirty="0" smtClean="0"/>
              <a:t>All links appear to have unvisited colors</a:t>
            </a:r>
          </a:p>
          <a:p>
            <a:pPr lvl="1"/>
            <a:r>
              <a:rPr lang="en-US" dirty="0" smtClean="0"/>
              <a:t>Changes to the rendering engine to make all links render in equal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8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personal information is valuable</a:t>
            </a:r>
          </a:p>
          <a:p>
            <a:pPr lvl="1"/>
            <a:r>
              <a:rPr lang="en-US" dirty="0" smtClean="0"/>
              <a:t>Companies want it, attackers want it</a:t>
            </a:r>
          </a:p>
          <a:p>
            <a:r>
              <a:rPr lang="en-US" dirty="0" smtClean="0"/>
              <a:t>Your browser is a complex state machine that allows third-parties to run (somewhat) arbitrary code</a:t>
            </a:r>
          </a:p>
          <a:p>
            <a:pPr lvl="1"/>
            <a:r>
              <a:rPr lang="en-US" dirty="0" smtClean="0"/>
              <a:t>Obvious and non-obvious mechanisms for tracking you personally…</a:t>
            </a:r>
          </a:p>
          <a:p>
            <a:pPr lvl="1"/>
            <a:r>
              <a:rPr lang="en-US" dirty="0" smtClean="0"/>
              <a:t>… as well as your browsing history</a:t>
            </a:r>
          </a:p>
          <a:p>
            <a:r>
              <a:rPr lang="en-US" dirty="0" smtClean="0"/>
              <a:t>There is no silver bullet for privacy on the Web</a:t>
            </a:r>
          </a:p>
          <a:p>
            <a:pPr lvl="1"/>
            <a:r>
              <a:rPr lang="en-US" dirty="0" smtClean="0"/>
              <a:t>Technological measures can help (modified browsers + extensions)</a:t>
            </a:r>
          </a:p>
          <a:p>
            <a:pPr lvl="1"/>
            <a:r>
              <a:rPr lang="en-US" dirty="0" smtClean="0"/>
              <a:t>Eventually, regulatory mechanisms will also </a:t>
            </a:r>
            <a:r>
              <a:rPr lang="en-US" smtClean="0"/>
              <a:t>be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45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 err="1" smtClean="0"/>
              <a:t>Evercookies</a:t>
            </a:r>
            <a:r>
              <a:rPr lang="en-US" sz="1600" dirty="0"/>
              <a:t>: </a:t>
            </a:r>
            <a:r>
              <a:rPr lang="en-US" sz="1600" dirty="0">
                <a:hlinkClick r:id="rId2"/>
              </a:rPr>
              <a:t>http://samy.pl/evercookie</a:t>
            </a:r>
            <a:r>
              <a:rPr lang="en-US" sz="1600" dirty="0" smtClean="0">
                <a:hlinkClick r:id="rId2"/>
              </a:rPr>
              <a:t>/</a:t>
            </a: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err="1" smtClean="0"/>
              <a:t>Panopticlick</a:t>
            </a:r>
            <a:r>
              <a:rPr lang="en-US" sz="1600" dirty="0" smtClean="0"/>
              <a:t> (</a:t>
            </a:r>
            <a:r>
              <a:rPr lang="en-US" sz="1600" dirty="0"/>
              <a:t>browser fingerprinting): </a:t>
            </a:r>
            <a:r>
              <a:rPr lang="en-US" sz="1600" dirty="0">
                <a:hlinkClick r:id="rId3"/>
              </a:rPr>
              <a:t>https://panopticlick.eff.org</a:t>
            </a:r>
            <a:r>
              <a:rPr lang="en-US" sz="1600" dirty="0" smtClean="0">
                <a:hlinkClick r:id="rId3"/>
              </a:rPr>
              <a:t>/</a:t>
            </a: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Canvas </a:t>
            </a:r>
            <a:r>
              <a:rPr lang="en-US" sz="1600" dirty="0"/>
              <a:t>fingerprinting examples: </a:t>
            </a:r>
            <a:r>
              <a:rPr lang="en-US" sz="1600" dirty="0">
                <a:hlinkClick r:id="rId4"/>
              </a:rPr>
              <a:t>https://securehomes.esat.kuleuven.be/~</a:t>
            </a:r>
            <a:r>
              <a:rPr lang="en-US" sz="1600" dirty="0" smtClean="0">
                <a:hlinkClick r:id="rId4"/>
              </a:rPr>
              <a:t>gacar/persistent/index.html</a:t>
            </a: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History </a:t>
            </a:r>
            <a:r>
              <a:rPr lang="en-US" sz="1600" dirty="0"/>
              <a:t>stealing example: </a:t>
            </a:r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www.dicabrio.com/javascript/steal-history.php</a:t>
            </a: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Plugging the </a:t>
            </a:r>
            <a:r>
              <a:rPr lang="en-US" sz="1600" dirty="0"/>
              <a:t>CSS history leak: </a:t>
            </a:r>
            <a:r>
              <a:rPr lang="en-US" sz="1600" dirty="0">
                <a:hlinkClick r:id="rId6"/>
              </a:rPr>
              <a:t>https://blog.mozilla.org/security/2010/03/31/plugging-the-css-history-leak</a:t>
            </a:r>
            <a:r>
              <a:rPr lang="en-US" sz="1600" dirty="0" smtClean="0">
                <a:hlinkClick r:id="rId6"/>
              </a:rPr>
              <a:t>/</a:t>
            </a: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99373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Personal Information is Valuable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100193"/>
              </p:ext>
            </p:extLst>
          </p:nvPr>
        </p:nvGraphicFramePr>
        <p:xfrm>
          <a:off x="352490" y="1783356"/>
          <a:ext cx="1132632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8016"/>
                <a:gridCol w="3432239"/>
                <a:gridCol w="388607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Information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Google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Facebook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Search Keywords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Google Search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(Not</a:t>
                      </a:r>
                      <a:r>
                        <a:rPr lang="en-US" sz="2400" baseline="0" dirty="0" smtClean="0"/>
                        <a:t> yet, but soon)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Browsing</a:t>
                      </a:r>
                      <a:r>
                        <a:rPr lang="en-US" sz="2400" baseline="0" dirty="0" smtClean="0"/>
                        <a:t> History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Chrome, Google</a:t>
                      </a:r>
                      <a:r>
                        <a:rPr lang="en-US" sz="2400" baseline="0" dirty="0" smtClean="0"/>
                        <a:t> Analytics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Like</a:t>
                      </a:r>
                      <a:r>
                        <a:rPr lang="en-US" sz="2400" baseline="0" dirty="0" smtClean="0"/>
                        <a:t> Buttons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Social network profile</a:t>
                      </a:r>
                      <a:r>
                        <a:rPr lang="en-US" sz="2400" baseline="0" dirty="0" smtClean="0"/>
                        <a:t> and friend connections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Google+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Obviously.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Geolocation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Google Maps,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Android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Facebook for Android/iPhone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Contents of messages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Gmail, Hangouts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Facebook Messenger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3461" y="1747935"/>
            <a:ext cx="4030825" cy="33030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54287" y="1639078"/>
            <a:ext cx="3446106" cy="33030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00393" y="1747935"/>
            <a:ext cx="3949958" cy="33030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43998" y="5554824"/>
            <a:ext cx="9704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is this information collected, shared, and used for targeted advertising?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107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6" grpId="0" animBg="1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Cookies, Flash Cookies, E-tags, </a:t>
            </a:r>
            <a:r>
              <a:rPr lang="en-US" dirty="0" err="1" smtClean="0"/>
              <a:t>Evercookies</a:t>
            </a:r>
            <a:r>
              <a:rPr lang="en-US" dirty="0" smtClean="0"/>
              <a:t>, </a:t>
            </a:r>
            <a:r>
              <a:rPr lang="en-US" dirty="0" err="1" smtClean="0"/>
              <a:t>Supercookies</a:t>
            </a:r>
            <a:r>
              <a:rPr lang="en-US" dirty="0" smtClean="0"/>
              <a:t>!</a:t>
            </a:r>
            <a:endParaRPr lang="en-US" dirty="0"/>
          </a:p>
          <a:p>
            <a:r>
              <a:rPr lang="en-US" dirty="0" smtClean="0"/>
              <a:t>DNT</a:t>
            </a:r>
          </a:p>
          <a:p>
            <a:r>
              <a:rPr lang="en-US" dirty="0" smtClean="0"/>
              <a:t>Fingerprinting</a:t>
            </a:r>
          </a:p>
        </p:txBody>
      </p:sp>
    </p:spTree>
    <p:extLst>
      <p:ext uri="{BB962C8B-B14F-4D97-AF65-F5344CB8AC3E}">
        <p14:creationId xmlns:p14="http://schemas.microsoft.com/office/powerpoint/2010/main" val="226549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 Tracking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 address is the most basic mechanism for tracking on the Internet</a:t>
            </a:r>
          </a:p>
          <a:p>
            <a:pPr lvl="1"/>
            <a:r>
              <a:rPr lang="en-US" dirty="0" smtClean="0"/>
              <a:t>Everybody must have an IP address</a:t>
            </a:r>
          </a:p>
          <a:p>
            <a:pPr lvl="1"/>
            <a:r>
              <a:rPr lang="en-US" dirty="0" smtClean="0"/>
              <a:t>Every packet you send contains your IP address</a:t>
            </a:r>
          </a:p>
          <a:p>
            <a:pPr lvl="1"/>
            <a:r>
              <a:rPr lang="en-US" dirty="0" smtClean="0"/>
              <a:t>Your IP address remains relatively constant over time</a:t>
            </a:r>
          </a:p>
          <a:p>
            <a:r>
              <a:rPr lang="en-US" dirty="0" smtClean="0"/>
              <a:t>However, IP address is not as useful as it once was. Why?</a:t>
            </a:r>
          </a:p>
          <a:p>
            <a:pPr lvl="1"/>
            <a:r>
              <a:rPr lang="en-US" dirty="0" smtClean="0"/>
              <a:t>NATs are ubiquitous; multiple people behind a single IP</a:t>
            </a:r>
          </a:p>
          <a:p>
            <a:pPr lvl="1"/>
            <a:r>
              <a:rPr lang="en-US" dirty="0" smtClean="0"/>
              <a:t>Cell networks employ many layers of NATs and proxies</a:t>
            </a:r>
          </a:p>
          <a:p>
            <a:pPr lvl="1"/>
            <a:r>
              <a:rPr lang="en-US" dirty="0" smtClean="0"/>
              <a:t>Users split their time across multiple devices with separate 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16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servers to store state on client web browsers</a:t>
            </a:r>
          </a:p>
          <a:p>
            <a:pPr lvl="1"/>
            <a:r>
              <a:rPr lang="en-US" dirty="0" smtClean="0"/>
              <a:t>Originally, invented for storing authentication information (session cookies)</a:t>
            </a:r>
          </a:p>
          <a:p>
            <a:pPr lvl="1"/>
            <a:r>
              <a:rPr lang="en-US" dirty="0" smtClean="0"/>
              <a:t>Today, routinely used to implement tracking cookies</a:t>
            </a:r>
          </a:p>
          <a:p>
            <a:r>
              <a:rPr lang="en-US" dirty="0" smtClean="0"/>
              <a:t>Tracking cookies are so pervasive that they are now legislated</a:t>
            </a:r>
          </a:p>
          <a:p>
            <a:pPr lvl="1"/>
            <a:r>
              <a:rPr lang="en-US" dirty="0" smtClean="0"/>
              <a:t>EU e-Privacy Directive (Cookie Law)</a:t>
            </a:r>
          </a:p>
          <a:p>
            <a:pPr lvl="2"/>
            <a:r>
              <a:rPr lang="en-US" dirty="0" smtClean="0"/>
              <a:t>Requires that sites disclose if they use cookies and what they are used for</a:t>
            </a:r>
          </a:p>
          <a:p>
            <a:pPr lvl="2"/>
            <a:r>
              <a:rPr lang="en-US" dirty="0" smtClean="0"/>
              <a:t>Users must opt-in before cookies can be set</a:t>
            </a:r>
          </a:p>
          <a:p>
            <a:pPr lvl="1"/>
            <a:r>
              <a:rPr lang="en-US" dirty="0" smtClean="0"/>
              <a:t>Google was fined $22.5 Million by the FTC for circumventing cookie restrictions in Safari</a:t>
            </a:r>
          </a:p>
          <a:p>
            <a:pPr lvl="2"/>
            <a:r>
              <a:rPr lang="en-US" dirty="0" smtClean="0"/>
              <a:t>Safari did not accept third-party cookies by default…</a:t>
            </a:r>
          </a:p>
          <a:p>
            <a:pPr lvl="2"/>
            <a:r>
              <a:rPr lang="en-US" dirty="0" smtClean="0"/>
              <a:t>… unless they were received after a POST</a:t>
            </a:r>
          </a:p>
          <a:p>
            <a:pPr lvl="2"/>
            <a:r>
              <a:rPr lang="en-US" dirty="0" smtClean="0"/>
              <a:t>Google used Ajax to send a POST to circumvent Safari’s restriction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5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Third-party Cookie Tracking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559" y="2933180"/>
            <a:ext cx="1005227" cy="1005227"/>
          </a:xfrm>
          <a:prstGeom prst="rect">
            <a:avLst/>
          </a:prstGeom>
        </p:spPr>
      </p:pic>
      <p:grpSp>
        <p:nvGrpSpPr>
          <p:cNvPr id="50" name="Group 49"/>
          <p:cNvGrpSpPr/>
          <p:nvPr/>
        </p:nvGrpSpPr>
        <p:grpSpPr>
          <a:xfrm>
            <a:off x="7438699" y="913266"/>
            <a:ext cx="1311652" cy="1837178"/>
            <a:chOff x="7438699" y="913266"/>
            <a:chExt cx="1311652" cy="183717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71" t="13369" r="13554" b="16091"/>
            <a:stretch/>
          </p:blipFill>
          <p:spPr>
            <a:xfrm>
              <a:off x="7984668" y="913266"/>
              <a:ext cx="765683" cy="957842"/>
            </a:xfrm>
            <a:prstGeom prst="rect">
              <a:avLst/>
            </a:prstGeom>
          </p:spPr>
        </p:pic>
        <p:grpSp>
          <p:nvGrpSpPr>
            <p:cNvPr id="6" name="Group 5"/>
            <p:cNvGrpSpPr/>
            <p:nvPr/>
          </p:nvGrpSpPr>
          <p:grpSpPr>
            <a:xfrm>
              <a:off x="7438699" y="1636471"/>
              <a:ext cx="1175745" cy="1113973"/>
              <a:chOff x="8761801" y="3207998"/>
              <a:chExt cx="1175745" cy="1113973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61801" y="3207998"/>
                <a:ext cx="702183" cy="702183"/>
              </a:xfrm>
              <a:prstGeom prst="rect">
                <a:avLst/>
              </a:prstGeom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8807557" y="3921861"/>
                <a:ext cx="11299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yelp.com</a:t>
                </a:r>
                <a:endParaRPr lang="en-US" sz="1600" dirty="0"/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6962344" y="4667135"/>
            <a:ext cx="2020939" cy="1751159"/>
            <a:chOff x="6962344" y="4667135"/>
            <a:chExt cx="2020939" cy="1751159"/>
          </a:xfrm>
        </p:grpSpPr>
        <p:grpSp>
          <p:nvGrpSpPr>
            <p:cNvPr id="9" name="Group 8"/>
            <p:cNvGrpSpPr/>
            <p:nvPr/>
          </p:nvGrpSpPr>
          <p:grpSpPr>
            <a:xfrm>
              <a:off x="6962344" y="5308174"/>
              <a:ext cx="2020939" cy="1110120"/>
              <a:chOff x="8453514" y="3207998"/>
              <a:chExt cx="2020939" cy="1110120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61801" y="3207998"/>
                <a:ext cx="702183" cy="702183"/>
              </a:xfrm>
              <a:prstGeom prst="rect">
                <a:avLst/>
              </a:prstGeom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8453514" y="3918008"/>
                <a:ext cx="20209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/>
                  <a:t>m</a:t>
                </a:r>
                <a:r>
                  <a:rPr lang="en-US" sz="2000" dirty="0" smtClean="0"/>
                  <a:t>aps.google.com</a:t>
                </a:r>
                <a:endParaRPr lang="en-US" sz="1600" dirty="0"/>
              </a:p>
            </p:txBody>
          </p:sp>
        </p:grp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5846" y="4667135"/>
              <a:ext cx="926341" cy="926341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105" y="3843941"/>
            <a:ext cx="1764960" cy="52482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060" y="3057588"/>
            <a:ext cx="702183" cy="702183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V="1">
            <a:off x="4181317" y="2509624"/>
            <a:ext cx="3200828" cy="66832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019018" y="2211661"/>
            <a:ext cx="3251613" cy="71730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3850431" y="3990637"/>
            <a:ext cx="3313721" cy="145844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085301" y="3821487"/>
            <a:ext cx="3142809" cy="130129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181317" y="3310364"/>
            <a:ext cx="6258163" cy="2688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ular Callout 35"/>
          <p:cNvSpPr/>
          <p:nvPr/>
        </p:nvSpPr>
        <p:spPr>
          <a:xfrm>
            <a:off x="799977" y="1187429"/>
            <a:ext cx="4313200" cy="1033023"/>
          </a:xfrm>
          <a:prstGeom prst="wedgeRectCallout">
            <a:avLst>
              <a:gd name="adj1" fmla="val 66273"/>
              <a:gd name="adj2" fmla="val 629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&lt;script </a:t>
            </a:r>
            <a:r>
              <a:rPr lang="en-US" dirty="0" err="1" smtClean="0"/>
              <a:t>src</a:t>
            </a:r>
            <a:r>
              <a:rPr lang="en-US" dirty="0" smtClean="0"/>
              <a:t>=“http://</a:t>
            </a:r>
            <a:r>
              <a:rPr lang="en-US" sz="2000" dirty="0" smtClean="0"/>
              <a:t>www.googletagservices.com/tag/</a:t>
            </a:r>
            <a:r>
              <a:rPr lang="en-US" sz="2000" dirty="0" err="1" smtClean="0"/>
              <a:t>js</a:t>
            </a:r>
            <a:r>
              <a:rPr lang="en-US" sz="2000" dirty="0" smtClean="0"/>
              <a:t>/</a:t>
            </a:r>
            <a:r>
              <a:rPr lang="en-US" sz="2000" dirty="0" err="1" smtClean="0"/>
              <a:t>gpt.js?id</a:t>
            </a:r>
            <a:r>
              <a:rPr lang="en-US" sz="2000" dirty="0" smtClean="0"/>
              <a:t>=yelp</a:t>
            </a:r>
            <a:r>
              <a:rPr lang="en-US" dirty="0" smtClean="0"/>
              <a:t>”&gt;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4107906" y="3597390"/>
            <a:ext cx="6306694" cy="415267"/>
            <a:chOff x="4107906" y="3902190"/>
            <a:chExt cx="6306694" cy="415267"/>
          </a:xfrm>
        </p:grpSpPr>
        <p:cxnSp>
          <p:nvCxnSpPr>
            <p:cNvPr id="33" name="Straight Arrow Connector 32"/>
            <p:cNvCxnSpPr/>
            <p:nvPr/>
          </p:nvCxnSpPr>
          <p:spPr>
            <a:xfrm flipH="1">
              <a:off x="4107906" y="3902190"/>
              <a:ext cx="6306694" cy="22614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583226" y="3948125"/>
              <a:ext cx="34543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Set-Cookie: _gads=saf9vDFDsP0w3</a:t>
              </a:r>
              <a:endParaRPr lang="en-US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375697" y="3855584"/>
            <a:ext cx="3086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Cookie: _gads=saf9vDFDsP0w3</a:t>
            </a:r>
            <a:endParaRPr lang="en-US" dirty="0"/>
          </a:p>
        </p:txBody>
      </p:sp>
      <p:sp>
        <p:nvSpPr>
          <p:cNvPr id="40" name="Rectangular Callout 39"/>
          <p:cNvSpPr/>
          <p:nvPr/>
        </p:nvSpPr>
        <p:spPr>
          <a:xfrm>
            <a:off x="872079" y="5142404"/>
            <a:ext cx="4312942" cy="1063238"/>
          </a:xfrm>
          <a:prstGeom prst="wedgeRectCallout">
            <a:avLst>
              <a:gd name="adj1" fmla="val 67101"/>
              <a:gd name="adj2" fmla="val -580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&lt;script </a:t>
            </a:r>
            <a:r>
              <a:rPr lang="en-US" dirty="0" err="1" smtClean="0"/>
              <a:t>src</a:t>
            </a:r>
            <a:r>
              <a:rPr lang="en-US" dirty="0" smtClean="0"/>
              <a:t>=“http://</a:t>
            </a:r>
            <a:r>
              <a:rPr lang="en-US" sz="2000" dirty="0" smtClean="0"/>
              <a:t>www.googletagservices.com/tag/</a:t>
            </a:r>
            <a:r>
              <a:rPr lang="en-US" sz="2000" dirty="0" err="1" smtClean="0"/>
              <a:t>js</a:t>
            </a:r>
            <a:r>
              <a:rPr lang="en-US" sz="2000" dirty="0" smtClean="0"/>
              <a:t>/</a:t>
            </a:r>
            <a:r>
              <a:rPr lang="en-US" sz="2000" dirty="0" err="1" smtClean="0"/>
              <a:t>gpt.js?id</a:t>
            </a:r>
            <a:r>
              <a:rPr lang="en-US" sz="2000" dirty="0" smtClean="0"/>
              <a:t>=</a:t>
            </a:r>
            <a:r>
              <a:rPr lang="en-US" sz="2000" dirty="0" err="1" smtClean="0"/>
              <a:t>gmaps</a:t>
            </a:r>
            <a:r>
              <a:rPr lang="en-US" dirty="0" smtClean="0"/>
              <a:t>”&gt;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4181317" y="2950805"/>
            <a:ext cx="6258163" cy="390293"/>
            <a:chOff x="4181317" y="2632890"/>
            <a:chExt cx="6258163" cy="390293"/>
          </a:xfrm>
        </p:grpSpPr>
        <p:cxnSp>
          <p:nvCxnSpPr>
            <p:cNvPr id="45" name="Straight Arrow Connector 44"/>
            <p:cNvCxnSpPr/>
            <p:nvPr/>
          </p:nvCxnSpPr>
          <p:spPr>
            <a:xfrm flipV="1">
              <a:off x="4181317" y="2996295"/>
              <a:ext cx="6258163" cy="2688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5861717" y="2632890"/>
              <a:ext cx="30868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Cookie: _gads=saf9vDFDsP0w3</a:t>
              </a:r>
              <a:endParaRPr lang="en-US" dirty="0"/>
            </a:p>
          </p:txBody>
        </p:sp>
      </p:grpSp>
      <p:cxnSp>
        <p:nvCxnSpPr>
          <p:cNvPr id="48" name="Straight Arrow Connector 47"/>
          <p:cNvCxnSpPr/>
          <p:nvPr/>
        </p:nvCxnSpPr>
        <p:spPr>
          <a:xfrm flipH="1">
            <a:off x="4107906" y="3601304"/>
            <a:ext cx="6306694" cy="2261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ular Callout 50"/>
          <p:cNvSpPr/>
          <p:nvPr/>
        </p:nvSpPr>
        <p:spPr>
          <a:xfrm>
            <a:off x="9160413" y="986621"/>
            <a:ext cx="2823267" cy="1389501"/>
          </a:xfrm>
          <a:prstGeom prst="wedgeRectCallout">
            <a:avLst>
              <a:gd name="adj1" fmla="val 20248"/>
              <a:gd name="adj2" fmla="val 929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Google (and its services like </a:t>
            </a:r>
            <a:r>
              <a:rPr lang="en-US" sz="2000" dirty="0" err="1" smtClean="0"/>
              <a:t>Doubleclick</a:t>
            </a:r>
            <a:r>
              <a:rPr lang="en-US" sz="2000" dirty="0" smtClean="0"/>
              <a:t>) are embedded in 40-60% of </a:t>
            </a:r>
            <a:r>
              <a:rPr lang="en-US" sz="2000" b="1" dirty="0" smtClean="0"/>
              <a:t>all</a:t>
            </a:r>
            <a:r>
              <a:rPr lang="en-US" sz="2000" dirty="0" smtClean="0"/>
              <a:t> web pages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9076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9" grpId="0"/>
      <p:bldP spid="40" grpId="0" animBg="1"/>
      <p:bldP spid="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Widgets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559" y="2933180"/>
            <a:ext cx="1005227" cy="1005227"/>
          </a:xfrm>
          <a:prstGeom prst="rect">
            <a:avLst/>
          </a:prstGeom>
        </p:spPr>
      </p:pic>
      <p:grpSp>
        <p:nvGrpSpPr>
          <p:cNvPr id="50" name="Group 49"/>
          <p:cNvGrpSpPr/>
          <p:nvPr/>
        </p:nvGrpSpPr>
        <p:grpSpPr>
          <a:xfrm>
            <a:off x="7438699" y="913266"/>
            <a:ext cx="1311652" cy="1837178"/>
            <a:chOff x="7438699" y="913266"/>
            <a:chExt cx="1311652" cy="183717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71" t="13369" r="13554" b="16091"/>
            <a:stretch/>
          </p:blipFill>
          <p:spPr>
            <a:xfrm>
              <a:off x="7984668" y="913266"/>
              <a:ext cx="765683" cy="957842"/>
            </a:xfrm>
            <a:prstGeom prst="rect">
              <a:avLst/>
            </a:prstGeom>
          </p:spPr>
        </p:pic>
        <p:grpSp>
          <p:nvGrpSpPr>
            <p:cNvPr id="6" name="Group 5"/>
            <p:cNvGrpSpPr/>
            <p:nvPr/>
          </p:nvGrpSpPr>
          <p:grpSpPr>
            <a:xfrm>
              <a:off x="7438699" y="1636471"/>
              <a:ext cx="1175745" cy="1113973"/>
              <a:chOff x="8761801" y="3207998"/>
              <a:chExt cx="1175745" cy="1113973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61801" y="3207998"/>
                <a:ext cx="702183" cy="702183"/>
              </a:xfrm>
              <a:prstGeom prst="rect">
                <a:avLst/>
              </a:prstGeom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8807557" y="3921861"/>
                <a:ext cx="11299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yelp.com</a:t>
                </a:r>
                <a:endParaRPr lang="en-US" sz="1600" dirty="0"/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6962344" y="4667135"/>
            <a:ext cx="2020939" cy="1751159"/>
            <a:chOff x="6962344" y="4667135"/>
            <a:chExt cx="2020939" cy="1751159"/>
          </a:xfrm>
        </p:grpSpPr>
        <p:grpSp>
          <p:nvGrpSpPr>
            <p:cNvPr id="9" name="Group 8"/>
            <p:cNvGrpSpPr/>
            <p:nvPr/>
          </p:nvGrpSpPr>
          <p:grpSpPr>
            <a:xfrm>
              <a:off x="6962344" y="5308174"/>
              <a:ext cx="2020939" cy="1110120"/>
              <a:chOff x="8453514" y="3207998"/>
              <a:chExt cx="2020939" cy="1110120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61801" y="3207998"/>
                <a:ext cx="702183" cy="702183"/>
              </a:xfrm>
              <a:prstGeom prst="rect">
                <a:avLst/>
              </a:prstGeom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8453514" y="3918008"/>
                <a:ext cx="20209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/>
                  <a:t>m</a:t>
                </a:r>
                <a:r>
                  <a:rPr lang="en-US" sz="2000" dirty="0" smtClean="0"/>
                  <a:t>aps.google.com</a:t>
                </a:r>
                <a:endParaRPr lang="en-US" sz="1600" dirty="0"/>
              </a:p>
            </p:txBody>
          </p:sp>
        </p:grp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5846" y="4667135"/>
              <a:ext cx="926341" cy="926341"/>
            </a:xfrm>
            <a:prstGeom prst="rect">
              <a:avLst/>
            </a:prstGeom>
          </p:spPr>
        </p:pic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060" y="3057588"/>
            <a:ext cx="702183" cy="702183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V="1">
            <a:off x="4181317" y="2509624"/>
            <a:ext cx="3200828" cy="66832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019018" y="2211661"/>
            <a:ext cx="3251613" cy="71730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3850431" y="3990637"/>
            <a:ext cx="3313721" cy="145844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085301" y="3821487"/>
            <a:ext cx="3142809" cy="130129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181317" y="3310364"/>
            <a:ext cx="6258163" cy="2688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4107906" y="3597390"/>
            <a:ext cx="6306694" cy="415267"/>
            <a:chOff x="4107906" y="3902190"/>
            <a:chExt cx="6306694" cy="415267"/>
          </a:xfrm>
        </p:grpSpPr>
        <p:cxnSp>
          <p:nvCxnSpPr>
            <p:cNvPr id="33" name="Straight Arrow Connector 32"/>
            <p:cNvCxnSpPr/>
            <p:nvPr/>
          </p:nvCxnSpPr>
          <p:spPr>
            <a:xfrm flipH="1">
              <a:off x="4107906" y="3902190"/>
              <a:ext cx="6306694" cy="22614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427095" y="3948125"/>
              <a:ext cx="37666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Set-Cookie: presence=saf9vDFDsP0w3</a:t>
              </a:r>
              <a:endParaRPr lang="en-US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19564" y="3855584"/>
            <a:ext cx="3399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Cookie: presence=saf9vDFDsP0w3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4181317" y="2950805"/>
            <a:ext cx="6258163" cy="390293"/>
            <a:chOff x="4181317" y="2632890"/>
            <a:chExt cx="6258163" cy="390293"/>
          </a:xfrm>
        </p:grpSpPr>
        <p:cxnSp>
          <p:nvCxnSpPr>
            <p:cNvPr id="45" name="Straight Arrow Connector 44"/>
            <p:cNvCxnSpPr/>
            <p:nvPr/>
          </p:nvCxnSpPr>
          <p:spPr>
            <a:xfrm flipV="1">
              <a:off x="4181317" y="2996295"/>
              <a:ext cx="6258163" cy="2688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5705584" y="2632890"/>
              <a:ext cx="3399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Cookie: presence=saf9vDFDsP0w3</a:t>
              </a:r>
              <a:endParaRPr lang="en-US" dirty="0"/>
            </a:p>
          </p:txBody>
        </p:sp>
      </p:grpSp>
      <p:cxnSp>
        <p:nvCxnSpPr>
          <p:cNvPr id="48" name="Straight Arrow Connector 47"/>
          <p:cNvCxnSpPr/>
          <p:nvPr/>
        </p:nvCxnSpPr>
        <p:spPr>
          <a:xfrm flipH="1">
            <a:off x="4107906" y="3601304"/>
            <a:ext cx="6306694" cy="2261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2758131"/>
            <a:ext cx="552233" cy="552233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0439480" y="3808428"/>
            <a:ext cx="1650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facebook.com</a:t>
            </a:r>
            <a:endParaRPr lang="en-US" sz="16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1999879" y="1098573"/>
            <a:ext cx="3705705" cy="1138316"/>
            <a:chOff x="1999879" y="1098573"/>
            <a:chExt cx="3705705" cy="1138316"/>
          </a:xfrm>
        </p:grpSpPr>
        <p:sp>
          <p:nvSpPr>
            <p:cNvPr id="36" name="Rectangular Callout 35"/>
            <p:cNvSpPr/>
            <p:nvPr/>
          </p:nvSpPr>
          <p:spPr>
            <a:xfrm>
              <a:off x="1999879" y="1203866"/>
              <a:ext cx="3381340" cy="1033023"/>
            </a:xfrm>
            <a:prstGeom prst="wedgeRectCallout">
              <a:avLst>
                <a:gd name="adj1" fmla="val 66273"/>
                <a:gd name="adj2" fmla="val 6295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&lt;iframe </a:t>
              </a:r>
              <a:r>
                <a:rPr lang="en-US" dirty="0" err="1" smtClean="0"/>
                <a:t>src</a:t>
              </a:r>
              <a:r>
                <a:rPr lang="en-US" dirty="0" smtClean="0"/>
                <a:t>=“http://</a:t>
              </a:r>
              <a:r>
                <a:rPr lang="en-US" sz="2000" dirty="0" smtClean="0"/>
                <a:t>www.facebook.com/button.html</a:t>
              </a:r>
              <a:r>
                <a:rPr lang="en-US" dirty="0" smtClean="0"/>
                <a:t>”&gt;</a:t>
              </a:r>
              <a:endParaRPr lang="en-US" dirty="0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8783" y="1098573"/>
              <a:ext cx="846801" cy="355656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1996751" y="5142404"/>
            <a:ext cx="3611670" cy="1184370"/>
            <a:chOff x="1996751" y="5142404"/>
            <a:chExt cx="3611670" cy="1184370"/>
          </a:xfrm>
        </p:grpSpPr>
        <p:sp>
          <p:nvSpPr>
            <p:cNvPr id="40" name="Rectangular Callout 39"/>
            <p:cNvSpPr/>
            <p:nvPr/>
          </p:nvSpPr>
          <p:spPr>
            <a:xfrm>
              <a:off x="1996751" y="5142404"/>
              <a:ext cx="3188270" cy="1063238"/>
            </a:xfrm>
            <a:prstGeom prst="wedgeRectCallout">
              <a:avLst>
                <a:gd name="adj1" fmla="val 67101"/>
                <a:gd name="adj2" fmla="val -5807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&lt;iframe </a:t>
              </a:r>
              <a:r>
                <a:rPr lang="en-US" dirty="0" err="1"/>
                <a:t>src</a:t>
              </a:r>
              <a:r>
                <a:rPr lang="en-US" dirty="0"/>
                <a:t>=“http://www.facebook.com/button.html”&gt;</a:t>
              </a: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1620" y="5971118"/>
              <a:ext cx="846801" cy="3556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201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8327</TotalTime>
  <Words>1986</Words>
  <Application>Microsoft Office PowerPoint</Application>
  <PresentationFormat>Widescreen</PresentationFormat>
  <Paragraphs>314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Menlo</vt:lpstr>
      <vt:lpstr>Wingdings</vt:lpstr>
      <vt:lpstr>Office Theme</vt:lpstr>
      <vt:lpstr>CS 4740/6740 Network Security</vt:lpstr>
      <vt:lpstr>Webonomics</vt:lpstr>
      <vt:lpstr>Advertising on the Web</vt:lpstr>
      <vt:lpstr>Your Personal Information is Valuable</vt:lpstr>
      <vt:lpstr>Tracking</vt:lpstr>
      <vt:lpstr>IP Address Tracking</vt:lpstr>
      <vt:lpstr>Cookies</vt:lpstr>
      <vt:lpstr>Third-party Cookie Tracking</vt:lpstr>
      <vt:lpstr>Social Widgets</vt:lpstr>
      <vt:lpstr>The Targeted Advertising Ecosystem</vt:lpstr>
      <vt:lpstr>The Targeted Advertising Ecosystem</vt:lpstr>
      <vt:lpstr>Users Against Tracking Cookies</vt:lpstr>
      <vt:lpstr>Evercookies</vt:lpstr>
      <vt:lpstr>Mitigations Against Tracking Cookies</vt:lpstr>
      <vt:lpstr>Do Not Track</vt:lpstr>
      <vt:lpstr>Beyond Tracking Cookies</vt:lpstr>
      <vt:lpstr>Your Browser is Unique</vt:lpstr>
      <vt:lpstr>More Sources of Uniqueness</vt:lpstr>
      <vt:lpstr>Browser Fingerprinting</vt:lpstr>
      <vt:lpstr>PowerPoint Presentation</vt:lpstr>
      <vt:lpstr>PowerPoint Presentation</vt:lpstr>
      <vt:lpstr>Canvas Fingerprinting</vt:lpstr>
      <vt:lpstr>Canvas Fingerprinting Example</vt:lpstr>
      <vt:lpstr>Mitigations Against Fingerprinting</vt:lpstr>
      <vt:lpstr>History Stealing</vt:lpstr>
      <vt:lpstr>Story So Far</vt:lpstr>
      <vt:lpstr>Let’s Talk About Hyperlinks</vt:lpstr>
      <vt:lpstr>History Stealing via CSS :visited</vt:lpstr>
      <vt:lpstr>History Stealing via Timing Attack</vt:lpstr>
      <vt:lpstr>Mitigations Against History Stealing</vt:lpstr>
      <vt:lpstr>Final Thoughts</vt:lpstr>
      <vt:lpstr>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4740/6740 Network Security</dc:title>
  <dc:creator>bowlinearl@live.com</dc:creator>
  <cp:lastModifiedBy>bowlinearl@live.com</cp:lastModifiedBy>
  <cp:revision>1175</cp:revision>
  <dcterms:created xsi:type="dcterms:W3CDTF">2015-01-18T16:53:31Z</dcterms:created>
  <dcterms:modified xsi:type="dcterms:W3CDTF">2015-04-07T19:43:38Z</dcterms:modified>
</cp:coreProperties>
</file>