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sldIdLst>
    <p:sldId id="256" r:id="rId2"/>
    <p:sldId id="336" r:id="rId3"/>
    <p:sldId id="337" r:id="rId4"/>
    <p:sldId id="338" r:id="rId5"/>
    <p:sldId id="257" r:id="rId6"/>
    <p:sldId id="258" r:id="rId7"/>
    <p:sldId id="362" r:id="rId8"/>
    <p:sldId id="339" r:id="rId9"/>
    <p:sldId id="340" r:id="rId10"/>
    <p:sldId id="341" r:id="rId11"/>
    <p:sldId id="342" r:id="rId12"/>
    <p:sldId id="343" r:id="rId13"/>
    <p:sldId id="357" r:id="rId14"/>
    <p:sldId id="344" r:id="rId15"/>
    <p:sldId id="345" r:id="rId16"/>
    <p:sldId id="346" r:id="rId17"/>
    <p:sldId id="348" r:id="rId18"/>
    <p:sldId id="349" r:id="rId19"/>
    <p:sldId id="350" r:id="rId20"/>
    <p:sldId id="351" r:id="rId21"/>
    <p:sldId id="352" r:id="rId22"/>
    <p:sldId id="358" r:id="rId23"/>
    <p:sldId id="359" r:id="rId24"/>
    <p:sldId id="360" r:id="rId25"/>
    <p:sldId id="353" r:id="rId26"/>
    <p:sldId id="375" r:id="rId27"/>
    <p:sldId id="354" r:id="rId28"/>
    <p:sldId id="355" r:id="rId29"/>
    <p:sldId id="363" r:id="rId30"/>
    <p:sldId id="361" r:id="rId31"/>
    <p:sldId id="364" r:id="rId32"/>
    <p:sldId id="365" r:id="rId33"/>
    <p:sldId id="366" r:id="rId34"/>
    <p:sldId id="367" r:id="rId35"/>
    <p:sldId id="368" r:id="rId36"/>
    <p:sldId id="369" r:id="rId37"/>
    <p:sldId id="373" r:id="rId38"/>
    <p:sldId id="371" r:id="rId39"/>
    <p:sldId id="372" r:id="rId40"/>
    <p:sldId id="374" r:id="rId41"/>
    <p:sldId id="356" r:id="rId42"/>
    <p:sldId id="376" r:id="rId43"/>
    <p:sldId id="377" r:id="rId44"/>
    <p:sldId id="378" r:id="rId45"/>
    <p:sldId id="379" r:id="rId46"/>
    <p:sldId id="380" r:id="rId47"/>
    <p:sldId id="347" r:id="rId48"/>
    <p:sldId id="381" r:id="rId49"/>
    <p:sldId id="382" r:id="rId50"/>
    <p:sldId id="383" r:id="rId51"/>
    <p:sldId id="384" r:id="rId52"/>
    <p:sldId id="398" r:id="rId53"/>
    <p:sldId id="390" r:id="rId54"/>
    <p:sldId id="385" r:id="rId55"/>
    <p:sldId id="392" r:id="rId56"/>
    <p:sldId id="401" r:id="rId57"/>
    <p:sldId id="393" r:id="rId58"/>
    <p:sldId id="394" r:id="rId59"/>
    <p:sldId id="389" r:id="rId60"/>
    <p:sldId id="402" r:id="rId61"/>
    <p:sldId id="388" r:id="rId62"/>
    <p:sldId id="335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FCFCFC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asses\6740\assets\pw_streng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v>26+26+10 Characters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Sheet1!$D$2:$D$33</c:f>
              <c:numCache>
                <c:formatCode>General</c:formatCode>
                <c:ptCount val="32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30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  <c:pt idx="9">
                  <c:v>60</c:v>
                </c:pt>
                <c:pt idx="10">
                  <c:v>66</c:v>
                </c:pt>
                <c:pt idx="11">
                  <c:v>72</c:v>
                </c:pt>
                <c:pt idx="12">
                  <c:v>78</c:v>
                </c:pt>
                <c:pt idx="13">
                  <c:v>84</c:v>
                </c:pt>
                <c:pt idx="14">
                  <c:v>90</c:v>
                </c:pt>
                <c:pt idx="15">
                  <c:v>96</c:v>
                </c:pt>
                <c:pt idx="16">
                  <c:v>102</c:v>
                </c:pt>
                <c:pt idx="17">
                  <c:v>108</c:v>
                </c:pt>
                <c:pt idx="18">
                  <c:v>114</c:v>
                </c:pt>
                <c:pt idx="19">
                  <c:v>120</c:v>
                </c:pt>
                <c:pt idx="20">
                  <c:v>126</c:v>
                </c:pt>
                <c:pt idx="21">
                  <c:v>131</c:v>
                </c:pt>
                <c:pt idx="22">
                  <c:v>137</c:v>
                </c:pt>
                <c:pt idx="23">
                  <c:v>143</c:v>
                </c:pt>
                <c:pt idx="24">
                  <c:v>149</c:v>
                </c:pt>
                <c:pt idx="25">
                  <c:v>155</c:v>
                </c:pt>
                <c:pt idx="26">
                  <c:v>161</c:v>
                </c:pt>
                <c:pt idx="27">
                  <c:v>167</c:v>
                </c:pt>
                <c:pt idx="28">
                  <c:v>173</c:v>
                </c:pt>
                <c:pt idx="29">
                  <c:v>179</c:v>
                </c:pt>
                <c:pt idx="30">
                  <c:v>185</c:v>
                </c:pt>
                <c:pt idx="31">
                  <c:v>191</c:v>
                </c:pt>
              </c:numCache>
            </c:numRef>
          </c:yVal>
          <c:smooth val="1"/>
        </c:ser>
        <c:ser>
          <c:idx val="1"/>
          <c:order val="1"/>
          <c:tx>
            <c:v>26+26 Characters</c:v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Sheet1!$C$2:$C$33</c:f>
              <c:numCache>
                <c:formatCode>General</c:formatCode>
                <c:ptCount val="32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23</c:v>
                </c:pt>
                <c:pt idx="4">
                  <c:v>29</c:v>
                </c:pt>
                <c:pt idx="5">
                  <c:v>35</c:v>
                </c:pt>
                <c:pt idx="6">
                  <c:v>40</c:v>
                </c:pt>
                <c:pt idx="7">
                  <c:v>46</c:v>
                </c:pt>
                <c:pt idx="8">
                  <c:v>52</c:v>
                </c:pt>
                <c:pt idx="9">
                  <c:v>58</c:v>
                </c:pt>
                <c:pt idx="10">
                  <c:v>63</c:v>
                </c:pt>
                <c:pt idx="11">
                  <c:v>69</c:v>
                </c:pt>
                <c:pt idx="12">
                  <c:v>75</c:v>
                </c:pt>
                <c:pt idx="13">
                  <c:v>80</c:v>
                </c:pt>
                <c:pt idx="14">
                  <c:v>86</c:v>
                </c:pt>
                <c:pt idx="15">
                  <c:v>92</c:v>
                </c:pt>
                <c:pt idx="16">
                  <c:v>97</c:v>
                </c:pt>
                <c:pt idx="17">
                  <c:v>103</c:v>
                </c:pt>
                <c:pt idx="18">
                  <c:v>109</c:v>
                </c:pt>
                <c:pt idx="19">
                  <c:v>115</c:v>
                </c:pt>
                <c:pt idx="20">
                  <c:v>120</c:v>
                </c:pt>
                <c:pt idx="21">
                  <c:v>126</c:v>
                </c:pt>
                <c:pt idx="22">
                  <c:v>132</c:v>
                </c:pt>
                <c:pt idx="23">
                  <c:v>137</c:v>
                </c:pt>
                <c:pt idx="24">
                  <c:v>143</c:v>
                </c:pt>
                <c:pt idx="25">
                  <c:v>149</c:v>
                </c:pt>
                <c:pt idx="26">
                  <c:v>154</c:v>
                </c:pt>
                <c:pt idx="27">
                  <c:v>160</c:v>
                </c:pt>
                <c:pt idx="28">
                  <c:v>166</c:v>
                </c:pt>
                <c:pt idx="29">
                  <c:v>172</c:v>
                </c:pt>
                <c:pt idx="30">
                  <c:v>177</c:v>
                </c:pt>
                <c:pt idx="31">
                  <c:v>183</c:v>
                </c:pt>
              </c:numCache>
            </c:numRef>
          </c:yVal>
          <c:smooth val="1"/>
        </c:ser>
        <c:ser>
          <c:idx val="0"/>
          <c:order val="2"/>
          <c:tx>
            <c:v>26 Characters</c:v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Sheet1!$B$2:$B$33</c:f>
              <c:numCache>
                <c:formatCode>General</c:formatCode>
                <c:ptCount val="3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  <c:pt idx="6">
                  <c:v>33</c:v>
                </c:pt>
                <c:pt idx="7">
                  <c:v>38</c:v>
                </c:pt>
                <c:pt idx="8">
                  <c:v>43</c:v>
                </c:pt>
                <c:pt idx="9">
                  <c:v>48</c:v>
                </c:pt>
                <c:pt idx="10">
                  <c:v>52</c:v>
                </c:pt>
                <c:pt idx="11">
                  <c:v>57</c:v>
                </c:pt>
                <c:pt idx="12">
                  <c:v>62</c:v>
                </c:pt>
                <c:pt idx="13">
                  <c:v>66</c:v>
                </c:pt>
                <c:pt idx="14">
                  <c:v>71</c:v>
                </c:pt>
                <c:pt idx="15">
                  <c:v>76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99</c:v>
                </c:pt>
                <c:pt idx="21">
                  <c:v>104</c:v>
                </c:pt>
                <c:pt idx="22">
                  <c:v>109</c:v>
                </c:pt>
                <c:pt idx="23">
                  <c:v>113</c:v>
                </c:pt>
                <c:pt idx="24">
                  <c:v>118</c:v>
                </c:pt>
                <c:pt idx="25">
                  <c:v>123</c:v>
                </c:pt>
                <c:pt idx="26">
                  <c:v>127</c:v>
                </c:pt>
                <c:pt idx="27">
                  <c:v>132</c:v>
                </c:pt>
                <c:pt idx="28">
                  <c:v>137</c:v>
                </c:pt>
                <c:pt idx="29">
                  <c:v>142</c:v>
                </c:pt>
                <c:pt idx="30">
                  <c:v>146</c:v>
                </c:pt>
                <c:pt idx="31">
                  <c:v>151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38792384"/>
        <c:axId val="-1138785312"/>
      </c:scatterChart>
      <c:valAx>
        <c:axId val="-113879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Password</a:t>
                </a:r>
                <a:r>
                  <a:rPr lang="en-US" sz="2400" baseline="0"/>
                  <a:t> Length (Characters)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36670052113051088"/>
              <c:y val="0.91121638661146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8785312"/>
        <c:crosses val="autoZero"/>
        <c:crossBetween val="midCat"/>
      </c:valAx>
      <c:valAx>
        <c:axId val="-113878531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Strength (Bits)</a:t>
                </a:r>
              </a:p>
            </c:rich>
          </c:tx>
          <c:layout>
            <c:manualLayout>
              <c:xMode val="edge"/>
              <c:yMode val="edge"/>
              <c:x val="0"/>
              <c:y val="0.211464783396920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8792384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585539579291719"/>
          <c:y val="6.0377628054225183E-2"/>
          <c:w val="0.29890310586176727"/>
          <c:h val="0.3223491084233027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9063-64AC-4561-B7DC-B7949D2628B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2AC4-46E6-48DF-9C15-A91B1350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4" name="Shape 7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From 2013, but it doesn't change too much</a:t>
            </a:r>
          </a:p>
        </p:txBody>
      </p:sp>
    </p:spTree>
    <p:extLst>
      <p:ext uri="{BB962C8B-B14F-4D97-AF65-F5344CB8AC3E}">
        <p14:creationId xmlns:p14="http://schemas.microsoft.com/office/powerpoint/2010/main" val="266666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15" name="Shape 7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Some password authentication parameters set here (use of shadow file, sha512 as default hash function)</a:t>
            </a:r>
          </a:p>
        </p:txBody>
      </p:sp>
    </p:spTree>
    <p:extLst>
      <p:ext uri="{BB962C8B-B14F-4D97-AF65-F5344CB8AC3E}">
        <p14:creationId xmlns:p14="http://schemas.microsoft.com/office/powerpoint/2010/main" val="182579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08" name="Shape 8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crypt-based password hashes inline</a:t>
            </a:r>
          </a:p>
          <a:p>
            <a:pPr lvl="0">
              <a:defRPr sz="1800"/>
            </a:pPr>
            <a:r>
              <a:rPr sz="2400"/>
              <a:t>Can easily be run through a cracking program</a:t>
            </a:r>
          </a:p>
          <a:p>
            <a:pPr lvl="0">
              <a:defRPr sz="1800"/>
            </a:pPr>
            <a:r>
              <a:rPr sz="2400"/>
              <a:t>Pulled from CCIS last year (and also earlier cracking example)</a:t>
            </a:r>
          </a:p>
        </p:txBody>
      </p:sp>
    </p:spTree>
    <p:extLst>
      <p:ext uri="{BB962C8B-B14F-4D97-AF65-F5344CB8AC3E}">
        <p14:creationId xmlns:p14="http://schemas.microsoft.com/office/powerpoint/2010/main" val="151136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Client sends its ID, ID of service, and nonce</a:t>
            </a:r>
          </a:p>
          <a:p>
            <a:pPr lvl="0">
              <a:defRPr sz="1800"/>
            </a:pPr>
            <a:r>
              <a:rPr sz="2400"/>
              <a:t>Server sends A's nonce, session key, B's ID, ticket (blob encrypted with shared secret with B), encrypted with (A,S) shared secret</a:t>
            </a:r>
          </a:p>
          <a:p>
            <a:pPr lvl="0">
              <a:defRPr sz="1800"/>
            </a:pPr>
            <a:r>
              <a:rPr sz="2400"/>
              <a:t>A sends ticket to B</a:t>
            </a:r>
          </a:p>
          <a:p>
            <a:pPr lvl="0">
              <a:defRPr sz="1800"/>
            </a:pPr>
            <a:r>
              <a:rPr sz="2400"/>
              <a:t>B sends nonce encrypted with session key to A</a:t>
            </a:r>
          </a:p>
          <a:p>
            <a:pPr lvl="0">
              <a:defRPr sz="1800"/>
            </a:pPr>
            <a:r>
              <a:rPr sz="2400"/>
              <a:t>A sends nonce applied with agreed-upon operation to B</a:t>
            </a:r>
          </a:p>
        </p:txBody>
      </p:sp>
    </p:spTree>
    <p:extLst>
      <p:ext uri="{BB962C8B-B14F-4D97-AF65-F5344CB8AC3E}">
        <p14:creationId xmlns:p14="http://schemas.microsoft.com/office/powerpoint/2010/main" val="183801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Client sends its ID, ID of service, and nonce</a:t>
            </a:r>
          </a:p>
          <a:p>
            <a:pPr lvl="0">
              <a:defRPr sz="1800"/>
            </a:pPr>
            <a:r>
              <a:rPr sz="2400"/>
              <a:t>Server sends A's nonce, session key, B's ID, ticket (blob encrypted with shared secret with B), encrypted with (A,S) shared secret</a:t>
            </a:r>
          </a:p>
          <a:p>
            <a:pPr lvl="0">
              <a:defRPr sz="1800"/>
            </a:pPr>
            <a:r>
              <a:rPr sz="2400"/>
              <a:t>A sends ticket to B</a:t>
            </a:r>
          </a:p>
          <a:p>
            <a:pPr lvl="0">
              <a:defRPr sz="1800"/>
            </a:pPr>
            <a:r>
              <a:rPr sz="2400"/>
              <a:t>B sends nonce encrypted with session key to A</a:t>
            </a:r>
          </a:p>
          <a:p>
            <a:pPr lvl="0">
              <a:defRPr sz="1800"/>
            </a:pPr>
            <a:r>
              <a:rPr sz="2400"/>
              <a:t>A sends nonce applied with agreed-upon operation to B</a:t>
            </a:r>
          </a:p>
        </p:txBody>
      </p:sp>
    </p:spTree>
    <p:extLst>
      <p:ext uri="{BB962C8B-B14F-4D97-AF65-F5344CB8AC3E}">
        <p14:creationId xmlns:p14="http://schemas.microsoft.com/office/powerpoint/2010/main" val="338227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Client sends its ID, ID of service, and nonce</a:t>
            </a:r>
          </a:p>
          <a:p>
            <a:pPr lvl="0">
              <a:defRPr sz="1800"/>
            </a:pPr>
            <a:r>
              <a:rPr sz="2400"/>
              <a:t>Server sends A's nonce, session key, B's ID, ticket (blob encrypted with shared secret with B), encrypted with (A,S) shared secret</a:t>
            </a:r>
          </a:p>
          <a:p>
            <a:pPr lvl="0">
              <a:defRPr sz="1800"/>
            </a:pPr>
            <a:r>
              <a:rPr sz="2400"/>
              <a:t>A sends ticket to B</a:t>
            </a:r>
          </a:p>
          <a:p>
            <a:pPr lvl="0">
              <a:defRPr sz="1800"/>
            </a:pPr>
            <a:r>
              <a:rPr sz="2400"/>
              <a:t>B sends nonce encrypted with session key to A</a:t>
            </a:r>
          </a:p>
          <a:p>
            <a:pPr lvl="0">
              <a:defRPr sz="1800"/>
            </a:pPr>
            <a:r>
              <a:rPr sz="2400"/>
              <a:t>A sends nonce applied with agreed-upon operation to B</a:t>
            </a:r>
          </a:p>
        </p:txBody>
      </p:sp>
    </p:spTree>
    <p:extLst>
      <p:ext uri="{BB962C8B-B14F-4D97-AF65-F5344CB8AC3E}">
        <p14:creationId xmlns:p14="http://schemas.microsoft.com/office/powerpoint/2010/main" val="194340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25056" indent="-312528"/>
            <a:lvl3pPr marL="937584" indent="-312528"/>
            <a:lvl4pPr marL="1250112" indent="-312528"/>
            <a:lvl5pPr marL="1562640" indent="-312528"/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60527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5344680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722168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3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345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8626"/>
            <a:ext cx="5157787" cy="4574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345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8626"/>
            <a:ext cx="5183188" cy="45740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690995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51155"/>
            <a:ext cx="727364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9999" y="6366741"/>
            <a:ext cx="640773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juels.com/wp-content/uploads/2013/09/JR13.pdf" TargetMode="External"/><Relationship Id="rId2" Type="http://schemas.openxmlformats.org/officeDocument/2006/relationships/hyperlink" Target="https://wkr.i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4740/6740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4: Authentication</a:t>
            </a:r>
          </a:p>
          <a:p>
            <a:r>
              <a:rPr lang="en-US" dirty="0" smtClean="0"/>
              <a:t>(Passwords and Cryptographic Protocols)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72" y="0"/>
            <a:ext cx="9236475" cy="1143000"/>
          </a:xfrm>
        </p:spPr>
        <p:txBody>
          <a:bodyPr/>
          <a:lstStyle/>
          <a:p>
            <a:r>
              <a:rPr lang="en-US" dirty="0" smtClean="0"/>
              <a:t>Hashed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972" y="1016758"/>
            <a:ext cx="9495783" cy="5759355"/>
          </a:xfrm>
        </p:spPr>
        <p:txBody>
          <a:bodyPr>
            <a:normAutofit/>
          </a:bodyPr>
          <a:lstStyle/>
          <a:p>
            <a:r>
              <a:rPr lang="en-US" dirty="0" smtClean="0"/>
              <a:t>Key idea: store encrypted versions of passwords</a:t>
            </a:r>
          </a:p>
          <a:p>
            <a:pPr lvl="1"/>
            <a:r>
              <a:rPr lang="en-US" dirty="0" smtClean="0"/>
              <a:t>Use one-way cryptographic hash functions</a:t>
            </a:r>
          </a:p>
          <a:p>
            <a:pPr lvl="1"/>
            <a:r>
              <a:rPr lang="en-US" dirty="0" smtClean="0"/>
              <a:t>Examples: MD5, SHA1, SHA256, SHA</a:t>
            </a:r>
            <a:r>
              <a:rPr lang="en-US" dirty="0"/>
              <a:t>512, </a:t>
            </a:r>
            <a:r>
              <a:rPr lang="en-US" dirty="0" err="1"/>
              <a:t>bcrypt</a:t>
            </a:r>
            <a:r>
              <a:rPr lang="en-US" dirty="0"/>
              <a:t>, PBKDF2, </a:t>
            </a:r>
            <a:r>
              <a:rPr lang="en-US" dirty="0" err="1" smtClean="0"/>
              <a:t>scrypt</a:t>
            </a:r>
            <a:endParaRPr lang="en-US" dirty="0" smtClean="0"/>
          </a:p>
          <a:p>
            <a:r>
              <a:rPr lang="en-US" dirty="0" smtClean="0"/>
              <a:t>Cryptographic hash function transform input data into scrambled output data</a:t>
            </a:r>
          </a:p>
          <a:p>
            <a:pPr lvl="1"/>
            <a:r>
              <a:rPr lang="en-US" dirty="0" smtClean="0"/>
              <a:t>Deterministic: hash(A) = hash(A)</a:t>
            </a:r>
          </a:p>
          <a:p>
            <a:pPr lvl="1"/>
            <a:r>
              <a:rPr lang="en-US" dirty="0" smtClean="0"/>
              <a:t>High entropy:</a:t>
            </a:r>
          </a:p>
          <a:p>
            <a:pPr lvl="2"/>
            <a:r>
              <a:rPr lang="en-US" dirty="0" smtClean="0"/>
              <a:t>MD5(‘security’) = </a:t>
            </a:r>
            <a:r>
              <a:rPr lang="en-US" dirty="0"/>
              <a:t>e91e6348157868de9dd8b25c81aebfb9</a:t>
            </a:r>
            <a:endParaRPr lang="en-US" dirty="0" smtClean="0"/>
          </a:p>
          <a:p>
            <a:pPr lvl="2"/>
            <a:r>
              <a:rPr lang="en-US" dirty="0" smtClean="0"/>
              <a:t>MD5(‘security1’) </a:t>
            </a:r>
            <a:r>
              <a:rPr lang="en-US" dirty="0"/>
              <a:t>= 8632c375e9eba096df51844a5a43ae93</a:t>
            </a:r>
            <a:endParaRPr lang="en-US" dirty="0" smtClean="0"/>
          </a:p>
          <a:p>
            <a:pPr lvl="2"/>
            <a:r>
              <a:rPr lang="en-US" dirty="0" smtClean="0"/>
              <a:t>MD5(‘Security’) </a:t>
            </a:r>
            <a:r>
              <a:rPr lang="en-US" dirty="0"/>
              <a:t>= </a:t>
            </a:r>
            <a:r>
              <a:rPr lang="en-US" dirty="0" smtClean="0"/>
              <a:t>2fae32629d4ef4fc6341f1751b405e45</a:t>
            </a:r>
          </a:p>
          <a:p>
            <a:pPr lvl="1"/>
            <a:r>
              <a:rPr lang="en-US" dirty="0" smtClean="0"/>
              <a:t>Collision resistant</a:t>
            </a:r>
          </a:p>
          <a:p>
            <a:pPr lvl="2"/>
            <a:r>
              <a:rPr lang="en-US" dirty="0" smtClean="0"/>
              <a:t>Locating </a:t>
            </a:r>
            <a:r>
              <a:rPr lang="en-US" dirty="0"/>
              <a:t>A</a:t>
            </a:r>
            <a:r>
              <a:rPr lang="en-US" dirty="0" smtClean="0"/>
              <a:t>’ such that hash(A) = hash(A’) takes a long time (hopefully)</a:t>
            </a:r>
          </a:p>
          <a:p>
            <a:pPr lvl="2"/>
            <a:r>
              <a:rPr lang="en-US" dirty="0" smtClean="0"/>
              <a:t>Example: 2</a:t>
            </a:r>
            <a:r>
              <a:rPr lang="en-US" baseline="30000" dirty="0" smtClean="0"/>
              <a:t>21</a:t>
            </a:r>
            <a:r>
              <a:rPr lang="en-US" dirty="0" smtClean="0"/>
              <a:t> tries for md5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Password Example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31576" y="4135273"/>
            <a:ext cx="7233314" cy="2456597"/>
            <a:chOff x="907576" y="4135272"/>
            <a:chExt cx="7233314" cy="2456597"/>
          </a:xfrm>
        </p:grpSpPr>
        <p:sp>
          <p:nvSpPr>
            <p:cNvPr id="6" name="Rectangle 5"/>
            <p:cNvSpPr/>
            <p:nvPr/>
          </p:nvSpPr>
          <p:spPr>
            <a:xfrm>
              <a:off x="907576" y="4653887"/>
              <a:ext cx="7233314" cy="19379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541463" algn="l"/>
                </a:tabLst>
              </a:pPr>
              <a:r>
                <a:rPr lang="en-US" sz="2400" dirty="0" err="1"/>
                <a:t>cbw</a:t>
              </a:r>
              <a:r>
                <a:rPr lang="en-US" sz="2400" dirty="0"/>
                <a:t>	2a9d119df47ff993b662a8ef36f9ea20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 err="1"/>
                <a:t>sandi</a:t>
              </a:r>
              <a:r>
                <a:rPr lang="en-US" sz="2400" dirty="0"/>
                <a:t>	23eb06699da16a3ee5003e5f4636e79f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 err="1"/>
                <a:t>amislove</a:t>
              </a:r>
              <a:r>
                <a:rPr lang="en-US" sz="2400" dirty="0"/>
                <a:t>	98bd0ebb3c3ec3fbe21269a8d840127c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/>
                <a:t>bob	e91e6348157868de9dd8b25c81aebfb9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7576" y="4135272"/>
              <a:ext cx="7233314" cy="5186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hashed_password.txt</a:t>
              </a:r>
            </a:p>
          </p:txBody>
        </p:sp>
      </p:grpSp>
      <p:pic>
        <p:nvPicPr>
          <p:cNvPr id="1026" name="Picture 2" descr="D:\Pictures\soft-scraps icon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93" y="1329989"/>
            <a:ext cx="962807" cy="9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02237" y="2292796"/>
            <a:ext cx="142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User: </a:t>
            </a:r>
            <a:r>
              <a:rPr lang="en-US" sz="2400" dirty="0" err="1"/>
              <a:t>cbw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1320" y="1475448"/>
            <a:ext cx="525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MD5</a:t>
            </a:r>
            <a:r>
              <a:rPr lang="en-US" sz="2400" dirty="0"/>
              <a:t>(‘p4ssw0rd’) = 2a9d119df47ff993b662a8ef36f9ea20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195851" y="1596480"/>
            <a:ext cx="1255595" cy="57958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5597843" y="3234505"/>
            <a:ext cx="2565807" cy="7096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37" y="2733990"/>
            <a:ext cx="1267783" cy="12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58272" y="2952382"/>
            <a:ext cx="585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MD5</a:t>
            </a:r>
            <a:r>
              <a:rPr lang="en-US" sz="2400" dirty="0"/>
              <a:t>(‘2a9d119df47ff993b662a8ef36f9ea20’) = b35596ed3f0d5134739292faa04f7ca3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195851" y="3073414"/>
            <a:ext cx="1255595" cy="57958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6336309" y="3972974"/>
            <a:ext cx="1088875" cy="7096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321191" y="3693938"/>
            <a:ext cx="1105468" cy="110546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2" grpId="1" animBg="1"/>
      <p:bldP spid="15" grpId="0"/>
      <p:bldP spid="16" grpId="0" animBg="1"/>
      <p:bldP spid="1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Password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10045262" cy="5059907"/>
          </a:xfrm>
        </p:spPr>
        <p:txBody>
          <a:bodyPr/>
          <a:lstStyle/>
          <a:p>
            <a:r>
              <a:rPr lang="en-US" dirty="0" smtClean="0"/>
              <a:t>Recall: cryptographic hashes are collision resistant</a:t>
            </a:r>
          </a:p>
          <a:p>
            <a:pPr lvl="1"/>
            <a:r>
              <a:rPr lang="en-US" dirty="0"/>
              <a:t>Locating A’ such that hash(A) = hash(A’) takes a </a:t>
            </a:r>
            <a:r>
              <a:rPr lang="en-US" dirty="0" smtClean="0"/>
              <a:t>long time (hopefully)</a:t>
            </a:r>
            <a:endParaRPr lang="en-US" dirty="0"/>
          </a:p>
          <a:p>
            <a:r>
              <a:rPr lang="en-US" dirty="0" smtClean="0"/>
              <a:t>Are hashed password secure from cracking?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No!</a:t>
            </a:r>
          </a:p>
          <a:p>
            <a:r>
              <a:rPr lang="en-US" dirty="0" smtClean="0"/>
              <a:t>Problem: users choose poor passwords</a:t>
            </a:r>
          </a:p>
          <a:p>
            <a:pPr lvl="1"/>
            <a:r>
              <a:rPr lang="en-US" dirty="0" smtClean="0"/>
              <a:t>Most common passwords: 123456, password</a:t>
            </a:r>
          </a:p>
          <a:p>
            <a:pPr lvl="1"/>
            <a:r>
              <a:rPr lang="en-US" dirty="0" smtClean="0"/>
              <a:t>Username: </a:t>
            </a:r>
            <a:r>
              <a:rPr lang="en-US" dirty="0" err="1" smtClean="0"/>
              <a:t>cbw</a:t>
            </a:r>
            <a:r>
              <a:rPr lang="en-US" dirty="0" smtClean="0"/>
              <a:t>, Password: </a:t>
            </a:r>
            <a:r>
              <a:rPr lang="en-US" dirty="0" err="1" smtClean="0"/>
              <a:t>cbw</a:t>
            </a:r>
            <a:endParaRPr lang="en-US" dirty="0" smtClean="0"/>
          </a:p>
          <a:p>
            <a:r>
              <a:rPr lang="en-US" dirty="0" smtClean="0"/>
              <a:t>Weak passwords enable </a:t>
            </a:r>
            <a:r>
              <a:rPr lang="en-US" dirty="0" smtClean="0">
                <a:solidFill>
                  <a:schemeClr val="accent1"/>
                </a:solidFill>
              </a:rPr>
              <a:t>dictionary attacks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/>
          </p:cNvSpPr>
          <p:nvPr>
            <p:ph type="title"/>
          </p:nvPr>
        </p:nvSpPr>
        <p:spPr>
          <a:xfrm>
            <a:off x="811924" y="0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/>
              <a:t>Most Common </a:t>
            </a:r>
            <a:r>
              <a:rPr sz="4500" dirty="0" smtClean="0"/>
              <a:t>Passwords</a:t>
            </a:r>
            <a:endParaRPr sz="4500" dirty="0"/>
          </a:p>
        </p:txBody>
      </p:sp>
      <p:graphicFrame>
        <p:nvGraphicFramePr>
          <p:cNvPr id="732" name="Table 732"/>
          <p:cNvGraphicFramePr/>
          <p:nvPr>
            <p:extLst>
              <p:ext uri="{D42A27DB-BD31-4B8C-83A1-F6EECF244321}">
                <p14:modId xmlns:p14="http://schemas.microsoft.com/office/powerpoint/2010/main" val="2368155504"/>
              </p:ext>
            </p:extLst>
          </p:nvPr>
        </p:nvGraphicFramePr>
        <p:xfrm>
          <a:off x="3663717" y="1616278"/>
          <a:ext cx="3750468" cy="491132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50156"/>
                <a:gridCol w="1250156"/>
                <a:gridCol w="1250156"/>
              </a:tblGrid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Rank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2013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2014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123456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123456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password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password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12345678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12345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qwerty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12345678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abc123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qwerty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123456789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123456789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111111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1234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1234567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baseball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9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err="1" smtClean="0">
                          <a:sym typeface="Helvetica Light"/>
                        </a:rPr>
                        <a:t>iloveyou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dragon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10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adobe123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football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069724" y="1401982"/>
            <a:ext cx="1497724" cy="5228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020" y="5094382"/>
            <a:ext cx="10442027" cy="1173708"/>
          </a:xfrm>
        </p:spPr>
        <p:txBody>
          <a:bodyPr/>
          <a:lstStyle/>
          <a:p>
            <a:r>
              <a:rPr lang="en-US" dirty="0" smtClean="0"/>
              <a:t>Common for 60-70% of hashed passwords to be cracked in &lt;24 hours</a:t>
            </a:r>
            <a:endParaRPr lang="en-US" dirty="0"/>
          </a:p>
        </p:txBody>
      </p:sp>
      <p:pic>
        <p:nvPicPr>
          <p:cNvPr id="2050" name="Picture 2" descr="D:\Pictures\soft-scraps icons\Book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13" y="1417827"/>
            <a:ext cx="930085" cy="9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ictures\soft-scraps icons\Address Book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13" y="3218836"/>
            <a:ext cx="930085" cy="9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0278" y="2263489"/>
            <a:ext cx="125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English</a:t>
            </a:r>
          </a:p>
          <a:p>
            <a:pPr algn="ctr"/>
            <a:r>
              <a:rPr lang="en-US" sz="2000" dirty="0"/>
              <a:t>Dictionary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1237" y="4140058"/>
            <a:ext cx="127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Common</a:t>
            </a:r>
          </a:p>
          <a:p>
            <a:pPr algn="ctr"/>
            <a:r>
              <a:rPr lang="en-US" sz="2000" dirty="0"/>
              <a:t>Passwords</a:t>
            </a:r>
          </a:p>
        </p:txBody>
      </p:sp>
      <p:sp>
        <p:nvSpPr>
          <p:cNvPr id="10" name="Right Arrow 9"/>
          <p:cNvSpPr/>
          <p:nvPr/>
        </p:nvSpPr>
        <p:spPr>
          <a:xfrm rot="890987">
            <a:off x="3094470" y="1632412"/>
            <a:ext cx="1610436" cy="79187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hash()</a:t>
            </a:r>
          </a:p>
        </p:txBody>
      </p:sp>
      <p:sp>
        <p:nvSpPr>
          <p:cNvPr id="11" name="Right Arrow 10"/>
          <p:cNvSpPr/>
          <p:nvPr/>
        </p:nvSpPr>
        <p:spPr>
          <a:xfrm rot="20884617">
            <a:off x="3094471" y="3198209"/>
            <a:ext cx="1610436" cy="79187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hash()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4894999" y="1742837"/>
            <a:ext cx="1733266" cy="2251881"/>
          </a:xfrm>
          <a:prstGeom prst="verticalScroll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List of possible password hashes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8081753" y="2030935"/>
            <a:ext cx="1528549" cy="167568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hashed_</a:t>
            </a:r>
          </a:p>
          <a:p>
            <a:pPr algn="ctr"/>
            <a:r>
              <a:rPr lang="en-US" sz="2000" dirty="0"/>
              <a:t>password.txt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6553200" y="2517607"/>
            <a:ext cx="1364778" cy="70233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89" y="1149097"/>
            <a:ext cx="1368510" cy="136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7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880" y="232012"/>
            <a:ext cx="9114568" cy="1143000"/>
          </a:xfrm>
        </p:spPr>
        <p:txBody>
          <a:bodyPr/>
          <a:lstStyle/>
          <a:p>
            <a:r>
              <a:rPr lang="en-US" dirty="0" smtClean="0"/>
              <a:t>Hardening Password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880" y="1533643"/>
            <a:ext cx="9387524" cy="5044578"/>
          </a:xfrm>
        </p:spPr>
        <p:txBody>
          <a:bodyPr/>
          <a:lstStyle/>
          <a:p>
            <a:r>
              <a:rPr lang="en-US" dirty="0" smtClean="0"/>
              <a:t>Key problem: cryptographic hashes are deterministic</a:t>
            </a:r>
          </a:p>
          <a:p>
            <a:pPr lvl="1"/>
            <a:r>
              <a:rPr lang="en-US" dirty="0" smtClean="0"/>
              <a:t>hash(‘p4ssw0rd’) = hash(‘p4ssw0rd’)</a:t>
            </a:r>
          </a:p>
          <a:p>
            <a:pPr lvl="1"/>
            <a:r>
              <a:rPr lang="en-US" dirty="0" smtClean="0"/>
              <a:t>This enables attackers to build lists of hashes</a:t>
            </a:r>
          </a:p>
          <a:p>
            <a:r>
              <a:rPr lang="en-US" dirty="0" smtClean="0"/>
              <a:t>Solution: make each password hash unique</a:t>
            </a:r>
          </a:p>
          <a:p>
            <a:pPr lvl="1"/>
            <a:r>
              <a:rPr lang="en-US" dirty="0" smtClean="0"/>
              <a:t>Add a </a:t>
            </a:r>
            <a:r>
              <a:rPr lang="en-US" dirty="0" smtClean="0">
                <a:solidFill>
                  <a:schemeClr val="accent1"/>
                </a:solidFill>
              </a:rPr>
              <a:t>salt</a:t>
            </a:r>
            <a:r>
              <a:rPr lang="en-US" dirty="0" smtClean="0"/>
              <a:t> to each password before hashing</a:t>
            </a:r>
          </a:p>
          <a:p>
            <a:pPr lvl="1"/>
            <a:r>
              <a:rPr lang="en-US" dirty="0" smtClean="0"/>
              <a:t>hash(salt + password) = password hash</a:t>
            </a:r>
          </a:p>
          <a:p>
            <a:pPr lvl="1"/>
            <a:r>
              <a:rPr lang="en-US" dirty="0" smtClean="0"/>
              <a:t>Each user has a unique, random salt</a:t>
            </a:r>
          </a:p>
          <a:p>
            <a:pPr lvl="1"/>
            <a:r>
              <a:rPr lang="en-US" dirty="0" smtClean="0"/>
              <a:t>Salts can be stores in plain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90" y="0"/>
            <a:ext cx="9213158" cy="1143000"/>
          </a:xfrm>
        </p:spPr>
        <p:txBody>
          <a:bodyPr/>
          <a:lstStyle/>
          <a:p>
            <a:r>
              <a:rPr lang="en-US" dirty="0" smtClean="0"/>
              <a:t>Example Salted Hashes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58621" y="4053385"/>
            <a:ext cx="7601803" cy="2456597"/>
            <a:chOff x="907576" y="4135272"/>
            <a:chExt cx="7233314" cy="2456597"/>
          </a:xfrm>
        </p:grpSpPr>
        <p:sp>
          <p:nvSpPr>
            <p:cNvPr id="6" name="Rectangle 5"/>
            <p:cNvSpPr/>
            <p:nvPr/>
          </p:nvSpPr>
          <p:spPr>
            <a:xfrm>
              <a:off x="907576" y="4653887"/>
              <a:ext cx="7233314" cy="19379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541463" algn="l"/>
                  <a:tab pos="2339975" algn="l"/>
                </a:tabLst>
              </a:pPr>
              <a:r>
                <a:rPr lang="en-US" sz="2400" dirty="0" err="1"/>
                <a:t>cbw</a:t>
              </a:r>
              <a:r>
                <a:rPr lang="en-US" sz="2400" dirty="0"/>
                <a:t>	a8	af19c842f0c781ad726de7aba439b033</a:t>
              </a:r>
            </a:p>
            <a:p>
              <a:pPr>
                <a:tabLst>
                  <a:tab pos="1541463" algn="l"/>
                  <a:tab pos="2339975" algn="l"/>
                </a:tabLst>
              </a:pPr>
              <a:r>
                <a:rPr lang="en-US" sz="2400" dirty="0" err="1"/>
                <a:t>sandi</a:t>
              </a:r>
              <a:r>
                <a:rPr lang="en-US" sz="2400" dirty="0"/>
                <a:t>	0X	67710c2c2797441efb8501f063d42fb6</a:t>
              </a:r>
            </a:p>
            <a:p>
              <a:pPr>
                <a:tabLst>
                  <a:tab pos="1541463" algn="l"/>
                  <a:tab pos="2339975" algn="l"/>
                </a:tabLst>
              </a:pPr>
              <a:r>
                <a:rPr lang="en-US" sz="2400" dirty="0" err="1"/>
                <a:t>amislove</a:t>
              </a:r>
              <a:r>
                <a:rPr lang="en-US" sz="2400" dirty="0"/>
                <a:t>	</a:t>
              </a:r>
              <a:r>
                <a:rPr lang="en-US" sz="2400" dirty="0" err="1"/>
                <a:t>hz</a:t>
              </a:r>
              <a:r>
                <a:rPr lang="en-US" sz="2400" dirty="0"/>
                <a:t>	9d03e1f28d39ab373c59c7bb338d0095</a:t>
              </a:r>
            </a:p>
            <a:p>
              <a:pPr>
                <a:tabLst>
                  <a:tab pos="1541463" algn="l"/>
                  <a:tab pos="2339975" algn="l"/>
                </a:tabLst>
              </a:pPr>
              <a:r>
                <a:rPr lang="en-US" sz="2400" dirty="0"/>
                <a:t>bob	K@	479a6d9e59707af4bb2c618fed89c245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7576" y="4135272"/>
              <a:ext cx="7233314" cy="5186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hashed_and_salted_password.txt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42865" y="1282890"/>
            <a:ext cx="7233314" cy="2456597"/>
            <a:chOff x="907576" y="4135272"/>
            <a:chExt cx="7233314" cy="2456597"/>
          </a:xfrm>
        </p:grpSpPr>
        <p:sp>
          <p:nvSpPr>
            <p:cNvPr id="10" name="Rectangle 9"/>
            <p:cNvSpPr/>
            <p:nvPr/>
          </p:nvSpPr>
          <p:spPr>
            <a:xfrm>
              <a:off x="907576" y="4653887"/>
              <a:ext cx="7233314" cy="19379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541463" algn="l"/>
                </a:tabLst>
              </a:pPr>
              <a:r>
                <a:rPr lang="en-US" sz="2400" dirty="0" err="1"/>
                <a:t>cbw</a:t>
              </a:r>
              <a:r>
                <a:rPr lang="en-US" sz="2400" dirty="0"/>
                <a:t>	2a9d119df47ff993b662a8ef36f9ea20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 err="1"/>
                <a:t>sandi</a:t>
              </a:r>
              <a:r>
                <a:rPr lang="en-US" sz="2400" dirty="0"/>
                <a:t>	23eb06699da16a3ee5003e5f4636e79f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 err="1"/>
                <a:t>amislove</a:t>
              </a:r>
              <a:r>
                <a:rPr lang="en-US" sz="2400" dirty="0"/>
                <a:t>	98bd0ebb3c3ec3fbe21269a8d840127c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/>
                <a:t>bob	e91e6348157868de9dd8b25c81aebfb9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7576" y="4135272"/>
              <a:ext cx="7233314" cy="5186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hashed_password.txt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5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eft-Right Arrow 32"/>
          <p:cNvSpPr/>
          <p:nvPr/>
        </p:nvSpPr>
        <p:spPr>
          <a:xfrm>
            <a:off x="7670434" y="4951019"/>
            <a:ext cx="1067216" cy="70233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179" y="0"/>
            <a:ext cx="9170677" cy="1143000"/>
          </a:xfrm>
        </p:spPr>
        <p:txBody>
          <a:bodyPr/>
          <a:lstStyle/>
          <a:p>
            <a:r>
              <a:rPr lang="en-US" dirty="0" smtClean="0"/>
              <a:t>Attacking Salted Passwords</a:t>
            </a:r>
            <a:endParaRPr lang="en-US" dirty="0"/>
          </a:p>
        </p:txBody>
      </p:sp>
      <p:pic>
        <p:nvPicPr>
          <p:cNvPr id="2050" name="Picture 2" descr="D:\Pictures\soft-scraps icons\Book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77" y="1905000"/>
            <a:ext cx="930085" cy="9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ictures\soft-scraps icons\Address Book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68" y="2242641"/>
            <a:ext cx="930085" cy="9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215428" y="2119586"/>
            <a:ext cx="1610436" cy="79187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hash()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5015957" y="1636272"/>
            <a:ext cx="1733266" cy="1851311"/>
          </a:xfrm>
          <a:prstGeom prst="verticalScroll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List of possible password hashes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8202711" y="1943120"/>
            <a:ext cx="1528549" cy="1366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hashed_</a:t>
            </a:r>
          </a:p>
          <a:p>
            <a:pPr algn="ctr"/>
            <a:r>
              <a:rPr lang="en-US" sz="2000" dirty="0" err="1"/>
              <a:t>and_salted</a:t>
            </a:r>
            <a:r>
              <a:rPr lang="en-US" sz="2000" dirty="0"/>
              <a:t>_</a:t>
            </a:r>
          </a:p>
          <a:p>
            <a:pPr algn="ctr"/>
            <a:r>
              <a:rPr lang="en-US" sz="2000" dirty="0"/>
              <a:t>password.txt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6674158" y="2210758"/>
            <a:ext cx="1364778" cy="70233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46" y="129681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ultiply 15"/>
          <p:cNvSpPr/>
          <p:nvPr/>
        </p:nvSpPr>
        <p:spPr>
          <a:xfrm>
            <a:off x="6960229" y="2168369"/>
            <a:ext cx="787115" cy="7871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6975863" y="1133365"/>
            <a:ext cx="1861457" cy="559455"/>
          </a:xfrm>
          <a:prstGeom prst="wedgeRectCallout">
            <a:avLst>
              <a:gd name="adj1" fmla="val -30106"/>
              <a:gd name="adj2" fmla="val 144081"/>
            </a:avLst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 matches</a:t>
            </a:r>
          </a:p>
        </p:txBody>
      </p:sp>
      <p:pic>
        <p:nvPicPr>
          <p:cNvPr id="18" name="Picture 2" descr="D:\Pictures\soft-scraps icons\Book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73" y="5444307"/>
            <a:ext cx="930085" cy="9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Pictures\soft-scraps icons\Address Book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64" y="5781948"/>
            <a:ext cx="930085" cy="9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3610764" y="4906250"/>
            <a:ext cx="2430200" cy="79187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hash(‘a8’ + word)</a:t>
            </a:r>
          </a:p>
        </p:txBody>
      </p:sp>
      <p:sp>
        <p:nvSpPr>
          <p:cNvPr id="24" name="Vertical Scroll 23"/>
          <p:cNvSpPr/>
          <p:nvPr/>
        </p:nvSpPr>
        <p:spPr>
          <a:xfrm>
            <a:off x="6040964" y="4225733"/>
            <a:ext cx="1733266" cy="2147344"/>
          </a:xfrm>
          <a:prstGeom prst="verticalScroll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List of possible password hashes w/ salt </a:t>
            </a:r>
            <a:r>
              <a:rPr lang="en-US" sz="2000" i="1" dirty="0"/>
              <a:t>a8</a:t>
            </a:r>
          </a:p>
        </p:txBody>
      </p:sp>
      <p:sp>
        <p:nvSpPr>
          <p:cNvPr id="25" name="Vertical Scroll 24"/>
          <p:cNvSpPr/>
          <p:nvPr/>
        </p:nvSpPr>
        <p:spPr>
          <a:xfrm>
            <a:off x="6305670" y="4479592"/>
            <a:ext cx="1733266" cy="2147344"/>
          </a:xfrm>
          <a:prstGeom prst="verticalScroll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List of possible password hashes w/ salt </a:t>
            </a:r>
            <a:r>
              <a:rPr lang="en-US" sz="2000" i="1" dirty="0"/>
              <a:t>0X</a:t>
            </a:r>
          </a:p>
        </p:txBody>
      </p:sp>
      <p:sp>
        <p:nvSpPr>
          <p:cNvPr id="28" name="Folded Corner 27"/>
          <p:cNvSpPr/>
          <p:nvPr/>
        </p:nvSpPr>
        <p:spPr>
          <a:xfrm>
            <a:off x="1772577" y="4361793"/>
            <a:ext cx="1702037" cy="8814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tabLst>
                <a:tab pos="1084263" algn="l"/>
              </a:tabLst>
            </a:pPr>
            <a:r>
              <a:rPr lang="en-US" sz="2000" dirty="0" err="1"/>
              <a:t>cbw</a:t>
            </a:r>
            <a:r>
              <a:rPr lang="en-US" sz="2000" dirty="0"/>
              <a:t>	a8</a:t>
            </a:r>
          </a:p>
          <a:p>
            <a:pPr>
              <a:tabLst>
                <a:tab pos="1084263" algn="l"/>
              </a:tabLst>
            </a:pPr>
            <a:r>
              <a:rPr lang="en-US" sz="2000" dirty="0" err="1"/>
              <a:t>sandi</a:t>
            </a:r>
            <a:r>
              <a:rPr lang="en-US" sz="2000" dirty="0"/>
              <a:t>	</a:t>
            </a:r>
            <a:r>
              <a:rPr lang="en-US" sz="2000" dirty="0" smtClean="0"/>
              <a:t>0X</a:t>
            </a:r>
            <a:endParaRPr lang="en-US" sz="2000" dirty="0"/>
          </a:p>
        </p:txBody>
      </p:sp>
      <p:sp>
        <p:nvSpPr>
          <p:cNvPr id="30" name="Right Arrow 29"/>
          <p:cNvSpPr/>
          <p:nvPr/>
        </p:nvSpPr>
        <p:spPr>
          <a:xfrm>
            <a:off x="3763164" y="5048367"/>
            <a:ext cx="2430200" cy="79187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hash(‘0X’ + word)</a:t>
            </a:r>
          </a:p>
        </p:txBody>
      </p:sp>
      <p:sp>
        <p:nvSpPr>
          <p:cNvPr id="31" name="Folded Corner 30"/>
          <p:cNvSpPr/>
          <p:nvPr/>
        </p:nvSpPr>
        <p:spPr>
          <a:xfrm>
            <a:off x="8823051" y="4969122"/>
            <a:ext cx="1469636" cy="666133"/>
          </a:xfrm>
          <a:prstGeom prst="foldedCorner">
            <a:avLst>
              <a:gd name="adj" fmla="val 26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tabLst>
                <a:tab pos="744538" algn="l"/>
              </a:tabLst>
            </a:pPr>
            <a:r>
              <a:rPr lang="en-US" sz="2000" dirty="0" err="1"/>
              <a:t>cbw</a:t>
            </a:r>
            <a:r>
              <a:rPr lang="en-US" sz="2000" dirty="0"/>
              <a:t>	XXXX</a:t>
            </a:r>
          </a:p>
        </p:txBody>
      </p:sp>
      <p:sp>
        <p:nvSpPr>
          <p:cNvPr id="32" name="Folded Corner 31"/>
          <p:cNvSpPr/>
          <p:nvPr/>
        </p:nvSpPr>
        <p:spPr>
          <a:xfrm>
            <a:off x="9055062" y="5111239"/>
            <a:ext cx="1469636" cy="666133"/>
          </a:xfrm>
          <a:prstGeom prst="foldedCorner">
            <a:avLst>
              <a:gd name="adj" fmla="val 26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tabLst>
                <a:tab pos="744538" algn="l"/>
              </a:tabLst>
            </a:pPr>
            <a:r>
              <a:rPr lang="en-US" sz="2000" dirty="0" err="1"/>
              <a:t>sandi</a:t>
            </a:r>
            <a:r>
              <a:rPr lang="en-US" sz="2000" dirty="0"/>
              <a:t>	YYYY</a:t>
            </a:r>
          </a:p>
        </p:txBody>
      </p:sp>
      <p:sp>
        <p:nvSpPr>
          <p:cNvPr id="34" name="Left-Right Arrow 33"/>
          <p:cNvSpPr/>
          <p:nvPr/>
        </p:nvSpPr>
        <p:spPr>
          <a:xfrm>
            <a:off x="7906592" y="5103419"/>
            <a:ext cx="1067216" cy="70233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8" grpId="0" animBg="1"/>
      <p:bldP spid="12" grpId="0" animBg="1"/>
      <p:bldP spid="16" grpId="0" animBg="1"/>
      <p:bldP spid="17" grpId="0" animBg="1"/>
      <p:bldP spid="20" grpId="0" animBg="1"/>
      <p:bldP spid="20" grpId="1" animBg="1"/>
      <p:bldP spid="24" grpId="0" animBg="1"/>
      <p:bldP spid="24" grpId="1" animBg="1"/>
      <p:bldP spid="25" grpId="0" animBg="1"/>
      <p:bldP spid="28" grpId="0" animBg="1"/>
      <p:bldP spid="30" grpId="0" animBg="1"/>
      <p:bldP spid="31" grpId="0" animBg="1"/>
      <p:bldP spid="31" grpId="1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Hashed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5073555"/>
          </a:xfrm>
        </p:spPr>
        <p:txBody>
          <a:bodyPr>
            <a:normAutofit/>
          </a:bodyPr>
          <a:lstStyle/>
          <a:p>
            <a:r>
              <a:rPr lang="en-US" b="1" dirty="0" smtClean="0"/>
              <a:t>Stored passwords should always be salted</a:t>
            </a:r>
          </a:p>
          <a:p>
            <a:pPr lvl="1"/>
            <a:r>
              <a:rPr lang="en-US" dirty="0" smtClean="0"/>
              <a:t>Forces the attacker to brute-force each password individually</a:t>
            </a:r>
          </a:p>
          <a:p>
            <a:r>
              <a:rPr lang="en-US" dirty="0" smtClean="0"/>
              <a:t>Problem: it is now possible to compute hashes very quickly</a:t>
            </a:r>
          </a:p>
          <a:p>
            <a:pPr lvl="1"/>
            <a:r>
              <a:rPr lang="en-US" dirty="0" smtClean="0"/>
              <a:t>GPU computing: hundreds of small CPU cores</a:t>
            </a:r>
          </a:p>
          <a:p>
            <a:pPr lvl="1"/>
            <a:r>
              <a:rPr lang="en-US" dirty="0" err="1" smtClean="0"/>
              <a:t>nVidia</a:t>
            </a:r>
            <a:r>
              <a:rPr lang="en-US" dirty="0" smtClean="0"/>
              <a:t> GeForce GTX Titan Z: 5,760 cores</a:t>
            </a:r>
          </a:p>
          <a:p>
            <a:pPr lvl="1"/>
            <a:r>
              <a:rPr lang="en-US" dirty="0" smtClean="0"/>
              <a:t>GPUs can be rented from the cloud very cheaply</a:t>
            </a:r>
          </a:p>
          <a:p>
            <a:pPr lvl="2"/>
            <a:r>
              <a:rPr lang="en-US" dirty="0" smtClean="0"/>
              <a:t>2x GPUs for $0.65 per hour (2014 prices)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Hashing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9843446" cy="5073555"/>
          </a:xfrm>
        </p:spPr>
        <p:txBody>
          <a:bodyPr/>
          <a:lstStyle/>
          <a:p>
            <a:r>
              <a:rPr lang="en-US" dirty="0" smtClean="0"/>
              <a:t>A modern x86 server can hash all possible 6 character long passwords in 3.5 hours</a:t>
            </a:r>
          </a:p>
          <a:p>
            <a:pPr lvl="1"/>
            <a:r>
              <a:rPr lang="en-US" dirty="0" smtClean="0"/>
              <a:t>Upper and lowercase letters, numbers, symbols</a:t>
            </a:r>
          </a:p>
          <a:p>
            <a:pPr lvl="1"/>
            <a:r>
              <a:rPr lang="en-US" dirty="0" smtClean="0"/>
              <a:t>(26+26+10+32)</a:t>
            </a:r>
            <a:r>
              <a:rPr lang="en-US" baseline="30000" dirty="0" smtClean="0"/>
              <a:t>6</a:t>
            </a:r>
            <a:r>
              <a:rPr lang="en-US" dirty="0" smtClean="0"/>
              <a:t> = 690 billion combinations</a:t>
            </a:r>
          </a:p>
          <a:p>
            <a:r>
              <a:rPr lang="en-US" dirty="0" smtClean="0"/>
              <a:t>A modern GPU can do the same thing in 16 minutes</a:t>
            </a:r>
          </a:p>
          <a:p>
            <a:r>
              <a:rPr lang="en-US" dirty="0" smtClean="0"/>
              <a:t>Most users use (slightly permuted) dictionary words, no symbols</a:t>
            </a:r>
          </a:p>
          <a:p>
            <a:pPr lvl="1"/>
            <a:r>
              <a:rPr lang="en-US" dirty="0" smtClean="0"/>
              <a:t>Predictability makes cracking much faster</a:t>
            </a:r>
          </a:p>
          <a:p>
            <a:pPr lvl="1"/>
            <a:r>
              <a:rPr lang="en-US" dirty="0" smtClean="0"/>
              <a:t>Lowercase + numbers </a:t>
            </a:r>
            <a:r>
              <a:rPr lang="en-US" dirty="0" smtClean="0">
                <a:sym typeface="Wingdings" panose="05000000000000000000" pitchFamily="2" charset="2"/>
              </a:rPr>
              <a:t> (26+10)</a:t>
            </a:r>
            <a:r>
              <a:rPr lang="en-US" baseline="30000" dirty="0" smtClean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= </a:t>
            </a:r>
            <a:r>
              <a:rPr lang="en-US" dirty="0" smtClean="0">
                <a:sym typeface="Wingdings" panose="05000000000000000000" pitchFamily="2" charset="2"/>
              </a:rPr>
              <a:t>2B combinations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lasses\5600\assets\winxpp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Hardening Salted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9577316" cy="5257799"/>
          </a:xfrm>
        </p:spPr>
        <p:txBody>
          <a:bodyPr/>
          <a:lstStyle/>
          <a:p>
            <a:r>
              <a:rPr lang="en-US" dirty="0" smtClean="0"/>
              <a:t>Problem: typical hashing algorithms are too fast</a:t>
            </a:r>
          </a:p>
          <a:p>
            <a:pPr lvl="1"/>
            <a:r>
              <a:rPr lang="en-US" dirty="0" smtClean="0"/>
              <a:t>Enables GPUs to brute-force passwords</a:t>
            </a:r>
          </a:p>
          <a:p>
            <a:r>
              <a:rPr lang="en-US" dirty="0" smtClean="0"/>
              <a:t>Old solution: hash the password multiple times</a:t>
            </a:r>
          </a:p>
          <a:p>
            <a:pPr lvl="1"/>
            <a:r>
              <a:rPr lang="en-US" dirty="0" smtClean="0"/>
              <a:t>Known as </a:t>
            </a:r>
            <a:r>
              <a:rPr lang="en-US" dirty="0" smtClean="0">
                <a:solidFill>
                  <a:schemeClr val="accent1"/>
                </a:solidFill>
              </a:rPr>
              <a:t>key stretching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crypt</a:t>
            </a:r>
            <a:r>
              <a:rPr lang="en-US" dirty="0" smtClean="0"/>
              <a:t> used 25 rounds of DES</a:t>
            </a:r>
          </a:p>
          <a:p>
            <a:r>
              <a:rPr lang="en-US" dirty="0" smtClean="0"/>
              <a:t>New solution: use hash functions that are designed to be </a:t>
            </a:r>
            <a:r>
              <a:rPr lang="en-US" b="1" dirty="0" smtClean="0"/>
              <a:t>slow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bcrypt</a:t>
            </a:r>
            <a:r>
              <a:rPr lang="en-US" dirty="0"/>
              <a:t>, PBKDF2, </a:t>
            </a:r>
            <a:r>
              <a:rPr lang="en-US" dirty="0" err="1"/>
              <a:t>scrypt</a:t>
            </a:r>
            <a:endParaRPr lang="en-US" dirty="0" smtClean="0"/>
          </a:p>
          <a:p>
            <a:pPr lvl="1"/>
            <a:r>
              <a:rPr lang="en-US" dirty="0" smtClean="0"/>
              <a:t>These algorithms include a </a:t>
            </a:r>
            <a:r>
              <a:rPr lang="en-US" dirty="0" smtClean="0">
                <a:solidFill>
                  <a:schemeClr val="accent1"/>
                </a:solidFill>
              </a:rPr>
              <a:t>work factor </a:t>
            </a:r>
            <a:r>
              <a:rPr lang="en-US" dirty="0" smtClean="0"/>
              <a:t>that increases the time complexity of the calculation</a:t>
            </a:r>
          </a:p>
          <a:p>
            <a:pPr lvl="1"/>
            <a:r>
              <a:rPr lang="en-US" dirty="0" err="1" smtClean="0"/>
              <a:t>scrypt</a:t>
            </a:r>
            <a:r>
              <a:rPr lang="en-US" dirty="0" smtClean="0"/>
              <a:t> also requires a large amount of memory to compute, further complicating brute-force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bcrypt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78976"/>
          </a:xfrm>
        </p:spPr>
        <p:txBody>
          <a:bodyPr/>
          <a:lstStyle/>
          <a:p>
            <a:r>
              <a:rPr lang="en-US" dirty="0" smtClean="0"/>
              <a:t>Python example; install the </a:t>
            </a:r>
            <a:r>
              <a:rPr lang="en-US" i="1" dirty="0" err="1" smtClean="0"/>
              <a:t>bcrypt</a:t>
            </a:r>
            <a:r>
              <a:rPr lang="en-US" dirty="0" smtClean="0"/>
              <a:t>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4126" y="2632136"/>
            <a:ext cx="8843748" cy="3222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17625" algn="l"/>
                <a:tab pos="1944688" algn="l"/>
                <a:tab pos="2627313" algn="l"/>
                <a:tab pos="3254375" algn="l"/>
                <a:tab pos="3944938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[cbw@ativ9 ~] </a:t>
            </a:r>
            <a:r>
              <a:rPr lang="en-US" dirty="0">
                <a:latin typeface="Lucida Console" panose="020B0609040504020204" pitchFamily="49" charset="0"/>
              </a:rPr>
              <a:t>python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import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bcrypt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password = </a:t>
            </a:r>
            <a:r>
              <a:rPr 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“my super secret password”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fast_hashed</a:t>
            </a:r>
            <a:r>
              <a:rPr lang="en-US" dirty="0">
                <a:latin typeface="Lucida Console" panose="020B0609040504020204" pitchFamily="49" charset="0"/>
              </a:rPr>
              <a:t> = </a:t>
            </a:r>
            <a:r>
              <a:rPr lang="en-US" dirty="0" err="1">
                <a:latin typeface="Lucida Console" panose="020B0609040504020204" pitchFamily="49" charset="0"/>
              </a:rPr>
              <a:t>bcrypt.hashpw</a:t>
            </a:r>
            <a:r>
              <a:rPr lang="en-US" dirty="0">
                <a:latin typeface="Lucida Console" panose="020B0609040504020204" pitchFamily="49" charset="0"/>
              </a:rPr>
              <a:t>(password, </a:t>
            </a:r>
            <a:r>
              <a:rPr lang="en-US" dirty="0" err="1">
                <a:latin typeface="Lucida Console" panose="020B0609040504020204" pitchFamily="49" charset="0"/>
              </a:rPr>
              <a:t>bcrypt.gensalt</a:t>
            </a:r>
            <a:r>
              <a:rPr lang="en-US" dirty="0">
                <a:latin typeface="Lucida Console" panose="020B0609040504020204" pitchFamily="49" charset="0"/>
              </a:rPr>
              <a:t>(0))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slow_hashed</a:t>
            </a:r>
            <a:r>
              <a:rPr lang="en-US" dirty="0">
                <a:latin typeface="Lucida Console" panose="020B0609040504020204" pitchFamily="49" charset="0"/>
              </a:rPr>
              <a:t> = </a:t>
            </a:r>
            <a:r>
              <a:rPr lang="en-US" dirty="0" err="1">
                <a:latin typeface="Lucida Console" panose="020B0609040504020204" pitchFamily="49" charset="0"/>
              </a:rPr>
              <a:t>bcrypt.hashpw</a:t>
            </a:r>
            <a:r>
              <a:rPr lang="en-US" dirty="0">
                <a:latin typeface="Lucida Console" panose="020B0609040504020204" pitchFamily="49" charset="0"/>
              </a:rPr>
              <a:t>(password, </a:t>
            </a:r>
            <a:r>
              <a:rPr lang="en-US" dirty="0" err="1">
                <a:latin typeface="Lucida Console" panose="020B0609040504020204" pitchFamily="49" charset="0"/>
              </a:rPr>
              <a:t>bcrypt.gensalt</a:t>
            </a:r>
            <a:r>
              <a:rPr lang="en-US" dirty="0">
                <a:latin typeface="Lucida Console" panose="020B0609040504020204" pitchFamily="49" charset="0"/>
              </a:rPr>
              <a:t>(12))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pw_from_user</a:t>
            </a:r>
            <a:r>
              <a:rPr lang="en-US" dirty="0">
                <a:latin typeface="Lucida Console" panose="020B0609040504020204" pitchFamily="49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raw_input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“Enter your password:”</a:t>
            </a:r>
            <a:r>
              <a:rPr lang="en-US" dirty="0">
                <a:latin typeface="Lucida Console" panose="020B0609040504020204" pitchFamily="49" charset="0"/>
              </a:rPr>
              <a:t>)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&gt;&gt;&gt;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bcrypt.hashpw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latin typeface="Lucida Console" panose="020B0609040504020204" pitchFamily="49" charset="0"/>
              </a:rPr>
              <a:t>pw_from_user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>
                <a:latin typeface="Lucida Console" panose="020B0609040504020204" pitchFamily="49" charset="0"/>
              </a:rPr>
              <a:t>slow_hashed</a:t>
            </a:r>
            <a:r>
              <a:rPr lang="en-US" dirty="0">
                <a:latin typeface="Lucida Console" panose="020B0609040504020204" pitchFamily="49" charset="0"/>
              </a:rPr>
              <a:t>) == </a:t>
            </a:r>
            <a:r>
              <a:rPr lang="en-US" dirty="0" err="1">
                <a:latin typeface="Lucida Console" panose="020B0609040504020204" pitchFamily="49" charset="0"/>
              </a:rPr>
              <a:t>slow_hashed</a:t>
            </a:r>
            <a:r>
              <a:rPr lang="en-US" dirty="0">
                <a:latin typeface="Lucida Console" panose="020B0609040504020204" pitchFamily="49" charset="0"/>
              </a:rPr>
              <a:t>: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…</a:t>
            </a: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print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“It matches! You may enter the system”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…</a:t>
            </a: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else</a:t>
            </a:r>
            <a:r>
              <a:rPr lang="en-US" dirty="0">
                <a:latin typeface="Lucida Console" panose="020B0609040504020204" pitchFamily="49" charset="0"/>
              </a:rPr>
              <a:t>:</a:t>
            </a: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…</a:t>
            </a: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print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“No match. You may not proceed”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8285428" y="2771154"/>
            <a:ext cx="1861457" cy="559455"/>
          </a:xfrm>
          <a:prstGeom prst="wedgeRectCallout">
            <a:avLst>
              <a:gd name="adj1" fmla="val 21216"/>
              <a:gd name="adj2" fmla="val 107489"/>
            </a:avLst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 factor</a:t>
            </a:r>
          </a:p>
        </p:txBody>
      </p:sp>
    </p:spTree>
    <p:extLst>
      <p:ext uri="{BB962C8B-B14F-4D97-AF65-F5344CB8AC3E}">
        <p14:creationId xmlns:p14="http://schemas.microsoft.com/office/powerpoint/2010/main" val="2975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Breaches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build an extremely secure password storage system</a:t>
            </a:r>
          </a:p>
          <a:p>
            <a:pPr lvl="1"/>
            <a:r>
              <a:rPr lang="en-US" dirty="0" smtClean="0"/>
              <a:t>All passwords are salted and hashed by a high-work factor function</a:t>
            </a:r>
          </a:p>
          <a:p>
            <a:r>
              <a:rPr lang="en-US" dirty="0" smtClean="0"/>
              <a:t>It is still possible for a dedicated attacker to steal and crack passwords</a:t>
            </a:r>
          </a:p>
          <a:p>
            <a:pPr lvl="1"/>
            <a:r>
              <a:rPr lang="en-US" dirty="0" smtClean="0"/>
              <a:t>Given enough time and money, anything is possible</a:t>
            </a:r>
          </a:p>
          <a:p>
            <a:pPr lvl="1"/>
            <a:r>
              <a:rPr lang="en-US" dirty="0" smtClean="0"/>
              <a:t>E.g. The NSA</a:t>
            </a:r>
          </a:p>
          <a:p>
            <a:r>
              <a:rPr lang="en-US" dirty="0" smtClean="0"/>
              <a:t>Question: is there a principled way to detect password breaches?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store multiple salted/hashed passwords for each user</a:t>
            </a:r>
          </a:p>
          <a:p>
            <a:pPr lvl="1"/>
            <a:r>
              <a:rPr lang="en-US" dirty="0" smtClean="0"/>
              <a:t>As usual, users create a single password and use it to login</a:t>
            </a:r>
          </a:p>
          <a:p>
            <a:pPr lvl="1"/>
            <a:r>
              <a:rPr lang="en-US" dirty="0" smtClean="0"/>
              <a:t>User is unaware that additional </a:t>
            </a:r>
            <a:r>
              <a:rPr lang="en-US" dirty="0" err="1" smtClean="0">
                <a:solidFill>
                  <a:schemeClr val="accent1"/>
                </a:solidFill>
              </a:rPr>
              <a:t>honeywords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are stored with their account</a:t>
            </a:r>
          </a:p>
          <a:p>
            <a:r>
              <a:rPr lang="en-US" dirty="0" smtClean="0"/>
              <a:t>Implement a </a:t>
            </a:r>
            <a:r>
              <a:rPr lang="en-US" dirty="0" err="1" smtClean="0">
                <a:solidFill>
                  <a:schemeClr val="accent1"/>
                </a:solidFill>
              </a:rPr>
              <a:t>honeyserver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that stores the index of the correct password for each user</a:t>
            </a:r>
          </a:p>
          <a:p>
            <a:pPr lvl="1"/>
            <a:r>
              <a:rPr lang="en-US" dirty="0" err="1" smtClean="0"/>
              <a:t>Honeyserver</a:t>
            </a:r>
            <a:r>
              <a:rPr lang="en-US" dirty="0" smtClean="0"/>
              <a:t> is logically and physically separate from the password database</a:t>
            </a:r>
          </a:p>
          <a:p>
            <a:pPr lvl="1"/>
            <a:r>
              <a:rPr lang="en-US" dirty="0" smtClean="0"/>
              <a:t>Silently checks that users are logging in with true passwords, not </a:t>
            </a:r>
            <a:r>
              <a:rPr lang="en-US" dirty="0" err="1" smtClean="0"/>
              <a:t>honeywords</a:t>
            </a:r>
            <a:endParaRPr lang="en-US" dirty="0"/>
          </a:p>
          <a:p>
            <a:r>
              <a:rPr lang="en-US" dirty="0" smtClean="0"/>
              <a:t>What happens after a data breach?</a:t>
            </a:r>
          </a:p>
          <a:p>
            <a:pPr lvl="1"/>
            <a:r>
              <a:rPr lang="en-US" dirty="0" smtClean="0"/>
              <a:t>Attacker dumps the user/password database…</a:t>
            </a:r>
          </a:p>
          <a:p>
            <a:pPr lvl="1"/>
            <a:r>
              <a:rPr lang="en-US" dirty="0" smtClean="0"/>
              <a:t>But the attacker doesn’t know which passwords are </a:t>
            </a:r>
            <a:r>
              <a:rPr lang="en-US" dirty="0" err="1" smtClean="0"/>
              <a:t>honeywords</a:t>
            </a:r>
            <a:endParaRPr lang="en-US" dirty="0" smtClean="0"/>
          </a:p>
          <a:p>
            <a:pPr lvl="1"/>
            <a:r>
              <a:rPr lang="en-US" dirty="0" smtClean="0"/>
              <a:t>Attacker cracks all passwords and uses them to login to accounts</a:t>
            </a:r>
          </a:p>
          <a:p>
            <a:pPr lvl="1"/>
            <a:r>
              <a:rPr lang="en-US" dirty="0" smtClean="0"/>
              <a:t>If the attacker logs-in with a </a:t>
            </a:r>
            <a:r>
              <a:rPr lang="en-US" dirty="0" err="1" smtClean="0"/>
              <a:t>honeyword</a:t>
            </a:r>
            <a:r>
              <a:rPr lang="en-US" dirty="0" smtClean="0"/>
              <a:t>, the </a:t>
            </a:r>
            <a:r>
              <a:rPr lang="en-US" dirty="0" err="1" smtClean="0"/>
              <a:t>honeyserver</a:t>
            </a:r>
            <a:r>
              <a:rPr lang="en-US" dirty="0" smtClean="0"/>
              <a:t> raises an alert!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58" y="1334439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Honeywords</a:t>
            </a:r>
            <a:r>
              <a:rPr lang="en-US" dirty="0" smtClean="0"/>
              <a:t>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00239"/>
              </p:ext>
            </p:extLst>
          </p:nvPr>
        </p:nvGraphicFramePr>
        <p:xfrm>
          <a:off x="1201543" y="5200835"/>
          <a:ext cx="65018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759143"/>
                <a:gridCol w="1021080"/>
                <a:gridCol w="759143"/>
                <a:gridCol w="1021080"/>
                <a:gridCol w="759143"/>
                <a:gridCol w="1021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H(PW 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H(PW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H(PW 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y4DvF7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bHDJ8l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Puu2s7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plDS4F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R/p3Y8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S8x4Gk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amislove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0F3g5H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03d5jW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1sRbJ5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4" y="4539202"/>
            <a:ext cx="832144" cy="83214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92034"/>
              </p:ext>
            </p:extLst>
          </p:nvPr>
        </p:nvGraphicFramePr>
        <p:xfrm>
          <a:off x="9716599" y="5176612"/>
          <a:ext cx="181152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942"/>
                <a:gridCol w="755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amislove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60" y="4539202"/>
            <a:ext cx="832144" cy="832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314" y="4169870"/>
            <a:ext cx="1156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Database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04009" y="4169870"/>
            <a:ext cx="1506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Honeyserver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11" y="1444295"/>
            <a:ext cx="879041" cy="879041"/>
          </a:xfrm>
          <a:prstGeom prst="rect">
            <a:avLst/>
          </a:prstGeom>
        </p:spPr>
      </p:pic>
      <p:sp>
        <p:nvSpPr>
          <p:cNvPr id="11" name="Flowchart: Magnetic Disk 10"/>
          <p:cNvSpPr/>
          <p:nvPr/>
        </p:nvSpPr>
        <p:spPr>
          <a:xfrm>
            <a:off x="537189" y="4860150"/>
            <a:ext cx="393616" cy="5111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669" y="2768236"/>
            <a:ext cx="4097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SHA512(“</a:t>
            </a:r>
            <a:r>
              <a:rPr lang="en-US" sz="2000" dirty="0" err="1" smtClean="0"/>
              <a:t>fI</a:t>
            </a:r>
            <a:r>
              <a:rPr lang="en-US" sz="2000" dirty="0" smtClean="0"/>
              <a:t>” | “p4ssW0rd”)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/>
              <a:t>bHDJ8l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5640" y="2339034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99010" y="5565126"/>
            <a:ext cx="1005228" cy="36693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96077" y="5557212"/>
            <a:ext cx="1833845" cy="36693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898791" y="5565126"/>
            <a:ext cx="1610436" cy="79187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94023"/>
              </p:ext>
            </p:extLst>
          </p:nvPr>
        </p:nvGraphicFramePr>
        <p:xfrm>
          <a:off x="7711941" y="1585361"/>
          <a:ext cx="4096450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55942"/>
                <a:gridCol w="930593"/>
                <a:gridCol w="1165606"/>
                <a:gridCol w="9443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PW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PW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PW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p4ssW0rd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Turtles!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puppies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iloveyou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blizzard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amislove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coff33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3spr3ss0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qwerty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706713" y="5932058"/>
            <a:ext cx="1005228" cy="36693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99010" y="6298990"/>
            <a:ext cx="1005228" cy="36693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696076" y="5942191"/>
            <a:ext cx="1833845" cy="36693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96076" y="6314034"/>
            <a:ext cx="1833845" cy="366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0197591" y="4294539"/>
            <a:ext cx="830814" cy="800701"/>
            <a:chOff x="992691" y="2189175"/>
            <a:chExt cx="830814" cy="800701"/>
          </a:xfrm>
        </p:grpSpPr>
        <p:sp>
          <p:nvSpPr>
            <p:cNvPr id="24" name="Isosceles Triangle 23"/>
            <p:cNvSpPr/>
            <p:nvPr/>
          </p:nvSpPr>
          <p:spPr>
            <a:xfrm>
              <a:off x="992691" y="2189175"/>
              <a:ext cx="830814" cy="716219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8661" y="2220435"/>
              <a:ext cx="3690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/>
                <a:t>!</a:t>
              </a:r>
              <a:endParaRPr lang="en-US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704009" y="1142092"/>
            <a:ext cx="2155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Cracked Passwords</a:t>
            </a:r>
            <a:endParaRPr lang="en-US" sz="2000" dirty="0"/>
          </a:p>
        </p:txBody>
      </p:sp>
      <p:sp>
        <p:nvSpPr>
          <p:cNvPr id="27" name="Right Arrow 26"/>
          <p:cNvSpPr/>
          <p:nvPr/>
        </p:nvSpPr>
        <p:spPr>
          <a:xfrm>
            <a:off x="6592714" y="2149749"/>
            <a:ext cx="994989" cy="5425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9707640" y="1956404"/>
            <a:ext cx="1152151" cy="36693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859791" y="2321112"/>
            <a:ext cx="930519" cy="36693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707640" y="2710715"/>
            <a:ext cx="1152151" cy="36693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44739 -0.3893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9" grpId="0" animBg="1"/>
      <p:bldP spid="20" grpId="0" animBg="1"/>
      <p:bldP spid="21" grpId="0" animBg="1"/>
      <p:bldP spid="22" grpId="0" animBg="1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Storage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9874208" cy="512814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Never store passwords in plain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Always </a:t>
            </a:r>
            <a:r>
              <a:rPr lang="en-US" b="1" dirty="0"/>
              <a:t>salt and </a:t>
            </a:r>
            <a:r>
              <a:rPr lang="en-US" b="1" dirty="0" smtClean="0"/>
              <a:t>hash passwords before storing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Use hash functions with a high work factor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Implement </a:t>
            </a:r>
            <a:r>
              <a:rPr lang="en-US" b="1" dirty="0" err="1" smtClean="0"/>
              <a:t>honeywords</a:t>
            </a:r>
            <a:r>
              <a:rPr lang="en-US" b="1" dirty="0" smtClean="0"/>
              <a:t> to detect breaches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r>
              <a:rPr lang="en-US" dirty="0" smtClean="0"/>
              <a:t>These rules apply to any system that needs to authenticate users</a:t>
            </a:r>
          </a:p>
          <a:p>
            <a:pPr lvl="1"/>
            <a:r>
              <a:rPr lang="en-US" dirty="0" smtClean="0"/>
              <a:t>Operating systems, websites,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have difficulty remembering &gt;4 passwords</a:t>
            </a:r>
          </a:p>
          <a:p>
            <a:pPr lvl="1"/>
            <a:r>
              <a:rPr lang="en-US" dirty="0" smtClean="0"/>
              <a:t>Thus, people tend to reuse passwords across services</a:t>
            </a:r>
          </a:p>
          <a:p>
            <a:pPr lvl="1"/>
            <a:r>
              <a:rPr lang="en-US" dirty="0" smtClean="0"/>
              <a:t>What happens if any one of these services is compromised?</a:t>
            </a:r>
          </a:p>
          <a:p>
            <a:r>
              <a:rPr lang="en-US" dirty="0" smtClean="0"/>
              <a:t>Service-specific passwords are a beneficial form of compartmentalization</a:t>
            </a:r>
          </a:p>
          <a:p>
            <a:pPr lvl="1"/>
            <a:r>
              <a:rPr lang="en-US" dirty="0" smtClean="0"/>
              <a:t>Limits the damage when one service is inevitably breaches</a:t>
            </a:r>
          </a:p>
          <a:p>
            <a:r>
              <a:rPr lang="en-US" dirty="0" smtClean="0"/>
              <a:t>Some service providers now check for password reuse</a:t>
            </a:r>
          </a:p>
          <a:p>
            <a:pPr lvl="1"/>
            <a:r>
              <a:rPr lang="en-US" dirty="0" smtClean="0"/>
              <a:t>Forbid users from selecting passwords that have appeared in leaks</a:t>
            </a:r>
          </a:p>
        </p:txBody>
      </p:sp>
    </p:spTree>
    <p:extLst>
      <p:ext uri="{BB962C8B-B14F-4D97-AF65-F5344CB8AC3E}">
        <p14:creationId xmlns:p14="http://schemas.microsoft.com/office/powerpoint/2010/main" val="19647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Recovery/Reset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912" y="1600201"/>
            <a:ext cx="9596861" cy="719919"/>
          </a:xfrm>
        </p:spPr>
        <p:txBody>
          <a:bodyPr/>
          <a:lstStyle/>
          <a:p>
            <a:r>
              <a:rPr lang="en-US" dirty="0" smtClean="0"/>
              <a:t>Problem: hashed passwords cannot be recovered (hopefully)</a:t>
            </a:r>
          </a:p>
        </p:txBody>
      </p:sp>
      <p:pic>
        <p:nvPicPr>
          <p:cNvPr id="5" name="Picture 2" descr="D:\Pictures\soft-scraps icon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85" y="2599232"/>
            <a:ext cx="962807" cy="9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540154" y="2320119"/>
            <a:ext cx="4599295" cy="1050878"/>
          </a:xfrm>
          <a:prstGeom prst="wedgeRoundRectCallout">
            <a:avLst>
              <a:gd name="adj1" fmla="val -62673"/>
              <a:gd name="adj2" fmla="val 3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“Hi… I forgot my password. Can you email me a copy? </a:t>
            </a:r>
            <a:r>
              <a:rPr lang="en-US" sz="2400" dirty="0" err="1"/>
              <a:t>Kthxbye</a:t>
            </a:r>
            <a:r>
              <a:rPr lang="en-US" sz="2400" dirty="0"/>
              <a:t>”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98180" y="3765642"/>
            <a:ext cx="9777367" cy="2935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why systems typically implement password</a:t>
            </a:r>
            <a:r>
              <a:rPr lang="en-US" dirty="0">
                <a:solidFill>
                  <a:schemeClr val="accent1"/>
                </a:solidFill>
              </a:rPr>
              <a:t> reset</a:t>
            </a:r>
          </a:p>
          <a:p>
            <a:pPr lvl="1"/>
            <a:r>
              <a:rPr lang="en-US" dirty="0"/>
              <a:t>Use out-of-band info to authenticate the user</a:t>
            </a:r>
          </a:p>
          <a:p>
            <a:pPr lvl="1"/>
            <a:r>
              <a:rPr lang="en-US" dirty="0"/>
              <a:t>Overwrite hash(</a:t>
            </a:r>
            <a:r>
              <a:rPr lang="en-US" dirty="0" err="1"/>
              <a:t>old_pw</a:t>
            </a:r>
            <a:r>
              <a:rPr lang="en-US" dirty="0"/>
              <a:t>) with hash(</a:t>
            </a:r>
            <a:r>
              <a:rPr lang="en-US" dirty="0" err="1"/>
              <a:t>new_pw</a:t>
            </a:r>
            <a:r>
              <a:rPr lang="en-US" dirty="0"/>
              <a:t>)</a:t>
            </a:r>
          </a:p>
          <a:p>
            <a:r>
              <a:rPr lang="en-US" dirty="0"/>
              <a:t>Be careful: its possible to crack password reset</a:t>
            </a:r>
          </a:p>
        </p:txBody>
      </p:sp>
    </p:spTree>
    <p:extLst>
      <p:ext uri="{BB962C8B-B14F-4D97-AF65-F5344CB8AC3E}">
        <p14:creationId xmlns:p14="http://schemas.microsoft.com/office/powerpoint/2010/main" val="29057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Cracking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</a:t>
            </a:r>
            <a:r>
              <a:rPr lang="en-US" dirty="0"/>
              <a:t>T</a:t>
            </a:r>
            <a:r>
              <a:rPr lang="en-US" dirty="0" smtClean="0"/>
              <a:t>heory</a:t>
            </a:r>
          </a:p>
          <a:p>
            <a:r>
              <a:rPr lang="en-US" dirty="0" smtClean="0"/>
              <a:t>Hash Chains</a:t>
            </a:r>
          </a:p>
          <a:p>
            <a:r>
              <a:rPr lang="en-US" dirty="0" smtClean="0"/>
              <a:t>Rainbow Tables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201182" y="4093900"/>
            <a:ext cx="5595184" cy="2682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Goals and Threat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1746931"/>
          </a:xfrm>
        </p:spPr>
        <p:txBody>
          <a:bodyPr/>
          <a:lstStyle/>
          <a:p>
            <a:r>
              <a:rPr lang="en-US" dirty="0" smtClean="0"/>
              <a:t>Assume we have a system storing usernames and passwords</a:t>
            </a:r>
          </a:p>
          <a:p>
            <a:r>
              <a:rPr lang="en-US" dirty="0" smtClean="0"/>
              <a:t>The attacker has access to the password database/file</a:t>
            </a:r>
          </a:p>
        </p:txBody>
      </p:sp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82" y="486015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22627"/>
              </p:ext>
            </p:extLst>
          </p:nvPr>
        </p:nvGraphicFramePr>
        <p:xfrm>
          <a:off x="1201543" y="5200835"/>
          <a:ext cx="22973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362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H(PW)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iuafNas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23asZR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amislove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9xgGw/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4" y="4539202"/>
            <a:ext cx="832144" cy="832144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>
          <a:xfrm>
            <a:off x="537189" y="4860150"/>
            <a:ext cx="393616" cy="5111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33684"/>
              </p:ext>
            </p:extLst>
          </p:nvPr>
        </p:nvGraphicFramePr>
        <p:xfrm>
          <a:off x="8763130" y="5135388"/>
          <a:ext cx="2192148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55942"/>
                <a:gridCol w="11362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p4ssW0rd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puppies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amislove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3spr3ss0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782730" y="4726923"/>
            <a:ext cx="2155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Cracked Passwords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7622169" y="5481647"/>
            <a:ext cx="994989" cy="5425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2314" y="4169870"/>
            <a:ext cx="1156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Database</a:t>
            </a:r>
            <a:endParaRPr lang="en-US" sz="2000" dirty="0"/>
          </a:p>
        </p:txBody>
      </p:sp>
      <p:sp>
        <p:nvSpPr>
          <p:cNvPr id="14" name="Cloud Callout 13"/>
          <p:cNvSpPr/>
          <p:nvPr/>
        </p:nvSpPr>
        <p:spPr>
          <a:xfrm>
            <a:off x="7351327" y="3005663"/>
            <a:ext cx="4263370" cy="1594240"/>
          </a:xfrm>
          <a:prstGeom prst="cloudCallout">
            <a:avLst>
              <a:gd name="adj1" fmla="val -50520"/>
              <a:gd name="adj2" fmla="val 72774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</a:t>
            </a:r>
            <a:r>
              <a:rPr lang="en-US" sz="2400" dirty="0" err="1" smtClean="0"/>
              <a:t>wanna</a:t>
            </a:r>
            <a:r>
              <a:rPr lang="en-US" sz="2400" dirty="0" smtClean="0"/>
              <a:t> login to those user accounts!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4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53541 0.1303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9" grpId="1" animBg="1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3707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Authentication</a:t>
            </a:r>
            <a:r>
              <a:rPr lang="en-US" dirty="0" smtClean="0"/>
              <a:t> is the process of verifying an actor’s </a:t>
            </a:r>
            <a:r>
              <a:rPr lang="en-US" dirty="0" smtClean="0">
                <a:solidFill>
                  <a:schemeClr val="accent1"/>
                </a:solidFill>
              </a:rPr>
              <a:t>identity</a:t>
            </a:r>
          </a:p>
          <a:p>
            <a:r>
              <a:rPr lang="en-US" dirty="0" smtClean="0"/>
              <a:t>Critical for security of systems</a:t>
            </a:r>
          </a:p>
          <a:p>
            <a:pPr lvl="1"/>
            <a:r>
              <a:rPr lang="en-US" dirty="0" smtClean="0"/>
              <a:t>Permissions, capabilities, and access control are all contingent upon knowing the identity of the actor</a:t>
            </a:r>
          </a:p>
          <a:p>
            <a:r>
              <a:rPr lang="en-US" dirty="0" smtClean="0"/>
              <a:t>Typically parameterized as a </a:t>
            </a:r>
            <a:r>
              <a:rPr lang="en-US" dirty="0" smtClean="0">
                <a:solidFill>
                  <a:schemeClr val="accent1"/>
                </a:solidFill>
              </a:rPr>
              <a:t>username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chemeClr val="accent1"/>
                </a:solidFill>
              </a:rPr>
              <a:t>secret</a:t>
            </a:r>
          </a:p>
          <a:p>
            <a:pPr lvl="1"/>
            <a:r>
              <a:rPr lang="en-US" dirty="0" smtClean="0"/>
              <a:t>The secret attempts to limit unauthorized access</a:t>
            </a:r>
          </a:p>
        </p:txBody>
      </p:sp>
    </p:spTree>
    <p:extLst>
      <p:ext uri="{BB962C8B-B14F-4D97-AF65-F5344CB8AC3E}">
        <p14:creationId xmlns:p14="http://schemas.microsoft.com/office/powerpoint/2010/main" val="29437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1796"/>
                <a:ext cx="10715940" cy="5250852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  <a:r>
                  <a:rPr lang="en-US" dirty="0" smtClean="0">
                    <a:sym typeface="Wingdings" panose="05000000000000000000" pitchFamily="2" charset="2"/>
                  </a:rPr>
                  <a:t>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r>
                  <a:rPr lang="en-US" dirty="0" smtClean="0"/>
                  <a:t>How do we measure password quality?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Entropy</a:t>
                </a:r>
              </a:p>
              <a:p>
                <a:pPr lvl="1"/>
                <a:r>
                  <a:rPr lang="en-US" i="1" dirty="0" smtClean="0"/>
                  <a:t>N</a:t>
                </a:r>
                <a:r>
                  <a:rPr lang="en-US" dirty="0" smtClean="0"/>
                  <a:t> – the number of possible symbols (e.g. lowercase, uppercase, numbers, etc.)</a:t>
                </a:r>
              </a:p>
              <a:p>
                <a:pPr lvl="1"/>
                <a:r>
                  <a:rPr lang="en-US" i="1" dirty="0" smtClean="0"/>
                  <a:t>S – </a:t>
                </a:r>
                <a:r>
                  <a:rPr lang="en-US" dirty="0" smtClean="0"/>
                  <a:t>the strength of the password, in bits</a:t>
                </a:r>
              </a:p>
              <a:p>
                <a:pPr lvl="1"/>
                <a:r>
                  <a:rPr lang="en-US" i="1" dirty="0" smtClean="0"/>
                  <a:t>L</a:t>
                </a:r>
                <a:r>
                  <a:rPr lang="en-US" dirty="0" smtClean="0"/>
                  <a:t> – the length of the password</a:t>
                </a:r>
              </a:p>
              <a:p>
                <a:r>
                  <a:rPr lang="en-US" dirty="0" smtClean="0"/>
                  <a:t>Formula tells you length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 needed to achieve a desired strength S…</a:t>
                </a:r>
              </a:p>
              <a:p>
                <a:pPr lvl="1"/>
                <a:r>
                  <a:rPr lang="en-US" dirty="0" smtClean="0"/>
                  <a:t>… for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randomly generated </a:t>
                </a:r>
                <a:r>
                  <a:rPr lang="en-US" dirty="0" smtClean="0"/>
                  <a:t>passwords</a:t>
                </a:r>
              </a:p>
              <a:p>
                <a:r>
                  <a:rPr lang="en-US" dirty="0" smtClean="0"/>
                  <a:t>Is this a realistic measure in practice?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1796"/>
                <a:ext cx="10715940" cy="5250852"/>
              </a:xfrm>
              <a:blipFill rotWithShape="0">
                <a:blip r:embed="rId2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9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24185" y="4650154"/>
            <a:ext cx="9058030" cy="1055077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24185" y="4286121"/>
            <a:ext cx="9058030" cy="364034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24185" y="3895353"/>
            <a:ext cx="9058030" cy="390767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24185" y="3548185"/>
            <a:ext cx="9058030" cy="347167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24185" y="2336800"/>
            <a:ext cx="9058030" cy="1211384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Strength of Random Passwords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4537807" y="1377370"/>
                <a:ext cx="3116385" cy="6396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807" y="1377370"/>
                <a:ext cx="3116385" cy="639620"/>
              </a:xfrm>
              <a:prstGeom prst="rect">
                <a:avLst/>
              </a:prstGeom>
              <a:blipFill rotWithShape="0">
                <a:blip r:embed="rId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144023"/>
              </p:ext>
            </p:extLst>
          </p:nvPr>
        </p:nvGraphicFramePr>
        <p:xfrm>
          <a:off x="838200" y="2133599"/>
          <a:ext cx="10515600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139353" y="4854526"/>
            <a:ext cx="71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Very</a:t>
            </a:r>
          </a:p>
          <a:p>
            <a:pPr algn="ctr"/>
            <a:r>
              <a:rPr lang="en-US" dirty="0" smtClean="0"/>
              <a:t>Weak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096905" y="2619326"/>
            <a:ext cx="79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Very</a:t>
            </a:r>
          </a:p>
          <a:p>
            <a:pPr algn="ctr"/>
            <a:r>
              <a:rPr lang="en-US" dirty="0" smtClean="0"/>
              <a:t>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Password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humans are terrible at generating/remembering random strings</a:t>
            </a:r>
          </a:p>
          <a:p>
            <a:r>
              <a:rPr lang="en-US" dirty="0" smtClean="0"/>
              <a:t>Passwords are often weak enough to be </a:t>
            </a:r>
            <a:r>
              <a:rPr lang="en-US" dirty="0" smtClean="0">
                <a:solidFill>
                  <a:schemeClr val="accent1"/>
                </a:solidFill>
              </a:rPr>
              <a:t>brute-forced</a:t>
            </a:r>
          </a:p>
          <a:p>
            <a:pPr lvl="1"/>
            <a:r>
              <a:rPr lang="en-US" dirty="0" smtClean="0"/>
              <a:t>Naïve way: systematically try all possible passwords</a:t>
            </a:r>
          </a:p>
          <a:p>
            <a:pPr lvl="1"/>
            <a:r>
              <a:rPr lang="en-US" dirty="0" smtClean="0"/>
              <a:t>Slightly smarter way: take into account non-uniform distribution of characters</a:t>
            </a:r>
          </a:p>
          <a:p>
            <a:r>
              <a:rPr lang="en-US" dirty="0" smtClean="0"/>
              <a:t>Dictionary attacks are also highly effective</a:t>
            </a:r>
          </a:p>
          <a:p>
            <a:pPr lvl="1"/>
            <a:r>
              <a:rPr lang="en-US" dirty="0" smtClean="0"/>
              <a:t>Select a baseline wordlist/dictionary full of </a:t>
            </a:r>
            <a:r>
              <a:rPr lang="en-US" b="1" dirty="0" smtClean="0"/>
              <a:t>likely</a:t>
            </a:r>
            <a:r>
              <a:rPr lang="en-US" dirty="0" smtClean="0"/>
              <a:t> passwords</a:t>
            </a:r>
          </a:p>
          <a:p>
            <a:pPr lvl="2"/>
            <a:r>
              <a:rPr lang="en-US" dirty="0" smtClean="0"/>
              <a:t>Today, the best wordlists come from lists of breached passwords</a:t>
            </a:r>
          </a:p>
          <a:p>
            <a:pPr lvl="1"/>
            <a:r>
              <a:rPr lang="en-US" dirty="0" smtClean="0"/>
              <a:t>Rule-guided word mangling to look for slight variations</a:t>
            </a:r>
          </a:p>
          <a:p>
            <a:pPr lvl="2"/>
            <a:r>
              <a:rPr lang="en-US" dirty="0" smtClean="0"/>
              <a:t>E.g. password </a:t>
            </a:r>
            <a:r>
              <a:rPr lang="en-US" dirty="0" smtClean="0">
                <a:sym typeface="Wingdings" panose="05000000000000000000" pitchFamily="2" charset="2"/>
              </a:rPr>
              <a:t> Password  p4ssword  passw0rd  p4ssw0rd  password1  etc.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Many password cracking tools exist (e.g. John the Ripper, </a:t>
            </a:r>
            <a:r>
              <a:rPr lang="en-US" dirty="0" err="1" smtClean="0">
                <a:sym typeface="Wingdings" panose="05000000000000000000" pitchFamily="2" charset="2"/>
              </a:rPr>
              <a:t>hashcat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“Deep Crack”: The EFF DES Cracker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5461000" cy="5344680"/>
          </a:xfrm>
        </p:spPr>
        <p:txBody>
          <a:bodyPr/>
          <a:lstStyle/>
          <a:p>
            <a:r>
              <a:rPr lang="en-US" dirty="0" smtClean="0"/>
              <a:t>DES uses a 56-bit key</a:t>
            </a:r>
          </a:p>
          <a:p>
            <a:r>
              <a:rPr lang="en-US" dirty="0" smtClean="0"/>
              <a:t>$250K in 1998, capable of brute-forcing DES keys in 56 hours</a:t>
            </a:r>
          </a:p>
          <a:p>
            <a:pPr lvl="1"/>
            <a:r>
              <a:rPr lang="en-US" dirty="0" smtClean="0"/>
              <a:t>Uses 1856 custom ASIC chips</a:t>
            </a:r>
          </a:p>
          <a:p>
            <a:r>
              <a:rPr lang="en-US" dirty="0" smtClean="0"/>
              <a:t>Similar attacks have been demonstrated against MD5, SHA1</a:t>
            </a:r>
          </a:p>
          <a:p>
            <a:r>
              <a:rPr lang="en-US" dirty="0" smtClean="0"/>
              <a:t>Modern equivalent?</a:t>
            </a:r>
          </a:p>
          <a:p>
            <a:pPr lvl="1"/>
            <a:r>
              <a:rPr lang="en-US" dirty="0" smtClean="0"/>
              <a:t>Bitcoin mining ASICs</a:t>
            </a:r>
            <a:endParaRPr lang="en-US" dirty="0"/>
          </a:p>
        </p:txBody>
      </p:sp>
      <p:pic>
        <p:nvPicPr>
          <p:cNvPr id="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9407" y="1407968"/>
            <a:ext cx="5086532" cy="53278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59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Up Brute-Force Cracking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Brute force attacks are slow because hashing is CPU intensive</a:t>
                </a:r>
              </a:p>
              <a:p>
                <a:pPr lvl="1"/>
                <a:r>
                  <a:rPr lang="en-US" dirty="0" smtClean="0"/>
                  <a:t>Especially if a strong function (SHA512, </a:t>
                </a:r>
                <a:r>
                  <a:rPr lang="en-US" dirty="0" err="1" smtClean="0"/>
                  <a:t>bcrypt</a:t>
                </a:r>
                <a:r>
                  <a:rPr lang="en-US" dirty="0" smtClean="0"/>
                  <a:t>) is used</a:t>
                </a:r>
              </a:p>
              <a:p>
                <a:r>
                  <a:rPr lang="en-US" dirty="0" smtClean="0"/>
                  <a:t>Idea: why not pre-compute and store all hashes?</a:t>
                </a:r>
              </a:p>
              <a:p>
                <a:pPr lvl="1"/>
                <a:r>
                  <a:rPr lang="en-US" dirty="0" smtClean="0"/>
                  <a:t>You would only need to pay the CPU cost once…</a:t>
                </a:r>
              </a:p>
              <a:p>
                <a:pPr lvl="1"/>
                <a:r>
                  <a:rPr lang="en-US" dirty="0" smtClean="0"/>
                  <a:t>… for a given salt</a:t>
                </a:r>
              </a:p>
              <a:p>
                <a:r>
                  <a:rPr lang="en-US" dirty="0" smtClean="0"/>
                  <a:t>Given a hash function 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, a target hash 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, and password space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, goal is 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Problem: naïve approach requires </a:t>
                </a:r>
                <a:r>
                  <a:rPr lang="en-US" i="1" dirty="0"/>
                  <a:t>Θ(|</a:t>
                </a:r>
                <a:r>
                  <a:rPr lang="en-US" i="1" dirty="0" err="1"/>
                  <a:t>P|n</a:t>
                </a:r>
                <a:r>
                  <a:rPr lang="en-US" i="1" dirty="0"/>
                  <a:t>)</a:t>
                </a:r>
                <a:r>
                  <a:rPr lang="en-US" dirty="0"/>
                  <a:t> bits, where </a:t>
                </a:r>
                <a:r>
                  <a:rPr lang="en-US" i="1" dirty="0"/>
                  <a:t>n</a:t>
                </a:r>
                <a:r>
                  <a:rPr lang="en-US" dirty="0"/>
                  <a:t> is the space of the output of </a:t>
                </a:r>
                <a:r>
                  <a:rPr lang="en-US" i="1" dirty="0" smtClean="0"/>
                  <a:t>H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00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Chains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Hash chains enable time-space efficient reversal of hash functions</a:t>
                </a:r>
              </a:p>
              <a:p>
                <a:r>
                  <a:rPr lang="en-US" dirty="0" smtClean="0"/>
                  <a:t>Key idea: pre-compute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chains</a:t>
                </a:r>
                <a:r>
                  <a:rPr lang="en-US" dirty="0" smtClean="0"/>
                  <a:t> of passwords of length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…</a:t>
                </a:r>
              </a:p>
              <a:p>
                <a:pPr lvl="1"/>
                <a:r>
                  <a:rPr lang="en-US" dirty="0" smtClean="0"/>
                  <a:t>… but only store the start and end of each chain</a:t>
                </a:r>
              </a:p>
              <a:p>
                <a:pPr lvl="1"/>
                <a:r>
                  <a:rPr lang="en-US" dirty="0" smtClean="0"/>
                  <a:t>Larger </a:t>
                </a:r>
                <a:r>
                  <a:rPr lang="en-US" i="1" dirty="0" smtClean="0"/>
                  <a:t>k </a:t>
                </a:r>
                <a:r>
                  <a:rPr lang="en-US" dirty="0" smtClean="0">
                    <a:sym typeface="Wingdings" panose="05000000000000000000" pitchFamily="2" charset="2"/>
                  </a:rPr>
                  <a:t> fewer chains to store, more CPU cost to rebuild chains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Small </a:t>
                </a:r>
                <a:r>
                  <a:rPr lang="en-US" i="1" dirty="0" smtClean="0">
                    <a:sym typeface="Wingdings" panose="05000000000000000000" pitchFamily="2" charset="2"/>
                  </a:rPr>
                  <a:t>k</a:t>
                </a:r>
                <a:r>
                  <a:rPr lang="en-US" dirty="0" smtClean="0">
                    <a:sym typeface="Wingdings" panose="05000000000000000000" pitchFamily="2" charset="2"/>
                  </a:rPr>
                  <a:t>  more chains to store, less CPU cost to rebuild chains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Building chains require </a:t>
                </a:r>
                <a:r>
                  <a:rPr lang="en-US" i="1" dirty="0" smtClean="0">
                    <a:sym typeface="Wingdings" panose="05000000000000000000" pitchFamily="2" charset="2"/>
                  </a:rPr>
                  <a:t>H</a:t>
                </a:r>
                <a:r>
                  <a:rPr lang="en-US" dirty="0" smtClean="0">
                    <a:sym typeface="Wingdings" panose="05000000000000000000" pitchFamily="2" charset="2"/>
                  </a:rPr>
                  <a:t>, as well as a reduction </a:t>
                </a:r>
                <a:r>
                  <a:rPr lang="en-US" i="1" dirty="0"/>
                  <a:t>R : H ↦ </a:t>
                </a:r>
                <a:r>
                  <a:rPr lang="en-US" i="1" dirty="0" smtClean="0"/>
                  <a:t>P</a:t>
                </a:r>
              </a:p>
              <a:p>
                <a:pPr lvl="1"/>
                <a:r>
                  <a:rPr lang="en-US" dirty="0" smtClean="0"/>
                  <a:t>Begin by selecting some initial set of password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’, apply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for </a:t>
                </a:r>
                <a:r>
                  <a:rPr lang="en-US" b="0" i="1" dirty="0" smtClean="0">
                    <a:ea typeface="Cambria Math" panose="02040503050406030204" pitchFamily="18" charset="0"/>
                  </a:rPr>
                  <a:t>k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iterations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Only store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To recover hash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h</a:t>
                </a:r>
                <a:r>
                  <a:rPr lang="en-US" dirty="0" smtClean="0">
                    <a:ea typeface="Cambria Math" panose="02040503050406030204" pitchFamily="18" charset="0"/>
                  </a:rPr>
                  <a:t>, apply R and H until the end of a chain is found</a:t>
                </a:r>
              </a:p>
              <a:p>
                <a:pPr lvl="1"/>
                <a:r>
                  <a:rPr lang="en-US" b="0" dirty="0" smtClean="0">
                    <a:ea typeface="Cambria Math" panose="02040503050406030204" pitchFamily="18" charset="0"/>
                  </a:rPr>
                  <a:t>Rebuild the chain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i="1" dirty="0" smtClean="0">
                    <a:ea typeface="Cambria Math" panose="02040503050406030204" pitchFamily="18" charset="0"/>
                  </a:rPr>
                  <a:t>H(p) = h </a:t>
                </a:r>
                <a:r>
                  <a:rPr lang="en-US" dirty="0" smtClean="0">
                    <a:ea typeface="Cambria Math" panose="02040503050406030204" pitchFamily="18" charset="0"/>
                  </a:rPr>
                  <a:t>may be within the chain</a:t>
                </a:r>
                <a:endParaRPr lang="en-US" b="0" i="1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8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Uncompressed Hash Chain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562363"/>
              </p:ext>
            </p:extLst>
          </p:nvPr>
        </p:nvGraphicFramePr>
        <p:xfrm>
          <a:off x="1314941" y="1759476"/>
          <a:ext cx="9050022" cy="1981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82968"/>
                <a:gridCol w="1314450"/>
                <a:gridCol w="1314450"/>
                <a:gridCol w="1314450"/>
                <a:gridCol w="1381443"/>
                <a:gridCol w="1463993"/>
                <a:gridCol w="13782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p'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H(p’) = h’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R(h’) = p”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H(p”) = h”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R(h”) = p’’’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H(p’’’) = h’’’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R(h’’’) = p*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abcde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\\WPNP_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vlsfqp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_QOZLR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eusrqv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CMRQ5X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cjldar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passw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VZDGEF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gfnxsk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ZLGEKV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yookol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EBOTHT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zvxscs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SM-QK\9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sawtzg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RHKP_D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gvmdwm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BYE4LB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wjizbn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secrt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OKFTaY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btweoz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WA15HK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ttgovl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Q_4\6ZB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eivlqc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00104"/>
              </p:ext>
            </p:extLst>
          </p:nvPr>
        </p:nvGraphicFramePr>
        <p:xfrm>
          <a:off x="1312988" y="4332070"/>
          <a:ext cx="10493569" cy="79248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930030"/>
                <a:gridCol w="1305169"/>
                <a:gridCol w="1367692"/>
                <a:gridCol w="1273908"/>
                <a:gridCol w="1391139"/>
                <a:gridCol w="1430215"/>
                <a:gridCol w="1352061"/>
                <a:gridCol w="1443355"/>
              </a:tblGrid>
              <a:tr h="390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H(p) =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R(h) = p’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H(p’) = h’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R(h’) = p”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H(p”) = h”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R(h”) = p’’’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H(p’’’) = h’’’</a:t>
                      </a:r>
                      <a:endParaRPr lang="en-US" sz="2000" dirty="0"/>
                    </a:p>
                  </a:txBody>
                  <a:tcPr/>
                </a:tc>
              </a:tr>
              <a:tr h="390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sawtzg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RHKP_D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gvmdwm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BYE4LB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wjizbn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RUZIHK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lsdnif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OGUTJU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3110525" y="5767756"/>
            <a:ext cx="2344615" cy="711200"/>
          </a:xfrm>
          <a:prstGeom prst="wedgeRectCallout">
            <a:avLst>
              <a:gd name="adj1" fmla="val -52833"/>
              <a:gd name="adj2" fmla="val -12980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 to recover</a:t>
            </a:r>
            <a:endParaRPr lang="en-US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199295" y="5767756"/>
            <a:ext cx="2551720" cy="711200"/>
          </a:xfrm>
          <a:prstGeom prst="wedgeRectCallout">
            <a:avLst>
              <a:gd name="adj1" fmla="val 12098"/>
              <a:gd name="adj2" fmla="val -13420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Desired password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761785" y="25712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 = 3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44246" y="4759569"/>
            <a:ext cx="859692" cy="328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67722" y="4790829"/>
            <a:ext cx="1074615" cy="296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17832" y="4798645"/>
            <a:ext cx="1074615" cy="26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95647" y="4822092"/>
            <a:ext cx="1074615" cy="26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59431" y="4798644"/>
            <a:ext cx="1074615" cy="26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85739" y="4806459"/>
            <a:ext cx="1074615" cy="26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12047" y="4806457"/>
            <a:ext cx="1074615" cy="26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85660" y="2939091"/>
            <a:ext cx="2368063" cy="398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64388" y="4724653"/>
            <a:ext cx="1213336" cy="398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64603" y="2947667"/>
            <a:ext cx="1213336" cy="398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Chain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836378"/>
              </p:ext>
            </p:extLst>
          </p:nvPr>
        </p:nvGraphicFramePr>
        <p:xfrm>
          <a:off x="1904365" y="1321813"/>
          <a:ext cx="2261236" cy="1981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82968"/>
                <a:gridCol w="13782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p'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abcde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cjldar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passw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zvxscs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wjizbn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secrt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eivlqc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714883"/>
              </p:ext>
            </p:extLst>
          </p:nvPr>
        </p:nvGraphicFramePr>
        <p:xfrm>
          <a:off x="1297357" y="4575359"/>
          <a:ext cx="10493569" cy="79248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930030"/>
                <a:gridCol w="1305169"/>
                <a:gridCol w="1367692"/>
                <a:gridCol w="1273908"/>
                <a:gridCol w="1391139"/>
                <a:gridCol w="1430215"/>
                <a:gridCol w="1352061"/>
                <a:gridCol w="1443355"/>
              </a:tblGrid>
              <a:tr h="390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H(p) =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R(h) = p’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H(p’) = h’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R(h’) = p”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H(p”) = h”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R(h”) = p’’’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H(p’’’) = h’’’</a:t>
                      </a:r>
                      <a:endParaRPr lang="en-US" sz="2000" dirty="0"/>
                    </a:p>
                  </a:txBody>
                  <a:tcPr/>
                </a:tc>
              </a:tr>
              <a:tr h="390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sawtzg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RHKP_D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gvmdwm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BYE4LB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wjizbn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2963985" y="5812006"/>
            <a:ext cx="2344615" cy="711200"/>
          </a:xfrm>
          <a:prstGeom prst="wedgeRectCallout">
            <a:avLst>
              <a:gd name="adj1" fmla="val -52500"/>
              <a:gd name="adj2" fmla="val -9244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 to recover</a:t>
            </a:r>
            <a:endParaRPr lang="en-US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123091" y="5812006"/>
            <a:ext cx="2551720" cy="711200"/>
          </a:xfrm>
          <a:prstGeom prst="wedgeRectCallout">
            <a:avLst>
              <a:gd name="adj1" fmla="val 12711"/>
              <a:gd name="adj2" fmla="val -9464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Desired password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98463" y="21390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 = 3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328615" y="5002858"/>
            <a:ext cx="859692" cy="328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52091" y="5034118"/>
            <a:ext cx="1074615" cy="296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02201" y="5041934"/>
            <a:ext cx="1074615" cy="26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80016" y="5065381"/>
            <a:ext cx="1074615" cy="26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72509" y="2522486"/>
            <a:ext cx="1142999" cy="398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668746"/>
              </p:ext>
            </p:extLst>
          </p:nvPr>
        </p:nvGraphicFramePr>
        <p:xfrm>
          <a:off x="1899233" y="3541384"/>
          <a:ext cx="9050022" cy="792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82968"/>
                <a:gridCol w="1314450"/>
                <a:gridCol w="1314450"/>
                <a:gridCol w="1314450"/>
                <a:gridCol w="1381443"/>
                <a:gridCol w="1463993"/>
                <a:gridCol w="13782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p'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H(p’) = h’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R(h’) = p”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H(p”) = h”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R(h”) = p’’’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H(p’’’) = h’’’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R(h’’’) = p*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SM-QK\9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sawtzg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RHKP_D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wjizbn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778368" y="4006397"/>
            <a:ext cx="1074615" cy="265723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89398" y="4006397"/>
            <a:ext cx="1074615" cy="265723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1" y="4006397"/>
            <a:ext cx="1074615" cy="265723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10655" y="4967942"/>
            <a:ext cx="1213336" cy="398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40553" y="3940219"/>
            <a:ext cx="2665047" cy="398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580184" y="1148862"/>
            <a:ext cx="6080369" cy="2087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Size of the table is dramatically reduced…</a:t>
            </a:r>
          </a:p>
          <a:p>
            <a:r>
              <a:rPr lang="en-US" dirty="0" smtClean="0"/>
              <a:t>… but some computation is necessary once a match is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17" grpId="0" animBg="1"/>
      <p:bldP spid="16" grpId="0" animBg="1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Hash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 chains are prone to </a:t>
            </a:r>
            <a:r>
              <a:rPr lang="en-US" dirty="0" smtClean="0">
                <a:solidFill>
                  <a:schemeClr val="accent1"/>
                </a:solidFill>
              </a:rPr>
              <a:t>collisions</a:t>
            </a:r>
          </a:p>
          <a:p>
            <a:pPr lvl="1"/>
            <a:r>
              <a:rPr lang="en-US" dirty="0" smtClean="0"/>
              <a:t>Collisions occur when </a:t>
            </a:r>
            <a:r>
              <a:rPr lang="en-US" i="1" dirty="0" smtClean="0"/>
              <a:t>H(p’) = H(p”) </a:t>
            </a:r>
            <a:r>
              <a:rPr lang="en-US" dirty="0" smtClean="0"/>
              <a:t>or </a:t>
            </a:r>
            <a:r>
              <a:rPr lang="en-US" i="1" dirty="0" smtClean="0"/>
              <a:t>R(h’) = R(h”)</a:t>
            </a:r>
            <a:r>
              <a:rPr lang="en-US" dirty="0" smtClean="0"/>
              <a:t> (the latter is more likely)</a:t>
            </a:r>
          </a:p>
          <a:p>
            <a:pPr lvl="1"/>
            <a:r>
              <a:rPr lang="en-US" dirty="0" smtClean="0"/>
              <a:t>Causes the chains to merge or overlap</a:t>
            </a:r>
          </a:p>
          <a:p>
            <a:r>
              <a:rPr lang="en-US" dirty="0" smtClean="0"/>
              <a:t>Problems caused by collisions</a:t>
            </a:r>
          </a:p>
          <a:p>
            <a:pPr lvl="1"/>
            <a:r>
              <a:rPr lang="en-US" dirty="0" smtClean="0"/>
              <a:t>Wasted space in the file, since the chains cover the same password space</a:t>
            </a:r>
          </a:p>
          <a:p>
            <a:pPr lvl="1"/>
            <a:r>
              <a:rPr lang="en-US" dirty="0" smtClean="0"/>
              <a:t>False positives: a chain may not include the password even if the end matches</a:t>
            </a:r>
          </a:p>
          <a:p>
            <a:r>
              <a:rPr lang="en-US" dirty="0" smtClean="0"/>
              <a:t>Proper choice of </a:t>
            </a:r>
            <a:r>
              <a:rPr lang="en-US" i="1" dirty="0" smtClean="0"/>
              <a:t>R</a:t>
            </a:r>
            <a:r>
              <a:rPr lang="en-US" dirty="0" smtClean="0"/>
              <a:t> is critical</a:t>
            </a:r>
          </a:p>
          <a:p>
            <a:pPr lvl="1"/>
            <a:r>
              <a:rPr lang="en-US" dirty="0" smtClean="0"/>
              <a:t>Goal is to cover space </a:t>
            </a:r>
            <a:r>
              <a:rPr lang="en-US" b="1" i="1" dirty="0" smtClean="0"/>
              <a:t>likely</a:t>
            </a:r>
            <a:r>
              <a:rPr lang="en-US" dirty="0" smtClean="0"/>
              <a:t> passwords, not entire password space</a:t>
            </a:r>
          </a:p>
          <a:p>
            <a:pPr lvl="1"/>
            <a:r>
              <a:rPr lang="en-US" i="1" dirty="0" smtClean="0"/>
              <a:t>R</a:t>
            </a:r>
            <a:r>
              <a:rPr lang="en-US" dirty="0" smtClean="0"/>
              <a:t> cannot be collision resistant (like </a:t>
            </a:r>
            <a:r>
              <a:rPr lang="en-US" i="1" dirty="0" smtClean="0"/>
              <a:t>H</a:t>
            </a:r>
            <a:r>
              <a:rPr lang="en-US" dirty="0" smtClean="0"/>
              <a:t>) since it has to map into likely plaintexts</a:t>
            </a:r>
          </a:p>
          <a:p>
            <a:pPr lvl="1"/>
            <a:r>
              <a:rPr lang="en-US" dirty="0" smtClean="0"/>
              <a:t>Difficult to select </a:t>
            </a:r>
            <a:r>
              <a:rPr lang="en-US" i="1" dirty="0" smtClean="0"/>
              <a:t>R </a:t>
            </a:r>
            <a:r>
              <a:rPr lang="en-US" dirty="0" smtClean="0"/>
              <a:t>under this criterion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Rainbow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Rainbow tables improve on hash chains by reducing the likelihood of collisions</a:t>
            </a:r>
          </a:p>
          <a:p>
            <a:r>
              <a:rPr lang="en-US" dirty="0" smtClean="0"/>
              <a:t>Key idea: instead of using a single reduction </a:t>
            </a:r>
            <a:r>
              <a:rPr lang="en-US" i="1" dirty="0" smtClean="0"/>
              <a:t>R</a:t>
            </a:r>
            <a:r>
              <a:rPr lang="en-US" dirty="0" smtClean="0"/>
              <a:t>, use a family of reductions </a:t>
            </a:r>
            <a:r>
              <a:rPr lang="en-US" i="1" dirty="0" smtClean="0"/>
              <a:t>{R</a:t>
            </a:r>
            <a:r>
              <a:rPr lang="en-US" i="1" baseline="-25000" dirty="0" smtClean="0"/>
              <a:t>1</a:t>
            </a:r>
            <a:r>
              <a:rPr lang="en-US" i="1" dirty="0" smtClean="0"/>
              <a:t>, R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 ,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</a:t>
            </a:r>
          </a:p>
          <a:p>
            <a:pPr lvl="1"/>
            <a:r>
              <a:rPr lang="en-US" dirty="0" smtClean="0"/>
              <a:t>Usage of </a:t>
            </a:r>
            <a:r>
              <a:rPr lang="en-US" i="1" dirty="0" smtClean="0"/>
              <a:t>H</a:t>
            </a:r>
            <a:r>
              <a:rPr lang="en-US" dirty="0" smtClean="0"/>
              <a:t> is the same as for hash chains</a:t>
            </a:r>
          </a:p>
          <a:p>
            <a:pPr lvl="1"/>
            <a:r>
              <a:rPr lang="en-US" dirty="0" smtClean="0"/>
              <a:t>A collisions can only occur between two chains if it happens at the same position (e.g.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dirty="0" smtClean="0"/>
              <a:t> in both chains)</a:t>
            </a:r>
          </a:p>
        </p:txBody>
      </p:sp>
    </p:spTree>
    <p:extLst>
      <p:ext uri="{BB962C8B-B14F-4D97-AF65-F5344CB8AC3E}">
        <p14:creationId xmlns:p14="http://schemas.microsoft.com/office/powerpoint/2010/main" val="5514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Secrets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076" y="1600200"/>
            <a:ext cx="8679975" cy="5046260"/>
          </a:xfrm>
        </p:spPr>
        <p:txBody>
          <a:bodyPr>
            <a:normAutofit/>
          </a:bodyPr>
          <a:lstStyle/>
          <a:p>
            <a:r>
              <a:rPr lang="en-US" dirty="0" smtClean="0"/>
              <a:t>Actors provide their secret to </a:t>
            </a:r>
            <a:r>
              <a:rPr lang="en-US" dirty="0" smtClean="0">
                <a:solidFill>
                  <a:schemeClr val="accent1"/>
                </a:solidFill>
              </a:rPr>
              <a:t>log-in</a:t>
            </a:r>
            <a:r>
              <a:rPr lang="en-US" dirty="0" smtClean="0"/>
              <a:t> to a system</a:t>
            </a:r>
          </a:p>
          <a:p>
            <a:r>
              <a:rPr lang="en-US" dirty="0" smtClean="0"/>
              <a:t>Three classes of secrets: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Something you know</a:t>
            </a:r>
          </a:p>
          <a:p>
            <a:pPr lvl="2"/>
            <a:r>
              <a:rPr lang="en-US" dirty="0" smtClean="0"/>
              <a:t>Example: a password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Something you have</a:t>
            </a:r>
          </a:p>
          <a:p>
            <a:pPr lvl="2"/>
            <a:r>
              <a:rPr lang="en-US" dirty="0" smtClean="0"/>
              <a:t>Examples: a smart card or smart phone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Something you are</a:t>
            </a:r>
          </a:p>
          <a:p>
            <a:pPr lvl="2"/>
            <a:r>
              <a:rPr lang="en-US" dirty="0" smtClean="0"/>
              <a:t>Examples: fingerprint, voice scan, iris 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1451" y="3478924"/>
            <a:ext cx="3472963" cy="769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 on Rainbow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</a:p>
          <a:p>
            <a:pPr lvl="1"/>
            <a:r>
              <a:rPr lang="en-US" dirty="0" smtClean="0"/>
              <a:t>Tables must be built for each hash function and character set</a:t>
            </a:r>
          </a:p>
          <a:p>
            <a:pPr lvl="1"/>
            <a:r>
              <a:rPr lang="en-US" dirty="0" smtClean="0"/>
              <a:t>Salting and key stretching defeat rainbow tables</a:t>
            </a:r>
          </a:p>
          <a:p>
            <a:r>
              <a:rPr lang="en-US" dirty="0" smtClean="0"/>
              <a:t>Rainbow tables are effective in some cases, e.g. MD5 and NTLM</a:t>
            </a:r>
          </a:p>
          <a:p>
            <a:pPr lvl="1"/>
            <a:r>
              <a:rPr lang="en-US" dirty="0" smtClean="0"/>
              <a:t>Precomputed tables can be bought or downloaded for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Protocols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Unix, PAM, and crypt</a:t>
            </a:r>
          </a:p>
          <a:p>
            <a:r>
              <a:rPr lang="en-US" dirty="0" smtClean="0"/>
              <a:t>Network Information Service (NIS, aka Yellow Pages)</a:t>
            </a:r>
          </a:p>
          <a:p>
            <a:r>
              <a:rPr lang="en-US" dirty="0" smtClean="0"/>
              <a:t>Needham-Schroeder and Kerberos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point, we have discussed:</a:t>
            </a:r>
          </a:p>
          <a:p>
            <a:pPr lvl="1"/>
            <a:r>
              <a:rPr lang="en-US" dirty="0" smtClean="0"/>
              <a:t>How to securely store passwords</a:t>
            </a:r>
          </a:p>
          <a:p>
            <a:pPr lvl="1"/>
            <a:r>
              <a:rPr lang="en-US" dirty="0" smtClean="0"/>
              <a:t>Techniques used by attackers to crack passwords</a:t>
            </a:r>
          </a:p>
          <a:p>
            <a:r>
              <a:rPr lang="en-US" dirty="0" smtClean="0"/>
              <a:t>Next topic: building authentication systems</a:t>
            </a:r>
          </a:p>
          <a:p>
            <a:pPr lvl="1"/>
            <a:r>
              <a:rPr lang="en-US" dirty="0" smtClean="0"/>
              <a:t>Given a user and password, how does the system authenticate the user?</a:t>
            </a:r>
          </a:p>
          <a:p>
            <a:pPr lvl="1"/>
            <a:r>
              <a:rPr lang="en-US" dirty="0" smtClean="0"/>
              <a:t>How can we perform efficient, secure authentication in a distributed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in Unix/Linux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authenticate with the system by interacting with </a:t>
            </a:r>
            <a:r>
              <a:rPr lang="en-US" i="1" dirty="0" smtClean="0"/>
              <a:t>login</a:t>
            </a:r>
            <a:endParaRPr lang="en-US" dirty="0" smtClean="0"/>
          </a:p>
          <a:p>
            <a:pPr lvl="1"/>
            <a:r>
              <a:rPr lang="en-US" dirty="0" smtClean="0"/>
              <a:t>Prompts for username and password</a:t>
            </a:r>
          </a:p>
          <a:p>
            <a:pPr lvl="1"/>
            <a:r>
              <a:rPr lang="en-US" dirty="0" smtClean="0"/>
              <a:t>Credentials checked against locally stored credentials</a:t>
            </a:r>
          </a:p>
          <a:p>
            <a:r>
              <a:rPr lang="en-US" dirty="0" smtClean="0"/>
              <a:t>By default, password policies specified in a centralized, modular way</a:t>
            </a:r>
          </a:p>
          <a:p>
            <a:pPr lvl="1"/>
            <a:r>
              <a:rPr lang="en-US" dirty="0" smtClean="0"/>
              <a:t>On Linux, using Pluggable Authentication Modules (PAM)</a:t>
            </a:r>
          </a:p>
          <a:p>
            <a:pPr lvl="1"/>
            <a:r>
              <a:rPr lang="en-US" dirty="0" smtClean="0"/>
              <a:t>Authorizes users, as well as environment, shell, prints MOTD,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 smtClean="0"/>
              <a:t>Example </a:t>
            </a:r>
            <a:r>
              <a:rPr sz="4500" dirty="0" smtClean="0"/>
              <a:t>PAM </a:t>
            </a:r>
            <a:r>
              <a:rPr sz="4500" dirty="0"/>
              <a:t>Configuration</a:t>
            </a:r>
          </a:p>
        </p:txBody>
      </p:sp>
      <p:sp>
        <p:nvSpPr>
          <p:cNvPr id="712" name="Shape 7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>
                <a:latin typeface="Menlo"/>
                <a:ea typeface="Menlo"/>
                <a:cs typeface="Menlo"/>
                <a:sym typeface="Menlo"/>
              </a:rPr>
              <a:t># cat /</a:t>
            </a:r>
            <a:r>
              <a:rPr sz="1547" dirty="0" err="1">
                <a:latin typeface="Menlo"/>
                <a:ea typeface="Menlo"/>
                <a:cs typeface="Menlo"/>
                <a:sym typeface="Menlo"/>
              </a:rPr>
              <a:t>etc</a:t>
            </a:r>
            <a:r>
              <a:rPr sz="1547" dirty="0">
                <a:latin typeface="Menlo"/>
                <a:ea typeface="Menlo"/>
                <a:cs typeface="Menlo"/>
                <a:sym typeface="Menlo"/>
              </a:rPr>
              <a:t>/</a:t>
            </a:r>
            <a:r>
              <a:rPr sz="1547" dirty="0" err="1">
                <a:latin typeface="Menlo"/>
                <a:ea typeface="Menlo"/>
                <a:cs typeface="Menlo"/>
                <a:sym typeface="Menlo"/>
              </a:rPr>
              <a:t>pam.d</a:t>
            </a:r>
            <a:r>
              <a:rPr sz="1547" dirty="0">
                <a:latin typeface="Menlo"/>
                <a:ea typeface="Menlo"/>
                <a:cs typeface="Menlo"/>
                <a:sym typeface="Menlo"/>
              </a:rPr>
              <a:t>/system-</a:t>
            </a:r>
            <a:r>
              <a:rPr sz="1547" dirty="0" err="1">
                <a:latin typeface="Menlo"/>
                <a:ea typeface="Menlo"/>
                <a:cs typeface="Menlo"/>
                <a:sym typeface="Menlo"/>
              </a:rPr>
              <a:t>auth</a:t>
            </a:r>
            <a:endParaRPr sz="1547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>
                <a:latin typeface="Menlo"/>
                <a:ea typeface="Menlo"/>
                <a:cs typeface="Menlo"/>
                <a:sym typeface="Menlo"/>
              </a:rPr>
              <a:t>#%PAM-1.0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1547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 err="1">
                <a:latin typeface="Menlo"/>
                <a:ea typeface="Menlo"/>
                <a:cs typeface="Menlo"/>
                <a:sym typeface="Menlo"/>
              </a:rPr>
              <a:t>auth</a:t>
            </a:r>
            <a:r>
              <a:rPr sz="1547" dirty="0">
                <a:latin typeface="Menlo"/>
                <a:ea typeface="Menlo"/>
                <a:cs typeface="Menlo"/>
                <a:sym typeface="Menlo"/>
              </a:rPr>
              <a:t> required pam_unix.so </a:t>
            </a:r>
            <a:r>
              <a:rPr sz="1547" dirty="0" err="1">
                <a:latin typeface="Menlo"/>
                <a:ea typeface="Menlo"/>
                <a:cs typeface="Menlo"/>
                <a:sym typeface="Menlo"/>
              </a:rPr>
              <a:t>try_first_pass</a:t>
            </a:r>
            <a:r>
              <a:rPr sz="1547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547" dirty="0" err="1">
                <a:latin typeface="Menlo"/>
                <a:ea typeface="Menlo"/>
                <a:cs typeface="Menlo"/>
                <a:sym typeface="Menlo"/>
              </a:rPr>
              <a:t>nullok</a:t>
            </a:r>
            <a:endParaRPr sz="1547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 err="1">
                <a:latin typeface="Menlo"/>
                <a:ea typeface="Menlo"/>
                <a:cs typeface="Menlo"/>
                <a:sym typeface="Menlo"/>
              </a:rPr>
              <a:t>auth</a:t>
            </a:r>
            <a:r>
              <a:rPr sz="1547" dirty="0">
                <a:latin typeface="Menlo"/>
                <a:ea typeface="Menlo"/>
                <a:cs typeface="Menlo"/>
                <a:sym typeface="Menlo"/>
              </a:rPr>
              <a:t> optional pam_permit.so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 err="1">
                <a:latin typeface="Menlo"/>
                <a:ea typeface="Menlo"/>
                <a:cs typeface="Menlo"/>
                <a:sym typeface="Menlo"/>
              </a:rPr>
              <a:t>auth</a:t>
            </a:r>
            <a:r>
              <a:rPr sz="1547" dirty="0">
                <a:latin typeface="Menlo"/>
                <a:ea typeface="Menlo"/>
                <a:cs typeface="Menlo"/>
                <a:sym typeface="Menlo"/>
              </a:rPr>
              <a:t> required pam_env.so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1547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>
                <a:latin typeface="Menlo"/>
                <a:ea typeface="Menlo"/>
                <a:cs typeface="Menlo"/>
                <a:sym typeface="Menlo"/>
              </a:rPr>
              <a:t>account required pam_unix.so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>
                <a:latin typeface="Menlo"/>
                <a:ea typeface="Menlo"/>
                <a:cs typeface="Menlo"/>
                <a:sym typeface="Menlo"/>
              </a:rPr>
              <a:t>account optional pam_permit.so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>
                <a:latin typeface="Menlo"/>
                <a:ea typeface="Menlo"/>
                <a:cs typeface="Menlo"/>
                <a:sym typeface="Menlo"/>
              </a:rPr>
              <a:t>account required pam_time.so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1547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>
                <a:latin typeface="Menlo"/>
                <a:ea typeface="Menlo"/>
                <a:cs typeface="Menlo"/>
                <a:sym typeface="Menlo"/>
              </a:rPr>
              <a:t>password required pam_unix.so </a:t>
            </a:r>
            <a:r>
              <a:rPr sz="1547" dirty="0" err="1">
                <a:latin typeface="Menlo"/>
                <a:ea typeface="Menlo"/>
                <a:cs typeface="Menlo"/>
                <a:sym typeface="Menlo"/>
              </a:rPr>
              <a:t>try_first_pass</a:t>
            </a:r>
            <a:r>
              <a:rPr sz="1547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547" dirty="0" err="1">
                <a:latin typeface="Menlo"/>
                <a:ea typeface="Menlo"/>
                <a:cs typeface="Menlo"/>
                <a:sym typeface="Menlo"/>
              </a:rPr>
              <a:t>nullok</a:t>
            </a:r>
            <a:r>
              <a:rPr sz="1547" dirty="0">
                <a:latin typeface="Menlo"/>
                <a:ea typeface="Menlo"/>
                <a:cs typeface="Menlo"/>
                <a:sym typeface="Menlo"/>
              </a:rPr>
              <a:t> sha512 shadow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>
                <a:latin typeface="Menlo"/>
                <a:ea typeface="Menlo"/>
                <a:cs typeface="Menlo"/>
                <a:sym typeface="Menlo"/>
              </a:rPr>
              <a:t>password optional pam_permit.so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1547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>
                <a:latin typeface="Menlo"/>
                <a:ea typeface="Menlo"/>
                <a:cs typeface="Menlo"/>
                <a:sym typeface="Menlo"/>
              </a:rPr>
              <a:t>session required pam_limits.so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>
                <a:latin typeface="Menlo"/>
                <a:ea typeface="Menlo"/>
                <a:cs typeface="Menlo"/>
                <a:sym typeface="Menlo"/>
              </a:rPr>
              <a:t>session required pam_unix.so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547" dirty="0">
                <a:latin typeface="Menlo"/>
                <a:ea typeface="Menlo"/>
                <a:cs typeface="Menlo"/>
                <a:sym typeface="Menlo"/>
              </a:rPr>
              <a:t>session optional pam_permit.so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736491" y="1938216"/>
            <a:ext cx="4853355" cy="1375507"/>
          </a:xfrm>
          <a:prstGeom prst="wedgeRectCallout">
            <a:avLst>
              <a:gd name="adj1" fmla="val -39190"/>
              <a:gd name="adj2" fmla="val 105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SHA512 as the hash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/</a:t>
            </a:r>
            <a:r>
              <a:rPr lang="en-US" sz="2400" dirty="0" err="1" smtClean="0"/>
              <a:t>etc</a:t>
            </a:r>
            <a:r>
              <a:rPr lang="en-US" sz="2400" dirty="0" smtClean="0"/>
              <a:t>/shadow for storage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3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Passwords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method: </a:t>
            </a:r>
            <a:r>
              <a:rPr lang="en-US" i="1" dirty="0" smtClean="0"/>
              <a:t>crypt</a:t>
            </a:r>
          </a:p>
          <a:p>
            <a:pPr lvl="1"/>
            <a:r>
              <a:rPr lang="en-US" dirty="0" smtClean="0"/>
              <a:t>25 iterations of DES on a zeroed vector</a:t>
            </a:r>
          </a:p>
          <a:p>
            <a:pPr lvl="1"/>
            <a:r>
              <a:rPr lang="en-US" dirty="0" smtClean="0"/>
              <a:t>First eight bytes of password used as key (additional bytes are ignored)</a:t>
            </a:r>
          </a:p>
          <a:p>
            <a:pPr lvl="1"/>
            <a:r>
              <a:rPr lang="en-US" dirty="0" smtClean="0"/>
              <a:t>12-bit salt</a:t>
            </a:r>
          </a:p>
          <a:p>
            <a:r>
              <a:rPr lang="en-US" dirty="0" smtClean="0"/>
              <a:t>Modern version of </a:t>
            </a:r>
            <a:r>
              <a:rPr lang="en-US" i="1" dirty="0" smtClean="0"/>
              <a:t>crypt</a:t>
            </a:r>
            <a:r>
              <a:rPr lang="en-US" dirty="0" smtClean="0"/>
              <a:t> are more extensible</a:t>
            </a:r>
          </a:p>
          <a:p>
            <a:pPr lvl="1"/>
            <a:r>
              <a:rPr lang="en-US" dirty="0" smtClean="0"/>
              <a:t>Support for additional hash functions like MD5, SHA256, and SHA512</a:t>
            </a:r>
          </a:p>
          <a:p>
            <a:pPr lvl="1"/>
            <a:r>
              <a:rPr lang="en-US" dirty="0" smtClean="0"/>
              <a:t>Key lengthening: defaults to 5000 iterations, up to 10</a:t>
            </a:r>
            <a:r>
              <a:rPr lang="en-US" baseline="30000" dirty="0" smtClean="0"/>
              <a:t>8</a:t>
            </a:r>
            <a:r>
              <a:rPr lang="en-US" dirty="0" smtClean="0"/>
              <a:t> – 1</a:t>
            </a:r>
          </a:p>
          <a:p>
            <a:pPr lvl="1"/>
            <a:r>
              <a:rPr lang="en-US" dirty="0" smtClean="0"/>
              <a:t>Full password used</a:t>
            </a:r>
          </a:p>
          <a:p>
            <a:pPr lvl="1"/>
            <a:r>
              <a:rPr lang="en-US" dirty="0" smtClean="0"/>
              <a:t>Up to 16 bytes of salt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Files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Password hashes used to be in </a:t>
            </a:r>
            <a:r>
              <a:rPr lang="en-US" i="1" dirty="0" smtClean="0"/>
              <a:t>/</a:t>
            </a:r>
            <a:r>
              <a:rPr lang="en-US" i="1" dirty="0" err="1" smtClean="0"/>
              <a:t>etc</a:t>
            </a:r>
            <a:r>
              <a:rPr lang="en-US" i="1" dirty="0" smtClean="0"/>
              <a:t>/</a:t>
            </a:r>
            <a:r>
              <a:rPr lang="en-US" i="1" smtClean="0"/>
              <a:t>passwd</a:t>
            </a:r>
            <a:endParaRPr lang="en-US" i="1" dirty="0" smtClean="0"/>
          </a:p>
          <a:p>
            <a:pPr lvl="1"/>
            <a:r>
              <a:rPr lang="en-US" dirty="0" smtClean="0"/>
              <a:t>World readable, contained usernames, password hashes, </a:t>
            </a:r>
            <a:r>
              <a:rPr lang="en-US" dirty="0" err="1" smtClean="0"/>
              <a:t>config</a:t>
            </a:r>
            <a:r>
              <a:rPr lang="en-US" dirty="0" smtClean="0"/>
              <a:t> information</a:t>
            </a:r>
          </a:p>
          <a:p>
            <a:pPr lvl="1"/>
            <a:r>
              <a:rPr lang="en-US" dirty="0" smtClean="0"/>
              <a:t>Many programs read </a:t>
            </a:r>
            <a:r>
              <a:rPr lang="en-US" dirty="0" err="1" smtClean="0"/>
              <a:t>config</a:t>
            </a:r>
            <a:r>
              <a:rPr lang="en-US" dirty="0" smtClean="0"/>
              <a:t> info from the file…</a:t>
            </a:r>
          </a:p>
          <a:p>
            <a:pPr lvl="1"/>
            <a:r>
              <a:rPr lang="en-US" dirty="0" smtClean="0"/>
              <a:t>But very few (only one?) need the password hashes</a:t>
            </a:r>
          </a:p>
          <a:p>
            <a:r>
              <a:rPr lang="en-US" dirty="0" smtClean="0"/>
              <a:t>Turns out, world-readable hashes are </a:t>
            </a:r>
            <a:r>
              <a:rPr lang="en-US" b="1" dirty="0" smtClean="0">
                <a:solidFill>
                  <a:srgbClr val="FF0000"/>
                </a:solidFill>
              </a:rPr>
              <a:t>Bad Idea</a:t>
            </a:r>
          </a:p>
          <a:p>
            <a:r>
              <a:rPr lang="en-US" dirty="0" smtClean="0"/>
              <a:t>Hashes now located in </a:t>
            </a:r>
            <a:r>
              <a:rPr lang="en-US" i="1" dirty="0" smtClean="0"/>
              <a:t>/</a:t>
            </a:r>
            <a:r>
              <a:rPr lang="en-US" i="1" dirty="0" err="1" smtClean="0"/>
              <a:t>etc</a:t>
            </a:r>
            <a:r>
              <a:rPr lang="en-US" i="1" dirty="0" smtClean="0"/>
              <a:t>/shadow</a:t>
            </a:r>
          </a:p>
          <a:p>
            <a:pPr lvl="1"/>
            <a:r>
              <a:rPr lang="en-US" dirty="0" smtClean="0"/>
              <a:t>Also includes account metadata like expiration</a:t>
            </a:r>
          </a:p>
          <a:p>
            <a:pPr lvl="1"/>
            <a:r>
              <a:rPr lang="en-US" dirty="0" smtClean="0"/>
              <a:t>Only visible to root</a:t>
            </a:r>
          </a:p>
        </p:txBody>
      </p:sp>
    </p:spTree>
    <p:extLst>
      <p:ext uri="{BB962C8B-B14F-4D97-AF65-F5344CB8AC3E}">
        <p14:creationId xmlns:p14="http://schemas.microsoft.com/office/powerpoint/2010/main" val="11456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Storage on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35540" y="4094330"/>
            <a:ext cx="8707272" cy="2456597"/>
            <a:chOff x="907576" y="4135272"/>
            <a:chExt cx="7233314" cy="2456597"/>
          </a:xfrm>
        </p:grpSpPr>
        <p:sp>
          <p:nvSpPr>
            <p:cNvPr id="6" name="Rectangle 5"/>
            <p:cNvSpPr/>
            <p:nvPr/>
          </p:nvSpPr>
          <p:spPr>
            <a:xfrm>
              <a:off x="907576" y="4653887"/>
              <a:ext cx="7233314" cy="19379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541463" algn="l"/>
                </a:tabLst>
              </a:pPr>
              <a:r>
                <a:rPr lang="en-US" sz="2400" i="1" dirty="0" err="1"/>
                <a:t>username:password:last:may:must:warn:expire:disable:reserved</a:t>
              </a:r>
              <a:endParaRPr lang="en-US" sz="2400" i="1" dirty="0"/>
            </a:p>
            <a:p>
              <a:pPr>
                <a:tabLst>
                  <a:tab pos="1541463" algn="l"/>
                </a:tabLst>
              </a:pPr>
              <a:endParaRPr lang="en-US" sz="2400" dirty="0"/>
            </a:p>
            <a:p>
              <a:pPr>
                <a:tabLst>
                  <a:tab pos="1541463" algn="l"/>
                </a:tabLst>
              </a:pPr>
              <a:r>
                <a:rPr lang="en-US" sz="2400" dirty="0" err="1"/>
                <a:t>cbw</a:t>
              </a:r>
              <a:r>
                <a:rPr lang="en-US" sz="2400" dirty="0" smtClean="0"/>
                <a:t>:$1$0nSd5ewF$0df/3G7iSV49nsbAa/5gSg:9479:0:10000</a:t>
              </a:r>
              <a:r>
                <a:rPr lang="en-US" sz="2400" dirty="0"/>
                <a:t>::::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 err="1"/>
                <a:t>amislove</a:t>
              </a:r>
              <a:r>
                <a:rPr lang="en-US" sz="2400" dirty="0" smtClean="0"/>
                <a:t>:$1$l3RxU5F1$:</a:t>
              </a:r>
              <a:r>
                <a:rPr lang="en-US" sz="2400" dirty="0"/>
                <a:t>8172:0:10000::::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07576" y="4135272"/>
              <a:ext cx="7233314" cy="5186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/</a:t>
              </a:r>
              <a:r>
                <a:rPr lang="en-US" sz="2400" b="1" dirty="0" err="1"/>
                <a:t>etc</a:t>
              </a:r>
              <a:r>
                <a:rPr lang="en-US" sz="2400" b="1" dirty="0"/>
                <a:t>/shadow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1451" y="1405720"/>
            <a:ext cx="7656394" cy="2456597"/>
            <a:chOff x="907576" y="4135272"/>
            <a:chExt cx="7233314" cy="2456597"/>
          </a:xfrm>
        </p:grpSpPr>
        <p:sp>
          <p:nvSpPr>
            <p:cNvPr id="9" name="Rectangle 8"/>
            <p:cNvSpPr/>
            <p:nvPr/>
          </p:nvSpPr>
          <p:spPr>
            <a:xfrm>
              <a:off x="907576" y="4653887"/>
              <a:ext cx="7233314" cy="19379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541463" algn="l"/>
                </a:tabLst>
              </a:pPr>
              <a:r>
                <a:rPr lang="en-US" sz="2400" i="1" dirty="0" err="1"/>
                <a:t>username:x:UID:GID:full_name:home_directory:shell</a:t>
              </a:r>
              <a:endParaRPr lang="en-US" sz="2400" i="1" dirty="0"/>
            </a:p>
            <a:p>
              <a:pPr>
                <a:tabLst>
                  <a:tab pos="1541463" algn="l"/>
                </a:tabLst>
              </a:pPr>
              <a:endParaRPr lang="en-US" sz="2400" i="1" dirty="0"/>
            </a:p>
            <a:p>
              <a:pPr>
                <a:tabLst>
                  <a:tab pos="1541463" algn="l"/>
                </a:tabLst>
              </a:pPr>
              <a:r>
                <a:rPr lang="en-US" sz="2400" dirty="0"/>
                <a:t>cbw:x:1001:1000:Christo Wilson:/home/</a:t>
              </a:r>
              <a:r>
                <a:rPr lang="en-US" sz="2400" dirty="0" err="1"/>
                <a:t>cbw</a:t>
              </a:r>
              <a:r>
                <a:rPr lang="en-US" sz="2400" dirty="0"/>
                <a:t>/:/bin/bash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/>
                <a:t>amislove:1002:2000:Alan </a:t>
              </a:r>
              <a:r>
                <a:rPr lang="en-US" sz="2400" dirty="0" err="1"/>
                <a:t>Mislove</a:t>
              </a:r>
              <a:r>
                <a:rPr lang="en-US" sz="2400" dirty="0"/>
                <a:t>:/home/</a:t>
              </a:r>
              <a:r>
                <a:rPr lang="en-US" sz="2400" dirty="0" err="1"/>
                <a:t>amislove</a:t>
              </a:r>
              <a:r>
                <a:rPr lang="en-US" sz="2400" dirty="0"/>
                <a:t>/:/bin/</a:t>
              </a:r>
              <a:r>
                <a:rPr lang="en-US" sz="2400" dirty="0" err="1"/>
                <a:t>sh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7576" y="4135272"/>
              <a:ext cx="7233314" cy="5186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/</a:t>
              </a:r>
              <a:r>
                <a:rPr lang="en-US" sz="2400" b="1" dirty="0" err="1"/>
                <a:t>etc</a:t>
              </a:r>
              <a:r>
                <a:rPr lang="en-US" sz="2400" b="1" dirty="0"/>
                <a:t>/</a:t>
              </a:r>
              <a:r>
                <a:rPr lang="en-US" sz="2400" b="1" dirty="0" err="1"/>
                <a:t>passwd</a:t>
              </a:r>
              <a:endParaRPr lang="en-US" sz="2400" b="1" dirty="0"/>
            </a:p>
          </p:txBody>
        </p:sp>
      </p:grpSp>
      <p:sp>
        <p:nvSpPr>
          <p:cNvPr id="14" name="Rectangular Callout 13"/>
          <p:cNvSpPr/>
          <p:nvPr/>
        </p:nvSpPr>
        <p:spPr>
          <a:xfrm>
            <a:off x="134439" y="3190127"/>
            <a:ext cx="5162775" cy="1306811"/>
          </a:xfrm>
          <a:prstGeom prst="wedgeRectCallout">
            <a:avLst>
              <a:gd name="adj1" fmla="val -5004"/>
              <a:gd name="adj2" fmla="val 131748"/>
            </a:avLst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$&lt;</a:t>
            </a:r>
            <a:r>
              <a:rPr lang="en-US" sz="2400" dirty="0" err="1" smtClean="0"/>
              <a:t>algo</a:t>
            </a:r>
            <a:r>
              <a:rPr lang="en-US" sz="2400" dirty="0" smtClean="0"/>
              <a:t>&gt;$&lt;salt&gt;$&lt;hash&gt;</a:t>
            </a:r>
          </a:p>
          <a:p>
            <a:pPr algn="ctr"/>
            <a:r>
              <a:rPr lang="en-US" sz="2400" dirty="0" err="1" smtClean="0"/>
              <a:t>Algo</a:t>
            </a:r>
            <a:r>
              <a:rPr lang="en-US" sz="2400" dirty="0" smtClean="0"/>
              <a:t>: 1 = MD5, 5 = SHA256, 6 = SHA512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22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on, people recognized the need for authentication in distributed environments</a:t>
            </a:r>
          </a:p>
          <a:p>
            <a:pPr lvl="1"/>
            <a:r>
              <a:rPr lang="en-US" dirty="0" smtClean="0"/>
              <a:t>Example: university lab with many workstations</a:t>
            </a:r>
          </a:p>
          <a:p>
            <a:pPr lvl="1"/>
            <a:r>
              <a:rPr lang="en-US" dirty="0" smtClean="0"/>
              <a:t>Example: file server that accepts remote connections</a:t>
            </a:r>
          </a:p>
          <a:p>
            <a:r>
              <a:rPr lang="en-US" dirty="0" smtClean="0"/>
              <a:t>Synchronizing and managing password files on each machine is not scalable</a:t>
            </a:r>
          </a:p>
          <a:p>
            <a:pPr lvl="1"/>
            <a:r>
              <a:rPr lang="en-US" dirty="0" smtClean="0"/>
              <a:t>Ideally, you want a centralized repository that stores policy and credentials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Yellow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Information Service (NIS), a.k.a. the Yellow Pages</a:t>
            </a:r>
          </a:p>
          <a:p>
            <a:pPr lvl="1"/>
            <a:r>
              <a:rPr lang="en-US" dirty="0" smtClean="0"/>
              <a:t>Developed by Sun to distribute network configurations</a:t>
            </a:r>
          </a:p>
          <a:p>
            <a:pPr lvl="1"/>
            <a:r>
              <a:rPr lang="en-US" dirty="0" smtClean="0"/>
              <a:t>Central directory for users, hostnames, email aliases, etc.</a:t>
            </a:r>
          </a:p>
          <a:p>
            <a:pPr lvl="1"/>
            <a:r>
              <a:rPr lang="en-US" dirty="0" smtClean="0"/>
              <a:t>Exposed through </a:t>
            </a:r>
            <a:r>
              <a:rPr lang="en-US" i="1" dirty="0" err="1" smtClean="0"/>
              <a:t>yp</a:t>
            </a:r>
            <a:r>
              <a:rPr lang="en-US" i="1" dirty="0" smtClean="0"/>
              <a:t>*</a:t>
            </a:r>
            <a:r>
              <a:rPr lang="en-US" dirty="0" smtClean="0"/>
              <a:t> family of command line tools</a:t>
            </a:r>
          </a:p>
          <a:p>
            <a:r>
              <a:rPr lang="en-US" dirty="0" smtClean="0"/>
              <a:t>For instance, depending on </a:t>
            </a:r>
            <a:r>
              <a:rPr lang="en-US" i="1" dirty="0" smtClean="0"/>
              <a:t>/</a:t>
            </a:r>
            <a:r>
              <a:rPr lang="en-US" i="1" dirty="0" err="1" smtClean="0"/>
              <a:t>etc</a:t>
            </a:r>
            <a:r>
              <a:rPr lang="en-US" i="1" dirty="0" smtClean="0"/>
              <a:t>/</a:t>
            </a:r>
            <a:r>
              <a:rPr lang="en-US" i="1" dirty="0" err="1" smtClean="0"/>
              <a:t>nsswitch.conf</a:t>
            </a:r>
            <a:r>
              <a:rPr lang="en-US" dirty="0" smtClean="0"/>
              <a:t>, hostname lookups can be resolved by using</a:t>
            </a:r>
          </a:p>
          <a:p>
            <a:pPr lvl="1"/>
            <a:r>
              <a:rPr lang="en-US" i="1" dirty="0" smtClean="0"/>
              <a:t>/</a:t>
            </a:r>
            <a:r>
              <a:rPr lang="en-US" i="1" dirty="0" err="1" smtClean="0"/>
              <a:t>etc</a:t>
            </a:r>
            <a:r>
              <a:rPr lang="en-US" i="1" dirty="0" smtClean="0"/>
              <a:t>/hosts</a:t>
            </a:r>
          </a:p>
          <a:p>
            <a:pPr lvl="1"/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NIS</a:t>
            </a:r>
          </a:p>
          <a:p>
            <a:r>
              <a:rPr lang="en-US" dirty="0" smtClean="0"/>
              <a:t>Superseded by NIS+, LDAP,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Password Storage</a:t>
            </a:r>
          </a:p>
          <a:p>
            <a:pPr lvl="2"/>
            <a:r>
              <a:rPr lang="en-US" dirty="0" smtClean="0"/>
              <a:t>How should you securely store password to prevent cracking?</a:t>
            </a:r>
          </a:p>
          <a:p>
            <a:pPr lvl="2"/>
            <a:r>
              <a:rPr lang="en-US" dirty="0" smtClean="0"/>
              <a:t>Are there ways to help detect password breaches?</a:t>
            </a:r>
          </a:p>
          <a:p>
            <a:pPr lvl="1"/>
            <a:r>
              <a:rPr lang="en-US" dirty="0" smtClean="0"/>
              <a:t>Password Cracking</a:t>
            </a:r>
          </a:p>
          <a:p>
            <a:pPr lvl="2"/>
            <a:r>
              <a:rPr lang="en-US" dirty="0" smtClean="0"/>
              <a:t>Basic attacks: brute forcing and dictionary</a:t>
            </a:r>
          </a:p>
          <a:p>
            <a:pPr lvl="2"/>
            <a:r>
              <a:rPr lang="en-US" dirty="0" smtClean="0"/>
              <a:t>Hash chains</a:t>
            </a:r>
          </a:p>
          <a:p>
            <a:pPr lvl="2"/>
            <a:r>
              <a:rPr lang="en-US" dirty="0" smtClean="0"/>
              <a:t>Rainbow tables</a:t>
            </a:r>
          </a:p>
          <a:p>
            <a:pPr lvl="1"/>
            <a:r>
              <a:rPr lang="en-US" dirty="0" smtClean="0"/>
              <a:t>Local and Distributed Authentication Systems</a:t>
            </a:r>
          </a:p>
          <a:p>
            <a:pPr lvl="2"/>
            <a:r>
              <a:rPr lang="en-US" dirty="0" smtClean="0"/>
              <a:t>Unix/Linux PAM system</a:t>
            </a:r>
          </a:p>
          <a:p>
            <a:pPr lvl="2"/>
            <a:r>
              <a:rPr lang="en-US" dirty="0" smtClean="0"/>
              <a:t>NIS</a:t>
            </a:r>
          </a:p>
          <a:p>
            <a:pPr lvl="2"/>
            <a:r>
              <a:rPr lang="en-US" dirty="0" smtClean="0"/>
              <a:t>Needham-Schroeder</a:t>
            </a:r>
          </a:p>
          <a:p>
            <a:pPr lvl="2"/>
            <a:r>
              <a:rPr lang="en-US" dirty="0" smtClean="0"/>
              <a:t>Kerberos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NIS Password Hashes</a:t>
            </a:r>
          </a:p>
        </p:txBody>
      </p:sp>
      <p:sp>
        <p:nvSpPr>
          <p:cNvPr id="805" name="Shape 80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43914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lang="en-US" sz="2000" dirty="0">
                <a:solidFill>
                  <a:schemeClr val="accent3"/>
                </a:solidFill>
                <a:latin typeface="Lucida Console" panose="020B0609040504020204" pitchFamily="49" charset="0"/>
              </a:rPr>
              <a:t>[</a:t>
            </a:r>
            <a:r>
              <a:rPr lang="en-US" sz="2000" dirty="0" err="1" smtClean="0">
                <a:solidFill>
                  <a:schemeClr val="accent3"/>
                </a:solidFill>
                <a:latin typeface="Lucida Console" panose="020B0609040504020204" pitchFamily="49" charset="0"/>
              </a:rPr>
              <a:t>cbw@workstation</a:t>
            </a:r>
            <a:r>
              <a:rPr lang="en-US" sz="2000" dirty="0" smtClean="0">
                <a:solidFill>
                  <a:schemeClr val="accent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chemeClr val="accent3"/>
                </a:solidFill>
                <a:latin typeface="Lucida Console" panose="020B0609040504020204" pitchFamily="49" charset="0"/>
              </a:rPr>
              <a:t>~]</a:t>
            </a:r>
            <a:r>
              <a:rPr sz="2000" dirty="0" smtClean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ypcat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passwd</a:t>
            </a:r>
            <a:endParaRPr sz="2000" dirty="0">
              <a:solidFill>
                <a:schemeClr val="bg1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afbjune: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qSAH.evuYFHaM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:14532:65104::/home/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afbjune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:/bin/bash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philowe: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T.yUMej3XSNAM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:13503:65104::/home/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philowe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:/bin/bash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bratus: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2omkwsYXWiLDo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:6312:65117::/home/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bratus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:/bin/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tcsh</a:t>
            </a:r>
            <a:endParaRPr sz="2000" dirty="0">
              <a:solidFill>
                <a:schemeClr val="bg1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adkap: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ZfHdSwSz9WhKU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:9034:65118::/home/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adkap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:/bin/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zsh</a:t>
            </a:r>
            <a:endParaRPr sz="2000" dirty="0">
              <a:solidFill>
                <a:schemeClr val="bg1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amitpoon: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i3LjTqgU9gYSc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:8198:65117::/home/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amitpoon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:/bin/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tcsh</a:t>
            </a:r>
            <a:endParaRPr sz="2000" dirty="0">
              <a:solidFill>
                <a:schemeClr val="bg1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kcole: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sgYtUsOtyk38k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:14192:65104::/home/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kcole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:/bin/bash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david87: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vA06wxjJEUgBE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:13055:65101::/home/david87:/bin/bash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loch: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6HgIQrVkcBeiw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:13729:65104::/home/loch:/bin/bash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ppkk315: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s6CTSAkqqr/nU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:14061:65101::/home/ppkk315:/bin/bash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haynesma: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JYWaQUARSqDQE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:14287:65105::/home/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haynesma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:/bin/bash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ckubicek: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jYpwYhqqvr3tA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:10937:65117::/home/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ckubicek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:/bin/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tcsh</a:t>
            </a:r>
            <a:endParaRPr sz="2000" dirty="0">
              <a:solidFill>
                <a:schemeClr val="bg1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mwalz: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wPIa5Bv/tFVb2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:9103:65118::/home/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mwalz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:/bin/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tcsh</a:t>
            </a:r>
            <a:endParaRPr sz="2000" dirty="0">
              <a:solidFill>
                <a:schemeClr val="bg1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sushma: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G6XNe18GpeQj.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:13682:65104::/home/</a:t>
            </a:r>
            <a:r>
              <a:rPr sz="2000" dirty="0" err="1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sushma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:/bin/bash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guerin1:</a:t>
            </a:r>
            <a:r>
              <a:rPr sz="2000" b="1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n0Da2TmO9MDBI</a:t>
            </a:r>
            <a:r>
              <a:rPr sz="2000" dirty="0">
                <a:solidFill>
                  <a:schemeClr val="bg1"/>
                </a:solidFill>
                <a:latin typeface="Menlo"/>
                <a:ea typeface="Menlo"/>
                <a:cs typeface="Menlo"/>
                <a:sym typeface="Menlo"/>
              </a:rPr>
              <a:t>:14512:65105::/home/guerin1:/bin/bash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6236677" y="172305"/>
            <a:ext cx="5619261" cy="1518383"/>
          </a:xfrm>
          <a:prstGeom prst="wedgeRectCallout">
            <a:avLst>
              <a:gd name="adj1" fmla="val -55882"/>
              <a:gd name="adj2" fmla="val 74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Crypt</a:t>
            </a:r>
            <a:r>
              <a:rPr lang="en-US" sz="2400" dirty="0" smtClean="0"/>
              <a:t> based password hashes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easily be cracked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Many networks still rely on insecure NIS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97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77855" y="1546698"/>
            <a:ext cx="1814209" cy="157555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Authentication Revisited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073" y="1825625"/>
            <a:ext cx="4917332" cy="4351338"/>
          </a:xfrm>
        </p:spPr>
        <p:txBody>
          <a:bodyPr/>
          <a:lstStyle/>
          <a:p>
            <a:r>
              <a:rPr lang="en-US" dirty="0" smtClean="0"/>
              <a:t>Goal: a user would like to use some resource on the network</a:t>
            </a:r>
          </a:p>
          <a:p>
            <a:pPr lvl="1"/>
            <a:r>
              <a:rPr lang="en-US" dirty="0" smtClean="0"/>
              <a:t>File server, printer, database, mail server, etc.</a:t>
            </a:r>
          </a:p>
          <a:p>
            <a:r>
              <a:rPr lang="en-US" dirty="0" smtClean="0"/>
              <a:t>Problem: access to resources requires authentication</a:t>
            </a:r>
          </a:p>
          <a:p>
            <a:pPr lvl="1"/>
            <a:r>
              <a:rPr lang="en-US" dirty="0" err="1" smtClean="0"/>
              <a:t>Auth</a:t>
            </a:r>
            <a:r>
              <a:rPr lang="en-US" dirty="0" smtClean="0"/>
              <a:t> Server contains all credential information</a:t>
            </a:r>
          </a:p>
          <a:p>
            <a:pPr lvl="1"/>
            <a:r>
              <a:rPr lang="en-US" dirty="0" smtClean="0"/>
              <a:t>You do not want to replicate the credentials on all services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56" y="4001294"/>
            <a:ext cx="832144" cy="832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56" y="2059089"/>
            <a:ext cx="832144" cy="832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2253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1404" y="2752921"/>
            <a:ext cx="5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cbw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08640" y="3599365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91621" y="1689757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Auth</a:t>
            </a:r>
            <a:r>
              <a:rPr lang="en-US" dirty="0" smtClean="0"/>
              <a:t> Server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3"/>
            <a:endCxn id="5" idx="1"/>
          </p:cNvCxnSpPr>
          <p:nvPr/>
        </p:nvCxnSpPr>
        <p:spPr>
          <a:xfrm>
            <a:off x="6975041" y="3561774"/>
            <a:ext cx="3546615" cy="855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77855" y="1546698"/>
            <a:ext cx="1814209" cy="157555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Goals and Threat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073" y="1825625"/>
            <a:ext cx="4917332" cy="4351338"/>
          </a:xfrm>
        </p:spPr>
        <p:txBody>
          <a:bodyPr/>
          <a:lstStyle/>
          <a:p>
            <a:r>
              <a:rPr lang="en-US" dirty="0" smtClean="0"/>
              <a:t>Goal: steal credentials and gain access to protected resources</a:t>
            </a:r>
          </a:p>
          <a:p>
            <a:r>
              <a:rPr lang="en-US" dirty="0" smtClean="0"/>
              <a:t>Local attacker – may spy on traffic</a:t>
            </a:r>
          </a:p>
          <a:p>
            <a:r>
              <a:rPr lang="en-US" dirty="0" smtClean="0"/>
              <a:t>Active attacker – may send messages</a:t>
            </a:r>
          </a:p>
          <a:p>
            <a:r>
              <a:rPr lang="en-US" dirty="0" smtClean="0"/>
              <a:t>In some cases, may be able to steal information from users</a:t>
            </a:r>
            <a:endParaRPr lang="en-US" dirty="0"/>
          </a:p>
        </p:txBody>
      </p:sp>
      <p:pic>
        <p:nvPicPr>
          <p:cNvPr id="4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04" y="5026818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56" y="4001294"/>
            <a:ext cx="832144" cy="832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56" y="2059089"/>
            <a:ext cx="832144" cy="832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2253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1404" y="2752921"/>
            <a:ext cx="5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cbw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08640" y="3599365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91621" y="1689757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Auth</a:t>
            </a:r>
            <a:r>
              <a:rPr lang="en-US" dirty="0" smtClean="0"/>
              <a:t> Server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3"/>
            <a:endCxn id="5" idx="1"/>
          </p:cNvCxnSpPr>
          <p:nvPr/>
        </p:nvCxnSpPr>
        <p:spPr>
          <a:xfrm>
            <a:off x="6975041" y="3561774"/>
            <a:ext cx="3546615" cy="855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>
            <a:off x="4142049" y="5534844"/>
            <a:ext cx="3984605" cy="1245085"/>
          </a:xfrm>
          <a:prstGeom prst="cloudCallout">
            <a:avLst>
              <a:gd name="adj1" fmla="val 50469"/>
              <a:gd name="adj2" fmla="val -52575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</a:t>
            </a:r>
            <a:r>
              <a:rPr lang="en-US" sz="2400" dirty="0" err="1" smtClean="0"/>
              <a:t>wanna</a:t>
            </a:r>
            <a:r>
              <a:rPr lang="en-US" sz="2400" dirty="0" smtClean="0"/>
              <a:t> access the Database too ;)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7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(Bad) Distributed </a:t>
            </a:r>
            <a:r>
              <a:rPr lang="en-US" dirty="0" err="1" smtClean="0"/>
              <a:t>Auth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5183170" cy="4351338"/>
          </a:xfrm>
        </p:spPr>
        <p:txBody>
          <a:bodyPr/>
          <a:lstStyle/>
          <a:p>
            <a:r>
              <a:rPr lang="en-US" dirty="0" smtClean="0"/>
              <a:t>Idea: client forwards user/password to service, service queries </a:t>
            </a:r>
            <a:r>
              <a:rPr lang="en-US" dirty="0" err="1" smtClean="0"/>
              <a:t>Auth</a:t>
            </a:r>
            <a:r>
              <a:rPr lang="en-US" dirty="0" smtClean="0"/>
              <a:t> Server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Passwords being sent in the clear</a:t>
            </a:r>
          </a:p>
          <a:p>
            <a:pPr lvl="2"/>
            <a:r>
              <a:rPr lang="en-US" dirty="0" smtClean="0"/>
              <a:t>Attacker can observe them!</a:t>
            </a:r>
          </a:p>
          <a:p>
            <a:pPr lvl="2"/>
            <a:r>
              <a:rPr lang="en-US" dirty="0" smtClean="0"/>
              <a:t>Clearly we need encryption</a:t>
            </a:r>
          </a:p>
          <a:p>
            <a:pPr lvl="1"/>
            <a:r>
              <a:rPr lang="en-US" dirty="0" smtClean="0"/>
              <a:t>Database learns about passwords</a:t>
            </a:r>
          </a:p>
          <a:p>
            <a:pPr lvl="2"/>
            <a:r>
              <a:rPr lang="en-US" dirty="0" smtClean="0"/>
              <a:t>Additional point of compromise</a:t>
            </a:r>
          </a:p>
          <a:p>
            <a:pPr lvl="2"/>
            <a:r>
              <a:rPr lang="en-US" dirty="0" smtClean="0"/>
              <a:t>Ideally, only the user and the </a:t>
            </a:r>
            <a:r>
              <a:rPr lang="en-US" dirty="0" err="1" smtClean="0"/>
              <a:t>Auth</a:t>
            </a:r>
            <a:r>
              <a:rPr lang="en-US" dirty="0" smtClean="0"/>
              <a:t> Server should know their password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56" y="4001294"/>
            <a:ext cx="832144" cy="832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56" y="2059089"/>
            <a:ext cx="832144" cy="832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2253"/>
            <a:ext cx="879041" cy="879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1404" y="2752921"/>
            <a:ext cx="5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cbw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08640" y="3599365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91621" y="1689757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Auth</a:t>
            </a:r>
            <a:r>
              <a:rPr lang="en-US" dirty="0" smtClean="0"/>
              <a:t> Server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3"/>
            <a:endCxn id="6" idx="1"/>
          </p:cNvCxnSpPr>
          <p:nvPr/>
        </p:nvCxnSpPr>
        <p:spPr>
          <a:xfrm>
            <a:off x="6975041" y="3561774"/>
            <a:ext cx="3546615" cy="855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Classes\CS 4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04" y="5026818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6070253" y="4370626"/>
            <a:ext cx="1695576" cy="526086"/>
          </a:xfrm>
          <a:prstGeom prst="wedgeRectCallout">
            <a:avLst>
              <a:gd name="adj1" fmla="val -20833"/>
              <a:gd name="adj2" fmla="val -10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cbw:p4ssw0rd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10320425" y="5245930"/>
            <a:ext cx="1695576" cy="852089"/>
          </a:xfrm>
          <a:prstGeom prst="wedgeRectCallout">
            <a:avLst>
              <a:gd name="adj1" fmla="val -22262"/>
              <a:gd name="adj2" fmla="val -93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Please verify cbw:p4ssw0rd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0"/>
            <a:endCxn id="7" idx="2"/>
          </p:cNvCxnSpPr>
          <p:nvPr/>
        </p:nvCxnSpPr>
        <p:spPr>
          <a:xfrm flipV="1">
            <a:off x="10937728" y="2891233"/>
            <a:ext cx="0" cy="11100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1"/>
            <a:endCxn id="8" idx="3"/>
          </p:cNvCxnSpPr>
          <p:nvPr/>
        </p:nvCxnSpPr>
        <p:spPr>
          <a:xfrm flipH="1" flipV="1">
            <a:off x="6975041" y="3561774"/>
            <a:ext cx="3546615" cy="855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6" idx="0"/>
          </p:cNvCxnSpPr>
          <p:nvPr/>
        </p:nvCxnSpPr>
        <p:spPr>
          <a:xfrm>
            <a:off x="10937728" y="2891233"/>
            <a:ext cx="0" cy="11100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ular Callout 23"/>
          <p:cNvSpPr/>
          <p:nvPr/>
        </p:nvSpPr>
        <p:spPr>
          <a:xfrm>
            <a:off x="10176424" y="721883"/>
            <a:ext cx="1522606" cy="632603"/>
          </a:xfrm>
          <a:prstGeom prst="wedgeRectCallout">
            <a:avLst>
              <a:gd name="adj1" fmla="val 8362"/>
              <a:gd name="adj2" fmla="val 108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Looks good!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898183" y="4111772"/>
            <a:ext cx="2095247" cy="9761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ular Callout 29"/>
          <p:cNvSpPr/>
          <p:nvPr/>
        </p:nvSpPr>
        <p:spPr>
          <a:xfrm>
            <a:off x="6297854" y="5503979"/>
            <a:ext cx="1695576" cy="526086"/>
          </a:xfrm>
          <a:prstGeom prst="wedgeRectCallout">
            <a:avLst>
              <a:gd name="adj1" fmla="val 67381"/>
              <a:gd name="adj2" fmla="val -765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cbw:p4ssw0rd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3" idx="3"/>
            <a:endCxn id="6" idx="1"/>
          </p:cNvCxnSpPr>
          <p:nvPr/>
        </p:nvCxnSpPr>
        <p:spPr>
          <a:xfrm flipV="1">
            <a:off x="9327749" y="4417366"/>
            <a:ext cx="1193907" cy="1184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176424" y="3573692"/>
            <a:ext cx="1600892" cy="13919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6" idx="1"/>
            <a:endCxn id="13" idx="3"/>
          </p:cNvCxnSpPr>
          <p:nvPr/>
        </p:nvCxnSpPr>
        <p:spPr>
          <a:xfrm flipH="1">
            <a:off x="9327749" y="4417366"/>
            <a:ext cx="1193907" cy="1184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24" grpId="0" animBg="1"/>
      <p:bldP spid="29" grpId="0" animBg="1"/>
      <p:bldP spid="29" grpId="1" animBg="1"/>
      <p:bldP spid="30" grpId="0" animBg="1"/>
      <p:bldP spid="30" grpId="1" animBg="1"/>
      <p:bldP spid="3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 smtClean="0"/>
              <a:t>Needham-Schroeder</a:t>
            </a:r>
            <a:r>
              <a:rPr lang="en-US" sz="4500" dirty="0" smtClean="0"/>
              <a:t> Protocol</a:t>
            </a:r>
            <a:endParaRPr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43568"/>
                <a:ext cx="5968327" cy="300907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43568"/>
                <a:ext cx="5968327" cy="300907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1"/>
          <p:cNvSpPr txBox="1">
            <a:spLocks/>
          </p:cNvSpPr>
          <p:nvPr/>
        </p:nvSpPr>
        <p:spPr>
          <a:xfrm>
            <a:off x="838200" y="1321813"/>
            <a:ext cx="9374554" cy="2312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Let Alice </a:t>
            </a:r>
            <a:r>
              <a:rPr lang="en-US" i="1" dirty="0" smtClean="0"/>
              <a:t>A</a:t>
            </a:r>
            <a:r>
              <a:rPr lang="en-US" dirty="0" smtClean="0"/>
              <a:t> and Bob </a:t>
            </a:r>
            <a:r>
              <a:rPr lang="en-US" i="1" dirty="0" smtClean="0"/>
              <a:t>B</a:t>
            </a:r>
            <a:r>
              <a:rPr lang="en-US" dirty="0" smtClean="0"/>
              <a:t> be two parties that trust server </a:t>
            </a:r>
            <a:r>
              <a:rPr lang="en-US" i="1" dirty="0" smtClean="0"/>
              <a:t>S</a:t>
            </a:r>
            <a:endParaRPr lang="en-US" dirty="0" smtClean="0"/>
          </a:p>
          <a:p>
            <a:r>
              <a:rPr lang="en-US" i="1" dirty="0" smtClean="0"/>
              <a:t>K</a:t>
            </a:r>
            <a:r>
              <a:rPr lang="en-US" i="1" baseline="-25000" dirty="0" smtClean="0"/>
              <a:t>AS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K</a:t>
            </a:r>
            <a:r>
              <a:rPr lang="en-US" i="1" baseline="-25000" dirty="0" smtClean="0"/>
              <a:t>BS</a:t>
            </a:r>
            <a:r>
              <a:rPr lang="en-US" dirty="0" smtClean="0"/>
              <a:t> are shared secrets between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dirty="0" smtClean="0"/>
              <a:t>] and [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dirty="0" smtClean="0"/>
              <a:t>]</a:t>
            </a:r>
          </a:p>
          <a:p>
            <a:r>
              <a:rPr lang="en-US" i="1" dirty="0" smtClean="0"/>
              <a:t>K</a:t>
            </a:r>
            <a:r>
              <a:rPr lang="en-US" i="1" baseline="-25000" dirty="0" smtClean="0"/>
              <a:t>AB</a:t>
            </a:r>
            <a:r>
              <a:rPr lang="en-US" baseline="-25000" dirty="0" smtClean="0"/>
              <a:t> </a:t>
            </a:r>
            <a:r>
              <a:rPr lang="en-US" dirty="0" smtClean="0"/>
              <a:t>is a negotiated session key between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</a:t>
            </a:r>
            <a:endParaRPr lang="en-US" baseline="-25000" dirty="0"/>
          </a:p>
          <a:p>
            <a:r>
              <a:rPr lang="en-US" i="1" dirty="0" smtClean="0"/>
              <a:t>N</a:t>
            </a:r>
            <a:r>
              <a:rPr lang="en-US" i="1" baseline="-25000" dirty="0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j</a:t>
            </a:r>
            <a:r>
              <a:rPr lang="en-US" dirty="0" smtClean="0"/>
              <a:t> are random </a:t>
            </a:r>
            <a:r>
              <a:rPr lang="en-US" dirty="0" err="1" smtClean="0">
                <a:solidFill>
                  <a:schemeClr val="accent1"/>
                </a:solidFill>
              </a:rPr>
              <a:t>nonces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generated by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endParaRPr lang="en-US" dirty="0" smtClean="0"/>
          </a:p>
        </p:txBody>
      </p:sp>
      <p:sp>
        <p:nvSpPr>
          <p:cNvPr id="5" name="Rectangular Callout 4"/>
          <p:cNvSpPr/>
          <p:nvPr/>
        </p:nvSpPr>
        <p:spPr>
          <a:xfrm>
            <a:off x="4892948" y="6176742"/>
            <a:ext cx="6315517" cy="505047"/>
          </a:xfrm>
          <a:prstGeom prst="wedgeRectCallout">
            <a:avLst>
              <a:gd name="adj1" fmla="val -60401"/>
              <a:gd name="adj2" fmla="val -2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Challenge nonce forces </a:t>
            </a:r>
            <a:r>
              <a:rPr lang="en-US" sz="2000" i="1" dirty="0" smtClean="0"/>
              <a:t>A</a:t>
            </a:r>
            <a:r>
              <a:rPr lang="en-US" sz="2000" dirty="0" smtClean="0"/>
              <a:t> to acknowledge they have </a:t>
            </a:r>
            <a:r>
              <a:rPr lang="en-US" sz="2000" i="1" dirty="0" smtClean="0"/>
              <a:t>K</a:t>
            </a:r>
            <a:r>
              <a:rPr lang="en-US" sz="2000" i="1" baseline="-25000" dirty="0" smtClean="0"/>
              <a:t>AB</a:t>
            </a:r>
            <a:endParaRPr lang="en-US" i="1" baseline="-25000" dirty="0"/>
          </a:p>
        </p:txBody>
      </p:sp>
      <p:sp>
        <p:nvSpPr>
          <p:cNvPr id="6" name="Rectangular Callout 5"/>
          <p:cNvSpPr/>
          <p:nvPr/>
        </p:nvSpPr>
        <p:spPr>
          <a:xfrm>
            <a:off x="5381435" y="3688374"/>
            <a:ext cx="5607007" cy="505047"/>
          </a:xfrm>
          <a:prstGeom prst="wedgeRectCallout">
            <a:avLst>
              <a:gd name="adj1" fmla="val -37829"/>
              <a:gd name="adj2" fmla="val 101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K</a:t>
            </a:r>
            <a:r>
              <a:rPr lang="en-US" sz="2000" i="1" baseline="-25000" dirty="0" smtClean="0"/>
              <a:t>AS</a:t>
            </a:r>
            <a:r>
              <a:rPr lang="en-US" sz="2000" dirty="0" smtClean="0"/>
              <a:t> is not sent in the clear, authenticates </a:t>
            </a:r>
            <a:r>
              <a:rPr lang="en-US" sz="2000" i="1" dirty="0" smtClean="0"/>
              <a:t>S</a:t>
            </a:r>
            <a:r>
              <a:rPr lang="en-US" sz="2000" dirty="0" smtClean="0"/>
              <a:t> and </a:t>
            </a:r>
            <a:r>
              <a:rPr lang="en-US" sz="2000" i="1" dirty="0" smtClean="0"/>
              <a:t>A</a:t>
            </a:r>
            <a:endParaRPr lang="en-US" i="1" baseline="-25000" dirty="0"/>
          </a:p>
        </p:txBody>
      </p:sp>
      <p:sp>
        <p:nvSpPr>
          <p:cNvPr id="8" name="Rectangular Callout 7"/>
          <p:cNvSpPr/>
          <p:nvPr/>
        </p:nvSpPr>
        <p:spPr>
          <a:xfrm>
            <a:off x="4758716" y="5248107"/>
            <a:ext cx="4869736" cy="505047"/>
          </a:xfrm>
          <a:prstGeom prst="wedgeRectCallout">
            <a:avLst>
              <a:gd name="adj1" fmla="val -58098"/>
              <a:gd name="adj2" fmla="val -30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K</a:t>
            </a:r>
            <a:r>
              <a:rPr lang="en-US" sz="2000" i="1" baseline="-25000" dirty="0"/>
              <a:t>B</a:t>
            </a:r>
            <a:r>
              <a:rPr lang="en-US" sz="2000" i="1" baseline="-25000" dirty="0" smtClean="0"/>
              <a:t>S</a:t>
            </a:r>
            <a:r>
              <a:rPr lang="en-US" sz="2000" dirty="0" smtClean="0"/>
              <a:t> is not sent in the clear, authenticates </a:t>
            </a:r>
            <a:r>
              <a:rPr lang="en-US" sz="2000" i="1" dirty="0"/>
              <a:t>B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37098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Needham-Schroeder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747" y="1420079"/>
                <a:ext cx="5907771" cy="5344680"/>
              </a:xfrm>
            </p:spPr>
            <p:txBody>
              <a:bodyPr anchor="t"/>
              <a:lstStyle/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𝐵𝑆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−1}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747" y="1420079"/>
                <a:ext cx="5907771" cy="534468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47" y="4589090"/>
            <a:ext cx="832144" cy="832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47" y="2646885"/>
            <a:ext cx="832144" cy="832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66" y="3710049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5070" y="3340717"/>
            <a:ext cx="5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cbw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2631" y="4187161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55612" y="2277553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Auth</a:t>
            </a:r>
            <a:r>
              <a:rPr lang="en-US" dirty="0" smtClean="0"/>
              <a:t> Server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>
          <a:xfrm flipV="1">
            <a:off x="6938707" y="3062957"/>
            <a:ext cx="3146940" cy="10866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5879572" y="4952967"/>
                <a:ext cx="1819689" cy="526086"/>
              </a:xfrm>
              <a:prstGeom prst="wedgeRectCallout">
                <a:avLst>
                  <a:gd name="adj1" fmla="val -20833"/>
                  <a:gd name="adj2" fmla="val -105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/>
                  <a:t>cbw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db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572" y="4952967"/>
                <a:ext cx="1819689" cy="526086"/>
              </a:xfrm>
              <a:prstGeom prst="wedgeRectCallout">
                <a:avLst>
                  <a:gd name="adj1" fmla="val -20833"/>
                  <a:gd name="adj2" fmla="val -105500"/>
                </a:avLst>
              </a:prstGeom>
              <a:blipFill rotWithShape="0">
                <a:blip r:embed="rId6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10156807" y="5784460"/>
                <a:ext cx="1747997" cy="606784"/>
              </a:xfrm>
              <a:prstGeom prst="wedgeRectCallout">
                <a:avLst>
                  <a:gd name="adj1" fmla="val -22262"/>
                  <a:gd name="adj2" fmla="val -934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cbw-db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07" y="5784460"/>
                <a:ext cx="1747997" cy="606784"/>
              </a:xfrm>
              <a:prstGeom prst="wedgeRectCallout">
                <a:avLst>
                  <a:gd name="adj1" fmla="val -22262"/>
                  <a:gd name="adj2" fmla="val -93418"/>
                </a:avLst>
              </a:prstGeom>
              <a:blipFill rotWithShape="0">
                <a:blip r:embed="rId7"/>
                <a:stretch>
                  <a:fillRect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6" idx="1"/>
            <a:endCxn id="7" idx="3"/>
          </p:cNvCxnSpPr>
          <p:nvPr/>
        </p:nvCxnSpPr>
        <p:spPr>
          <a:xfrm flipH="1">
            <a:off x="6938707" y="3062957"/>
            <a:ext cx="3146940" cy="10866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7025528" y="1174043"/>
                <a:ext cx="4879393" cy="632603"/>
              </a:xfrm>
              <a:prstGeom prst="wedgeRectCallout">
                <a:avLst>
                  <a:gd name="adj1" fmla="val 20897"/>
                  <a:gd name="adj2" fmla="val 1219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K</a:t>
                </a:r>
                <a:r>
                  <a:rPr lang="en-US" sz="2400" baseline="-25000" dirty="0" err="1" smtClean="0"/>
                  <a:t>cbw-db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db</a:t>
                </a:r>
                <a:r>
                  <a:rPr lang="en-US" sz="2400" dirty="0" smtClean="0"/>
                  <a:t>, {</a:t>
                </a:r>
                <a:r>
                  <a:rPr lang="en-US" sz="2400" dirty="0" err="1" smtClean="0"/>
                  <a:t>K</a:t>
                </a:r>
                <a:r>
                  <a:rPr lang="en-US" sz="2400" baseline="-25000" dirty="0" err="1" smtClean="0"/>
                  <a:t>cbw-db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cbw</a:t>
                </a:r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db</a:t>
                </a:r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cbw</a:t>
                </a:r>
                <a:endParaRPr lang="en-US" sz="2400" baseline="-50000" dirty="0"/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528" y="1174043"/>
                <a:ext cx="4879393" cy="632603"/>
              </a:xfrm>
              <a:prstGeom prst="wedgeRectCallout">
                <a:avLst>
                  <a:gd name="adj1" fmla="val 20897"/>
                  <a:gd name="adj2" fmla="val 121964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0975377" y="2321168"/>
            <a:ext cx="804966" cy="588760"/>
            <a:chOff x="7838355" y="1165836"/>
            <a:chExt cx="804966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619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cbw</a:t>
              </a:r>
              <a:endParaRPr lang="en-US" sz="2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91738" y="3598401"/>
            <a:ext cx="804966" cy="588760"/>
            <a:chOff x="7838355" y="1165836"/>
            <a:chExt cx="804966" cy="588760"/>
          </a:xfrm>
        </p:grpSpPr>
        <p:pic>
          <p:nvPicPr>
            <p:cNvPr id="2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023921" y="1354486"/>
              <a:ext cx="619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cbw</a:t>
              </a:r>
              <a:endParaRPr lang="en-US" sz="20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030806" y="2970078"/>
            <a:ext cx="645948" cy="588760"/>
            <a:chOff x="7838355" y="1165836"/>
            <a:chExt cx="645948" cy="588760"/>
          </a:xfrm>
        </p:grpSpPr>
        <p:pic>
          <p:nvPicPr>
            <p:cNvPr id="3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023921" y="1354486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db</a:t>
              </a:r>
              <a:endParaRPr lang="en-US" sz="20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30806" y="4457217"/>
            <a:ext cx="645948" cy="588760"/>
            <a:chOff x="7838355" y="1165836"/>
            <a:chExt cx="645948" cy="588760"/>
          </a:xfrm>
        </p:grpSpPr>
        <p:pic>
          <p:nvPicPr>
            <p:cNvPr id="3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8023921" y="1354486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db</a:t>
              </a:r>
              <a:endParaRPr lang="en-US" sz="20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36090" y="4237599"/>
            <a:ext cx="1159230" cy="588760"/>
            <a:chOff x="7838355" y="1165836"/>
            <a:chExt cx="1159230" cy="588760"/>
          </a:xfrm>
        </p:grpSpPr>
        <p:pic>
          <p:nvPicPr>
            <p:cNvPr id="3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8023921" y="1354486"/>
              <a:ext cx="97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c</a:t>
              </a:r>
              <a:r>
                <a:rPr lang="en-US" sz="2000" b="1" dirty="0" err="1" smtClean="0"/>
                <a:t>bw-db</a:t>
              </a:r>
              <a:endParaRPr lang="en-US" sz="20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947887" y="5099114"/>
            <a:ext cx="1159230" cy="588760"/>
            <a:chOff x="7838355" y="1165836"/>
            <a:chExt cx="1159230" cy="588760"/>
          </a:xfrm>
        </p:grpSpPr>
        <p:pic>
          <p:nvPicPr>
            <p:cNvPr id="4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8023921" y="1354486"/>
              <a:ext cx="97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c</a:t>
              </a:r>
              <a:r>
                <a:rPr lang="en-US" sz="2000" b="1" dirty="0" err="1" smtClean="0"/>
                <a:t>bw-db</a:t>
              </a:r>
              <a:endParaRPr lang="en-US" sz="2000" b="1" dirty="0"/>
            </a:p>
          </p:txBody>
        </p:sp>
      </p:grpSp>
      <p:sp>
        <p:nvSpPr>
          <p:cNvPr id="45" name="Rectangular Callout 44"/>
          <p:cNvSpPr/>
          <p:nvPr/>
        </p:nvSpPr>
        <p:spPr>
          <a:xfrm>
            <a:off x="5744540" y="4990558"/>
            <a:ext cx="2283370" cy="625601"/>
          </a:xfrm>
          <a:prstGeom prst="wedgeRectCallout">
            <a:avLst>
              <a:gd name="adj1" fmla="val -20833"/>
              <a:gd name="adj2" fmla="val -10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{</a:t>
            </a:r>
            <a:r>
              <a:rPr lang="en-US" sz="2400" dirty="0" err="1"/>
              <a:t>K</a:t>
            </a:r>
            <a:r>
              <a:rPr lang="en-US" sz="2400" baseline="-25000" dirty="0" err="1"/>
              <a:t>cbw-db</a:t>
            </a:r>
            <a:r>
              <a:rPr lang="en-US" sz="2400" dirty="0"/>
              <a:t>, </a:t>
            </a:r>
            <a:r>
              <a:rPr lang="en-US" sz="2400" dirty="0" err="1"/>
              <a:t>cbw</a:t>
            </a:r>
            <a:r>
              <a:rPr lang="en-US" sz="2400" dirty="0"/>
              <a:t>}</a:t>
            </a:r>
            <a:r>
              <a:rPr lang="en-US" sz="2400" baseline="-25000" dirty="0" err="1"/>
              <a:t>K</a:t>
            </a:r>
            <a:r>
              <a:rPr lang="en-US" sz="2400" baseline="-50000" dirty="0" err="1"/>
              <a:t>db</a:t>
            </a:r>
            <a:endParaRPr lang="en-US" sz="2000" dirty="0"/>
          </a:p>
        </p:txBody>
      </p:sp>
      <p:cxnSp>
        <p:nvCxnSpPr>
          <p:cNvPr id="46" name="Straight Arrow Connector 45"/>
          <p:cNvCxnSpPr>
            <a:stCxn id="7" idx="3"/>
            <a:endCxn id="5" idx="1"/>
          </p:cNvCxnSpPr>
          <p:nvPr/>
        </p:nvCxnSpPr>
        <p:spPr>
          <a:xfrm>
            <a:off x="6938707" y="4149570"/>
            <a:ext cx="3146940" cy="855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" idx="1"/>
            <a:endCxn id="7" idx="3"/>
          </p:cNvCxnSpPr>
          <p:nvPr/>
        </p:nvCxnSpPr>
        <p:spPr>
          <a:xfrm flipH="1" flipV="1">
            <a:off x="6938707" y="4149570"/>
            <a:ext cx="3146940" cy="855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ular Callout 52"/>
              <p:cNvSpPr/>
              <p:nvPr/>
            </p:nvSpPr>
            <p:spPr>
              <a:xfrm>
                <a:off x="5815157" y="4895770"/>
                <a:ext cx="2134086" cy="606784"/>
              </a:xfrm>
              <a:prstGeom prst="wedgeRectCallout">
                <a:avLst>
                  <a:gd name="adj1" fmla="val -22262"/>
                  <a:gd name="adj2" fmla="val -934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cbw-db</a:t>
                </a:r>
                <a:endParaRPr lang="en-US" sz="2000" dirty="0"/>
              </a:p>
            </p:txBody>
          </p:sp>
        </mc:Choice>
        <mc:Fallback xmlns="">
          <p:sp>
            <p:nvSpPr>
              <p:cNvPr id="53" name="Rectangular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57" y="4895770"/>
                <a:ext cx="2134086" cy="606784"/>
              </a:xfrm>
              <a:prstGeom prst="wedgeRectCallout">
                <a:avLst>
                  <a:gd name="adj1" fmla="val -22262"/>
                  <a:gd name="adj2" fmla="val -93418"/>
                </a:avLst>
              </a:prstGeom>
              <a:blipFill rotWithShape="0">
                <a:blip r:embed="rId10"/>
                <a:stretch>
                  <a:fillRect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7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45" grpId="0" animBg="1"/>
      <p:bldP spid="45" grpId="1" animBg="1"/>
      <p:bldP spid="5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Needham-Schroeder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47" y="1420079"/>
            <a:ext cx="5907771" cy="5344680"/>
          </a:xfrm>
        </p:spPr>
        <p:txBody>
          <a:bodyPr anchor="t"/>
          <a:lstStyle/>
          <a:p>
            <a:r>
              <a:rPr lang="en-US" dirty="0" smtClean="0"/>
              <a:t>Spoof the client request</a:t>
            </a:r>
          </a:p>
          <a:p>
            <a:pPr lvl="1"/>
            <a:r>
              <a:rPr lang="en-US" dirty="0" smtClean="0"/>
              <a:t>Fail! Client key is needed to decrypt</a:t>
            </a:r>
          </a:p>
          <a:p>
            <a:r>
              <a:rPr lang="en-US" dirty="0" smtClean="0"/>
              <a:t>Spoof the </a:t>
            </a:r>
            <a:r>
              <a:rPr lang="en-US" dirty="0" err="1" smtClean="0"/>
              <a:t>Auth</a:t>
            </a:r>
            <a:r>
              <a:rPr lang="en-US" dirty="0" smtClean="0"/>
              <a:t> Server response</a:t>
            </a:r>
          </a:p>
          <a:p>
            <a:pPr lvl="1"/>
            <a:r>
              <a:rPr lang="en-US" dirty="0" smtClean="0"/>
              <a:t>Fail! Need to know the client key</a:t>
            </a:r>
          </a:p>
          <a:p>
            <a:r>
              <a:rPr lang="en-US" dirty="0" smtClean="0"/>
              <a:t>Spoof the client-server interaction</a:t>
            </a:r>
          </a:p>
          <a:p>
            <a:pPr lvl="1"/>
            <a:r>
              <a:rPr lang="en-US" dirty="0" smtClean="0"/>
              <a:t>Fail! Need to know the server key</a:t>
            </a:r>
          </a:p>
          <a:p>
            <a:r>
              <a:rPr lang="en-US" dirty="0" smtClean="0"/>
              <a:t>Replay the client-server interaction</a:t>
            </a:r>
          </a:p>
          <a:p>
            <a:pPr lvl="1"/>
            <a:r>
              <a:rPr lang="en-US" dirty="0" smtClean="0"/>
              <a:t>Fail! Need to know the session key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47" y="4589090"/>
            <a:ext cx="832144" cy="832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47" y="2646885"/>
            <a:ext cx="832144" cy="832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91" y="2590853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2195" y="2221521"/>
            <a:ext cx="5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cbw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2631" y="4187161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55612" y="2277553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Auth</a:t>
            </a:r>
            <a:r>
              <a:rPr lang="en-US" dirty="0" smtClean="0"/>
              <a:t> Server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>
          <a:xfrm>
            <a:off x="7535832" y="3030374"/>
            <a:ext cx="2549815" cy="32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Classes\CS 4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77" y="4912746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5650138" y="3951685"/>
                <a:ext cx="1819689" cy="526086"/>
              </a:xfrm>
              <a:prstGeom prst="wedgeRectCallout">
                <a:avLst>
                  <a:gd name="adj1" fmla="val 30083"/>
                  <a:gd name="adj2" fmla="val -1365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/>
                  <a:t>cbw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db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138" y="3951685"/>
                <a:ext cx="1819689" cy="526086"/>
              </a:xfrm>
              <a:prstGeom prst="wedgeRectCallout">
                <a:avLst>
                  <a:gd name="adj1" fmla="val 30083"/>
                  <a:gd name="adj2" fmla="val -136579"/>
                </a:avLst>
              </a:prstGeom>
              <a:blipFill rotWithShape="0">
                <a:blip r:embed="rId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10156807" y="5784460"/>
                <a:ext cx="1747997" cy="606784"/>
              </a:xfrm>
              <a:prstGeom prst="wedgeRectCallout">
                <a:avLst>
                  <a:gd name="adj1" fmla="val -22262"/>
                  <a:gd name="adj2" fmla="val -934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cbw-db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07" y="5784460"/>
                <a:ext cx="1747997" cy="606784"/>
              </a:xfrm>
              <a:prstGeom prst="wedgeRectCallout">
                <a:avLst>
                  <a:gd name="adj1" fmla="val -22262"/>
                  <a:gd name="adj2" fmla="val -93418"/>
                </a:avLst>
              </a:prstGeom>
              <a:blipFill rotWithShape="0">
                <a:blip r:embed="rId7"/>
                <a:stretch>
                  <a:fillRect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7680440" y="3284243"/>
            <a:ext cx="2381025" cy="24248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0975377" y="2321168"/>
            <a:ext cx="804966" cy="588760"/>
            <a:chOff x="7838355" y="1165836"/>
            <a:chExt cx="804966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619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cbw</a:t>
              </a:r>
              <a:endParaRPr lang="en-US" sz="2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88863" y="2479205"/>
            <a:ext cx="804966" cy="588760"/>
            <a:chOff x="7838355" y="1165836"/>
            <a:chExt cx="804966" cy="588760"/>
          </a:xfrm>
        </p:grpSpPr>
        <p:pic>
          <p:nvPicPr>
            <p:cNvPr id="2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023921" y="1354486"/>
              <a:ext cx="619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cbw</a:t>
              </a:r>
              <a:endParaRPr lang="en-US" sz="20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030806" y="2970078"/>
            <a:ext cx="645948" cy="588760"/>
            <a:chOff x="7838355" y="1165836"/>
            <a:chExt cx="645948" cy="588760"/>
          </a:xfrm>
        </p:grpSpPr>
        <p:pic>
          <p:nvPicPr>
            <p:cNvPr id="3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023921" y="1354486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db</a:t>
              </a:r>
              <a:endParaRPr lang="en-US" sz="20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30806" y="4457217"/>
            <a:ext cx="645948" cy="588760"/>
            <a:chOff x="7838355" y="1165836"/>
            <a:chExt cx="645948" cy="588760"/>
          </a:xfrm>
        </p:grpSpPr>
        <p:pic>
          <p:nvPicPr>
            <p:cNvPr id="3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8023921" y="1354486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db</a:t>
              </a:r>
              <a:endParaRPr lang="en-US" sz="20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947887" y="5099114"/>
            <a:ext cx="1159230" cy="588760"/>
            <a:chOff x="7838355" y="1165836"/>
            <a:chExt cx="1159230" cy="588760"/>
          </a:xfrm>
        </p:grpSpPr>
        <p:pic>
          <p:nvPicPr>
            <p:cNvPr id="4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8023921" y="1354486"/>
              <a:ext cx="97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c</a:t>
              </a:r>
              <a:r>
                <a:rPr lang="en-US" sz="2000" b="1" dirty="0" err="1" smtClean="0"/>
                <a:t>bw-db</a:t>
              </a:r>
              <a:endParaRPr lang="en-US" sz="2000" b="1" dirty="0"/>
            </a:p>
          </p:txBody>
        </p:sp>
      </p:grpSp>
      <p:cxnSp>
        <p:nvCxnSpPr>
          <p:cNvPr id="46" name="Straight Arrow Connector 45"/>
          <p:cNvCxnSpPr>
            <a:stCxn id="12" idx="3"/>
            <a:endCxn id="5" idx="1"/>
          </p:cNvCxnSpPr>
          <p:nvPr/>
        </p:nvCxnSpPr>
        <p:spPr>
          <a:xfrm flipV="1">
            <a:off x="7704622" y="5005162"/>
            <a:ext cx="2381025" cy="4826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656259" y="5198040"/>
            <a:ext cx="2381025" cy="4826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3"/>
            <a:endCxn id="6" idx="1"/>
          </p:cNvCxnSpPr>
          <p:nvPr/>
        </p:nvCxnSpPr>
        <p:spPr>
          <a:xfrm flipV="1">
            <a:off x="7704622" y="3062957"/>
            <a:ext cx="2381025" cy="24248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2" idx="3"/>
            <a:endCxn id="7" idx="3"/>
          </p:cNvCxnSpPr>
          <p:nvPr/>
        </p:nvCxnSpPr>
        <p:spPr>
          <a:xfrm flipH="1" flipV="1">
            <a:off x="7535832" y="3030374"/>
            <a:ext cx="168790" cy="2457445"/>
          </a:xfrm>
          <a:prstGeom prst="curvedConnector3">
            <a:avLst>
              <a:gd name="adj1" fmla="val -461913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911135" y="5060969"/>
            <a:ext cx="745656" cy="588760"/>
            <a:chOff x="7838355" y="1165836"/>
            <a:chExt cx="745656" cy="588760"/>
          </a:xfrm>
        </p:grpSpPr>
        <p:pic>
          <p:nvPicPr>
            <p:cNvPr id="6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8023921" y="1354486"/>
              <a:ext cx="5600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evil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ular Callout 46"/>
              <p:cNvSpPr/>
              <p:nvPr/>
            </p:nvSpPr>
            <p:spPr>
              <a:xfrm>
                <a:off x="4405985" y="5792522"/>
                <a:ext cx="1819689" cy="526086"/>
              </a:xfrm>
              <a:prstGeom prst="wedgeRectCallout">
                <a:avLst>
                  <a:gd name="adj1" fmla="val 70349"/>
                  <a:gd name="adj2" fmla="val -42191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/>
                  <a:t>cbw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db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Rectangular Callout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985" y="5792522"/>
                <a:ext cx="1819689" cy="526086"/>
              </a:xfrm>
              <a:prstGeom prst="wedgeRectCallout">
                <a:avLst>
                  <a:gd name="adj1" fmla="val 70349"/>
                  <a:gd name="adj2" fmla="val -42191"/>
                </a:avLst>
              </a:prstGeom>
              <a:blipFill rotWithShape="0">
                <a:blip r:embed="rId9"/>
                <a:stretch>
                  <a:fillRect t="-1124" b="-1797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ular Callout 57"/>
              <p:cNvSpPr/>
              <p:nvPr/>
            </p:nvSpPr>
            <p:spPr>
              <a:xfrm>
                <a:off x="1446196" y="5739500"/>
                <a:ext cx="4879393" cy="632603"/>
              </a:xfrm>
              <a:prstGeom prst="wedgeRectCallout">
                <a:avLst>
                  <a:gd name="adj1" fmla="val 56143"/>
                  <a:gd name="adj2" fmla="val -38855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K</a:t>
                </a:r>
                <a:r>
                  <a:rPr lang="en-US" sz="2400" baseline="-25000" dirty="0" smtClean="0"/>
                  <a:t>evil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db</a:t>
                </a:r>
                <a:r>
                  <a:rPr lang="en-US" sz="2400" dirty="0" smtClean="0"/>
                  <a:t>, {K</a:t>
                </a:r>
                <a:r>
                  <a:rPr lang="en-US" sz="2400" baseline="-25000" dirty="0" smtClean="0"/>
                  <a:t>evil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cbw</a:t>
                </a:r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db</a:t>
                </a:r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cbw</a:t>
                </a:r>
                <a:endParaRPr lang="en-US" sz="2400" baseline="-50000" dirty="0"/>
              </a:p>
            </p:txBody>
          </p:sp>
        </mc:Choice>
        <mc:Fallback xmlns="">
          <p:sp>
            <p:nvSpPr>
              <p:cNvPr id="58" name="Rectangular Callout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196" y="5739500"/>
                <a:ext cx="4879393" cy="632603"/>
              </a:xfrm>
              <a:prstGeom prst="wedgeRectCallout">
                <a:avLst>
                  <a:gd name="adj1" fmla="val 56143"/>
                  <a:gd name="adj2" fmla="val -38855"/>
                </a:avLst>
              </a:prstGeom>
              <a:blipFill rotWithShape="0">
                <a:blip r:embed="rId10"/>
                <a:stretch>
                  <a:fillRect b="-2000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ular Callout 58"/>
          <p:cNvSpPr/>
          <p:nvPr/>
        </p:nvSpPr>
        <p:spPr>
          <a:xfrm>
            <a:off x="4042219" y="5756240"/>
            <a:ext cx="2283370" cy="625601"/>
          </a:xfrm>
          <a:prstGeom prst="wedgeRectCallout">
            <a:avLst>
              <a:gd name="adj1" fmla="val 63502"/>
              <a:gd name="adj2" fmla="val -4548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{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evil</a:t>
            </a:r>
            <a:r>
              <a:rPr lang="en-US" sz="2400" dirty="0" smtClean="0"/>
              <a:t>, </a:t>
            </a:r>
            <a:r>
              <a:rPr lang="en-US" sz="2400" dirty="0" err="1"/>
              <a:t>cbw</a:t>
            </a:r>
            <a:r>
              <a:rPr lang="en-US" sz="2400" dirty="0"/>
              <a:t>}</a:t>
            </a:r>
            <a:r>
              <a:rPr lang="en-US" sz="2400" baseline="-25000" dirty="0" err="1"/>
              <a:t>K</a:t>
            </a:r>
            <a:r>
              <a:rPr lang="en-US" sz="2400" baseline="-50000" dirty="0" err="1"/>
              <a:t>db</a:t>
            </a:r>
            <a:endParaRPr lang="en-US" sz="2000" dirty="0"/>
          </a:p>
        </p:txBody>
      </p:sp>
      <p:sp>
        <p:nvSpPr>
          <p:cNvPr id="63" name="Rectangular Callout 62"/>
          <p:cNvSpPr/>
          <p:nvPr/>
        </p:nvSpPr>
        <p:spPr>
          <a:xfrm>
            <a:off x="4042219" y="5750237"/>
            <a:ext cx="2283370" cy="625601"/>
          </a:xfrm>
          <a:prstGeom prst="wedgeRectCallout">
            <a:avLst>
              <a:gd name="adj1" fmla="val 64033"/>
              <a:gd name="adj2" fmla="val -4645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{</a:t>
            </a:r>
            <a:r>
              <a:rPr lang="en-US" sz="2400" dirty="0" err="1"/>
              <a:t>K</a:t>
            </a:r>
            <a:r>
              <a:rPr lang="en-US" sz="2400" baseline="-25000" dirty="0" err="1"/>
              <a:t>cbw-db</a:t>
            </a:r>
            <a:r>
              <a:rPr lang="en-US" sz="2400" dirty="0"/>
              <a:t>, </a:t>
            </a:r>
            <a:r>
              <a:rPr lang="en-US" sz="2400" dirty="0" err="1"/>
              <a:t>cbw</a:t>
            </a:r>
            <a:r>
              <a:rPr lang="en-US" sz="2400" dirty="0"/>
              <a:t>}</a:t>
            </a:r>
            <a:r>
              <a:rPr lang="en-US" sz="2400" baseline="-25000" dirty="0" err="1"/>
              <a:t>K</a:t>
            </a:r>
            <a:r>
              <a:rPr lang="en-US" sz="2400" baseline="-50000" dirty="0" err="1"/>
              <a:t>db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ular Callout 65"/>
              <p:cNvSpPr/>
              <p:nvPr/>
            </p:nvSpPr>
            <p:spPr>
              <a:xfrm>
                <a:off x="7025528" y="1174043"/>
                <a:ext cx="4879393" cy="632603"/>
              </a:xfrm>
              <a:prstGeom prst="wedgeRectCallout">
                <a:avLst>
                  <a:gd name="adj1" fmla="val 20897"/>
                  <a:gd name="adj2" fmla="val 1219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K</a:t>
                </a:r>
                <a:r>
                  <a:rPr lang="en-US" sz="2400" baseline="-25000" dirty="0" err="1" smtClean="0"/>
                  <a:t>cbw-db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db</a:t>
                </a:r>
                <a:r>
                  <a:rPr lang="en-US" sz="2400" dirty="0" smtClean="0"/>
                  <a:t>, {</a:t>
                </a:r>
                <a:r>
                  <a:rPr lang="en-US" sz="2400" dirty="0" err="1" smtClean="0"/>
                  <a:t>K</a:t>
                </a:r>
                <a:r>
                  <a:rPr lang="en-US" sz="2400" baseline="-25000" dirty="0" err="1" smtClean="0"/>
                  <a:t>cbw-db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cbw</a:t>
                </a:r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db</a:t>
                </a:r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cbw</a:t>
                </a:r>
                <a:endParaRPr lang="en-US" sz="2400" baseline="-50000" dirty="0"/>
              </a:p>
            </p:txBody>
          </p:sp>
        </mc:Choice>
        <mc:Fallback xmlns="">
          <p:sp>
            <p:nvSpPr>
              <p:cNvPr id="66" name="Rectangular Callout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528" y="1174043"/>
                <a:ext cx="4879393" cy="632603"/>
              </a:xfrm>
              <a:prstGeom prst="wedgeRectCallout">
                <a:avLst>
                  <a:gd name="adj1" fmla="val 20897"/>
                  <a:gd name="adj2" fmla="val 121964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7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47" grpId="0" animBg="1"/>
      <p:bldP spid="47" grpId="1" animBg="1"/>
      <p:bldP spid="58" grpId="0" animBg="1"/>
      <p:bldP spid="58" grpId="1" animBg="1"/>
      <p:bldP spid="59" grpId="0" animBg="1"/>
      <p:bldP spid="59" grpId="1" animBg="1"/>
      <p:bldP spid="63" grpId="0" animBg="1"/>
      <p:bldP spid="66" grpId="0" animBg="1"/>
      <p:bldP spid="6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 smtClean="0"/>
              <a:t>Replay Attack</a:t>
            </a:r>
            <a:endParaRPr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47427" y="1832464"/>
                <a:ext cx="6023708" cy="3009079"/>
              </a:xfrm>
            </p:spPr>
            <p:txBody>
              <a:bodyPr anchor="t"/>
              <a:lstStyle/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427" y="1832464"/>
                <a:ext cx="6023708" cy="300907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6828689" y="1832464"/>
                <a:ext cx="4751753" cy="249311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𝐵𝑆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−1}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689" y="1832464"/>
                <a:ext cx="4751753" cy="2493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30061" y="1269201"/>
            <a:ext cx="2258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Correct Protocol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75345" y="1269201"/>
            <a:ext cx="19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Replay Attack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652368" y="2307187"/>
            <a:ext cx="787230" cy="597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4520" y="2307187"/>
            <a:ext cx="1814825" cy="597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47427" y="4735502"/>
            <a:ext cx="9374554" cy="2004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Attacker must hack </a:t>
            </a:r>
            <a:r>
              <a:rPr lang="en-US" i="1" dirty="0" smtClean="0"/>
              <a:t>A</a:t>
            </a:r>
            <a:r>
              <a:rPr lang="en-US" dirty="0" smtClean="0"/>
              <a:t> to steal K</a:t>
            </a:r>
            <a:r>
              <a:rPr lang="en-US" baseline="-25000" dirty="0" smtClean="0"/>
              <a:t>AB</a:t>
            </a:r>
          </a:p>
          <a:p>
            <a:pPr lvl="1"/>
            <a:r>
              <a:rPr lang="en-US" dirty="0" smtClean="0"/>
              <a:t>So the attacker can also steal K</a:t>
            </a:r>
            <a:r>
              <a:rPr lang="en-US" baseline="-25000" dirty="0" smtClean="0"/>
              <a:t>AS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However, what happens after </a:t>
            </a:r>
            <a:r>
              <a:rPr lang="en-US" sz="2800" i="1" dirty="0" smtClean="0"/>
              <a:t>A</a:t>
            </a:r>
            <a:r>
              <a:rPr lang="en-US" sz="2800" dirty="0" smtClean="0"/>
              <a:t> changes </a:t>
            </a:r>
            <a:r>
              <a:rPr lang="en-US" sz="2800" dirty="0"/>
              <a:t>K</a:t>
            </a:r>
            <a:r>
              <a:rPr lang="en-US" sz="2800" baseline="-25000" dirty="0"/>
              <a:t>AS</a:t>
            </a:r>
          </a:p>
          <a:p>
            <a:pPr lvl="1"/>
            <a:r>
              <a:rPr lang="en-US" dirty="0" smtClean="0"/>
              <a:t>Attacker can still conduct the replay attack! Only is K</a:t>
            </a:r>
            <a:r>
              <a:rPr lang="en-US" baseline="-25000" dirty="0" smtClean="0"/>
              <a:t>AB</a:t>
            </a:r>
            <a:r>
              <a:rPr lang="en-US" dirty="0" smtClean="0"/>
              <a:t> necessary!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 smtClean="0"/>
              <a:t>Fixed </a:t>
            </a:r>
            <a:r>
              <a:rPr sz="4500" dirty="0" smtClean="0"/>
              <a:t>Needham-Schroeder</a:t>
            </a:r>
            <a:r>
              <a:rPr lang="en-US" sz="4500" dirty="0" smtClean="0"/>
              <a:t> Protocol</a:t>
            </a:r>
            <a:endParaRPr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5846"/>
                <a:ext cx="9814169" cy="2876212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b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−1}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5846"/>
                <a:ext cx="9814169" cy="287621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1"/>
          <p:cNvSpPr txBox="1">
            <a:spLocks/>
          </p:cNvSpPr>
          <p:nvPr/>
        </p:nvSpPr>
        <p:spPr>
          <a:xfrm>
            <a:off x="838200" y="1321813"/>
            <a:ext cx="9374554" cy="2664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Let Alice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Bob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 two parties that trust server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are shared secrets between [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 and [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a negotiated session key between [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are random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nonces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generated by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is a timestamp chosen by </a:t>
            </a:r>
            <a:r>
              <a:rPr lang="en-US" i="1" dirty="0" smtClean="0"/>
              <a:t>S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499236" y="5423952"/>
            <a:ext cx="2741568" cy="846033"/>
          </a:xfrm>
          <a:prstGeom prst="wedgeRectCallout">
            <a:avLst>
              <a:gd name="adj1" fmla="val -75053"/>
              <a:gd name="adj2" fmla="val -46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B </a:t>
            </a:r>
            <a:r>
              <a:rPr lang="en-US" sz="2000" dirty="0" smtClean="0"/>
              <a:t>only accepts requests with fresh timestamps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7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Created as part of MIT Project </a:t>
            </a:r>
            <a:r>
              <a:rPr lang="en-US" dirty="0" smtClean="0"/>
              <a:t>Athena</a:t>
            </a:r>
          </a:p>
          <a:p>
            <a:pPr lvl="1"/>
            <a:r>
              <a:rPr lang="en-US" dirty="0" smtClean="0"/>
              <a:t> Based on Needham-Schroeder</a:t>
            </a:r>
            <a:endParaRPr lang="en-US" dirty="0"/>
          </a:p>
          <a:p>
            <a:r>
              <a:rPr lang="en-US" dirty="0"/>
              <a:t>Provides mutual authentication over untrusted networks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Tickets</a:t>
            </a:r>
            <a:r>
              <a:rPr lang="en-US" dirty="0" smtClean="0"/>
              <a:t> </a:t>
            </a:r>
            <a:r>
              <a:rPr lang="en-US" dirty="0"/>
              <a:t>as assertions of authenticity, </a:t>
            </a:r>
            <a:r>
              <a:rPr lang="en-US" dirty="0" smtClean="0"/>
              <a:t>authorization</a:t>
            </a:r>
            <a:endParaRPr lang="en-US" dirty="0"/>
          </a:p>
          <a:p>
            <a:pPr lvl="1"/>
            <a:r>
              <a:rPr lang="en-US" dirty="0" smtClean="0"/>
              <a:t> Forms </a:t>
            </a:r>
            <a:r>
              <a:rPr lang="en-US" dirty="0"/>
              <a:t>basis of Active Directory authentication</a:t>
            </a:r>
          </a:p>
          <a:p>
            <a:r>
              <a:rPr lang="en-US" dirty="0"/>
              <a:t>Principals</a:t>
            </a:r>
          </a:p>
          <a:p>
            <a:pPr lvl="1"/>
            <a:r>
              <a:rPr lang="en-US" dirty="0" smtClean="0"/>
              <a:t> Client</a:t>
            </a:r>
            <a:endParaRPr lang="en-US" dirty="0"/>
          </a:p>
          <a:p>
            <a:pPr lvl="1"/>
            <a:r>
              <a:rPr lang="en-US" dirty="0" smtClean="0"/>
              <a:t> Server</a:t>
            </a:r>
            <a:endParaRPr lang="en-US" dirty="0"/>
          </a:p>
          <a:p>
            <a:pPr lvl="1"/>
            <a:r>
              <a:rPr lang="en-US" smtClean="0"/>
              <a:t> Key </a:t>
            </a:r>
            <a:r>
              <a:rPr lang="en-US" dirty="0"/>
              <a:t>distribution center (KDC)</a:t>
            </a:r>
          </a:p>
          <a:p>
            <a:pPr lvl="2"/>
            <a:r>
              <a:rPr lang="en-US" dirty="0"/>
              <a:t>Authentication server (AS)</a:t>
            </a:r>
          </a:p>
          <a:p>
            <a:pPr lvl="2"/>
            <a:r>
              <a:rPr lang="en-US" dirty="0"/>
              <a:t>Ticket granting server (TGS)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Storage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Hashing and Salting</a:t>
            </a:r>
          </a:p>
          <a:p>
            <a:r>
              <a:rPr lang="en-US" dirty="0" smtClean="0"/>
              <a:t>Key Stretching and Work Factor</a:t>
            </a:r>
            <a:endParaRPr lang="en-US" dirty="0"/>
          </a:p>
          <a:p>
            <a:r>
              <a:rPr lang="en-US" dirty="0" err="1" smtClean="0"/>
              <a:t>Honeywords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6485579" y="1096069"/>
            <a:ext cx="2700810" cy="3746327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57" y="5427448"/>
            <a:ext cx="832144" cy="832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76" y="1624507"/>
            <a:ext cx="832144" cy="832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57" y="3728216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4461" y="3358884"/>
            <a:ext cx="5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cbw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17241" y="5025519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7241" y="1255175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Auth</a:t>
            </a:r>
            <a:r>
              <a:rPr lang="en-US" dirty="0" smtClean="0"/>
              <a:t> Server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>
          <a:xfrm flipV="1">
            <a:off x="2518098" y="2040579"/>
            <a:ext cx="4629178" cy="21271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1458963" y="4971134"/>
            <a:ext cx="1819689" cy="526086"/>
          </a:xfrm>
          <a:prstGeom prst="wedgeRectCallout">
            <a:avLst>
              <a:gd name="adj1" fmla="val -20833"/>
              <a:gd name="adj2" fmla="val -10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cbw</a:t>
            </a:r>
            <a:endParaRPr lang="en-US" sz="2000" dirty="0"/>
          </a:p>
        </p:txBody>
      </p:sp>
      <p:sp>
        <p:nvSpPr>
          <p:cNvPr id="14" name="Rectangular Callout 13"/>
          <p:cNvSpPr/>
          <p:nvPr/>
        </p:nvSpPr>
        <p:spPr>
          <a:xfrm>
            <a:off x="9123998" y="5543923"/>
            <a:ext cx="1747997" cy="606784"/>
          </a:xfrm>
          <a:prstGeom prst="wedgeRectCallout">
            <a:avLst>
              <a:gd name="adj1" fmla="val -74227"/>
              <a:gd name="adj2" fmla="val 3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{T - 1}</a:t>
            </a:r>
            <a:r>
              <a:rPr lang="en-US" sz="2400" baseline="-25000" dirty="0" err="1" smtClean="0"/>
              <a:t>K</a:t>
            </a:r>
            <a:r>
              <a:rPr lang="en-US" sz="2400" baseline="-50000" dirty="0" err="1" smtClean="0"/>
              <a:t>cbw-db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44" idx="1"/>
            <a:endCxn id="7" idx="3"/>
          </p:cNvCxnSpPr>
          <p:nvPr/>
        </p:nvCxnSpPr>
        <p:spPr>
          <a:xfrm flipH="1">
            <a:off x="2518098" y="4007426"/>
            <a:ext cx="4625174" cy="1603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745065" y="204022"/>
                <a:ext cx="3320942" cy="632603"/>
              </a:xfrm>
              <a:prstGeom prst="wedgeRectCallout">
                <a:avLst>
                  <a:gd name="adj1" fmla="val -23037"/>
                  <a:gd name="adj2" fmla="val 11239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{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𝑐𝑏𝑤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K</a:t>
                </a:r>
                <a:r>
                  <a:rPr lang="en-US" sz="2400" baseline="-25000" dirty="0" err="1" smtClean="0"/>
                  <a:t>cbw-tgs</a:t>
                </a:r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cbw</a:t>
                </a:r>
                <a:r>
                  <a:rPr lang="en-US" sz="2400" baseline="-50000" dirty="0" smtClean="0"/>
                  <a:t> </a:t>
                </a:r>
                <a:r>
                  <a:rPr lang="en-US" sz="2400" dirty="0" smtClean="0"/>
                  <a:t>, TGT</a:t>
                </a:r>
                <a:endParaRPr lang="en-US" sz="2400" baseline="-50000" dirty="0"/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065" y="204022"/>
                <a:ext cx="3320942" cy="632603"/>
              </a:xfrm>
              <a:prstGeom prst="wedgeRectCallout">
                <a:avLst>
                  <a:gd name="adj1" fmla="val -23037"/>
                  <a:gd name="adj2" fmla="val 112391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8037006" y="1298790"/>
            <a:ext cx="804966" cy="588760"/>
            <a:chOff x="7838355" y="1165836"/>
            <a:chExt cx="804966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619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cbw</a:t>
              </a:r>
              <a:endParaRPr lang="en-US" sz="2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1129" y="3616568"/>
            <a:ext cx="804966" cy="588760"/>
            <a:chOff x="7838355" y="1165836"/>
            <a:chExt cx="804966" cy="588760"/>
          </a:xfrm>
        </p:grpSpPr>
        <p:pic>
          <p:nvPicPr>
            <p:cNvPr id="2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023921" y="1354486"/>
              <a:ext cx="619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cbw</a:t>
              </a:r>
              <a:endParaRPr lang="en-US" sz="20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2435" y="1947700"/>
            <a:ext cx="666532" cy="588760"/>
            <a:chOff x="7838355" y="1165836"/>
            <a:chExt cx="666532" cy="588760"/>
          </a:xfrm>
        </p:grpSpPr>
        <p:pic>
          <p:nvPicPr>
            <p:cNvPr id="3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023921" y="1354486"/>
              <a:ext cx="480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tgt</a:t>
              </a:r>
              <a:endParaRPr lang="en-US" sz="20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75416" y="5295575"/>
            <a:ext cx="645948" cy="588760"/>
            <a:chOff x="7838355" y="1165836"/>
            <a:chExt cx="645948" cy="588760"/>
          </a:xfrm>
        </p:grpSpPr>
        <p:pic>
          <p:nvPicPr>
            <p:cNvPr id="3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8023921" y="1354486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db</a:t>
              </a:r>
              <a:endParaRPr lang="en-US" sz="20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5481" y="4255766"/>
            <a:ext cx="1196099" cy="588760"/>
            <a:chOff x="7838355" y="1165836"/>
            <a:chExt cx="1196099" cy="588760"/>
          </a:xfrm>
        </p:grpSpPr>
        <p:pic>
          <p:nvPicPr>
            <p:cNvPr id="3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8023921" y="1354486"/>
              <a:ext cx="101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cbw-tgs</a:t>
              </a:r>
              <a:endParaRPr lang="en-US" sz="20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92497" y="5937472"/>
            <a:ext cx="1159230" cy="588760"/>
            <a:chOff x="7838355" y="1165836"/>
            <a:chExt cx="1159230" cy="588760"/>
          </a:xfrm>
        </p:grpSpPr>
        <p:pic>
          <p:nvPicPr>
            <p:cNvPr id="4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8023921" y="1354486"/>
              <a:ext cx="97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c</a:t>
              </a:r>
              <a:r>
                <a:rPr lang="en-US" sz="2000" b="1" dirty="0" err="1" smtClean="0"/>
                <a:t>bw-db</a:t>
              </a:r>
              <a:endParaRPr lang="en-US" sz="2000" b="1" dirty="0"/>
            </a:p>
          </p:txBody>
        </p:sp>
      </p:grpSp>
      <p:sp>
        <p:nvSpPr>
          <p:cNvPr id="45" name="Rectangular Callout 44"/>
          <p:cNvSpPr/>
          <p:nvPr/>
        </p:nvSpPr>
        <p:spPr>
          <a:xfrm>
            <a:off x="1435970" y="4968423"/>
            <a:ext cx="3198092" cy="625601"/>
          </a:xfrm>
          <a:prstGeom prst="wedgeRectCallout">
            <a:avLst>
              <a:gd name="adj1" fmla="val -33141"/>
              <a:gd name="adj2" fmla="val -93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TGT, </a:t>
            </a:r>
            <a:r>
              <a:rPr lang="en-US" sz="2400" dirty="0" err="1" smtClean="0"/>
              <a:t>db</a:t>
            </a:r>
            <a:r>
              <a:rPr lang="en-US" sz="2400" dirty="0" smtClean="0"/>
              <a:t>, {</a:t>
            </a:r>
            <a:r>
              <a:rPr lang="en-US" sz="2400" dirty="0" err="1" smtClean="0"/>
              <a:t>cbw</a:t>
            </a:r>
            <a:r>
              <a:rPr lang="en-US" sz="2400" dirty="0" smtClean="0"/>
              <a:t>, T}</a:t>
            </a:r>
            <a:r>
              <a:rPr lang="en-US" sz="2400" baseline="-25000" dirty="0" err="1" smtClean="0"/>
              <a:t>K</a:t>
            </a:r>
            <a:r>
              <a:rPr lang="en-US" sz="2400" baseline="-50000" dirty="0" err="1" smtClean="0"/>
              <a:t>cbw-tgs</a:t>
            </a:r>
            <a:endParaRPr lang="en-US" sz="2000" baseline="-50000" dirty="0"/>
          </a:p>
        </p:txBody>
      </p:sp>
      <p:cxnSp>
        <p:nvCxnSpPr>
          <p:cNvPr id="46" name="Straight Arrow Connector 45"/>
          <p:cNvCxnSpPr>
            <a:stCxn id="7" idx="3"/>
            <a:endCxn id="5" idx="1"/>
          </p:cNvCxnSpPr>
          <p:nvPr/>
        </p:nvCxnSpPr>
        <p:spPr>
          <a:xfrm>
            <a:off x="2518098" y="4167737"/>
            <a:ext cx="4512159" cy="16757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" idx="1"/>
            <a:endCxn id="7" idx="3"/>
          </p:cNvCxnSpPr>
          <p:nvPr/>
        </p:nvCxnSpPr>
        <p:spPr>
          <a:xfrm flipH="1" flipV="1">
            <a:off x="2518098" y="4167737"/>
            <a:ext cx="4512159" cy="16757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ular Callout 52"/>
          <p:cNvSpPr/>
          <p:nvPr/>
        </p:nvSpPr>
        <p:spPr>
          <a:xfrm>
            <a:off x="1366395" y="5098472"/>
            <a:ext cx="3357859" cy="606784"/>
          </a:xfrm>
          <a:prstGeom prst="wedgeRectCallout">
            <a:avLst>
              <a:gd name="adj1" fmla="val -30738"/>
              <a:gd name="adj2" fmla="val -12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{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cbw-db</a:t>
            </a:r>
            <a:r>
              <a:rPr lang="en-US" sz="2400" dirty="0" smtClean="0"/>
              <a:t>}</a:t>
            </a:r>
            <a:r>
              <a:rPr lang="en-US" sz="2400" baseline="-25000" dirty="0" err="1" smtClean="0"/>
              <a:t>K</a:t>
            </a:r>
            <a:r>
              <a:rPr lang="en-US" sz="2400" baseline="-50000" dirty="0" err="1" smtClean="0"/>
              <a:t>db</a:t>
            </a:r>
            <a:r>
              <a:rPr lang="en-US" sz="2400" dirty="0" smtClean="0"/>
              <a:t>, {</a:t>
            </a:r>
            <a:r>
              <a:rPr lang="en-US" sz="2400" dirty="0" err="1" smtClean="0"/>
              <a:t>cbw</a:t>
            </a:r>
            <a:r>
              <a:rPr lang="en-US" sz="2400" dirty="0" smtClean="0"/>
              <a:t>, T}</a:t>
            </a:r>
            <a:r>
              <a:rPr lang="en-US" sz="2400" baseline="-25000" dirty="0" err="1" smtClean="0"/>
              <a:t>K</a:t>
            </a:r>
            <a:r>
              <a:rPr lang="en-US" sz="2400" baseline="-50000" dirty="0" err="1" smtClean="0"/>
              <a:t>cbw-db</a:t>
            </a:r>
            <a:endParaRPr lang="en-US" sz="20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72" y="3591354"/>
            <a:ext cx="832144" cy="83214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759028" y="2913498"/>
            <a:ext cx="160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Ticket Granting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8033002" y="3265637"/>
            <a:ext cx="666532" cy="588760"/>
            <a:chOff x="7838355" y="1165836"/>
            <a:chExt cx="666532" cy="588760"/>
          </a:xfrm>
        </p:grpSpPr>
        <p:pic>
          <p:nvPicPr>
            <p:cNvPr id="4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023921" y="1354486"/>
              <a:ext cx="480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tgt</a:t>
              </a:r>
              <a:endParaRPr lang="en-US" sz="20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88431" y="3914547"/>
            <a:ext cx="645948" cy="588760"/>
            <a:chOff x="7838355" y="1165836"/>
            <a:chExt cx="645948" cy="588760"/>
          </a:xfrm>
        </p:grpSpPr>
        <p:pic>
          <p:nvPicPr>
            <p:cNvPr id="5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8023921" y="1354486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db</a:t>
              </a:r>
              <a:endParaRPr lang="en-US" sz="2000" b="1" dirty="0"/>
            </a:p>
          </p:txBody>
        </p:sp>
      </p:grpSp>
      <p:cxnSp>
        <p:nvCxnSpPr>
          <p:cNvPr id="56" name="Straight Arrow Connector 55"/>
          <p:cNvCxnSpPr>
            <a:stCxn id="7" idx="3"/>
            <a:endCxn id="44" idx="1"/>
          </p:cNvCxnSpPr>
          <p:nvPr/>
        </p:nvCxnSpPr>
        <p:spPr>
          <a:xfrm flipV="1">
            <a:off x="2518098" y="4007426"/>
            <a:ext cx="4625174" cy="1603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3"/>
          </p:cNvCxnSpPr>
          <p:nvPr/>
        </p:nvCxnSpPr>
        <p:spPr>
          <a:xfrm flipH="1">
            <a:off x="2518098" y="2040579"/>
            <a:ext cx="4629178" cy="21271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80740" y="3268131"/>
            <a:ext cx="919448" cy="757654"/>
            <a:chOff x="445410" y="2005916"/>
            <a:chExt cx="919448" cy="75765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10" y="2005916"/>
              <a:ext cx="636838" cy="63683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71682" y="2363460"/>
              <a:ext cx="593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TGT</a:t>
              </a:r>
              <a:endParaRPr lang="en-US" sz="2000" b="1" dirty="0"/>
            </a:p>
          </p:txBody>
        </p:sp>
      </p:grpSp>
      <p:sp>
        <p:nvSpPr>
          <p:cNvPr id="70" name="Rectangular Callout 69"/>
          <p:cNvSpPr/>
          <p:nvPr/>
        </p:nvSpPr>
        <p:spPr>
          <a:xfrm>
            <a:off x="8529698" y="2569955"/>
            <a:ext cx="3568601" cy="632603"/>
          </a:xfrm>
          <a:prstGeom prst="wedgeRectCallout">
            <a:avLst>
              <a:gd name="adj1" fmla="val -45606"/>
              <a:gd name="adj2" fmla="val 147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{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cbw-db</a:t>
            </a:r>
            <a:r>
              <a:rPr lang="en-US" sz="2400" dirty="0" smtClean="0"/>
              <a:t>}</a:t>
            </a:r>
            <a:r>
              <a:rPr lang="en-US" sz="2400" baseline="-25000" dirty="0" err="1" smtClean="0"/>
              <a:t>K</a:t>
            </a:r>
            <a:r>
              <a:rPr lang="en-US" sz="2400" baseline="-50000" dirty="0" err="1" smtClean="0"/>
              <a:t>cbw-tgs</a:t>
            </a:r>
            <a:r>
              <a:rPr lang="en-US" sz="2400" baseline="-50000" dirty="0" smtClean="0"/>
              <a:t> </a:t>
            </a:r>
            <a:r>
              <a:rPr lang="en-US" sz="2400" dirty="0" smtClean="0"/>
              <a:t>, </a:t>
            </a:r>
            <a:r>
              <a:rPr lang="en-US" sz="2800" dirty="0"/>
              <a:t>{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cbw-db</a:t>
            </a:r>
            <a:r>
              <a:rPr lang="en-US" sz="2400" dirty="0" smtClean="0"/>
              <a:t>}</a:t>
            </a:r>
            <a:r>
              <a:rPr lang="en-US" sz="2400" baseline="-25000" dirty="0" err="1" smtClean="0"/>
              <a:t>K</a:t>
            </a:r>
            <a:r>
              <a:rPr lang="en-US" sz="2400" baseline="-50000" dirty="0" err="1" smtClean="0"/>
              <a:t>db</a:t>
            </a:r>
            <a:r>
              <a:rPr lang="en-US" sz="2400" baseline="-50000" dirty="0" smtClean="0"/>
              <a:t> </a:t>
            </a:r>
            <a:endParaRPr lang="en-US" sz="2400" baseline="-500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97271" y="4842396"/>
            <a:ext cx="1159230" cy="588760"/>
            <a:chOff x="7838355" y="1165836"/>
            <a:chExt cx="1159230" cy="588760"/>
          </a:xfrm>
        </p:grpSpPr>
        <p:pic>
          <p:nvPicPr>
            <p:cNvPr id="7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8023921" y="1354486"/>
              <a:ext cx="97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cbw-db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6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3" grpId="0" animBg="1"/>
      <p:bldP spid="13" grpId="1" animBg="1"/>
      <p:bldP spid="14" grpId="0" animBg="1"/>
      <p:bldP spid="18" grpId="0" animBg="1"/>
      <p:bldP spid="45" grpId="0" animBg="1"/>
      <p:bldP spid="45" grpId="1" animBg="1"/>
      <p:bldP spid="53" grpId="0" animBg="1"/>
      <p:bldP spid="53" grpId="1" animBg="1"/>
      <p:bldP spid="7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Kerberos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put all your eggs in one basket</a:t>
            </a:r>
          </a:p>
          <a:p>
            <a:pPr lvl="1"/>
            <a:r>
              <a:rPr lang="en-US" dirty="0" smtClean="0"/>
              <a:t>The Kerberos Key Distribution Server (KDS) is a central point of failure</a:t>
            </a:r>
          </a:p>
          <a:p>
            <a:pPr lvl="1"/>
            <a:r>
              <a:rPr lang="en-US" dirty="0" err="1" smtClean="0"/>
              <a:t>DoS</a:t>
            </a:r>
            <a:r>
              <a:rPr lang="en-US" dirty="0" smtClean="0"/>
              <a:t> the KDS and the network ceases to function</a:t>
            </a:r>
          </a:p>
          <a:p>
            <a:pPr lvl="1"/>
            <a:r>
              <a:rPr lang="en-US" dirty="0" smtClean="0"/>
              <a:t>Compromise the KDS leads to network-wide compromise</a:t>
            </a:r>
          </a:p>
          <a:p>
            <a:r>
              <a:rPr lang="en-US" dirty="0" smtClean="0"/>
              <a:t> Time synchronization</a:t>
            </a:r>
          </a:p>
          <a:p>
            <a:pPr lvl="1"/>
            <a:r>
              <a:rPr lang="en-US" dirty="0" smtClean="0"/>
              <a:t>Inaccurate clocks lead to protocol failures (due to timestamps)</a:t>
            </a:r>
          </a:p>
          <a:p>
            <a:pPr lvl="1"/>
            <a:r>
              <a:rPr lang="en-US" dirty="0" smtClean="0"/>
              <a:t>Solution?</a:t>
            </a:r>
          </a:p>
          <a:p>
            <a:pPr lvl="1"/>
            <a:r>
              <a:rPr lang="en-US" dirty="0" smtClean="0"/>
              <a:t>Use NTP ;)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Many slides courtesy of </a:t>
            </a:r>
            <a:r>
              <a:rPr lang="en-US" sz="1600" dirty="0" err="1" smtClean="0"/>
              <a:t>Wil</a:t>
            </a:r>
            <a:r>
              <a:rPr lang="en-US" sz="1600" dirty="0" smtClean="0"/>
              <a:t> Robertson: </a:t>
            </a:r>
            <a:r>
              <a:rPr lang="en-US" sz="1600" dirty="0" smtClean="0">
                <a:hlinkClick r:id="rId2"/>
              </a:rPr>
              <a:t>https://wkr.io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Honeywords</a:t>
            </a:r>
            <a:r>
              <a:rPr lang="en-US" sz="1600" dirty="0" smtClean="0"/>
              <a:t>, Ari </a:t>
            </a:r>
            <a:r>
              <a:rPr lang="en-US" sz="1600" dirty="0" err="1" smtClean="0"/>
              <a:t>Juels</a:t>
            </a:r>
            <a:r>
              <a:rPr lang="en-US" sz="1600" dirty="0" smtClean="0"/>
              <a:t> and Ron </a:t>
            </a:r>
            <a:r>
              <a:rPr lang="en-US" sz="1600" dirty="0" err="1" smtClean="0"/>
              <a:t>Rivest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www.arijuels.com/wp-content/uploads/2013/09/JR13.pdf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9373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Goals and Threat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1746931"/>
          </a:xfrm>
        </p:spPr>
        <p:txBody>
          <a:bodyPr/>
          <a:lstStyle/>
          <a:p>
            <a:r>
              <a:rPr lang="en-US" dirty="0" smtClean="0"/>
              <a:t>Assume we have a system storing usernames and passwords</a:t>
            </a:r>
          </a:p>
          <a:p>
            <a:r>
              <a:rPr lang="en-US" dirty="0" smtClean="0"/>
              <a:t>The attacker has access to the password database/file</a:t>
            </a:r>
          </a:p>
        </p:txBody>
      </p:sp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82" y="486015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40339"/>
              </p:ext>
            </p:extLst>
          </p:nvPr>
        </p:nvGraphicFramePr>
        <p:xfrm>
          <a:off x="1201543" y="5200835"/>
          <a:ext cx="22973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362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p4ssW0rd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puppies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amislove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3spr3ss0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4" y="4539202"/>
            <a:ext cx="832144" cy="832144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>
          <a:xfrm>
            <a:off x="537189" y="4860150"/>
            <a:ext cx="393616" cy="5111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022998"/>
              </p:ext>
            </p:extLst>
          </p:nvPr>
        </p:nvGraphicFramePr>
        <p:xfrm>
          <a:off x="8763130" y="5268615"/>
          <a:ext cx="2192148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55942"/>
                <a:gridCol w="11362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p4ssW0rd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puppies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amislove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3spr3ss0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782730" y="4860150"/>
            <a:ext cx="2155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Cracked Passwords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7622169" y="5614874"/>
            <a:ext cx="994989" cy="5425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2314" y="4169870"/>
            <a:ext cx="1156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Database</a:t>
            </a:r>
            <a:endParaRPr lang="en-US" sz="2000" dirty="0"/>
          </a:p>
        </p:txBody>
      </p:sp>
      <p:sp>
        <p:nvSpPr>
          <p:cNvPr id="14" name="Cloud Callout 13"/>
          <p:cNvSpPr/>
          <p:nvPr/>
        </p:nvSpPr>
        <p:spPr>
          <a:xfrm>
            <a:off x="7351327" y="3005663"/>
            <a:ext cx="4263370" cy="1594240"/>
          </a:xfrm>
          <a:prstGeom prst="cloudCallout">
            <a:avLst>
              <a:gd name="adj1" fmla="val -50520"/>
              <a:gd name="adj2" fmla="val 72774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</a:t>
            </a:r>
            <a:r>
              <a:rPr lang="en-US" sz="2400" dirty="0" err="1" smtClean="0"/>
              <a:t>wanna</a:t>
            </a:r>
            <a:r>
              <a:rPr lang="en-US" sz="2400" dirty="0" smtClean="0"/>
              <a:t> login to those user accounts!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63502" y="4075438"/>
            <a:ext cx="3869547" cy="2682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53541 0.1303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890" y="1600201"/>
            <a:ext cx="8544910" cy="228941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 must validate passwords provided by users</a:t>
            </a:r>
          </a:p>
          <a:p>
            <a:r>
              <a:rPr lang="en-US" dirty="0" smtClean="0"/>
              <a:t>Thus, passwords must be stored somewhere</a:t>
            </a:r>
          </a:p>
          <a:p>
            <a:r>
              <a:rPr lang="en-US" dirty="0" smtClean="0"/>
              <a:t>Basic storage: plain text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31576" y="4135273"/>
            <a:ext cx="7233314" cy="2456597"/>
            <a:chOff x="907576" y="4135272"/>
            <a:chExt cx="7233314" cy="2456597"/>
          </a:xfrm>
        </p:grpSpPr>
        <p:sp>
          <p:nvSpPr>
            <p:cNvPr id="5" name="Rectangle 4"/>
            <p:cNvSpPr/>
            <p:nvPr/>
          </p:nvSpPr>
          <p:spPr>
            <a:xfrm>
              <a:off x="907576" y="4653887"/>
              <a:ext cx="7233314" cy="19379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541463" algn="l"/>
                </a:tabLst>
              </a:pPr>
              <a:r>
                <a:rPr lang="en-US" sz="2400" dirty="0" err="1"/>
                <a:t>cbw</a:t>
              </a:r>
              <a:r>
                <a:rPr lang="en-US" sz="2400" dirty="0"/>
                <a:t>	p4ssw0rd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 err="1"/>
                <a:t>sandi</a:t>
              </a:r>
              <a:r>
                <a:rPr lang="en-US" sz="2400" dirty="0"/>
                <a:t>	</a:t>
              </a:r>
              <a:r>
                <a:rPr lang="en-US" sz="2400" dirty="0" err="1"/>
                <a:t>i</a:t>
              </a:r>
              <a:r>
                <a:rPr lang="en-US" sz="2400" dirty="0"/>
                <a:t> heart doggies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 err="1"/>
                <a:t>amislove</a:t>
              </a:r>
              <a:r>
                <a:rPr lang="en-US" sz="2400" dirty="0"/>
                <a:t>	93Gd9#jv*0x3N</a:t>
              </a:r>
            </a:p>
            <a:p>
              <a:pPr>
                <a:tabLst>
                  <a:tab pos="1541463" algn="l"/>
                </a:tabLst>
              </a:pPr>
              <a:r>
                <a:rPr lang="en-US" sz="2400" dirty="0"/>
                <a:t>bob	security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7576" y="4135272"/>
              <a:ext cx="7233314" cy="5186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password.txt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2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Password File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955570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Attackers often compromise systems</a:t>
            </a:r>
          </a:p>
          <a:p>
            <a:r>
              <a:rPr lang="en-US" dirty="0" smtClean="0"/>
              <a:t>They may be able to steal the password file</a:t>
            </a:r>
          </a:p>
          <a:p>
            <a:pPr lvl="1"/>
            <a:r>
              <a:rPr lang="en-US" dirty="0" smtClean="0"/>
              <a:t>Linux: /</a:t>
            </a:r>
            <a:r>
              <a:rPr lang="en-US" dirty="0" err="1" smtClean="0"/>
              <a:t>etc</a:t>
            </a:r>
            <a:r>
              <a:rPr lang="en-US" dirty="0" smtClean="0"/>
              <a:t>/shadow</a:t>
            </a:r>
          </a:p>
          <a:p>
            <a:pPr lvl="1"/>
            <a:r>
              <a:rPr lang="en-US" dirty="0" smtClean="0"/>
              <a:t>Windows: </a:t>
            </a:r>
            <a:r>
              <a:rPr lang="en-US" dirty="0"/>
              <a:t>c:\</a:t>
            </a:r>
            <a:r>
              <a:rPr lang="en-US" dirty="0" smtClean="0"/>
              <a:t>windows\system32\config\sam</a:t>
            </a:r>
          </a:p>
          <a:p>
            <a:r>
              <a:rPr lang="en-US" dirty="0" smtClean="0"/>
              <a:t>If the passwords are plain text, what happens?</a:t>
            </a:r>
          </a:p>
          <a:p>
            <a:pPr lvl="1"/>
            <a:r>
              <a:rPr lang="en-US" dirty="0" smtClean="0"/>
              <a:t>The attacker can now log-in as any user, including root/administrator</a:t>
            </a:r>
            <a:endParaRPr lang="en-US" dirty="0"/>
          </a:p>
          <a:p>
            <a:r>
              <a:rPr lang="en-US" b="1" dirty="0"/>
              <a:t>Passwords should never be stored in plain text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3750</Words>
  <Application>Microsoft Office PowerPoint</Application>
  <PresentationFormat>Widescreen</PresentationFormat>
  <Paragraphs>819</Paragraphs>
  <Slides>62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Helvetica Light</vt:lpstr>
      <vt:lpstr>Lucida Console</vt:lpstr>
      <vt:lpstr>Menlo</vt:lpstr>
      <vt:lpstr>Wingdings</vt:lpstr>
      <vt:lpstr>Office Theme</vt:lpstr>
      <vt:lpstr>CS 4740/6740 Network Security</vt:lpstr>
      <vt:lpstr>PowerPoint Presentation</vt:lpstr>
      <vt:lpstr>Authentication</vt:lpstr>
      <vt:lpstr>Types of Secrets</vt:lpstr>
      <vt:lpstr>Today’s Topics</vt:lpstr>
      <vt:lpstr>Password Storage</vt:lpstr>
      <vt:lpstr>Attacker Goals and Threat Model</vt:lpstr>
      <vt:lpstr>Checking Passwords</vt:lpstr>
      <vt:lpstr>Problem: Password File Theft</vt:lpstr>
      <vt:lpstr>Hashed Passwords</vt:lpstr>
      <vt:lpstr>Hashed Password Example</vt:lpstr>
      <vt:lpstr>Attacking Password Hashes</vt:lpstr>
      <vt:lpstr>Most Common Passwords</vt:lpstr>
      <vt:lpstr>Dictionary Attacks</vt:lpstr>
      <vt:lpstr>Hardening Password Hashes</vt:lpstr>
      <vt:lpstr>Example Salted Hashes</vt:lpstr>
      <vt:lpstr>Attacking Salted Passwords</vt:lpstr>
      <vt:lpstr>Breaking Hashed Passwords</vt:lpstr>
      <vt:lpstr>Examples of Hashing Speed</vt:lpstr>
      <vt:lpstr>Hardening Salted Passwords</vt:lpstr>
      <vt:lpstr>bcrypt Example</vt:lpstr>
      <vt:lpstr>Dealing With Breaches</vt:lpstr>
      <vt:lpstr>Honeywords</vt:lpstr>
      <vt:lpstr>Honeywords Example</vt:lpstr>
      <vt:lpstr>Password Storage Summary</vt:lpstr>
      <vt:lpstr>Password Reuse</vt:lpstr>
      <vt:lpstr>Password Recovery/Reset</vt:lpstr>
      <vt:lpstr>Password Cracking</vt:lpstr>
      <vt:lpstr>Attacker Goals and Threat Model</vt:lpstr>
      <vt:lpstr>Password Quality</vt:lpstr>
      <vt:lpstr>The Strength of Random Passwords</vt:lpstr>
      <vt:lpstr>Basic Password Cracking</vt:lpstr>
      <vt:lpstr>“Deep Crack”: The EFF DES Cracker</vt:lpstr>
      <vt:lpstr>Speeding Up Brute-Force Cracking</vt:lpstr>
      <vt:lpstr>Hash Chains</vt:lpstr>
      <vt:lpstr>Uncompressed Hash Chain Example</vt:lpstr>
      <vt:lpstr>Hash Chain Example</vt:lpstr>
      <vt:lpstr>Problems with Hash Chains</vt:lpstr>
      <vt:lpstr>Rainbow Tables</vt:lpstr>
      <vt:lpstr>Final Thoughts on Rainbow Tables</vt:lpstr>
      <vt:lpstr>Authentication Protocols</vt:lpstr>
      <vt:lpstr>Status Check</vt:lpstr>
      <vt:lpstr>Authentication in Unix/Linux</vt:lpstr>
      <vt:lpstr>Example PAM Configuration</vt:lpstr>
      <vt:lpstr>Unix Passwords</vt:lpstr>
      <vt:lpstr>Password Files</vt:lpstr>
      <vt:lpstr>Password Storage on Linux</vt:lpstr>
      <vt:lpstr>Distributed Authentication</vt:lpstr>
      <vt:lpstr>The Yellow Pages</vt:lpstr>
      <vt:lpstr>NIS Password Hashes</vt:lpstr>
      <vt:lpstr>Distributed Authentication Revisited</vt:lpstr>
      <vt:lpstr>Attacker Goals and Threat Model</vt:lpstr>
      <vt:lpstr>(Bad) Distributed Auth Example</vt:lpstr>
      <vt:lpstr>Needham-Schroeder Protocol</vt:lpstr>
      <vt:lpstr>Needham-Schroeder Example</vt:lpstr>
      <vt:lpstr>Attacking Needham-Schroeder</vt:lpstr>
      <vt:lpstr>Replay Attack</vt:lpstr>
      <vt:lpstr>Fixed Needham-Schroeder Protocol</vt:lpstr>
      <vt:lpstr>Kerberos</vt:lpstr>
      <vt:lpstr>Kerberos Example</vt:lpstr>
      <vt:lpstr>Attacking Kerberos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4740/6740 Network Security</dc:title>
  <dc:creator>bowlinearl@live.com</dc:creator>
  <cp:lastModifiedBy>bowlinearl@live.com</cp:lastModifiedBy>
  <cp:revision>543</cp:revision>
  <dcterms:created xsi:type="dcterms:W3CDTF">2015-01-18T16:53:31Z</dcterms:created>
  <dcterms:modified xsi:type="dcterms:W3CDTF">2015-01-29T00:45:45Z</dcterms:modified>
</cp:coreProperties>
</file>